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8" r:id="rId9"/>
    <p:sldId id="262" r:id="rId10"/>
    <p:sldId id="270" r:id="rId11"/>
    <p:sldId id="263" r:id="rId12"/>
    <p:sldId id="271" r:id="rId13"/>
    <p:sldId id="272" r:id="rId14"/>
    <p:sldId id="273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62E85-DB47-45FA-B927-186CB0BA773D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51F0D-3D11-4D75-BDA0-EB9340C57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51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51F0D-3D11-4D75-BDA0-EB9340C57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26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B843-A2CC-466A-BE4D-D9679B074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5A6A9-359B-491A-A128-59B3F66EB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829FA-E060-45DD-8592-9BAC312B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18C98-DA40-48F9-9E4E-222740B0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2A487-4092-4B6E-AD94-836F8DE4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1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5919F-4FC6-4F6D-8296-670B9AD3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39E6C-76B0-475F-9D94-E129E74A1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86A64-C04D-4C1D-8D7F-B2A1060D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F694E-DEBA-4FEB-A674-FCF5F19AD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0E726-780E-41AE-95D9-652F6517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390284-85FC-4209-BE8D-D813F53EE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A7A62-934F-444B-ADE3-DDB6717AB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CD09C-F7A1-4569-9141-89F6BE42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0DBD5-CD01-40C2-9E79-51C12AD3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A38B8-47BE-40AE-8629-F5BDAC4FB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6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5D8E-FB10-4048-9343-426614F9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03B95-706E-49BC-BFA9-D54AAF350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B0D28-C6B7-4412-B865-7AC1A0E3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EA037-4324-4A07-A7EE-2780E9F1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797D2-0C22-457D-9629-EB298C6E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3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17A4-66F2-42F0-8E95-A2AA1D8FC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DEAFA-71CF-47A5-A0B7-5C06B3639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43510-2D69-41CC-80EB-B8FCC04B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77B83-CE65-4A3F-A048-EA195A1C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FD74E-052C-4311-8877-444751F7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7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B32A-CC85-445D-91A9-00870F520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1CAA6-D597-421D-B56F-FAE6B4EB6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BD7C8-A20E-41A7-A9A5-072D692F1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90B59-FA05-49E7-9625-1EBD47FD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4C0CE-0216-40D7-A8B7-7421B2B3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5A566-2471-4860-92CB-8E63E005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1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064C-DC02-4AF8-B96A-936FF31A5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D8F10-5358-4746-9849-450789616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5402D-D0F7-495E-B762-1315F1E59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7C65A1-DA8F-4E90-B145-C1AFC7057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C3898-C9E9-4084-8C98-8113A5182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D2E23-3674-4DC6-9DD6-968D1716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EE71ED-45F4-4951-B720-E2DC95115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35131-3444-4C2C-9A64-4AD37842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3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5F05-5046-4277-9181-40031A61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DABC6-230D-417C-B05F-28D5A3A1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0C112-13E9-4E71-87E3-220E0DAE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20E74-0A73-4723-89DE-EF037651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1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F51FFD-8915-4050-BB11-FE2E2BAA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97A9B-7AA6-455A-A61D-AEB6CB86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C242-CD6B-482A-847A-9BF820B1F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1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AA3D-EC7F-4B2E-84D8-6C6242345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3E72A-EE6A-416E-88C7-B9134F0DE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0B8FF-6646-4D42-970D-BDC199C18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02FD9-6061-4026-91C4-E24E54A7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9EEB8-98E8-4461-ACF1-71E12E90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5A5C9-4CB9-4207-8935-41D44658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A9378-CBFA-4A0B-87B7-091491C5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F27A37-0FED-49B1-85AD-50A765D02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E5BF3-40F9-494B-A714-5552DAEBB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304CC-662D-4B52-8E18-8AD7FCAE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4E65B-F7C2-4791-B6EE-51F78F6B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5A9D7-C222-4BD2-9390-6258EF0C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2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EAD7F9-8EF0-478E-AD1F-D82AB86B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C5843-8EF8-4EE2-9D01-9C3E4D63B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0BE7E-BB4C-4B02-9F8F-2687370018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88561-B850-4902-B3B0-7171AFA22625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D40B9-6FB3-4A55-85D7-133AE3098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17D59-8FF1-43F3-912E-6D1AAA79E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s.gov/careeroutlook/2015/article/wage-differences.htm" TargetMode="External"/><Relationship Id="rId2" Type="http://schemas.openxmlformats.org/officeDocument/2006/relationships/hyperlink" Target="https://businessoverbroadway.com/2016/03/14/when-does-education-level-matter-in-data-scienc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EF11-07E9-4B37-AA16-6AB87F5CB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59192"/>
          </a:xfrm>
        </p:spPr>
        <p:txBody>
          <a:bodyPr/>
          <a:lstStyle/>
          <a:p>
            <a:r>
              <a:rPr lang="en-US" dirty="0"/>
              <a:t>Dataception 😎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263C7-E043-4058-A899-390996D56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01157"/>
            <a:ext cx="9144000" cy="466528"/>
          </a:xfrm>
        </p:spPr>
        <p:txBody>
          <a:bodyPr>
            <a:normAutofit/>
          </a:bodyPr>
          <a:lstStyle/>
          <a:p>
            <a:r>
              <a:rPr lang="en-US" dirty="0"/>
              <a:t>Investigating the Varying Qualities of Data Science Jobs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3044EC-02F1-42E3-92E2-80CC49E7672D}"/>
              </a:ext>
            </a:extLst>
          </p:cNvPr>
          <p:cNvSpPr txBox="1"/>
          <p:nvPr/>
        </p:nvSpPr>
        <p:spPr>
          <a:xfrm>
            <a:off x="5124323" y="3941086"/>
            <a:ext cx="1943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Andy De La Fuente</a:t>
            </a:r>
          </a:p>
          <a:p>
            <a:pPr algn="ctr"/>
            <a:r>
              <a:rPr lang="en-US" dirty="0"/>
              <a:t>Matthew Rhodes</a:t>
            </a:r>
          </a:p>
          <a:p>
            <a:pPr algn="ctr"/>
            <a:r>
              <a:rPr lang="en-US" dirty="0"/>
              <a:t>Juan Solorio</a:t>
            </a:r>
          </a:p>
          <a:p>
            <a:pPr algn="ctr"/>
            <a:r>
              <a:rPr lang="en-US" dirty="0"/>
              <a:t>Anmol Srivastava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1CEA407-FD48-4A58-BCE4-D9D7C847300E}"/>
              </a:ext>
            </a:extLst>
          </p:cNvPr>
          <p:cNvSpPr txBox="1">
            <a:spLocks/>
          </p:cNvSpPr>
          <p:nvPr/>
        </p:nvSpPr>
        <p:spPr>
          <a:xfrm>
            <a:off x="-943511" y="348962"/>
            <a:ext cx="9144000" cy="210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RED HEADER </a:t>
            </a:r>
            <a:r>
              <a:rPr lang="en-US" dirty="0"/>
              <a:t>– ADDITIONS NEEDED</a:t>
            </a:r>
          </a:p>
          <a:p>
            <a:r>
              <a:rPr lang="en-US" dirty="0">
                <a:solidFill>
                  <a:schemeClr val="accent1"/>
                </a:solidFill>
              </a:rPr>
              <a:t>BLUE HEADER </a:t>
            </a:r>
            <a:r>
              <a:rPr lang="en-US" dirty="0"/>
              <a:t>– DONE BUT REVIEW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18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015E-2A35-464F-B746-5DA9A2043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Visualizing Findings for Q1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C49882-66D8-43E2-8E05-BBF9E98E8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601" y="1690688"/>
            <a:ext cx="4351338" cy="4351338"/>
          </a:xfrm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45B97EE-918D-48D1-966B-4E2873A0B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939" y="1649571"/>
            <a:ext cx="45720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47D91C-1B62-4333-A613-E4CA439E13C3}"/>
              </a:ext>
            </a:extLst>
          </p:cNvPr>
          <p:cNvSpPr txBox="1"/>
          <p:nvPr/>
        </p:nvSpPr>
        <p:spPr>
          <a:xfrm>
            <a:off x="184826" y="1690688"/>
            <a:ext cx="1235412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value:</a:t>
            </a:r>
          </a:p>
          <a:p>
            <a:r>
              <a:rPr lang="en-US" dirty="0"/>
              <a:t>2.2e-16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Null: There is no difference in the mean salary between for high and low density.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99E492-7AD6-47AF-A585-C933E3DE7E44}"/>
              </a:ext>
            </a:extLst>
          </p:cNvPr>
          <p:cNvSpPr/>
          <p:nvPr/>
        </p:nvSpPr>
        <p:spPr>
          <a:xfrm>
            <a:off x="3171217" y="1690688"/>
            <a:ext cx="8069060" cy="488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B75B6-61ED-4D1E-98CB-E76C30DA43B8}"/>
              </a:ext>
            </a:extLst>
          </p:cNvPr>
          <p:cNvSpPr txBox="1"/>
          <p:nvPr/>
        </p:nvSpPr>
        <p:spPr>
          <a:xfrm>
            <a:off x="3303373" y="1804086"/>
            <a:ext cx="8254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High Density				Low Density</a:t>
            </a:r>
          </a:p>
          <a:p>
            <a:r>
              <a:rPr lang="en-US" dirty="0"/>
              <a:t>	    Salary					    Salary</a:t>
            </a:r>
          </a:p>
        </p:txBody>
      </p:sp>
    </p:spTree>
    <p:extLst>
      <p:ext uri="{BB962C8B-B14F-4D97-AF65-F5344CB8AC3E}">
        <p14:creationId xmlns:p14="http://schemas.microsoft.com/office/powerpoint/2010/main" val="3307862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7200-64BB-455A-BBB3-A8E82314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Visualizing Findings for [Q2]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E61A8E-7C0A-4A31-8387-464B6EDA07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" y="3657600"/>
            <a:ext cx="6074230" cy="2947371"/>
          </a:xfrm>
        </p:spPr>
      </p:pic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6CBBCC-CCED-40F3-BF7E-7AE8E6EBAD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805" y="3657600"/>
            <a:ext cx="6100136" cy="2959941"/>
          </a:xfrm>
        </p:spPr>
      </p:pic>
    </p:spTree>
    <p:extLst>
      <p:ext uri="{BB962C8B-B14F-4D97-AF65-F5344CB8AC3E}">
        <p14:creationId xmlns:p14="http://schemas.microsoft.com/office/powerpoint/2010/main" val="315554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7200-64BB-455A-BBB3-A8E82314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Visualizing Findings for [Q2]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E61A8E-7C0A-4A31-8387-464B6EDA07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68" y="3657600"/>
            <a:ext cx="6100141" cy="2959944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16CBBCC-CCED-40F3-BF7E-7AE8E6EBAD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49808" y="3657600"/>
            <a:ext cx="6100132" cy="2959940"/>
          </a:xfrm>
        </p:spPr>
      </p:pic>
    </p:spTree>
    <p:extLst>
      <p:ext uri="{BB962C8B-B14F-4D97-AF65-F5344CB8AC3E}">
        <p14:creationId xmlns:p14="http://schemas.microsoft.com/office/powerpoint/2010/main" val="2599401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7200-64BB-455A-BBB3-A8E82314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Visualizing Findings for [Q2]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E61A8E-7C0A-4A31-8387-464B6EDA07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43057" y="1872343"/>
            <a:ext cx="3571382" cy="2168694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16CBBCC-CCED-40F3-BF7E-7AE8E6EBAD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3519" y="4789714"/>
            <a:ext cx="6961992" cy="118089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E5C53A-D8DE-4C11-96E6-FB9AE16D306B}"/>
              </a:ext>
            </a:extLst>
          </p:cNvPr>
          <p:cNvSpPr txBox="1"/>
          <p:nvPr/>
        </p:nvSpPr>
        <p:spPr>
          <a:xfrm>
            <a:off x="326571" y="1687286"/>
            <a:ext cx="47679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ANOVA test for each individual Job title group, only the </a:t>
            </a:r>
            <a:r>
              <a:rPr lang="en-US" b="1" i="1" dirty="0"/>
              <a:t>Scientist</a:t>
            </a:r>
            <a:r>
              <a:rPr lang="en-US" dirty="0"/>
              <a:t> shows enough evidence to reject the null hypothesis of no difference between type of recommended programming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Linear Regression model, only the </a:t>
            </a:r>
            <a:r>
              <a:rPr lang="en-US" b="1" i="1" dirty="0"/>
              <a:t>Scientist</a:t>
            </a:r>
            <a:r>
              <a:rPr lang="en-US" dirty="0"/>
              <a:t> group shows evidence of a linear relation between the mean change in salary for python and R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3304975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7200-64BB-455A-BBB3-A8E82314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Visualizing Findings for [Q2]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E61A8E-7C0A-4A31-8387-464B6EDA07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43057" y="1891434"/>
            <a:ext cx="3571382" cy="2130512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16CBBCC-CCED-40F3-BF7E-7AE8E6EBAD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3087" y="4550228"/>
            <a:ext cx="5755160" cy="154577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00ACFE-0962-40A9-BBE7-B73BBDDC0ED4}"/>
              </a:ext>
            </a:extLst>
          </p:cNvPr>
          <p:cNvSpPr txBox="1"/>
          <p:nvPr/>
        </p:nvSpPr>
        <p:spPr>
          <a:xfrm>
            <a:off x="326571" y="1687286"/>
            <a:ext cx="5638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ANOVA test for each individual </a:t>
            </a:r>
            <a:r>
              <a:rPr lang="en-US" i="1" dirty="0"/>
              <a:t>Recommended Programming Language</a:t>
            </a:r>
            <a:r>
              <a:rPr lang="en-US" dirty="0"/>
              <a:t> groups, only the </a:t>
            </a:r>
            <a:r>
              <a:rPr lang="en-US" b="1" i="1" dirty="0"/>
              <a:t>Python and R</a:t>
            </a:r>
            <a:r>
              <a:rPr lang="en-US" dirty="0"/>
              <a:t> shows enough evidence to reject the null hypothesis of no difference between type of </a:t>
            </a:r>
            <a:r>
              <a:rPr lang="en-US" i="1" dirty="0"/>
              <a:t>Job Title.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Linear Regression model, </a:t>
            </a:r>
            <a:r>
              <a:rPr lang="en-US" b="1" i="1" dirty="0"/>
              <a:t>Python</a:t>
            </a:r>
            <a:r>
              <a:rPr lang="en-US" dirty="0"/>
              <a:t> group shows evidence of a linear relation between the mean change in salary for </a:t>
            </a:r>
            <a:r>
              <a:rPr lang="en-US" i="1" dirty="0"/>
              <a:t>Job Titles</a:t>
            </a:r>
            <a:r>
              <a:rPr lang="en-US" dirty="0"/>
              <a:t> Other and Research Analyst to the Engineer Title. </a:t>
            </a:r>
            <a:r>
              <a:rPr lang="en-US" b="1" i="1" dirty="0"/>
              <a:t>R</a:t>
            </a:r>
            <a:r>
              <a:rPr lang="en-US" dirty="0"/>
              <a:t> shows a statistically significant linear relation between the change in mean of salary between the Engineering and Other </a:t>
            </a:r>
            <a:r>
              <a:rPr lang="en-US" i="1" dirty="0"/>
              <a:t>Job Titles.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6348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8B46-542F-4295-9C80-3C1BCFC5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Results, Formalized and Interpreted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6161D-86B2-4722-97BE-CD6C3D640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results we can conclude that there is a statistically significant difference between the mean compensation of people that live in densely populated areas vs. sparsely populated areas. (For both densely and non-densely populated areas)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85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4B18-2814-4770-B492-A9E33C89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Several Limitations Affect These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A6C9B-ADAD-4C7E-A303-05FB96716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Variances were not equal</a:t>
            </a:r>
          </a:p>
          <a:p>
            <a:r>
              <a:rPr lang="en-US" dirty="0"/>
              <a:t>The size of the dataset and the possible unequal variances of Job Title distributions.</a:t>
            </a:r>
          </a:p>
          <a:p>
            <a:r>
              <a:rPr lang="en-US" dirty="0"/>
              <a:t>Some for q3</a:t>
            </a:r>
          </a:p>
          <a:p>
            <a:r>
              <a:rPr lang="en-US" dirty="0"/>
              <a:t>Normality assumptions? Unequal group variances for </a:t>
            </a:r>
            <a:r>
              <a:rPr lang="en-US" dirty="0" err="1"/>
              <a:t>Anova</a:t>
            </a:r>
            <a:r>
              <a:rPr lang="en-US" dirty="0"/>
              <a:t>? Sparseness? (Did our assumptions hold?)</a:t>
            </a:r>
          </a:p>
        </p:txBody>
      </p:sp>
    </p:spTree>
    <p:extLst>
      <p:ext uri="{BB962C8B-B14F-4D97-AF65-F5344CB8AC3E}">
        <p14:creationId xmlns:p14="http://schemas.microsoft.com/office/powerpoint/2010/main" val="3840243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89CB-4E6F-48F5-9E96-33510CE8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Ongoing Research Explores Similar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0471C-BA18-4423-9E65-FADAFA996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When Does Education Level Matter In Data Science? </a:t>
            </a:r>
            <a:endParaRPr lang="en-US" dirty="0"/>
          </a:p>
          <a:p>
            <a:pPr lvl="1"/>
            <a:r>
              <a:rPr lang="en-US" dirty="0"/>
              <a:t>An insightful project by Bob Hayes of Business Broadway shows that while skill proficiency is strongly explained by degree attainment, the same is not necessarily true for salary.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Same Occupation, Different Pay: How Wages Vary</a:t>
            </a:r>
            <a:endParaRPr lang="en-US" dirty="0"/>
          </a:p>
          <a:p>
            <a:pPr lvl="1"/>
            <a:r>
              <a:rPr lang="en-US" dirty="0"/>
              <a:t>A useful corollary investigation by </a:t>
            </a:r>
            <a:r>
              <a:rPr lang="en-US" dirty="0" err="1"/>
              <a:t>Elka</a:t>
            </a:r>
            <a:r>
              <a:rPr lang="en-US" dirty="0"/>
              <a:t> </a:t>
            </a:r>
            <a:r>
              <a:rPr lang="en-US" dirty="0" err="1"/>
              <a:t>Torpey</a:t>
            </a:r>
            <a:r>
              <a:rPr lang="en-US" dirty="0"/>
              <a:t> of the U.S. Bureau of Labor Statistics, regarding how location (and associated costs of living) can often be the greatest determining factors in level of pay, for nearly identical positions.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3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2D82-1E85-4373-86F0-37486D50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Industry Experiences Can Inform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Prospective Data Scientists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51E21-CD38-45AB-9E9A-894C01A79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Exploring high-volume data related to data science positions around the world enables us to:</a:t>
            </a:r>
          </a:p>
          <a:p>
            <a:pPr lvl="1"/>
            <a:r>
              <a:rPr lang="en-US" dirty="0"/>
              <a:t>Identify factors that significantly affect benefits </a:t>
            </a:r>
          </a:p>
          <a:p>
            <a:pPr lvl="1"/>
            <a:r>
              <a:rPr lang="en-US" dirty="0"/>
              <a:t>Distinguish between the common skills and tools used in different roles </a:t>
            </a:r>
          </a:p>
        </p:txBody>
      </p:sp>
    </p:spTree>
    <p:extLst>
      <p:ext uri="{BB962C8B-B14F-4D97-AF65-F5344CB8AC3E}">
        <p14:creationId xmlns:p14="http://schemas.microsoft.com/office/powerpoint/2010/main" val="100110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A887-BA45-4CF2-AE06-8EC43159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Suitable Data Available Via Kaggle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DE9AC-CE2E-4284-98FD-6F52041DE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 hosted an industry-wide survey to collect data regarding:</a:t>
            </a:r>
          </a:p>
          <a:p>
            <a:pPr lvl="1"/>
            <a:r>
              <a:rPr lang="en-US" dirty="0"/>
              <a:t>The career and academic backgrounds of current data scientists</a:t>
            </a:r>
          </a:p>
          <a:p>
            <a:pPr lvl="1"/>
            <a:r>
              <a:rPr lang="en-US" dirty="0"/>
              <a:t>In-demand skills and tools for data science employees</a:t>
            </a:r>
          </a:p>
          <a:p>
            <a:pPr lvl="1"/>
            <a:r>
              <a:rPr lang="en-US" dirty="0"/>
              <a:t>Real-world advice and compensation comparisons from workers</a:t>
            </a:r>
          </a:p>
          <a:p>
            <a:pPr lvl="1"/>
            <a:r>
              <a:rPr lang="en-US" dirty="0"/>
              <a:t>Data points were both free-response and multiple choice</a:t>
            </a:r>
          </a:p>
          <a:p>
            <a:r>
              <a:rPr lang="en-US" dirty="0"/>
              <a:t>The UN / World Bank Group’s 2019 ‘Population Prospects’ also offer: </a:t>
            </a:r>
          </a:p>
          <a:p>
            <a:pPr lvl="1"/>
            <a:r>
              <a:rPr lang="en-US" dirty="0"/>
              <a:t>Summary data regarding global population densities in major cities </a:t>
            </a:r>
          </a:p>
        </p:txBody>
      </p:sp>
    </p:spTree>
    <p:extLst>
      <p:ext uri="{BB962C8B-B14F-4D97-AF65-F5344CB8AC3E}">
        <p14:creationId xmlns:p14="http://schemas.microsoft.com/office/powerpoint/2010/main" val="115848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B128-6CC9-450A-B2BA-18102A27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Data Is Robust But Issue-Prone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4CEF-420F-486F-B636-CD04617EC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Valuable features include:</a:t>
            </a:r>
          </a:p>
          <a:p>
            <a:pPr lvl="1"/>
            <a:r>
              <a:rPr lang="en-US" dirty="0"/>
              <a:t>Salary</a:t>
            </a:r>
          </a:p>
          <a:p>
            <a:pPr lvl="1"/>
            <a:r>
              <a:rPr lang="en-US" dirty="0"/>
              <a:t>Recommended programming languages </a:t>
            </a:r>
          </a:p>
          <a:p>
            <a:pPr lvl="1"/>
            <a:r>
              <a:rPr lang="en-US" dirty="0"/>
              <a:t>Job location </a:t>
            </a:r>
          </a:p>
          <a:p>
            <a:pPr lvl="1"/>
            <a:r>
              <a:rPr lang="en-US" dirty="0"/>
              <a:t>Employee level of education</a:t>
            </a:r>
          </a:p>
          <a:p>
            <a:r>
              <a:rPr lang="en-US" dirty="0"/>
              <a:t>Several attributes hinder analysis, however: </a:t>
            </a:r>
          </a:p>
          <a:p>
            <a:pPr lvl="1"/>
            <a:r>
              <a:rPr lang="en-US" dirty="0"/>
              <a:t>Several features are sparsely populated and missing data</a:t>
            </a:r>
          </a:p>
          <a:p>
            <a:pPr lvl="1"/>
            <a:r>
              <a:rPr lang="en-US" dirty="0"/>
              <a:t>Salaries vs. commissioned compensation </a:t>
            </a:r>
          </a:p>
          <a:p>
            <a:pPr lvl="1"/>
            <a:r>
              <a:rPr lang="en-US" dirty="0"/>
              <a:t>Free-response answers are hard to incorporate </a:t>
            </a:r>
          </a:p>
        </p:txBody>
      </p:sp>
    </p:spTree>
    <p:extLst>
      <p:ext uri="{BB962C8B-B14F-4D97-AF65-F5344CB8AC3E}">
        <p14:creationId xmlns:p14="http://schemas.microsoft.com/office/powerpoint/2010/main" val="73466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B128-6CC9-450A-B2BA-18102A27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Data Is Robust But Issue-Prone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4CEF-420F-486F-B636-CD04617EC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Some initial data-cleaning steps were prudent:</a:t>
            </a:r>
          </a:p>
          <a:p>
            <a:pPr lvl="1"/>
            <a:r>
              <a:rPr lang="en-US" dirty="0"/>
              <a:t>Initial dimensions 16k x 228</a:t>
            </a:r>
          </a:p>
          <a:p>
            <a:pPr lvl="1"/>
            <a:r>
              <a:rPr lang="en-US" dirty="0"/>
              <a:t>New dimensions after filtering  16k x 21</a:t>
            </a:r>
          </a:p>
          <a:p>
            <a:pPr lvl="1"/>
            <a:r>
              <a:rPr lang="en-US" dirty="0"/>
              <a:t>Removed NA values</a:t>
            </a:r>
          </a:p>
          <a:p>
            <a:pPr lvl="1"/>
            <a:r>
              <a:rPr lang="en-US" dirty="0"/>
              <a:t>Only considered multiple choice responses</a:t>
            </a:r>
          </a:p>
          <a:p>
            <a:pPr lvl="1"/>
            <a:r>
              <a:rPr lang="en-US" dirty="0"/>
              <a:t>Removed 0s from Compensation to only analyze people who are employed</a:t>
            </a:r>
          </a:p>
          <a:p>
            <a:pPr lvl="1"/>
            <a:r>
              <a:rPr lang="en-US" dirty="0"/>
              <a:t>Split Compensation into Salary and Commission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73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14928-2ACF-47FE-932D-0DF3CC2BE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Questions Focus On Pay &amp; Job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573DA-568A-453C-A144-01C15D231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Compensation is a useful metric for asking: </a:t>
            </a:r>
          </a:p>
          <a:p>
            <a:pPr lvl="1"/>
            <a:r>
              <a:rPr lang="en-US" dirty="0"/>
              <a:t>Is a data scientist’s pay affected by their physical job location? In particular, do employees in high-density environments (like urban cities) see different pay than those in sparsely-populated areas? </a:t>
            </a:r>
          </a:p>
          <a:p>
            <a:pPr lvl="1"/>
            <a:r>
              <a:rPr lang="en-US" dirty="0"/>
              <a:t>What is the relationship between a data scientist’s income and the tools they use on the job? Specifically, do the programming languages they indicate as ‘valuable’ reflect the level of their salary or commission? </a:t>
            </a:r>
          </a:p>
          <a:p>
            <a:pPr lvl="1"/>
            <a:r>
              <a:rPr lang="en-US" dirty="0"/>
              <a:t>Does education level play a significant role in compensation? How so? What differences in pay do we see among differently-accoladed employees?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5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01AD-594F-42F9-957B-F579EB50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Arriving at Suitable Analyses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67CA-1274-497F-BAE8-60C979125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Methods for Q1: </a:t>
            </a:r>
            <a:r>
              <a:rPr lang="en-US" dirty="0" err="1"/>
              <a:t>Anova</a:t>
            </a:r>
            <a:r>
              <a:rPr lang="en-US" dirty="0"/>
              <a:t>, Linear Regression, Welch </a:t>
            </a:r>
            <a:r>
              <a:rPr lang="en-US" dirty="0" err="1"/>
              <a:t>T.Test</a:t>
            </a:r>
            <a:endParaRPr lang="en-US" dirty="0"/>
          </a:p>
          <a:p>
            <a:pPr lvl="1"/>
            <a:r>
              <a:rPr lang="en-US" dirty="0"/>
              <a:t>Unequal variance</a:t>
            </a:r>
          </a:p>
          <a:p>
            <a:pPr lvl="1"/>
            <a:r>
              <a:rPr lang="en-US" dirty="0"/>
              <a:t>Columns: </a:t>
            </a:r>
            <a:r>
              <a:rPr lang="en-US" dirty="0" err="1"/>
              <a:t>CompensationYearUSD</a:t>
            </a:r>
            <a:r>
              <a:rPr lang="en-US" dirty="0"/>
              <a:t>, Density</a:t>
            </a:r>
          </a:p>
          <a:p>
            <a:pPr lvl="1"/>
            <a:r>
              <a:rPr lang="en-US" dirty="0"/>
              <a:t>All data points are independent</a:t>
            </a:r>
          </a:p>
          <a:p>
            <a:r>
              <a:rPr lang="en-US" dirty="0"/>
              <a:t>Method for Q2: ANOVA and Linear Regression</a:t>
            </a:r>
          </a:p>
          <a:p>
            <a:pPr lvl="1"/>
            <a:r>
              <a:rPr lang="en-US" dirty="0"/>
              <a:t>Datasets seem to be close enough in variance</a:t>
            </a:r>
          </a:p>
          <a:p>
            <a:pPr lvl="1"/>
            <a:r>
              <a:rPr lang="en-US" dirty="0"/>
              <a:t>Belief of linear relation with “higher” position (need for more math theory) </a:t>
            </a:r>
          </a:p>
          <a:p>
            <a:r>
              <a:rPr lang="en-US" dirty="0"/>
              <a:t>Method for Q3 (_ vs. _) </a:t>
            </a:r>
          </a:p>
          <a:p>
            <a:pPr lvl="1"/>
            <a:r>
              <a:rPr lang="en-US" dirty="0"/>
              <a:t>Why appropriate</a:t>
            </a:r>
          </a:p>
          <a:p>
            <a:pPr lvl="1"/>
            <a:r>
              <a:rPr lang="en-US" dirty="0"/>
              <a:t>Brief review of method (</a:t>
            </a:r>
            <a:r>
              <a:rPr lang="en-US" dirty="0" err="1"/>
              <a:t>brieeeeef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Data Columns Involved (+ any additional data wrangling steps)</a:t>
            </a:r>
          </a:p>
          <a:p>
            <a:pPr lvl="1"/>
            <a:r>
              <a:rPr lang="en-US" dirty="0"/>
              <a:t>Assumptions for test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54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01AD-594F-42F9-957B-F579EB50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Arriving at Suitable Analyses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67CA-1274-497F-BAE8-60C979125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calculations </a:t>
            </a:r>
          </a:p>
          <a:p>
            <a:pPr lvl="1"/>
            <a:r>
              <a:rPr lang="en-US" dirty="0"/>
              <a:t>Given the sample sizes of the various groups we calculated the following power for each test.</a:t>
            </a:r>
          </a:p>
          <a:p>
            <a:pPr lvl="2"/>
            <a:r>
              <a:rPr lang="en-US" dirty="0"/>
              <a:t>Pay vs Population density         at least .97</a:t>
            </a:r>
          </a:p>
          <a:p>
            <a:pPr lvl="2"/>
            <a:r>
              <a:rPr lang="en-US" dirty="0"/>
              <a:t>Pay vs Programming language at least</a:t>
            </a:r>
          </a:p>
          <a:p>
            <a:pPr lvl="2"/>
            <a:r>
              <a:rPr lang="en-US" dirty="0"/>
              <a:t>Pay vs Education                         at least  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2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7200-64BB-455A-BBB3-A8E82314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Visualizing Findings for 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2AE00-E6E0-4018-A611-A142E7DBB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 value: </a:t>
            </a:r>
          </a:p>
          <a:p>
            <a:r>
              <a:rPr lang="en-US" dirty="0"/>
              <a:t>2.765e-5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Null: There is no difference in the mean commission between for high and low density.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14069-43DF-4292-9E02-33B221AA1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6741" y="1690688"/>
            <a:ext cx="4572000" cy="45720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A456D2-281C-487A-A633-F6855A7DC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246" y="1690688"/>
            <a:ext cx="4572000" cy="4572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AC1F2D-5014-409A-A8C4-70138C3A9D55}"/>
              </a:ext>
            </a:extLst>
          </p:cNvPr>
          <p:cNvSpPr/>
          <p:nvPr/>
        </p:nvSpPr>
        <p:spPr>
          <a:xfrm>
            <a:off x="3184187" y="1825625"/>
            <a:ext cx="8307421" cy="4798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B786FE-EB42-4E53-BDAE-BDCF47525215}"/>
              </a:ext>
            </a:extLst>
          </p:cNvPr>
          <p:cNvSpPr txBox="1"/>
          <p:nvPr/>
        </p:nvSpPr>
        <p:spPr>
          <a:xfrm>
            <a:off x="3097427" y="1456291"/>
            <a:ext cx="8394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High Density				         Low Density</a:t>
            </a:r>
          </a:p>
          <a:p>
            <a:r>
              <a:rPr lang="en-US" dirty="0"/>
              <a:t>	      commission				          commission</a:t>
            </a:r>
          </a:p>
        </p:txBody>
      </p:sp>
    </p:spTree>
    <p:extLst>
      <p:ext uri="{BB962C8B-B14F-4D97-AF65-F5344CB8AC3E}">
        <p14:creationId xmlns:p14="http://schemas.microsoft.com/office/powerpoint/2010/main" val="749802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928</Words>
  <Application>Microsoft Office PowerPoint</Application>
  <PresentationFormat>Widescreen</PresentationFormat>
  <Paragraphs>132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Dataception 😎</vt:lpstr>
      <vt:lpstr>Industry Experiences Can Inform  Prospective Data Scientists</vt:lpstr>
      <vt:lpstr>Suitable Data Available Via Kaggle</vt:lpstr>
      <vt:lpstr>Data Is Robust But Issue-Prone</vt:lpstr>
      <vt:lpstr>Data Is Robust But Issue-Prone</vt:lpstr>
      <vt:lpstr>Questions Focus On Pay &amp; Job Attributes</vt:lpstr>
      <vt:lpstr>Arriving at Suitable Analyses </vt:lpstr>
      <vt:lpstr>Arriving at Suitable Analyses </vt:lpstr>
      <vt:lpstr>Visualizing Findings for Q1</vt:lpstr>
      <vt:lpstr>Visualizing Findings for Q1</vt:lpstr>
      <vt:lpstr>Visualizing Findings for [Q2]</vt:lpstr>
      <vt:lpstr>Visualizing Findings for [Q2]</vt:lpstr>
      <vt:lpstr>Visualizing Findings for [Q2]</vt:lpstr>
      <vt:lpstr>Visualizing Findings for [Q2]</vt:lpstr>
      <vt:lpstr>Results, Formalized and Interpreted </vt:lpstr>
      <vt:lpstr>Several Limitations Affect These Analyses</vt:lpstr>
      <vt:lpstr>Ongoing Research Explores Similar Trends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Dataception 😎</dc:title>
  <dc:creator>JUAN SOLORIO</dc:creator>
  <cp:lastModifiedBy>JUAN SOLORIO</cp:lastModifiedBy>
  <cp:revision>4</cp:revision>
  <dcterms:created xsi:type="dcterms:W3CDTF">2020-03-09T06:05:30Z</dcterms:created>
  <dcterms:modified xsi:type="dcterms:W3CDTF">2020-03-09T06:27:18Z</dcterms:modified>
</cp:coreProperties>
</file>