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12387B-35C5-4BBD-AFCC-2412001B1FB3}">
  <a:tblStyle styleId="{EA12387B-35C5-4BBD-AFCC-2412001B1F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db50293c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db50293c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db50293c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db50293c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db50293c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db50293c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db50293c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db50293c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db50293c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db50293c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db50293c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db50293c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db50293c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db50293c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db50293c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db50293c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db50293c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db50293c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db50293c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db50293c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db50293c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db50293c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db50293c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db50293c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db50293c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db50293c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db50293c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db50293c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db50293c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db50293c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Matthewgdaavid210@gmail.com" TargetMode="External"/><Relationship Id="rId4" Type="http://schemas.openxmlformats.org/officeDocument/2006/relationships/hyperlink" Target="https://github.com/MatthewDavid210/CaseStudy2DDS" TargetMode="External"/><Relationship Id="rId5" Type="http://schemas.openxmlformats.org/officeDocument/2006/relationships/hyperlink" Target="https://matthewdavid210.shinyapps.io/CaseStudy2DD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Employee </a:t>
            </a:r>
            <a:r>
              <a:rPr lang="en"/>
              <a:t>Attrition</a:t>
            </a:r>
            <a:r>
              <a:rPr lang="en"/>
              <a:t> and Monthly Income: A 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Matthew David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Date: 4/13/2023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the most predictive model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produced 3 automatic selection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Forward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Backward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Stepwise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model indicated Job Role, and Job Level were key variables at predicting Monthly income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Backward model had the lowest CVPress and was the best at generalizing onto new sets of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 Model removed Variables with NA’s from backward model(Standard Hours, Employee Count)</a:t>
            </a:r>
            <a:endParaRPr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4572000" y="16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{EA12387B-35C5-4BBD-AFCC-2412001B1FB3}</a:tableStyleId>
              </a:tblPr>
              <a:tblGrid>
                <a:gridCol w="1441900"/>
                <a:gridCol w="1441900"/>
                <a:gridCol w="144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Adjusted R^2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CVPress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Forward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1063.1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1061.7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Stepwise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1063.1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1061.7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25125" y="1856450"/>
            <a:ext cx="84396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Monthly Income ~ Job Role + Job Level + Total Working Years + Years with Current Manager + Years Since Last Promotion+ </a:t>
            </a:r>
            <a:r>
              <a:rPr lang="en" sz="3000"/>
              <a:t>Business</a:t>
            </a:r>
            <a:r>
              <a:rPr lang="en" sz="3000"/>
              <a:t> Travel</a:t>
            </a:r>
            <a:endParaRPr sz="3000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50" y="310115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 Prediction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the assumptions of the model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Normality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Looking at the Q-Q plot there does seem to be some evidence of outliers however upon checking the Cook’s distance they </a:t>
            </a:r>
            <a:r>
              <a:rPr lang="en">
                <a:solidFill>
                  <a:schemeClr val="dk1"/>
                </a:solidFill>
              </a:rPr>
              <a:t>appear</a:t>
            </a:r>
            <a:r>
              <a:rPr lang="en">
                <a:solidFill>
                  <a:schemeClr val="dk1"/>
                </a:solidFill>
              </a:rPr>
              <a:t> to not be </a:t>
            </a:r>
            <a:r>
              <a:rPr lang="en">
                <a:solidFill>
                  <a:schemeClr val="dk1"/>
                </a:solidFill>
              </a:rPr>
              <a:t>influential.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Equal Variance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Looking at the plot of residuals versus </a:t>
            </a:r>
            <a:r>
              <a:rPr lang="en">
                <a:solidFill>
                  <a:schemeClr val="dk1"/>
                </a:solidFill>
              </a:rPr>
              <a:t>fitted</a:t>
            </a:r>
            <a:r>
              <a:rPr lang="en">
                <a:solidFill>
                  <a:schemeClr val="dk1"/>
                </a:solidFill>
              </a:rPr>
              <a:t> points there is not enough visual evidence to suggest against equal variance of the residuals.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Independance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Utilizing the original dataset we </a:t>
            </a:r>
            <a:r>
              <a:rPr lang="en">
                <a:solidFill>
                  <a:schemeClr val="dk1"/>
                </a:solidFill>
              </a:rPr>
              <a:t>proceed</a:t>
            </a:r>
            <a:r>
              <a:rPr lang="en">
                <a:solidFill>
                  <a:schemeClr val="dk1"/>
                </a:solidFill>
              </a:rPr>
              <a:t> under the </a:t>
            </a:r>
            <a:r>
              <a:rPr lang="en">
                <a:solidFill>
                  <a:schemeClr val="dk1"/>
                </a:solidFill>
              </a:rPr>
              <a:t>assumption</a:t>
            </a:r>
            <a:r>
              <a:rPr lang="en">
                <a:solidFill>
                  <a:schemeClr val="dk1"/>
                </a:solidFill>
              </a:rPr>
              <a:t> of </a:t>
            </a:r>
            <a:r>
              <a:rPr lang="en">
                <a:solidFill>
                  <a:schemeClr val="dk1"/>
                </a:solidFill>
              </a:rPr>
              <a:t>independence</a:t>
            </a:r>
            <a:r>
              <a:rPr lang="en">
                <a:solidFill>
                  <a:schemeClr val="dk1"/>
                </a:solidFill>
              </a:rPr>
              <a:t> in and between variables.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500" y="2571750"/>
            <a:ext cx="2105713" cy="1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050" y="3102950"/>
            <a:ext cx="2483453" cy="15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3050" y="1324850"/>
            <a:ext cx="2604901" cy="15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Monthly Income &amp; Job Role  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400450" y="1500675"/>
            <a:ext cx="84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462" y="1340450"/>
            <a:ext cx="6051875" cy="33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190500" y="1337400"/>
            <a:ext cx="249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Manager was the Highest paid Job Role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Manager Attrition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rate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7.8%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Average Attrition rate of 16%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Monthly Income &amp; Job Level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375" y="1349050"/>
            <a:ext cx="6193300" cy="36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Shiny</a:t>
            </a:r>
            <a:r>
              <a:rPr lang="en"/>
              <a:t> App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5" y="1311925"/>
            <a:ext cx="4089378" cy="19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33526"/>
            <a:ext cx="8343123" cy="19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4855800" y="1430700"/>
            <a:ext cx="342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Displays Boxplot for Monthly income by job role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Shows average monthly Income by job level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 !!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360150" y="1444950"/>
            <a:ext cx="847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 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Matthewgdavid210@gmail.com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Github: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https://github.com/MatthewDavid210/CaseStudy2DDS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 Shiny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App: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https://matthewdavid210.shinyapps.io/CaseStudy2DDS/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24210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The Leading Factors to </a:t>
            </a:r>
            <a:r>
              <a:rPr b="1" lang="en">
                <a:solidFill>
                  <a:schemeClr val="dk1"/>
                </a:solidFill>
              </a:rPr>
              <a:t>Attrition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Top Three factors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Oversampling for Attrition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Developing a KNN model for predicting Attrition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Discuss Key Statistics of KNN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32400" y="1505700"/>
            <a:ext cx="3999900" cy="24210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Predicting Monthly Income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Generating the most predictive model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Comparing these models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Final Model Selection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Checking the assumptions of the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11725" y="3996600"/>
            <a:ext cx="8520600" cy="83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Additional objectives: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Discuss the relationship between Job Role and Monthly Income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Highlight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 Shiny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App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Zero missing values in either dataset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Convert character variables to factor variables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 the Over18 column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Only one factor “Yes”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Leading Factors of Attrition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Three factors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Job Satisfaction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Environment Satisfaction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WorkLifeBalance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Additional factors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Performance rating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YearsAtCompany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375" y="1357738"/>
            <a:ext cx="3867950" cy="1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100" y="3203675"/>
            <a:ext cx="3317407" cy="14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3299" y="3203687"/>
            <a:ext cx="3493800" cy="15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</a:t>
            </a:r>
            <a:r>
              <a:rPr lang="en"/>
              <a:t> for </a:t>
            </a:r>
            <a:r>
              <a:rPr lang="en"/>
              <a:t>attrition</a:t>
            </a:r>
            <a:r>
              <a:rPr lang="en"/>
              <a:t> 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Wanted to use KNN model to predict Attrition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response “No” greatly outnumbered response “Yes”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lang="en">
                <a:solidFill>
                  <a:schemeClr val="dk1"/>
                </a:solidFill>
              </a:rPr>
              <a:t>Oversampling</a:t>
            </a:r>
            <a:r>
              <a:rPr lang="en">
                <a:solidFill>
                  <a:schemeClr val="dk1"/>
                </a:solidFill>
              </a:rPr>
              <a:t> we balanced the attrition column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8" y="3410878"/>
            <a:ext cx="1039950" cy="7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175" y="3410875"/>
            <a:ext cx="1183397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Knn Model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88775" y="1407375"/>
            <a:ext cx="84435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the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balanced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into 75% training and 25% testing datasets.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the KNN (K-Nearest Neighbors) model for classification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Variables: JobSatisfaction,YearsAtCompany,EnvironmentSatisfaction,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PerformanceRating, &amp; WorkLifeBalance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chieved an accuracy of 84% on the test set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Achieved a sensitivity of 70% on the test set.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Achie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 a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specificity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96% on the test set.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</a:t>
            </a:r>
            <a:r>
              <a:rPr lang="en"/>
              <a:t> of 84% indicates the model is performing well and has a </a:t>
            </a:r>
            <a:r>
              <a:rPr lang="en"/>
              <a:t>relatively</a:t>
            </a:r>
            <a:r>
              <a:rPr lang="en"/>
              <a:t> high level of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years at company increase attrition rate decreases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work life balance, job satisfaction, performance rating, and </a:t>
            </a:r>
            <a:r>
              <a:rPr lang="en"/>
              <a:t>environment</a:t>
            </a:r>
            <a:r>
              <a:rPr lang="en"/>
              <a:t> satisfaction increases, attrition decreases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625" y="2934550"/>
            <a:ext cx="4927526" cy="21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Monthly Income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