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c1f51ed1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cc1f51ed1c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c4dc92e5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c4dc92e5d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c1f51ed1c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c1f51ed1c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c1f51ed1c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cc1f51ed1c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cc1f51ed1c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cc1f51ed1c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cc1f51ed1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1cc1f51ed1c_2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c1f51ed1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cc1f51ed1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4dc92e5d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4dc92e5d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4dc92e5d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4dc92e5d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cc1f51ed1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cc1f51ed1c_2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cc1f51ed1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cc1f51ed1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MatthewDavid210/FLS-1-DS3606" TargetMode="External"/><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58700" y="1822825"/>
            <a:ext cx="5361300" cy="580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15384"/>
              <a:buFont typeface="Calibri"/>
              <a:buNone/>
            </a:pPr>
            <a:r>
              <a:rPr lang="en"/>
              <a:t>DDS For Live Session </a:t>
            </a:r>
            <a:endParaRPr/>
          </a:p>
        </p:txBody>
      </p:sp>
      <p:sp>
        <p:nvSpPr>
          <p:cNvPr id="61" name="Google Shape;61;p14"/>
          <p:cNvSpPr txBox="1"/>
          <p:nvPr>
            <p:ph idx="1" type="subTitle"/>
          </p:nvPr>
        </p:nvSpPr>
        <p:spPr>
          <a:xfrm>
            <a:off x="1858700" y="2571758"/>
            <a:ext cx="5361300" cy="522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
              <a:t>UNIT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3. Cont..</a:t>
            </a:r>
            <a:endParaRPr/>
          </a:p>
        </p:txBody>
      </p:sp>
      <p:sp>
        <p:nvSpPr>
          <p:cNvPr id="122" name="Google Shape;122;p23"/>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startAt="3"/>
            </a:pPr>
            <a:r>
              <a:rPr lang="en"/>
              <a:t>Find the test statistic for the data</a:t>
            </a:r>
            <a:endParaRPr/>
          </a:p>
          <a:p>
            <a:pPr indent="-342900" lvl="1" marL="1371600" rtl="0" algn="l">
              <a:spcBef>
                <a:spcPts val="0"/>
              </a:spcBef>
              <a:spcAft>
                <a:spcPts val="0"/>
              </a:spcAft>
              <a:buSzPts val="1800"/>
              <a:buAutoNum type="alphaLcPeriod"/>
            </a:pPr>
            <a:r>
              <a:rPr lang="en" sz="1800"/>
              <a:t>t= 3.3093</a:t>
            </a:r>
            <a:endParaRPr sz="1800"/>
          </a:p>
          <a:p>
            <a:pPr indent="-342900" lvl="0" marL="457200" rtl="0" algn="l">
              <a:spcBef>
                <a:spcPts val="0"/>
              </a:spcBef>
              <a:spcAft>
                <a:spcPts val="0"/>
              </a:spcAft>
              <a:buSzPts val="1800"/>
              <a:buAutoNum type="arabicPeriod" startAt="3"/>
            </a:pPr>
            <a:r>
              <a:rPr lang="en"/>
              <a:t>Find the p-value for the data </a:t>
            </a:r>
            <a:endParaRPr/>
          </a:p>
          <a:p>
            <a:pPr indent="-342900" lvl="1" marL="1371600" rtl="0" algn="l">
              <a:spcBef>
                <a:spcPts val="0"/>
              </a:spcBef>
              <a:spcAft>
                <a:spcPts val="0"/>
              </a:spcAft>
              <a:buSzPts val="1800"/>
              <a:buAutoNum type="alphaLcPeriod"/>
            </a:pPr>
            <a:r>
              <a:rPr lang="en" sz="1800"/>
              <a:t>p-value= 0.01622 </a:t>
            </a:r>
            <a:endParaRPr sz="1800"/>
          </a:p>
          <a:p>
            <a:pPr indent="-342900" lvl="0" marL="457200" rtl="0" algn="l">
              <a:spcBef>
                <a:spcPts val="0"/>
              </a:spcBef>
              <a:spcAft>
                <a:spcPts val="0"/>
              </a:spcAft>
              <a:buSzPts val="1800"/>
              <a:buAutoNum type="arabicPeriod" startAt="3"/>
            </a:pPr>
            <a:r>
              <a:rPr lang="en"/>
              <a:t>Reject or fail to reject (Ho)</a:t>
            </a:r>
            <a:endParaRPr/>
          </a:p>
          <a:p>
            <a:pPr indent="-342900" lvl="1" marL="1371600" rtl="0" algn="l">
              <a:spcBef>
                <a:spcPts val="0"/>
              </a:spcBef>
              <a:spcAft>
                <a:spcPts val="0"/>
              </a:spcAft>
              <a:buSzPts val="1800"/>
              <a:buAutoNum type="alphaLcPeriod"/>
            </a:pPr>
            <a:r>
              <a:rPr lang="en"/>
              <a:t>We reject the hypothesis μ=21 as .025 &gt; 0.01622 </a:t>
            </a:r>
            <a:endParaRPr/>
          </a:p>
          <a:p>
            <a:pPr indent="-342900" lvl="0" marL="457200" rtl="0" algn="l">
              <a:spcBef>
                <a:spcPts val="0"/>
              </a:spcBef>
              <a:spcAft>
                <a:spcPts val="0"/>
              </a:spcAft>
              <a:buSzPts val="1800"/>
              <a:buAutoNum type="arabicPeriod" startAt="3"/>
            </a:pPr>
            <a:r>
              <a:rPr lang="en"/>
              <a:t>Conclusion </a:t>
            </a:r>
            <a:endParaRPr/>
          </a:p>
          <a:p>
            <a:pPr indent="-342900" lvl="1" marL="1371600" rtl="0" algn="l">
              <a:spcBef>
                <a:spcPts val="0"/>
              </a:spcBef>
              <a:spcAft>
                <a:spcPts val="0"/>
              </a:spcAft>
              <a:buSzPts val="1800"/>
              <a:buAutoNum type="alphaLcPeriod"/>
            </a:pPr>
            <a:r>
              <a:rPr lang="en"/>
              <a:t>In conclusion we reject the hypothesis that the mean age of the </a:t>
            </a:r>
            <a:r>
              <a:rPr lang="en"/>
              <a:t>distribution</a:t>
            </a:r>
            <a:r>
              <a:rPr lang="en"/>
              <a:t> of comber patrons is equal to 21 , and conclude with 95% confidence that the mean age of the distribution of comber patients is different than 21.</a:t>
            </a:r>
            <a:endParaRPr/>
          </a:p>
          <a:p>
            <a:pPr indent="0" lvl="0" marL="0" rtl="0" algn="l">
              <a:spcBef>
                <a:spcPts val="1200"/>
              </a:spcBef>
              <a:spcAft>
                <a:spcPts val="0"/>
              </a:spcAft>
              <a:buNone/>
            </a:pPr>
            <a:r>
              <a:rPr lang="en" u="sng">
                <a:solidFill>
                  <a:schemeClr val="hlink"/>
                </a:solidFill>
                <a:hlinkClick r:id="rId3"/>
              </a:rPr>
              <a:t>GitHub link for my FLS 1</a:t>
            </a:r>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4">
            <a:alphaModFix/>
          </a:blip>
          <a:stretch>
            <a:fillRect/>
          </a:stretch>
        </p:blipFill>
        <p:spPr>
          <a:xfrm>
            <a:off x="5229850" y="273862"/>
            <a:ext cx="3596175" cy="1134064"/>
          </a:xfrm>
          <a:prstGeom prst="rect">
            <a:avLst/>
          </a:prstGeom>
          <a:noFill/>
          <a:ln>
            <a:noFill/>
          </a:ln>
        </p:spPr>
      </p:pic>
      <p:pic>
        <p:nvPicPr>
          <p:cNvPr id="124" name="Google Shape;124;p23"/>
          <p:cNvPicPr preferRelativeResize="0"/>
          <p:nvPr/>
        </p:nvPicPr>
        <p:blipFill>
          <a:blip r:embed="rId5">
            <a:alphaModFix/>
          </a:blip>
          <a:stretch>
            <a:fillRect/>
          </a:stretch>
        </p:blipFill>
        <p:spPr>
          <a:xfrm>
            <a:off x="6289000" y="1461350"/>
            <a:ext cx="2537025" cy="163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4. </a:t>
            </a:r>
            <a:r>
              <a:rPr lang="en"/>
              <a:t>Takeaways</a:t>
            </a:r>
            <a:r>
              <a:rPr lang="en"/>
              <a:t> &amp; Questions</a:t>
            </a:r>
            <a:endParaRPr/>
          </a:p>
        </p:txBody>
      </p:sp>
      <p:sp>
        <p:nvSpPr>
          <p:cNvPr id="130" name="Google Shape;130;p24"/>
          <p:cNvSpPr txBox="1"/>
          <p:nvPr>
            <p:ph idx="1" type="body"/>
          </p:nvPr>
        </p:nvSpPr>
        <p:spPr>
          <a:xfrm>
            <a:off x="628650" y="1369219"/>
            <a:ext cx="7886700" cy="3263400"/>
          </a:xfrm>
          <a:prstGeom prst="rect">
            <a:avLst/>
          </a:prstGeom>
        </p:spPr>
        <p:txBody>
          <a:bodyPr anchorCtr="0" anchor="t" bIns="45700" lIns="91425" spcFirstLastPara="1" rIns="91425" wrap="square" tIns="45700">
            <a:noAutofit/>
          </a:bodyPr>
          <a:lstStyle/>
          <a:p>
            <a:pPr indent="-298450" lvl="0" marL="457200" rtl="0" algn="l">
              <a:spcBef>
                <a:spcPts val="1000"/>
              </a:spcBef>
              <a:spcAft>
                <a:spcPts val="0"/>
              </a:spcAft>
              <a:buSzPts val="1100"/>
              <a:buAutoNum type="arabicPeriod"/>
            </a:pPr>
            <a:r>
              <a:rPr lang="en" sz="1100"/>
              <a:t>When </a:t>
            </a:r>
            <a:r>
              <a:rPr lang="en" sz="1100"/>
              <a:t>attempting</a:t>
            </a:r>
            <a:r>
              <a:rPr lang="en" sz="1100"/>
              <a:t> to use the CLT_2 file I could not figure out how to answer / change the document to conduct the analyses for questions 4-6</a:t>
            </a:r>
            <a:endParaRPr sz="1100"/>
          </a:p>
          <a:p>
            <a:pPr indent="-298450" lvl="1" marL="914400" rtl="0" algn="l">
              <a:spcBef>
                <a:spcPts val="0"/>
              </a:spcBef>
              <a:spcAft>
                <a:spcPts val="0"/>
              </a:spcAft>
              <a:buSzPts val="1100"/>
              <a:buAutoNum type="alphaLcPeriod"/>
            </a:pPr>
            <a:r>
              <a:rPr lang="en" sz="1100"/>
              <a:t>I conducted steps 1-3 on a </a:t>
            </a:r>
            <a:r>
              <a:rPr lang="en" sz="1100"/>
              <a:t>separate</a:t>
            </a:r>
            <a:r>
              <a:rPr lang="en" sz="1100"/>
              <a:t> r file and pasted it above </a:t>
            </a:r>
            <a:r>
              <a:rPr lang="en" sz="1100"/>
              <a:t>the</a:t>
            </a:r>
            <a:r>
              <a:rPr lang="en" sz="1100"/>
              <a:t> other blocks</a:t>
            </a:r>
            <a:endParaRPr sz="1100"/>
          </a:p>
          <a:p>
            <a:pPr indent="-298450" lvl="1" marL="914400" rtl="0" algn="l">
              <a:spcBef>
                <a:spcPts val="0"/>
              </a:spcBef>
              <a:spcAft>
                <a:spcPts val="0"/>
              </a:spcAft>
              <a:buSzPts val="1100"/>
              <a:buAutoNum type="alphaLcPeriod"/>
            </a:pPr>
            <a:r>
              <a:rPr lang="en" sz="1100"/>
              <a:t>If I ran the commands from CLT_2 and they were in the environment did that effect </a:t>
            </a:r>
            <a:r>
              <a:rPr lang="en" sz="1100"/>
              <a:t>the</a:t>
            </a:r>
            <a:r>
              <a:rPr lang="en" sz="1100"/>
              <a:t> outcome of running the Rchisq command?</a:t>
            </a:r>
            <a:endParaRPr sz="1100"/>
          </a:p>
          <a:p>
            <a:pPr indent="-298450" lvl="1" marL="914400" rtl="0" algn="l">
              <a:spcBef>
                <a:spcPts val="0"/>
              </a:spcBef>
              <a:spcAft>
                <a:spcPts val="0"/>
              </a:spcAft>
              <a:buSzPts val="1100"/>
              <a:buAutoNum type="alphaLcPeriod"/>
            </a:pPr>
            <a:r>
              <a:rPr lang="en" sz="1100"/>
              <a:t>Also how do i connect the chi square </a:t>
            </a:r>
            <a:r>
              <a:rPr lang="en" sz="1100"/>
              <a:t>distribution</a:t>
            </a:r>
            <a:r>
              <a:rPr lang="en" sz="1100"/>
              <a:t> to the functions in the file ?</a:t>
            </a:r>
            <a:endParaRPr sz="1100"/>
          </a:p>
          <a:p>
            <a:pPr indent="-298450" lvl="1" marL="914400" rtl="0" algn="l">
              <a:spcBef>
                <a:spcPts val="0"/>
              </a:spcBef>
              <a:spcAft>
                <a:spcPts val="0"/>
              </a:spcAft>
              <a:buSzPts val="1100"/>
              <a:buAutoNum type="alphaLcPeriod"/>
            </a:pPr>
            <a:r>
              <a:rPr lang="en" sz="1100"/>
              <a:t>When running the code after first copying it into rstudio I encountered an error running</a:t>
            </a:r>
            <a:endParaRPr sz="1100"/>
          </a:p>
          <a:p>
            <a:pPr indent="0" lvl="0" marL="0" rtl="0" algn="l">
              <a:spcBef>
                <a:spcPts val="1200"/>
              </a:spcBef>
              <a:spcAft>
                <a:spcPts val="0"/>
              </a:spcAft>
              <a:buNone/>
            </a:pPr>
            <a:r>
              <a:t/>
            </a:r>
            <a:endParaRPr sz="1100"/>
          </a:p>
          <a:p>
            <a:pPr indent="-298450" lvl="2" marL="1371600" rtl="0" algn="l">
              <a:spcBef>
                <a:spcPts val="1200"/>
              </a:spcBef>
              <a:spcAft>
                <a:spcPts val="0"/>
              </a:spcAft>
              <a:buClr>
                <a:schemeClr val="lt2"/>
              </a:buClr>
              <a:buSzPts val="1100"/>
              <a:buAutoNum type="romanLcPeriod"/>
            </a:pPr>
            <a:r>
              <a:rPr lang="en" sz="1100"/>
              <a:t> </a:t>
            </a:r>
            <a:r>
              <a:rPr lang="en" sz="1100"/>
              <a:t>df = read.table("/Users/bivin/Desktop/OLD COMPUTER ARCHIVES/KadAfrica/MSDS/DDS/MSDS 6306/Unit 5/yob2016.txt",stringsAsFactors = FALSE,header = FALSE,sep = ";")</a:t>
            </a:r>
            <a:endParaRPr sz="1100"/>
          </a:p>
          <a:p>
            <a:pPr indent="0" lvl="0" marL="1371600" rtl="0" algn="l">
              <a:spcBef>
                <a:spcPts val="1200"/>
              </a:spcBef>
              <a:spcAft>
                <a:spcPts val="0"/>
              </a:spcAft>
              <a:buNone/>
            </a:pPr>
            <a:r>
              <a:t/>
            </a:r>
            <a:endParaRPr sz="1100"/>
          </a:p>
          <a:p>
            <a:pPr indent="-298450" lvl="2" marL="1371600" rtl="0" algn="l">
              <a:spcBef>
                <a:spcPts val="1200"/>
              </a:spcBef>
              <a:spcAft>
                <a:spcPts val="0"/>
              </a:spcAft>
              <a:buClr>
                <a:schemeClr val="lt2"/>
              </a:buClr>
              <a:buSzPts val="1100"/>
              <a:buAutoNum type="romanLcPeriod"/>
            </a:pPr>
            <a:r>
              <a:rPr lang="en" sz="1100"/>
              <a:t>I figured this was caused because I do not have this file in my computer so i deleted it and it ran the code, did this </a:t>
            </a:r>
            <a:r>
              <a:rPr lang="en" sz="1100"/>
              <a:t>affect</a:t>
            </a:r>
            <a:r>
              <a:rPr lang="en" sz="1100"/>
              <a:t> my results ?</a:t>
            </a:r>
            <a:endParaRPr sz="1100"/>
          </a:p>
          <a:p>
            <a:pPr indent="0" lvl="0" marL="1371600" rtl="0" algn="l">
              <a:spcBef>
                <a:spcPts val="1200"/>
              </a:spcBef>
              <a:spcAft>
                <a:spcPts val="0"/>
              </a:spcAft>
              <a:buNone/>
            </a:pPr>
            <a:r>
              <a:t/>
            </a:r>
            <a:endParaRPr sz="1100"/>
          </a:p>
          <a:p>
            <a:pPr indent="-298450" lvl="0" marL="457200" rtl="0" algn="l">
              <a:spcBef>
                <a:spcPts val="1200"/>
              </a:spcBef>
              <a:spcAft>
                <a:spcPts val="0"/>
              </a:spcAft>
              <a:buClr>
                <a:schemeClr val="lt2"/>
              </a:buClr>
              <a:buSzPts val="1100"/>
              <a:buAutoNum type="arabicPeriod"/>
            </a:pPr>
            <a:r>
              <a:rPr lang="en" sz="1100"/>
              <a:t>Generally</a:t>
            </a:r>
            <a:r>
              <a:rPr lang="en" sz="1100"/>
              <a:t> do most </a:t>
            </a:r>
            <a:r>
              <a:rPr lang="en" sz="1100"/>
              <a:t>companies</a:t>
            </a:r>
            <a:r>
              <a:rPr lang="en" sz="1100"/>
              <a:t>, and academia follow the same commenting structure when making reproducible research ?</a:t>
            </a:r>
            <a:endParaRPr sz="1100"/>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900">
              <a:solidFill>
                <a:schemeClr val="dk1"/>
              </a:solidFill>
              <a:latin typeface="Courier New"/>
              <a:ea typeface="Courier New"/>
              <a:cs typeface="Courier New"/>
              <a:sym typeface="Courier New"/>
            </a:endParaRPr>
          </a:p>
        </p:txBody>
      </p:sp>
      <p:pic>
        <p:nvPicPr>
          <p:cNvPr id="131" name="Google Shape;131;p24"/>
          <p:cNvPicPr preferRelativeResize="0"/>
          <p:nvPr/>
        </p:nvPicPr>
        <p:blipFill>
          <a:blip r:embed="rId3">
            <a:alphaModFix/>
          </a:blip>
          <a:stretch>
            <a:fillRect/>
          </a:stretch>
        </p:blipFill>
        <p:spPr>
          <a:xfrm>
            <a:off x="5069325" y="88825"/>
            <a:ext cx="3775525" cy="117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Philosophy</a:t>
            </a:r>
            <a:br>
              <a:rPr lang="en"/>
            </a:br>
            <a:r>
              <a:rPr i="1" lang="en" sz="2800"/>
              <a:t>Due 24 hours before live session.</a:t>
            </a:r>
            <a:endParaRPr i="1"/>
          </a:p>
        </p:txBody>
      </p:sp>
      <p:sp>
        <p:nvSpPr>
          <p:cNvPr id="67" name="Google Shape;67;p15"/>
          <p:cNvSpPr txBox="1"/>
          <p:nvPr>
            <p:ph idx="1" type="body"/>
          </p:nvPr>
        </p:nvSpPr>
        <p:spPr>
          <a:xfrm>
            <a:off x="200025" y="1167320"/>
            <a:ext cx="8658225" cy="3895927"/>
          </a:xfrm>
          <a:prstGeom prst="rect">
            <a:avLst/>
          </a:prstGeom>
          <a:noFill/>
          <a:ln>
            <a:noFill/>
          </a:ln>
        </p:spPr>
        <p:txBody>
          <a:bodyPr anchorCtr="0" anchor="t" bIns="45700" lIns="91425" spcFirstLastPara="1" rIns="91425" wrap="square" tIns="45700">
            <a:noAutofit/>
          </a:bodyPr>
          <a:lstStyle/>
          <a:p>
            <a:pPr indent="-179705" lvl="0" marL="228600" rtl="0" algn="l">
              <a:lnSpc>
                <a:spcPct val="90000"/>
              </a:lnSpc>
              <a:spcBef>
                <a:spcPts val="0"/>
              </a:spcBef>
              <a:spcAft>
                <a:spcPts val="0"/>
              </a:spcAft>
              <a:buClr>
                <a:schemeClr val="dk1"/>
              </a:buClr>
              <a:buSzPts val="1400"/>
              <a:buChar char="●"/>
            </a:pPr>
            <a:r>
              <a:rPr lang="en" sz="1400"/>
              <a:t>On the next slide you will see activities and the estimated / expected time that the student should spend on that activity. </a:t>
            </a:r>
            <a:endParaRPr sz="1400"/>
          </a:p>
          <a:p>
            <a:pPr indent="-179705" lvl="0" marL="228600" rtl="0" algn="l">
              <a:lnSpc>
                <a:spcPct val="90000"/>
              </a:lnSpc>
              <a:spcBef>
                <a:spcPts val="1000"/>
              </a:spcBef>
              <a:spcAft>
                <a:spcPts val="0"/>
              </a:spcAft>
              <a:buClr>
                <a:schemeClr val="dk1"/>
              </a:buClr>
              <a:buSzPts val="1400"/>
              <a:buChar char="●"/>
            </a:pPr>
            <a:r>
              <a:rPr lang="en" sz="1400"/>
              <a:t>It is important to note that the goal of the activities is to become familiar with the methods, ideas and implementation involved in that activity so that we can efficiently iron out all the details in live session.  </a:t>
            </a:r>
            <a:endParaRPr sz="1400"/>
          </a:p>
          <a:p>
            <a:pPr indent="-179705" lvl="0" marL="228600" rtl="0" algn="l">
              <a:lnSpc>
                <a:spcPct val="90000"/>
              </a:lnSpc>
              <a:spcBef>
                <a:spcPts val="1000"/>
              </a:spcBef>
              <a:spcAft>
                <a:spcPts val="0"/>
              </a:spcAft>
              <a:buClr>
                <a:schemeClr val="dk1"/>
              </a:buClr>
              <a:buSzPts val="1400"/>
              <a:buChar char="●"/>
            </a:pPr>
            <a:r>
              <a:rPr lang="en" sz="1400"/>
              <a:t>Analogy: You are building the pieces of puzzle in the For Live Session Activity and we are putting them together to see the big picture in live session. </a:t>
            </a:r>
            <a:endParaRPr sz="1400"/>
          </a:p>
          <a:p>
            <a:pPr indent="-179705" lvl="0" marL="228600" rtl="0" algn="l">
              <a:lnSpc>
                <a:spcPct val="90000"/>
              </a:lnSpc>
              <a:spcBef>
                <a:spcPts val="1000"/>
              </a:spcBef>
              <a:spcAft>
                <a:spcPts val="0"/>
              </a:spcAft>
              <a:buClr>
                <a:schemeClr val="dk1"/>
              </a:buClr>
              <a:buSzPts val="1400"/>
              <a:buChar char="●"/>
            </a:pPr>
            <a:r>
              <a:rPr lang="en" sz="1400"/>
              <a:t>It is </a:t>
            </a:r>
            <a:r>
              <a:rPr b="1" i="1" lang="en" sz="1400" u="sng"/>
              <a:t>not</a:t>
            </a:r>
            <a:r>
              <a:rPr lang="en" sz="1400"/>
              <a:t> expected that the student have all the correct answers.  The expectation is that each student spend the allotted time (indicated next to the activity) on each activity so that we can discuss the details in live session.  </a:t>
            </a:r>
            <a:endParaRPr sz="1400"/>
          </a:p>
          <a:p>
            <a:pPr indent="-179705" lvl="0" marL="228600" rtl="0" algn="l">
              <a:lnSpc>
                <a:spcPct val="90000"/>
              </a:lnSpc>
              <a:spcBef>
                <a:spcPts val="1000"/>
              </a:spcBef>
              <a:spcAft>
                <a:spcPts val="0"/>
              </a:spcAft>
              <a:buClr>
                <a:schemeClr val="dk1"/>
              </a:buClr>
              <a:buSzPts val="1400"/>
              <a:buChar char="●"/>
            </a:pPr>
            <a:r>
              <a:rPr lang="en" sz="1400"/>
              <a:t>If you max out the indicated time without finishing the activity and you don’t have more time to finish, simply write up what you have learned by that time and record any questions you might have and we will address those in live session!  </a:t>
            </a:r>
            <a:endParaRPr sz="1400"/>
          </a:p>
          <a:p>
            <a:pPr indent="-179705" lvl="0" marL="228600" rtl="0" algn="l">
              <a:lnSpc>
                <a:spcPct val="90000"/>
              </a:lnSpc>
              <a:spcBef>
                <a:spcPts val="1000"/>
              </a:spcBef>
              <a:spcAft>
                <a:spcPts val="0"/>
              </a:spcAft>
              <a:buClr>
                <a:schemeClr val="dk1"/>
              </a:buClr>
              <a:buSzPts val="1400"/>
              <a:buChar char="●"/>
            </a:pPr>
            <a:r>
              <a:rPr lang="en" sz="1400"/>
              <a:t>We want to develop the questions before live session so that we can use the live session time to effectively answer them!  </a:t>
            </a:r>
            <a:endParaRPr sz="1400"/>
          </a:p>
          <a:p>
            <a:pPr indent="-396240" lvl="1" marL="971550" rtl="0" algn="l">
              <a:lnSpc>
                <a:spcPct val="90000"/>
              </a:lnSpc>
              <a:spcBef>
                <a:spcPts val="500"/>
              </a:spcBef>
              <a:spcAft>
                <a:spcPts val="1200"/>
              </a:spcAft>
              <a:buClr>
                <a:schemeClr val="dk1"/>
              </a:buClr>
              <a:buSzPts val="24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628650" y="303919"/>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For Live Session: Unit 1</a:t>
            </a:r>
            <a:br>
              <a:rPr lang="en"/>
            </a:br>
            <a:r>
              <a:rPr lang="en" sz="2800"/>
              <a:t>Due 24 hours before live session.</a:t>
            </a:r>
            <a:endParaRPr/>
          </a:p>
        </p:txBody>
      </p:sp>
      <p:sp>
        <p:nvSpPr>
          <p:cNvPr id="73" name="Google Shape;73;p16"/>
          <p:cNvSpPr txBox="1"/>
          <p:nvPr>
            <p:ph idx="1" type="body"/>
          </p:nvPr>
        </p:nvSpPr>
        <p:spPr>
          <a:xfrm>
            <a:off x="200025" y="1167320"/>
            <a:ext cx="8658225" cy="38959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 sz="1000"/>
              <a:t>For each number, provide at least 1 PowerPoint slide to provide a clear presentation of your response.  You will present most of these slides in a break out and are given a score based on their completeness and clarity.  Most importantly, they will maximize your live session experience!</a:t>
            </a:r>
            <a:endParaRPr sz="1000"/>
          </a:p>
          <a:p>
            <a:pPr indent="-480060" lvl="0" marL="514350" rtl="0" algn="l">
              <a:lnSpc>
                <a:spcPct val="90000"/>
              </a:lnSpc>
              <a:spcBef>
                <a:spcPts val="1000"/>
              </a:spcBef>
              <a:spcAft>
                <a:spcPts val="0"/>
              </a:spcAft>
              <a:buClr>
                <a:schemeClr val="dk1"/>
              </a:buClr>
              <a:buSzPts val="1000"/>
              <a:buAutoNum type="arabicPeriod"/>
            </a:pPr>
            <a:r>
              <a:rPr b="1" lang="en" sz="1000"/>
              <a:t>Data Science Profile</a:t>
            </a:r>
            <a:r>
              <a:rPr lang="en" sz="1000"/>
              <a:t>: Make a bar plot for your data science profile.  (1-2 hours)</a:t>
            </a:r>
            <a:endParaRPr sz="1000"/>
          </a:p>
          <a:p>
            <a:pPr indent="-480060" lvl="0" marL="514350" rtl="0" algn="l">
              <a:lnSpc>
                <a:spcPct val="90000"/>
              </a:lnSpc>
              <a:spcBef>
                <a:spcPts val="1000"/>
              </a:spcBef>
              <a:spcAft>
                <a:spcPts val="0"/>
              </a:spcAft>
              <a:buClr>
                <a:schemeClr val="dk1"/>
              </a:buClr>
              <a:buSzPts val="1000"/>
              <a:buAutoNum type="arabicPeriod"/>
            </a:pPr>
            <a:r>
              <a:rPr b="1" lang="en" sz="1000"/>
              <a:t>CLT:</a:t>
            </a:r>
            <a:r>
              <a:rPr lang="en" sz="1000"/>
              <a:t> Using the central limit code from the asynch material (CLT2.Rmd), adapt the code and provide the following analysis:  (2-3 hours)</a:t>
            </a:r>
            <a:endParaRPr sz="1000"/>
          </a:p>
          <a:p>
            <a:pPr indent="-494030" lvl="1" marL="971550" rtl="0" algn="l">
              <a:lnSpc>
                <a:spcPct val="90000"/>
              </a:lnSpc>
              <a:spcBef>
                <a:spcPts val="500"/>
              </a:spcBef>
              <a:spcAft>
                <a:spcPts val="0"/>
              </a:spcAft>
              <a:buClr>
                <a:schemeClr val="dk1"/>
              </a:buClr>
              <a:buSzPts val="1000"/>
              <a:buAutoNum type="arabicPeriod"/>
            </a:pPr>
            <a:r>
              <a:rPr lang="en" sz="1000"/>
              <a:t>Adapt the code to generate a population of 10,000,000 from a chi-square distribution with 2 degrees of freedom.  This is a heavily right skewed distribution.  (Hint: rchisq()).  You will have to read up on this function and probably do some trial and error.  Being able to learn new functions and methods is a key skill.  </a:t>
            </a:r>
            <a:endParaRPr sz="1000"/>
          </a:p>
          <a:p>
            <a:pPr indent="-494030" lvl="1" marL="971550" rtl="0" algn="l">
              <a:lnSpc>
                <a:spcPct val="90000"/>
              </a:lnSpc>
              <a:spcBef>
                <a:spcPts val="500"/>
              </a:spcBef>
              <a:spcAft>
                <a:spcPts val="0"/>
              </a:spcAft>
              <a:buClr>
                <a:schemeClr val="dk1"/>
              </a:buClr>
              <a:buSzPts val="1000"/>
              <a:buAutoNum type="arabicPeriod"/>
            </a:pPr>
            <a:r>
              <a:rPr lang="en" sz="1000"/>
              <a:t>Provide a histogram of this population… display the right skewness.</a:t>
            </a:r>
            <a:endParaRPr sz="1000"/>
          </a:p>
          <a:p>
            <a:pPr indent="-494030" lvl="1" marL="971550" rtl="0" algn="l">
              <a:lnSpc>
                <a:spcPct val="90000"/>
              </a:lnSpc>
              <a:spcBef>
                <a:spcPts val="500"/>
              </a:spcBef>
              <a:spcAft>
                <a:spcPts val="0"/>
              </a:spcAft>
              <a:buClr>
                <a:schemeClr val="dk1"/>
              </a:buClr>
              <a:buSzPts val="1000"/>
              <a:buAutoNum type="arabicPeriod"/>
            </a:pPr>
            <a:r>
              <a:rPr lang="en" sz="1000"/>
              <a:t>Record the mean and standard deviation of this population.  </a:t>
            </a:r>
            <a:endParaRPr sz="1000"/>
          </a:p>
          <a:p>
            <a:pPr indent="-494030" lvl="1" marL="971550" rtl="0" algn="l">
              <a:lnSpc>
                <a:spcPct val="90000"/>
              </a:lnSpc>
              <a:spcBef>
                <a:spcPts val="500"/>
              </a:spcBef>
              <a:spcAft>
                <a:spcPts val="0"/>
              </a:spcAft>
              <a:buClr>
                <a:schemeClr val="dk1"/>
              </a:buClr>
              <a:buSzPts val="1000"/>
              <a:buAutoNum type="arabicPeriod"/>
            </a:pPr>
            <a:r>
              <a:rPr lang="en" sz="1000"/>
              <a:t>According to the central limit theorem, what should be the approximate distribution of sample means of size 50 from this right skewed population?  What should be the mean and standard error of the mean (standard deviation of the distribution of sample means)?  </a:t>
            </a:r>
            <a:endParaRPr sz="1000"/>
          </a:p>
          <a:p>
            <a:pPr indent="-494030" lvl="1" marL="971550" rtl="0" algn="l">
              <a:lnSpc>
                <a:spcPct val="90000"/>
              </a:lnSpc>
              <a:spcBef>
                <a:spcPts val="500"/>
              </a:spcBef>
              <a:spcAft>
                <a:spcPts val="0"/>
              </a:spcAft>
              <a:buClr>
                <a:schemeClr val="dk1"/>
              </a:buClr>
              <a:buSzPts val="1000"/>
              <a:buAutoNum type="arabicPeriod"/>
            </a:pPr>
            <a:r>
              <a:rPr lang="en" sz="1000"/>
              <a:t>Now let’s check this: Adapt the CLT code to draw 10,000 means each of size 50 from this population and provide the sampling distribution of this sample mean.  Provide a histogram of these 10,000 sample means.</a:t>
            </a:r>
            <a:endParaRPr sz="1000"/>
          </a:p>
          <a:p>
            <a:pPr indent="-494030" lvl="1" marL="971550" rtl="0" algn="l">
              <a:lnSpc>
                <a:spcPct val="90000"/>
              </a:lnSpc>
              <a:spcBef>
                <a:spcPts val="500"/>
              </a:spcBef>
              <a:spcAft>
                <a:spcPts val="0"/>
              </a:spcAft>
              <a:buClr>
                <a:schemeClr val="dk1"/>
              </a:buClr>
              <a:buSzPts val="1000"/>
              <a:buAutoNum type="arabicPeriod"/>
            </a:pPr>
            <a:r>
              <a:rPr lang="en" sz="1000"/>
              <a:t>What is the mean and standard deviation of these 10,000 sample means?  </a:t>
            </a:r>
            <a:endParaRPr sz="1000"/>
          </a:p>
          <a:p>
            <a:pPr indent="-480060" lvl="0" marL="514350" rtl="0" algn="l">
              <a:lnSpc>
                <a:spcPct val="90000"/>
              </a:lnSpc>
              <a:spcBef>
                <a:spcPts val="1000"/>
              </a:spcBef>
              <a:spcAft>
                <a:spcPts val="0"/>
              </a:spcAft>
              <a:buClr>
                <a:schemeClr val="dk1"/>
              </a:buClr>
              <a:buSzPts val="1000"/>
              <a:buAutoNum type="arabicPeriod"/>
            </a:pPr>
            <a:r>
              <a:rPr b="1" lang="en" sz="1000"/>
              <a:t>T-Test </a:t>
            </a:r>
            <a:r>
              <a:rPr lang="en" sz="1000"/>
              <a:t>(2-3 hours)</a:t>
            </a:r>
            <a:endParaRPr sz="1000"/>
          </a:p>
          <a:p>
            <a:pPr indent="0" lvl="1" marL="457200" rtl="0" algn="l">
              <a:lnSpc>
                <a:spcPct val="90000"/>
              </a:lnSpc>
              <a:spcBef>
                <a:spcPts val="500"/>
              </a:spcBef>
              <a:spcAft>
                <a:spcPts val="0"/>
              </a:spcAft>
              <a:buClr>
                <a:schemeClr val="dk1"/>
              </a:buClr>
              <a:buSzPts val="2400"/>
              <a:buNone/>
            </a:pPr>
            <a:r>
              <a:rPr lang="en" sz="1000"/>
              <a:t>Research in R how to conduct a T-test (t.test) and conduct a six step hypothesis test to answer the question on the next slide.  If you would like to brush up on hypothesis tests, please see the </a:t>
            </a:r>
            <a:r>
              <a:rPr i="1" lang="en" sz="1000"/>
              <a:t>Bridge Course for Statistics</a:t>
            </a:r>
            <a:r>
              <a:rPr lang="en" sz="1000"/>
              <a:t>. </a:t>
            </a:r>
            <a:endParaRPr sz="1000"/>
          </a:p>
          <a:p>
            <a:pPr indent="-480060" lvl="0" marL="514350" rtl="0" algn="l">
              <a:lnSpc>
                <a:spcPct val="90000"/>
              </a:lnSpc>
              <a:spcBef>
                <a:spcPts val="1000"/>
              </a:spcBef>
              <a:spcAft>
                <a:spcPts val="0"/>
              </a:spcAft>
              <a:buClr>
                <a:schemeClr val="dk1"/>
              </a:buClr>
              <a:buSzPts val="1000"/>
              <a:buAutoNum type="arabicPeriod"/>
            </a:pPr>
            <a:r>
              <a:rPr b="1" lang="en" sz="1000"/>
              <a:t>Takeaways and/or Questions: </a:t>
            </a:r>
            <a:r>
              <a:rPr lang="en" sz="1000"/>
              <a:t>What were your key – takeaways from from this unit and what were any question or comments you would like to make?  Your professor will use these to customize live session.  </a:t>
            </a:r>
            <a:endParaRPr sz="1000"/>
          </a:p>
          <a:p>
            <a:pPr indent="0" lvl="1" marL="457200" rtl="0" algn="l">
              <a:lnSpc>
                <a:spcPct val="90000"/>
              </a:lnSpc>
              <a:spcBef>
                <a:spcPts val="500"/>
              </a:spcBef>
              <a:spcAft>
                <a:spcPts val="0"/>
              </a:spcAft>
              <a:buClr>
                <a:schemeClr val="dk1"/>
              </a:buClr>
              <a:buSzPts val="2400"/>
              <a:buNone/>
            </a:pPr>
            <a:r>
              <a:rPr lang="en" sz="1000"/>
              <a:t>(1 hour)</a:t>
            </a:r>
            <a:endParaRPr sz="1000"/>
          </a:p>
          <a:p>
            <a:pPr indent="-430530" lvl="1" marL="971550" rtl="0" algn="l">
              <a:lnSpc>
                <a:spcPct val="90000"/>
              </a:lnSpc>
              <a:spcBef>
                <a:spcPts val="500"/>
              </a:spcBef>
              <a:spcAft>
                <a:spcPts val="1200"/>
              </a:spcAft>
              <a:buClr>
                <a:schemeClr val="dk1"/>
              </a:buClr>
              <a:buSzPts val="2400"/>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1. Data Science Bar Plot</a:t>
            </a:r>
            <a:endParaRPr/>
          </a:p>
        </p:txBody>
      </p:sp>
      <p:sp>
        <p:nvSpPr>
          <p:cNvPr id="79" name="Google Shape;79;p17"/>
          <p:cNvSpPr txBox="1"/>
          <p:nvPr>
            <p:ph idx="1" type="body"/>
          </p:nvPr>
        </p:nvSpPr>
        <p:spPr>
          <a:xfrm>
            <a:off x="568500" y="1339150"/>
            <a:ext cx="3813000" cy="32634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90000"/>
              </a:lnSpc>
              <a:spcBef>
                <a:spcPts val="0"/>
              </a:spcBef>
              <a:spcAft>
                <a:spcPts val="0"/>
              </a:spcAft>
              <a:buSzPct val="100000"/>
              <a:buChar char="●"/>
            </a:pPr>
            <a:r>
              <a:rPr lang="en"/>
              <a:t>In my Data Scientist profile I rated my </a:t>
            </a:r>
            <a:r>
              <a:rPr lang="en"/>
              <a:t>proficiency</a:t>
            </a:r>
            <a:r>
              <a:rPr lang="en"/>
              <a:t> in each </a:t>
            </a:r>
            <a:r>
              <a:rPr lang="en"/>
              <a:t>discipline</a:t>
            </a:r>
            <a:r>
              <a:rPr lang="en"/>
              <a:t> on a scale from 1-10, 1 </a:t>
            </a:r>
            <a:r>
              <a:rPr lang="en"/>
              <a:t>being little to no proficiency, and 10 being highly proficient. </a:t>
            </a:r>
            <a:endParaRPr/>
          </a:p>
          <a:p>
            <a:pPr indent="-317182" lvl="0" marL="457200" rtl="0" algn="l">
              <a:lnSpc>
                <a:spcPct val="90000"/>
              </a:lnSpc>
              <a:spcBef>
                <a:spcPts val="0"/>
              </a:spcBef>
              <a:spcAft>
                <a:spcPts val="0"/>
              </a:spcAft>
              <a:buSzPct val="100000"/>
              <a:buChar char="●"/>
            </a:pPr>
            <a:r>
              <a:rPr lang="en"/>
              <a:t>My most proficient skill being communication in which I have a solid background In while competing as a student athlete, and over the course of my professional career. </a:t>
            </a:r>
            <a:endParaRPr/>
          </a:p>
          <a:p>
            <a:pPr indent="-317182" lvl="0" marL="457200" rtl="0" algn="l">
              <a:lnSpc>
                <a:spcPct val="90000"/>
              </a:lnSpc>
              <a:spcBef>
                <a:spcPts val="0"/>
              </a:spcBef>
              <a:spcAft>
                <a:spcPts val="0"/>
              </a:spcAft>
              <a:buSzPct val="100000"/>
              <a:buChar char="●"/>
            </a:pPr>
            <a:r>
              <a:rPr lang="en"/>
              <a:t>My least proficient skills are in machine learning, and domain expertise where I have relatively no experience. over the course of the curriculum I intend to improve and change that.</a:t>
            </a:r>
            <a:br>
              <a:rPr lang="en"/>
            </a:br>
            <a:endParaRPr/>
          </a:p>
          <a:p>
            <a:pPr indent="0" lvl="0" marL="0" rtl="0" algn="l">
              <a:lnSpc>
                <a:spcPct val="90000"/>
              </a:lnSpc>
              <a:spcBef>
                <a:spcPts val="0"/>
              </a:spcBef>
              <a:spcAft>
                <a:spcPts val="0"/>
              </a:spcAft>
              <a:buNone/>
            </a:pPr>
            <a:r>
              <a:t/>
            </a:r>
            <a:endParaRPr/>
          </a:p>
          <a:p>
            <a:pPr indent="0" lvl="0" marL="0" rtl="0" algn="l">
              <a:lnSpc>
                <a:spcPct val="90000"/>
              </a:lnSpc>
              <a:spcBef>
                <a:spcPts val="1000"/>
              </a:spcBef>
              <a:spcAft>
                <a:spcPts val="0"/>
              </a:spcAft>
              <a:buClr>
                <a:schemeClr val="dk1"/>
              </a:buClr>
              <a:buSzPct val="155555"/>
              <a:buNone/>
            </a:pPr>
            <a:r>
              <a:t/>
            </a:r>
            <a:endParaRPr/>
          </a:p>
          <a:p>
            <a:pPr indent="0" lvl="0" marL="0" rtl="0" algn="l">
              <a:lnSpc>
                <a:spcPct val="90000"/>
              </a:lnSpc>
              <a:spcBef>
                <a:spcPts val="1000"/>
              </a:spcBef>
              <a:spcAft>
                <a:spcPts val="1200"/>
              </a:spcAft>
              <a:buClr>
                <a:schemeClr val="dk1"/>
              </a:buClr>
              <a:buSzPct val="155555"/>
              <a:buNone/>
            </a:pPr>
            <a:r>
              <a:t/>
            </a:r>
            <a:endParaRPr/>
          </a:p>
        </p:txBody>
      </p:sp>
      <p:pic>
        <p:nvPicPr>
          <p:cNvPr id="80" name="Google Shape;80;p17" title="Data Scientist Profile"/>
          <p:cNvPicPr preferRelativeResize="0"/>
          <p:nvPr/>
        </p:nvPicPr>
        <p:blipFill>
          <a:blip r:embed="rId3">
            <a:alphaModFix/>
          </a:blip>
          <a:stretch>
            <a:fillRect/>
          </a:stretch>
        </p:blipFill>
        <p:spPr>
          <a:xfrm>
            <a:off x="4496550" y="1339150"/>
            <a:ext cx="4583849" cy="3171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2. CLT</a:t>
            </a:r>
            <a:endParaRPr/>
          </a:p>
        </p:txBody>
      </p:sp>
      <p:sp>
        <p:nvSpPr>
          <p:cNvPr id="86" name="Google Shape;86;p18"/>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
              <a:t>Histogram for chi square </a:t>
            </a:r>
            <a:r>
              <a:rPr lang="en"/>
              <a:t>distribution</a:t>
            </a:r>
            <a:endParaRPr/>
          </a:p>
        </p:txBody>
      </p:sp>
      <p:pic>
        <p:nvPicPr>
          <p:cNvPr id="87" name="Google Shape;87;p18"/>
          <p:cNvPicPr preferRelativeResize="0"/>
          <p:nvPr/>
        </p:nvPicPr>
        <p:blipFill>
          <a:blip r:embed="rId3">
            <a:alphaModFix/>
          </a:blip>
          <a:stretch>
            <a:fillRect/>
          </a:stretch>
        </p:blipFill>
        <p:spPr>
          <a:xfrm>
            <a:off x="526900" y="1999550"/>
            <a:ext cx="7988450" cy="263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2. 	CLT part 2</a:t>
            </a:r>
            <a:endParaRPr/>
          </a:p>
        </p:txBody>
      </p:sp>
      <p:sp>
        <p:nvSpPr>
          <p:cNvPr id="93" name="Google Shape;93;p19"/>
          <p:cNvSpPr txBox="1"/>
          <p:nvPr>
            <p:ph idx="1" type="body"/>
          </p:nvPr>
        </p:nvSpPr>
        <p:spPr>
          <a:xfrm>
            <a:off x="628650" y="1344069"/>
            <a:ext cx="7886700" cy="32634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startAt="2"/>
            </a:pPr>
            <a:r>
              <a:rPr lang="en"/>
              <a:t>Mean and Standard deviation for the population</a:t>
            </a:r>
            <a:endParaRPr/>
          </a:p>
          <a:p>
            <a:pPr indent="-342900" lvl="1" marL="914400" rtl="0" algn="l">
              <a:spcBef>
                <a:spcPts val="0"/>
              </a:spcBef>
              <a:spcAft>
                <a:spcPts val="0"/>
              </a:spcAft>
              <a:buSzPts val="1800"/>
              <a:buAutoNum type="alphaLcPeriod"/>
            </a:pPr>
            <a:r>
              <a:rPr lang="en"/>
              <a:t>Mean = 2.000077, Standard Deviation =2.000499</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77525" y="2111450"/>
            <a:ext cx="4967150" cy="1343300"/>
          </a:xfrm>
          <a:prstGeom prst="rect">
            <a:avLst/>
          </a:prstGeom>
          <a:noFill/>
          <a:ln>
            <a:noFill/>
          </a:ln>
        </p:spPr>
      </p:pic>
      <p:pic>
        <p:nvPicPr>
          <p:cNvPr id="95" name="Google Shape;95;p19"/>
          <p:cNvPicPr preferRelativeResize="0"/>
          <p:nvPr/>
        </p:nvPicPr>
        <p:blipFill>
          <a:blip r:embed="rId4">
            <a:alphaModFix/>
          </a:blip>
          <a:stretch>
            <a:fillRect/>
          </a:stretch>
        </p:blipFill>
        <p:spPr>
          <a:xfrm>
            <a:off x="5646400" y="2854700"/>
            <a:ext cx="3370449" cy="21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CLT part 3 </a:t>
            </a:r>
            <a:endParaRPr/>
          </a:p>
        </p:txBody>
      </p:sp>
      <p:sp>
        <p:nvSpPr>
          <p:cNvPr id="101" name="Google Shape;101;p20"/>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1200"/>
              </a:spcAft>
              <a:buNone/>
            </a:pPr>
            <a:r>
              <a:t/>
            </a:r>
            <a:endParaRPr/>
          </a:p>
        </p:txBody>
      </p:sp>
      <p:pic>
        <p:nvPicPr>
          <p:cNvPr id="102" name="Google Shape;102;p20"/>
          <p:cNvPicPr preferRelativeResize="0"/>
          <p:nvPr/>
        </p:nvPicPr>
        <p:blipFill rotWithShape="1">
          <a:blip r:embed="rId3">
            <a:alphaModFix/>
          </a:blip>
          <a:srcRect b="58614" l="0" r="0" t="0"/>
          <a:stretch/>
        </p:blipFill>
        <p:spPr>
          <a:xfrm>
            <a:off x="1709125" y="1823200"/>
            <a:ext cx="5861474" cy="149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57200" y="205978"/>
            <a:ext cx="8488245" cy="5893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
              <a:t>1 Hypothesis Test</a:t>
            </a:r>
            <a:endParaRPr/>
          </a:p>
        </p:txBody>
      </p:sp>
      <p:sp>
        <p:nvSpPr>
          <p:cNvPr id="108" name="Google Shape;108;p21"/>
          <p:cNvSpPr txBox="1"/>
          <p:nvPr>
            <p:ph idx="1" type="body"/>
          </p:nvPr>
        </p:nvSpPr>
        <p:spPr>
          <a:xfrm>
            <a:off x="240030" y="2827735"/>
            <a:ext cx="8652510" cy="217289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400"/>
              <a:buFont typeface="Noto Sans Symbols"/>
              <a:buNone/>
            </a:pPr>
            <a:r>
              <a:rPr lang="en" sz="240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endParaRPr/>
          </a:p>
          <a:p>
            <a:pPr indent="-228600" lvl="0" marL="228600" rtl="0" algn="ctr">
              <a:lnSpc>
                <a:spcPct val="90000"/>
              </a:lnSpc>
              <a:spcBef>
                <a:spcPts val="1000"/>
              </a:spcBef>
              <a:spcAft>
                <a:spcPts val="1200"/>
              </a:spcAft>
              <a:buClr>
                <a:schemeClr val="dk1"/>
              </a:buClr>
              <a:buSzPts val="2400"/>
              <a:buFont typeface="Noto Sans Symbols"/>
              <a:buNone/>
            </a:pPr>
            <a:r>
              <a:rPr lang="en" sz="2400"/>
              <a:t>	</a:t>
            </a:r>
            <a:r>
              <a:rPr lang="en" sz="3200"/>
              <a:t>25, 19, 37, 29, 40, 28, 31</a:t>
            </a:r>
            <a:endParaRPr/>
          </a:p>
        </p:txBody>
      </p:sp>
      <p:pic>
        <p:nvPicPr>
          <p:cNvPr descr="beachcomber" id="109" name="Google Shape;109;p21"/>
          <p:cNvPicPr preferRelativeResize="0"/>
          <p:nvPr/>
        </p:nvPicPr>
        <p:blipFill rotWithShape="1">
          <a:blip r:embed="rId3">
            <a:alphaModFix/>
          </a:blip>
          <a:srcRect b="0" l="0" r="0" t="0"/>
          <a:stretch/>
        </p:blipFill>
        <p:spPr>
          <a:xfrm>
            <a:off x="663595" y="745584"/>
            <a:ext cx="7957892" cy="20645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628650" y="30279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  3. 6 step one-sample t test</a:t>
            </a:r>
            <a:endParaRPr/>
          </a:p>
        </p:txBody>
      </p:sp>
      <p:sp>
        <p:nvSpPr>
          <p:cNvPr id="115" name="Google Shape;115;p22"/>
          <p:cNvSpPr txBox="1"/>
          <p:nvPr>
            <p:ph idx="1" type="body"/>
          </p:nvPr>
        </p:nvSpPr>
        <p:spPr>
          <a:xfrm>
            <a:off x="628650" y="1369219"/>
            <a:ext cx="7886700" cy="3263400"/>
          </a:xfrm>
          <a:prstGeom prst="rect">
            <a:avLst/>
          </a:prstGeom>
          <a:solidFill>
            <a:schemeClr val="dk2"/>
          </a:solidFill>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
              <a:t>Identify the null(Ho) and alt(Ha) hypothesis</a:t>
            </a:r>
            <a:endParaRPr/>
          </a:p>
          <a:p>
            <a:pPr indent="-342900" lvl="1" marL="914400" rtl="0" algn="l">
              <a:spcBef>
                <a:spcPts val="0"/>
              </a:spcBef>
              <a:spcAft>
                <a:spcPts val="0"/>
              </a:spcAft>
              <a:buSzPts val="1800"/>
              <a:buAutoNum type="alphaLcPeriod"/>
            </a:pPr>
            <a:r>
              <a:rPr lang="en"/>
              <a:t>In this instance the (Ho) &amp; (Ha) equate to</a:t>
            </a:r>
            <a:endParaRPr/>
          </a:p>
          <a:p>
            <a:pPr indent="-342900" lvl="2" marL="1371600" rtl="0" algn="l">
              <a:spcBef>
                <a:spcPts val="0"/>
              </a:spcBef>
              <a:spcAft>
                <a:spcPts val="0"/>
              </a:spcAft>
              <a:buSzPts val="1800"/>
              <a:buAutoNum type="romanLcPeriod"/>
            </a:pPr>
            <a:r>
              <a:rPr lang="en"/>
              <a:t>(Ho) is  μ = 21</a:t>
            </a:r>
            <a:endParaRPr/>
          </a:p>
          <a:p>
            <a:pPr indent="-342900" lvl="2" marL="1371600" rtl="0" algn="l">
              <a:spcBef>
                <a:spcPts val="0"/>
              </a:spcBef>
              <a:spcAft>
                <a:spcPts val="0"/>
              </a:spcAft>
              <a:buSzPts val="1800"/>
              <a:buAutoNum type="romanLcPeriod"/>
            </a:pPr>
            <a:r>
              <a:rPr lang="en"/>
              <a:t>(Ha) is μ ≠ 21</a:t>
            </a:r>
            <a:endParaRPr/>
          </a:p>
          <a:p>
            <a:pPr indent="-342900" lvl="0" marL="457200" rtl="0" algn="l">
              <a:spcBef>
                <a:spcPts val="0"/>
              </a:spcBef>
              <a:spcAft>
                <a:spcPts val="0"/>
              </a:spcAft>
              <a:buSzPts val="1800"/>
              <a:buAutoNum type="arabicPeriod"/>
            </a:pPr>
            <a:r>
              <a:rPr lang="en"/>
              <a:t>Draw &amp; Shade, and find the critical value </a:t>
            </a:r>
            <a:endParaRPr/>
          </a:p>
          <a:p>
            <a:pPr indent="-342900" lvl="1" marL="914400" rtl="0" algn="l">
              <a:spcBef>
                <a:spcPts val="0"/>
              </a:spcBef>
              <a:spcAft>
                <a:spcPts val="0"/>
              </a:spcAft>
              <a:buSzPts val="1800"/>
              <a:buAutoNum type="alphaLcPeriod"/>
            </a:pPr>
            <a:r>
              <a:t/>
            </a:r>
            <a:endParaRPr/>
          </a:p>
        </p:txBody>
      </p:sp>
      <p:pic>
        <p:nvPicPr>
          <p:cNvPr id="116" name="Google Shape;116;p22"/>
          <p:cNvPicPr preferRelativeResize="0"/>
          <p:nvPr/>
        </p:nvPicPr>
        <p:blipFill>
          <a:blip r:embed="rId3">
            <a:alphaModFix/>
          </a:blip>
          <a:stretch>
            <a:fillRect/>
          </a:stretch>
        </p:blipFill>
        <p:spPr>
          <a:xfrm>
            <a:off x="1480550" y="2759925"/>
            <a:ext cx="2241925" cy="112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