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417A-C652-4F0E-B159-EFC7E2C3D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79DC17A6-82B0-4207-9243-0E3F293D0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E789B0B9-C08E-47A9-9304-527C1EFF8964}"/>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5" name="Footer Placeholder 4">
            <a:extLst>
              <a:ext uri="{FF2B5EF4-FFF2-40B4-BE49-F238E27FC236}">
                <a16:creationId xmlns:a16="http://schemas.microsoft.com/office/drawing/2014/main" id="{EA3CBB17-1DA0-4DB6-8003-7D66E23D994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C005B7A-95B7-4D55-98E9-7C6B43E25D7D}"/>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305593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9C15-66B4-42BA-BDA3-894C8592D058}"/>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AA9048A-69C7-4218-B538-A4235D731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2A041B8-105A-4E69-A2C1-88B2D037A918}"/>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5" name="Footer Placeholder 4">
            <a:extLst>
              <a:ext uri="{FF2B5EF4-FFF2-40B4-BE49-F238E27FC236}">
                <a16:creationId xmlns:a16="http://schemas.microsoft.com/office/drawing/2014/main" id="{849A8CE1-91CA-48F8-8F98-EA57EAFA7BC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8B133C8-D3BF-4830-8974-ACB9190D7FC0}"/>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385602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D3AE9-A1FE-4D97-B657-CDEDA9CCAB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1621F74-B112-4622-B09F-B82EBF907E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5BEDC04-E1F0-4DB5-B5AA-208EA4D56AB3}"/>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5" name="Footer Placeholder 4">
            <a:extLst>
              <a:ext uri="{FF2B5EF4-FFF2-40B4-BE49-F238E27FC236}">
                <a16:creationId xmlns:a16="http://schemas.microsoft.com/office/drawing/2014/main" id="{7B30431A-25B5-4923-BF94-299B0A27AAD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F1E48B3-0716-4492-A686-BFC82D7DE2DD}"/>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86722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361F-D729-4187-BCA3-31C0FD6B8C7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7B4BF6A-26C1-4723-BEAE-6DBF39341D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4AD9282-5557-469E-B55E-3F621856F61A}"/>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5" name="Footer Placeholder 4">
            <a:extLst>
              <a:ext uri="{FF2B5EF4-FFF2-40B4-BE49-F238E27FC236}">
                <a16:creationId xmlns:a16="http://schemas.microsoft.com/office/drawing/2014/main" id="{FE188C32-D9A4-4F9F-95C0-1070980DFEC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959FA35-BFA2-4ED6-857F-5E7C54EC0332}"/>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97027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B9A8-761D-4DD0-AF6F-E599E60FB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85BE327B-D370-4F3A-8D3D-7C2C3355B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A693B4-9788-4884-AD8A-9D4DC3ED776F}"/>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5" name="Footer Placeholder 4">
            <a:extLst>
              <a:ext uri="{FF2B5EF4-FFF2-40B4-BE49-F238E27FC236}">
                <a16:creationId xmlns:a16="http://schemas.microsoft.com/office/drawing/2014/main" id="{75E0CB42-60EA-46ED-B3C3-F9BE6D66ACB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73CEF38-2484-4E6E-8D48-1A9CC63D2890}"/>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23137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9E39-75D3-4A46-8DE1-9C60AB324E7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AA04F88-44B2-4DEA-8E59-5E74FA5CE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19D9EA00-626C-412A-9A92-17651C679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0B1349FF-6C17-4FD8-A5E5-4EF71C8B2385}"/>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6" name="Footer Placeholder 5">
            <a:extLst>
              <a:ext uri="{FF2B5EF4-FFF2-40B4-BE49-F238E27FC236}">
                <a16:creationId xmlns:a16="http://schemas.microsoft.com/office/drawing/2014/main" id="{0041B108-2565-487B-A8BF-F051BD3038F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2FE2A1C-0E9D-4ED4-9417-B7312D95405D}"/>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171554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EFA3-C77F-4233-B566-C12BC1CDCAA5}"/>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B68112D-6A54-49F3-A402-07DB06ADF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481AF2-3A08-404D-92C1-46F4AB321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2C67E8AE-8CAA-4E95-9DD3-CB47E60BA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D5B522-2A2A-426A-8E5E-DFB47A158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6FC09073-C094-44B8-9F4F-BC4B404A2107}"/>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8" name="Footer Placeholder 7">
            <a:extLst>
              <a:ext uri="{FF2B5EF4-FFF2-40B4-BE49-F238E27FC236}">
                <a16:creationId xmlns:a16="http://schemas.microsoft.com/office/drawing/2014/main" id="{44C4178C-E270-4DA9-A66F-E22CCDEC633D}"/>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7DEA22BC-835D-4937-A7D3-72C0A56E817F}"/>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172385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C2AA-40DB-4F30-B262-A6D1E03A020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D80E8E2A-D2C3-4057-B55E-1C0D8D965C35}"/>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4" name="Footer Placeholder 3">
            <a:extLst>
              <a:ext uri="{FF2B5EF4-FFF2-40B4-BE49-F238E27FC236}">
                <a16:creationId xmlns:a16="http://schemas.microsoft.com/office/drawing/2014/main" id="{EE6A38C7-41AA-406D-B8A2-1C18E3A0FA2F}"/>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EF5715AC-8A10-4528-977D-DEDDA73831D7}"/>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377401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1445AB-EF47-4156-A036-C3BD8BB0F296}"/>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3" name="Footer Placeholder 2">
            <a:extLst>
              <a:ext uri="{FF2B5EF4-FFF2-40B4-BE49-F238E27FC236}">
                <a16:creationId xmlns:a16="http://schemas.microsoft.com/office/drawing/2014/main" id="{75862D8F-EF08-4904-84C9-D8320C423B7B}"/>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85EC85E5-0C8C-40A6-BD1D-982FF7936C25}"/>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174760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3653-2A1D-48E4-9DBC-661B18A9A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A337FC07-A257-43BB-8706-0612CCB14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0B2F6AE7-9372-4811-9F84-69DFCDD22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15064-5879-4173-88F2-2B09D163A49B}"/>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6" name="Footer Placeholder 5">
            <a:extLst>
              <a:ext uri="{FF2B5EF4-FFF2-40B4-BE49-F238E27FC236}">
                <a16:creationId xmlns:a16="http://schemas.microsoft.com/office/drawing/2014/main" id="{8ADA0FA7-1820-4E46-AFF7-2DDC077CA36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1397287-A8F2-44C1-9A27-86143DA54B62}"/>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244178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591A-5CD6-4131-9C85-4091AA63F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6540E804-799F-4E25-BB85-169A22430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966EBE1C-F347-46A4-94F9-2BF18C28D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8F419-4ED0-4740-B667-3C70F23CFD3E}"/>
              </a:ext>
            </a:extLst>
          </p:cNvPr>
          <p:cNvSpPr>
            <a:spLocks noGrp="1"/>
          </p:cNvSpPr>
          <p:nvPr>
            <p:ph type="dt" sz="half" idx="10"/>
          </p:nvPr>
        </p:nvSpPr>
        <p:spPr/>
        <p:txBody>
          <a:bodyPr/>
          <a:lstStyle/>
          <a:p>
            <a:fld id="{071EAC54-2825-4C5C-8FB3-32969E9CF383}" type="datetimeFigureOut">
              <a:rPr lang="en-NG" smtClean="0"/>
              <a:t>31/01/2020</a:t>
            </a:fld>
            <a:endParaRPr lang="en-NG"/>
          </a:p>
        </p:txBody>
      </p:sp>
      <p:sp>
        <p:nvSpPr>
          <p:cNvPr id="6" name="Footer Placeholder 5">
            <a:extLst>
              <a:ext uri="{FF2B5EF4-FFF2-40B4-BE49-F238E27FC236}">
                <a16:creationId xmlns:a16="http://schemas.microsoft.com/office/drawing/2014/main" id="{B58F71DA-3725-433D-A942-80CC509DE3D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B481E39-7D41-41D3-A8FE-CDA825743952}"/>
              </a:ext>
            </a:extLst>
          </p:cNvPr>
          <p:cNvSpPr>
            <a:spLocks noGrp="1"/>
          </p:cNvSpPr>
          <p:nvPr>
            <p:ph type="sldNum" sz="quarter" idx="12"/>
          </p:nvPr>
        </p:nvSpPr>
        <p:spPr/>
        <p:txBody>
          <a:bodyPr/>
          <a:lstStyle/>
          <a:p>
            <a:fld id="{809B8E19-CF77-4706-85F9-32840D074AEC}" type="slidenum">
              <a:rPr lang="en-NG" smtClean="0"/>
              <a:t>‹#›</a:t>
            </a:fld>
            <a:endParaRPr lang="en-NG"/>
          </a:p>
        </p:txBody>
      </p:sp>
    </p:spTree>
    <p:extLst>
      <p:ext uri="{BB962C8B-B14F-4D97-AF65-F5344CB8AC3E}">
        <p14:creationId xmlns:p14="http://schemas.microsoft.com/office/powerpoint/2010/main" val="316179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93122-F3E9-41DC-A8D1-387208E4E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44F52AD8-26F2-407C-8446-239D1F38F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8BB8CF8-9C0F-4CCA-86E9-9CAB03559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EAC54-2825-4C5C-8FB3-32969E9CF383}" type="datetimeFigureOut">
              <a:rPr lang="en-NG" smtClean="0"/>
              <a:t>31/01/2020</a:t>
            </a:fld>
            <a:endParaRPr lang="en-NG"/>
          </a:p>
        </p:txBody>
      </p:sp>
      <p:sp>
        <p:nvSpPr>
          <p:cNvPr id="5" name="Footer Placeholder 4">
            <a:extLst>
              <a:ext uri="{FF2B5EF4-FFF2-40B4-BE49-F238E27FC236}">
                <a16:creationId xmlns:a16="http://schemas.microsoft.com/office/drawing/2014/main" id="{4A321429-F9F8-441D-A5C5-EEE9B21BC6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F753EDAB-8BCB-4F09-94D1-00CECCD1D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B8E19-CF77-4706-85F9-32840D074AEC}" type="slidenum">
              <a:rPr lang="en-NG" smtClean="0"/>
              <a:t>‹#›</a:t>
            </a:fld>
            <a:endParaRPr lang="en-NG"/>
          </a:p>
        </p:txBody>
      </p:sp>
    </p:spTree>
    <p:extLst>
      <p:ext uri="{BB962C8B-B14F-4D97-AF65-F5344CB8AC3E}">
        <p14:creationId xmlns:p14="http://schemas.microsoft.com/office/powerpoint/2010/main" val="369171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F52F-1604-4B4D-9D7A-BC6245A74B36}"/>
              </a:ext>
            </a:extLst>
          </p:cNvPr>
          <p:cNvSpPr>
            <a:spLocks noGrp="1"/>
          </p:cNvSpPr>
          <p:nvPr>
            <p:ph type="ctrTitle"/>
          </p:nvPr>
        </p:nvSpPr>
        <p:spPr/>
        <p:txBody>
          <a:bodyPr>
            <a:normAutofit fontScale="90000"/>
          </a:bodyPr>
          <a:lstStyle/>
          <a:p>
            <a:r>
              <a:rPr lang="en-GB" b="1" dirty="0"/>
              <a:t>A Recommender System for Groceries Contractor</a:t>
            </a:r>
            <a:br>
              <a:rPr lang="en-GB" b="1" dirty="0"/>
            </a:br>
            <a:endParaRPr lang="en-NG" dirty="0"/>
          </a:p>
        </p:txBody>
      </p:sp>
    </p:spTree>
    <p:extLst>
      <p:ext uri="{BB962C8B-B14F-4D97-AF65-F5344CB8AC3E}">
        <p14:creationId xmlns:p14="http://schemas.microsoft.com/office/powerpoint/2010/main" val="1390993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64E9-5B97-47C6-B4A2-9A13510BBE68}"/>
              </a:ext>
            </a:extLst>
          </p:cNvPr>
          <p:cNvSpPr>
            <a:spLocks noGrp="1"/>
          </p:cNvSpPr>
          <p:nvPr>
            <p:ph type="title"/>
          </p:nvPr>
        </p:nvSpPr>
        <p:spPr/>
        <p:txBody>
          <a:bodyPr/>
          <a:lstStyle/>
          <a:p>
            <a:r>
              <a:rPr lang="en-GB" b="1" dirty="0"/>
              <a:t>Part 1: Problem Description</a:t>
            </a:r>
            <a:endParaRPr lang="en-NG" dirty="0"/>
          </a:p>
        </p:txBody>
      </p:sp>
      <p:sp>
        <p:nvSpPr>
          <p:cNvPr id="3" name="Content Placeholder 2">
            <a:extLst>
              <a:ext uri="{FF2B5EF4-FFF2-40B4-BE49-F238E27FC236}">
                <a16:creationId xmlns:a16="http://schemas.microsoft.com/office/drawing/2014/main" id="{22EF11D8-98F5-47B8-83F6-B1C1ABD6958C}"/>
              </a:ext>
            </a:extLst>
          </p:cNvPr>
          <p:cNvSpPr>
            <a:spLocks noGrp="1"/>
          </p:cNvSpPr>
          <p:nvPr>
            <p:ph idx="1"/>
          </p:nvPr>
        </p:nvSpPr>
        <p:spPr/>
        <p:txBody>
          <a:bodyPr>
            <a:normAutofit fontScale="77500" lnSpcReduction="20000"/>
          </a:bodyPr>
          <a:lstStyle/>
          <a:p>
            <a:br>
              <a:rPr lang="en-GB" dirty="0"/>
            </a:br>
            <a:r>
              <a:rPr lang="en-GB"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 For example, if the warehouse is close to those old and famous restaurants, then the vegetables and other groceries would be delivered to the restaurant in the right time and there would be no delay so the restaurant cooks can start their job from the morning and the Quality of Service will be high and this contractor will gain more reputation and income. The contractor should build this warehouse where it is closest to its customers in order to minimize the cost of </a:t>
            </a:r>
            <a:r>
              <a:rPr lang="en-GB" dirty="0" err="1"/>
              <a:t>transpotation</a:t>
            </a:r>
            <a:r>
              <a:rPr lang="en-GB" dirty="0"/>
              <a:t> in addition to the example above. which </a:t>
            </a:r>
            <a:r>
              <a:rPr lang="en-GB" dirty="0" err="1"/>
              <a:t>neighborhood</a:t>
            </a:r>
            <a:r>
              <a:rPr lang="en-GB" dirty="0"/>
              <a:t> (in that borough) would be a better choice for the contractor to build the warehouse in that </a:t>
            </a:r>
            <a:r>
              <a:rPr lang="en-GB" dirty="0" err="1"/>
              <a:t>neighborhood</a:t>
            </a:r>
            <a:r>
              <a:rPr lang="en-GB" dirty="0"/>
              <a:t>. Finding the right </a:t>
            </a:r>
            <a:r>
              <a:rPr lang="en-GB" dirty="0" err="1"/>
              <a:t>neighborhood</a:t>
            </a:r>
            <a:r>
              <a:rPr lang="en-GB" dirty="0"/>
              <a:t> is our mission and our recommender system will provide this contractor with a sorted list of </a:t>
            </a:r>
            <a:r>
              <a:rPr lang="en-GB" dirty="0" err="1"/>
              <a:t>neighborhoods</a:t>
            </a:r>
            <a:r>
              <a:rPr lang="en-GB" dirty="0"/>
              <a:t> in which the first </a:t>
            </a:r>
            <a:r>
              <a:rPr lang="en-GB" dirty="0" err="1"/>
              <a:t>elemnt</a:t>
            </a:r>
            <a:r>
              <a:rPr lang="en-GB" dirty="0"/>
              <a:t> of the list will be the best suggested </a:t>
            </a:r>
            <a:r>
              <a:rPr lang="en-GB" dirty="0" err="1"/>
              <a:t>neighborhood</a:t>
            </a:r>
            <a:r>
              <a:rPr lang="en-GB" dirty="0"/>
              <a:t>.</a:t>
            </a:r>
            <a:endParaRPr lang="en-NG" dirty="0"/>
          </a:p>
        </p:txBody>
      </p:sp>
    </p:spTree>
    <p:extLst>
      <p:ext uri="{BB962C8B-B14F-4D97-AF65-F5344CB8AC3E}">
        <p14:creationId xmlns:p14="http://schemas.microsoft.com/office/powerpoint/2010/main" val="267351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F95B-20BF-46E9-BD20-67E4A9F34B25}"/>
              </a:ext>
            </a:extLst>
          </p:cNvPr>
          <p:cNvSpPr>
            <a:spLocks noGrp="1"/>
          </p:cNvSpPr>
          <p:nvPr>
            <p:ph type="title"/>
          </p:nvPr>
        </p:nvSpPr>
        <p:spPr/>
        <p:txBody>
          <a:bodyPr/>
          <a:lstStyle/>
          <a:p>
            <a:r>
              <a:rPr lang="en-GB" b="1" dirty="0"/>
              <a:t>Part 2: Data We Need</a:t>
            </a:r>
            <a:endParaRPr lang="en-NG" dirty="0"/>
          </a:p>
        </p:txBody>
      </p:sp>
      <p:sp>
        <p:nvSpPr>
          <p:cNvPr id="3" name="Content Placeholder 2">
            <a:extLst>
              <a:ext uri="{FF2B5EF4-FFF2-40B4-BE49-F238E27FC236}">
                <a16:creationId xmlns:a16="http://schemas.microsoft.com/office/drawing/2014/main" id="{27BB14C8-E103-4412-8A26-4024C97BDD4C}"/>
              </a:ext>
            </a:extLst>
          </p:cNvPr>
          <p:cNvSpPr>
            <a:spLocks noGrp="1"/>
          </p:cNvSpPr>
          <p:nvPr>
            <p:ph idx="1"/>
          </p:nvPr>
        </p:nvSpPr>
        <p:spPr/>
        <p:txBody>
          <a:bodyPr>
            <a:normAutofit fontScale="55000" lnSpcReduction="20000"/>
          </a:bodyPr>
          <a:lstStyle/>
          <a:p>
            <a:br>
              <a:rPr lang="en-GB" dirty="0"/>
            </a:br>
            <a:r>
              <a:rPr lang="en-GB" dirty="0"/>
              <a:t>1- We will need geo-locational information about that specific borough and the </a:t>
            </a:r>
            <a:r>
              <a:rPr lang="en-GB" dirty="0" err="1"/>
              <a:t>neighborhoods</a:t>
            </a:r>
            <a:r>
              <a:rPr lang="en-GB" dirty="0"/>
              <a:t> in that borough. We specifically and technically mean the latitude and longitude numbers of that borough. We assume that it is "Scarborough" in Toronto. This is easily provided for us by the contractor, because the contractor has already made up his mind about the borough. The Postal Codes that fall into that borough (Scarborough) would also be sufficient </a:t>
            </a:r>
            <a:r>
              <a:rPr lang="en-GB" dirty="0" err="1"/>
              <a:t>fo</a:t>
            </a:r>
            <a:r>
              <a:rPr lang="en-GB" dirty="0"/>
              <a:t> us. I fact we will first find </a:t>
            </a:r>
            <a:r>
              <a:rPr lang="en-GB" dirty="0" err="1"/>
              <a:t>neighborhoods</a:t>
            </a:r>
            <a:r>
              <a:rPr lang="en-GB" dirty="0"/>
              <a:t> inside Scarborough by their corresponding Postal Codes. 2- We will need data about different venues in different </a:t>
            </a:r>
            <a:r>
              <a:rPr lang="en-GB" dirty="0" err="1"/>
              <a:t>neighborhoods</a:t>
            </a:r>
            <a:r>
              <a:rPr lang="en-GB" dirty="0"/>
              <a:t> of that specific borough. In order to gain that information we will use "Foursquare" locational information. By locational information for each venue we mean basic and advanced information about that venue. For example there is a venue in one of the </a:t>
            </a:r>
            <a:r>
              <a:rPr lang="en-GB" dirty="0" err="1"/>
              <a:t>neighborhoods</a:t>
            </a:r>
            <a:r>
              <a:rPr lang="en-GB" dirty="0"/>
              <a:t>. As basic information, we can obtain its precise latitude and longitude and also its distance from the </a:t>
            </a:r>
            <a:r>
              <a:rPr lang="en-GB" dirty="0" err="1"/>
              <a:t>center</a:t>
            </a:r>
            <a:r>
              <a:rPr lang="en-GB" dirty="0"/>
              <a:t> of the </a:t>
            </a:r>
            <a:r>
              <a:rPr lang="en-GB" dirty="0" err="1"/>
              <a:t>neighborhood</a:t>
            </a:r>
            <a:r>
              <a:rPr lang="en-GB" dirty="0"/>
              <a:t>. But we are looking for advanced information such as the category of that venue and whether this venue is a popular one in its category or maybe the average price of the services of this venue. A typical request from Foursquare will provide us with the following information: [Postal Code] [</a:t>
            </a:r>
            <a:r>
              <a:rPr lang="en-GB" dirty="0" err="1"/>
              <a:t>Neighborhood</a:t>
            </a:r>
            <a:r>
              <a:rPr lang="en-GB" dirty="0"/>
              <a:t>(s)] [</a:t>
            </a:r>
            <a:r>
              <a:rPr lang="en-GB" dirty="0" err="1"/>
              <a:t>Neighborhood</a:t>
            </a:r>
            <a:r>
              <a:rPr lang="en-GB" dirty="0"/>
              <a:t> Latitude] [</a:t>
            </a:r>
            <a:r>
              <a:rPr lang="en-GB" dirty="0" err="1"/>
              <a:t>Neighborhood</a:t>
            </a:r>
            <a:r>
              <a:rPr lang="en-GB" dirty="0"/>
              <a:t> Longitude] [Venue] [Venue Summary] [Venue Category] [Distance (meter)] [M1L] [</a:t>
            </a:r>
            <a:r>
              <a:rPr lang="en-GB" dirty="0" err="1"/>
              <a:t>Clairlea</a:t>
            </a:r>
            <a:r>
              <a:rPr lang="en-GB" dirty="0"/>
              <a:t>, Golden Mile, Oakridge] [43.711112] [-79.284577] [Tim Hortons] [This spot is popular] [Coffee Shop] [592] Some Notes about "Foursquare": </a:t>
            </a:r>
            <a:r>
              <a:rPr lang="en-GB" u="sng" dirty="0">
                <a:hlinkClick r:id="rId2"/>
              </a:rPr>
              <a:t>https://foursquare.com/</a:t>
            </a:r>
            <a:r>
              <a:rPr lang="en-GB" dirty="0"/>
              <a:t> Foursquare is a local search-and-discovery service mobile app which provides search results for its users (Wikipedia). Founded: New York City, New York, U.S Users: 60 million Date launched: March 11, 2009 Employees: Over 200 Founders: Dennis Crowley, Naveen </a:t>
            </a:r>
            <a:r>
              <a:rPr lang="en-GB" dirty="0" err="1"/>
              <a:t>Selvadurai</a:t>
            </a:r>
            <a:r>
              <a:rPr lang="en-GB" dirty="0"/>
              <a:t> Owner: Foursquare Labs, Inc. Main Article Part 1: Identifying </a:t>
            </a:r>
            <a:r>
              <a:rPr lang="en-GB" dirty="0" err="1"/>
              <a:t>Neighborhoods</a:t>
            </a:r>
            <a:r>
              <a:rPr lang="en-GB" dirty="0"/>
              <a:t> inside "Scarborough" We will use Postal Codes of different regions inside Scarborough to find the list of </a:t>
            </a:r>
            <a:r>
              <a:rPr lang="en-GB" dirty="0" err="1"/>
              <a:t>neighborhoods</a:t>
            </a:r>
            <a:r>
              <a:rPr lang="en-GB" dirty="0"/>
              <a:t>. We will essentially obtain our information from </a:t>
            </a:r>
            <a:r>
              <a:rPr lang="en-GB" u="sng" dirty="0">
                <a:hlinkClick r:id="rId3"/>
              </a:rPr>
              <a:t>https://en.wikipedia.org/wiki/List_of_postal_codes_of_Canada:_M</a:t>
            </a:r>
            <a:r>
              <a:rPr lang="en-GB" dirty="0"/>
              <a:t> and then process the table inside this site. Images from </a:t>
            </a:r>
            <a:r>
              <a:rPr lang="en-GB" dirty="0" err="1"/>
              <a:t>dataframes</a:t>
            </a:r>
            <a:r>
              <a:rPr lang="en-GB" dirty="0"/>
              <a:t> and also from maps will be provided in the presentation. Here we only present our strategy and how we got the mission accomplished. Part 2: Connecting to Foursquare and Retrieving Locational Data for Each Venue in Every </a:t>
            </a:r>
            <a:r>
              <a:rPr lang="en-GB" dirty="0" err="1"/>
              <a:t>Neighborhood</a:t>
            </a:r>
            <a:r>
              <a:rPr lang="en-GB" dirty="0"/>
              <a:t> After finding the list of </a:t>
            </a:r>
            <a:r>
              <a:rPr lang="en-GB" dirty="0" err="1"/>
              <a:t>neighborhoods</a:t>
            </a:r>
            <a:r>
              <a:rPr lang="en-GB" dirty="0"/>
              <a:t>, we then connect to the Foursquare API to gather information about venues inside each and every </a:t>
            </a:r>
            <a:r>
              <a:rPr lang="en-GB" dirty="0" err="1"/>
              <a:t>neighborhood</a:t>
            </a:r>
            <a:r>
              <a:rPr lang="en-GB" dirty="0"/>
              <a:t>. For each </a:t>
            </a:r>
            <a:r>
              <a:rPr lang="en-GB" dirty="0" err="1"/>
              <a:t>neighborhood</a:t>
            </a:r>
            <a:r>
              <a:rPr lang="en-GB" dirty="0"/>
              <a:t>, we have chosen the radius to be 1000 meter. It means that we have asked Foursquare to find venues that are at most 1000 meter far from the </a:t>
            </a:r>
            <a:r>
              <a:rPr lang="en-GB" dirty="0" err="1"/>
              <a:t>center</a:t>
            </a:r>
            <a:r>
              <a:rPr lang="en-GB" dirty="0"/>
              <a:t> of the </a:t>
            </a:r>
            <a:r>
              <a:rPr lang="en-GB" dirty="0" err="1"/>
              <a:t>neighborhood</a:t>
            </a:r>
            <a:r>
              <a:rPr lang="en-GB" dirty="0"/>
              <a:t>. (I think distance is measured by latitude and longitude of venues and </a:t>
            </a:r>
            <a:r>
              <a:rPr lang="en-GB" dirty="0" err="1"/>
              <a:t>neighborhoods</a:t>
            </a:r>
            <a:r>
              <a:rPr lang="en-GB" dirty="0"/>
              <a:t>, and it is not the walking distance for venues.)</a:t>
            </a:r>
            <a:endParaRPr lang="en-NG" dirty="0"/>
          </a:p>
        </p:txBody>
      </p:sp>
    </p:spTree>
    <p:extLst>
      <p:ext uri="{BB962C8B-B14F-4D97-AF65-F5344CB8AC3E}">
        <p14:creationId xmlns:p14="http://schemas.microsoft.com/office/powerpoint/2010/main" val="2378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C486-16F1-4264-AF98-20A36EA5668E}"/>
              </a:ext>
            </a:extLst>
          </p:cNvPr>
          <p:cNvSpPr>
            <a:spLocks noGrp="1"/>
          </p:cNvSpPr>
          <p:nvPr>
            <p:ph type="title"/>
          </p:nvPr>
        </p:nvSpPr>
        <p:spPr>
          <a:xfrm>
            <a:off x="838200" y="681037"/>
            <a:ext cx="10515600" cy="1325563"/>
          </a:xfrm>
        </p:spPr>
        <p:txBody>
          <a:bodyPr>
            <a:normAutofit fontScale="90000"/>
          </a:bodyPr>
          <a:lstStyle/>
          <a:p>
            <a:r>
              <a:rPr lang="en-GB" b="1" dirty="0"/>
              <a:t>Part 3: Processing the Retrieved Data and Creating a </a:t>
            </a:r>
            <a:r>
              <a:rPr lang="en-GB" b="1" dirty="0" err="1"/>
              <a:t>DataFrome</a:t>
            </a:r>
            <a:r>
              <a:rPr lang="en-GB" b="1" dirty="0"/>
              <a:t> for All the Venues inside the Scarborough</a:t>
            </a:r>
            <a:br>
              <a:rPr lang="en-GB" b="1" dirty="0"/>
            </a:br>
            <a:endParaRPr lang="en-NG" dirty="0"/>
          </a:p>
        </p:txBody>
      </p:sp>
      <p:sp>
        <p:nvSpPr>
          <p:cNvPr id="3" name="Content Placeholder 2">
            <a:extLst>
              <a:ext uri="{FF2B5EF4-FFF2-40B4-BE49-F238E27FC236}">
                <a16:creationId xmlns:a16="http://schemas.microsoft.com/office/drawing/2014/main" id="{77B12DC0-D461-4CCA-A5A2-7C54695A5B37}"/>
              </a:ext>
            </a:extLst>
          </p:cNvPr>
          <p:cNvSpPr>
            <a:spLocks noGrp="1"/>
          </p:cNvSpPr>
          <p:nvPr>
            <p:ph idx="1"/>
          </p:nvPr>
        </p:nvSpPr>
        <p:spPr/>
        <p:txBody>
          <a:bodyPr>
            <a:normAutofit lnSpcReduction="10000"/>
          </a:bodyPr>
          <a:lstStyle/>
          <a:p>
            <a:br>
              <a:rPr lang="en-GB" dirty="0"/>
            </a:br>
            <a:r>
              <a:rPr lang="en-GB" dirty="0"/>
              <a:t>When the data is completely gathered, we will perform processing on that raw data to find our desirable features for each venue. Our main feature is the category of that venue. After this stage, the column "Venue's Category" </a:t>
            </a:r>
            <a:r>
              <a:rPr lang="en-GB" dirty="0" err="1"/>
              <a:t>wil</a:t>
            </a:r>
            <a:r>
              <a:rPr lang="en-GB" dirty="0"/>
              <a:t> be One-hot encoded and different venues will have different feature-columns. After On-hot encoding we will integrate all restaurant columns to one column "Total Restaurants" and all food joint columns to "Total Joints" column. We assumed that different </a:t>
            </a:r>
            <a:r>
              <a:rPr lang="en-GB" dirty="0" err="1"/>
              <a:t>resaturants</a:t>
            </a:r>
            <a:r>
              <a:rPr lang="en-GB" dirty="0"/>
              <a:t> use the Same raw groceries. This assumption is made for simplicity and due to not having a very detailed dataset about different venues. Now, the dataset is fully ready to be used for machine learning (and statistical analysis) purposes.</a:t>
            </a:r>
            <a:endParaRPr lang="en-NG" dirty="0"/>
          </a:p>
        </p:txBody>
      </p:sp>
    </p:spTree>
    <p:extLst>
      <p:ext uri="{BB962C8B-B14F-4D97-AF65-F5344CB8AC3E}">
        <p14:creationId xmlns:p14="http://schemas.microsoft.com/office/powerpoint/2010/main" val="149802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B452-E5A5-4BB5-9C02-65F41636DF93}"/>
              </a:ext>
            </a:extLst>
          </p:cNvPr>
          <p:cNvSpPr>
            <a:spLocks noGrp="1"/>
          </p:cNvSpPr>
          <p:nvPr>
            <p:ph type="title"/>
          </p:nvPr>
        </p:nvSpPr>
        <p:spPr/>
        <p:txBody>
          <a:bodyPr>
            <a:normAutofit fontScale="90000"/>
          </a:bodyPr>
          <a:lstStyle/>
          <a:p>
            <a:r>
              <a:rPr lang="en-GB" b="1" dirty="0"/>
              <a:t>Part 4: Applying one of Machine Learning Techniques (K-Means Clustering)</a:t>
            </a:r>
            <a:br>
              <a:rPr lang="en-GB" b="1" dirty="0"/>
            </a:br>
            <a:endParaRPr lang="en-NG" dirty="0"/>
          </a:p>
        </p:txBody>
      </p:sp>
      <p:sp>
        <p:nvSpPr>
          <p:cNvPr id="3" name="Content Placeholder 2">
            <a:extLst>
              <a:ext uri="{FF2B5EF4-FFF2-40B4-BE49-F238E27FC236}">
                <a16:creationId xmlns:a16="http://schemas.microsoft.com/office/drawing/2014/main" id="{667725CA-4E30-4008-A7F1-88BAF6E40922}"/>
              </a:ext>
            </a:extLst>
          </p:cNvPr>
          <p:cNvSpPr>
            <a:spLocks noGrp="1"/>
          </p:cNvSpPr>
          <p:nvPr>
            <p:ph idx="1"/>
          </p:nvPr>
        </p:nvSpPr>
        <p:spPr/>
        <p:txBody>
          <a:bodyPr>
            <a:normAutofit fontScale="92500" lnSpcReduction="10000"/>
          </a:bodyPr>
          <a:lstStyle/>
          <a:p>
            <a:r>
              <a:rPr lang="en-GB" dirty="0"/>
              <a:t>Here we cluster </a:t>
            </a:r>
            <a:r>
              <a:rPr lang="en-GB" dirty="0" err="1"/>
              <a:t>neighborhoods</a:t>
            </a:r>
            <a:r>
              <a:rPr lang="en-GB" dirty="0"/>
              <a:t> via K-means clustering method. We think that 5 clusters is enough and can cover the complexity of our problem. After clustering we will update our dataset and create a column representing the group for each </a:t>
            </a:r>
            <a:r>
              <a:rPr lang="en-GB" dirty="0" err="1"/>
              <a:t>neighborhood</a:t>
            </a:r>
            <a:r>
              <a:rPr lang="en-GB" dirty="0"/>
              <a:t>. Decision Making and Reporting Results Now, we focus on the </a:t>
            </a:r>
            <a:r>
              <a:rPr lang="en-GB" dirty="0" err="1"/>
              <a:t>centers</a:t>
            </a:r>
            <a:r>
              <a:rPr lang="en-GB" dirty="0"/>
              <a:t> of clusters and compare them for their "Total Restaurants" and their "Total Joints". The group which its </a:t>
            </a:r>
            <a:r>
              <a:rPr lang="en-GB" dirty="0" err="1"/>
              <a:t>center</a:t>
            </a:r>
            <a:r>
              <a:rPr lang="en-GB" dirty="0"/>
              <a:t> has the highest "Total Sum" will be our best recommendation to the contractor. {Note: Total Sum = Total Restaurants + Total Joints + Other Venues.} This algorithm although is pretty straightforward yet is strongly powerful. Results: Based on this analysis, the best recommended </a:t>
            </a:r>
            <a:r>
              <a:rPr lang="en-GB" dirty="0" err="1"/>
              <a:t>neighborhood</a:t>
            </a:r>
            <a:r>
              <a:rPr lang="en-GB" dirty="0"/>
              <a:t> will be:¶ {'</a:t>
            </a:r>
            <a:r>
              <a:rPr lang="en-GB" dirty="0" err="1"/>
              <a:t>Neighborhood</a:t>
            </a:r>
            <a:r>
              <a:rPr lang="en-GB" dirty="0"/>
              <a:t>': 'Agincourt', 'Postal Code': 'M1S', '</a:t>
            </a:r>
            <a:r>
              <a:rPr lang="en-GB" dirty="0" err="1"/>
              <a:t>Neighborhood</a:t>
            </a:r>
            <a:r>
              <a:rPr lang="en-GB" dirty="0"/>
              <a:t> Latitude': 43.7942003, '</a:t>
            </a:r>
            <a:r>
              <a:rPr lang="en-GB" dirty="0" err="1"/>
              <a:t>Neighborhood</a:t>
            </a:r>
            <a:r>
              <a:rPr lang="en-GB" dirty="0"/>
              <a:t> Longitude': -79.26202940000002} Thank You !</a:t>
            </a:r>
            <a:endParaRPr lang="en-NG" dirty="0"/>
          </a:p>
        </p:txBody>
      </p:sp>
    </p:spTree>
    <p:extLst>
      <p:ext uri="{BB962C8B-B14F-4D97-AF65-F5344CB8AC3E}">
        <p14:creationId xmlns:p14="http://schemas.microsoft.com/office/powerpoint/2010/main" val="927047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1147</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 Recommender System for Groceries Contractor </vt:lpstr>
      <vt:lpstr>Part 1: Problem Description</vt:lpstr>
      <vt:lpstr>Part 2: Data We Need</vt:lpstr>
      <vt:lpstr>Part 3: Processing the Retrieved Data and Creating a DataFrome for All the Venues inside the Scarborough </vt:lpstr>
      <vt:lpstr>Part 4: Applying one of Machine Learning Techniques (K-Means Clustering)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Matthew Oladipupo</dc:creator>
  <cp:lastModifiedBy>Matthew Oladipupo</cp:lastModifiedBy>
  <cp:revision>3</cp:revision>
  <dcterms:created xsi:type="dcterms:W3CDTF">2020-01-31T12:09:21Z</dcterms:created>
  <dcterms:modified xsi:type="dcterms:W3CDTF">2020-01-31T17:29:33Z</dcterms:modified>
</cp:coreProperties>
</file>