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36" r:id="rId2"/>
    <p:sldId id="262" r:id="rId3"/>
    <p:sldId id="339" r:id="rId4"/>
    <p:sldId id="257" r:id="rId5"/>
    <p:sldId id="432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A35"/>
    <a:srgbClr val="F7F9FF"/>
    <a:srgbClr val="D2D6E5"/>
    <a:srgbClr val="8F9197"/>
    <a:srgbClr val="373C47"/>
    <a:srgbClr val="C1C1C3"/>
    <a:srgbClr val="555862"/>
    <a:srgbClr val="959CA8"/>
    <a:srgbClr val="E6E6E6"/>
    <a:srgbClr val="4763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46" autoAdjust="0"/>
    <p:restoredTop sz="96416" autoAdjust="0"/>
  </p:normalViewPr>
  <p:slideViewPr>
    <p:cSldViewPr snapToGrid="0">
      <p:cViewPr varScale="1">
        <p:scale>
          <a:sx n="37" d="100"/>
          <a:sy n="37" d="100"/>
        </p:scale>
        <p:origin x="1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ood Ashrafi" userId="b23f63b7b467f99a" providerId="LiveId" clId="{FCBE49F2-772F-4160-BD52-A4A89DCB11F4}"/>
    <pc:docChg chg="custSel modSld">
      <pc:chgData name="Masood Ashrafi" userId="b23f63b7b467f99a" providerId="LiveId" clId="{FCBE49F2-772F-4160-BD52-A4A89DCB11F4}" dt="2024-05-19T14:20:49.806" v="1" actId="478"/>
      <pc:docMkLst>
        <pc:docMk/>
      </pc:docMkLst>
      <pc:sldChg chg="delSp modSp mod">
        <pc:chgData name="Masood Ashrafi" userId="b23f63b7b467f99a" providerId="LiveId" clId="{FCBE49F2-772F-4160-BD52-A4A89DCB11F4}" dt="2024-05-19T14:20:49.806" v="1" actId="478"/>
        <pc:sldMkLst>
          <pc:docMk/>
          <pc:sldMk cId="0" sldId="257"/>
        </pc:sldMkLst>
        <pc:spChg chg="del mod">
          <ac:chgData name="Masood Ashrafi" userId="b23f63b7b467f99a" providerId="LiveId" clId="{FCBE49F2-772F-4160-BD52-A4A89DCB11F4}" dt="2024-05-19T14:20:49.806" v="1" actId="478"/>
          <ac:spMkLst>
            <pc:docMk/>
            <pc:sldMk cId="0" sldId="257"/>
            <ac:spMk id="2" creationId="{AFDBFAB6-5459-FA80-2C75-FBBB236F200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9C71634-C2DE-42A7-A3CA-092FED0C7D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E3BB8-137A-44B9-9DC6-E920CA6D04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8DF91-2979-422C-A145-E42E3756DCC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CE10C-A255-4A3D-93C2-A06AFE0CFD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E224C-8C19-46E7-8147-1296E5013A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A40E5-29B1-430C-81A3-40F427402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48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s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">
            <a:extLst>
              <a:ext uri="{FF2B5EF4-FFF2-40B4-BE49-F238E27FC236}">
                <a16:creationId xmlns:a16="http://schemas.microsoft.com/office/drawing/2014/main" id="{4040D07C-0EA3-4315-A559-318A1272BA9A}"/>
              </a:ext>
            </a:extLst>
          </p:cNvPr>
          <p:cNvSpPr/>
          <p:nvPr userDrawn="1"/>
        </p:nvSpPr>
        <p:spPr>
          <a:xfrm>
            <a:off x="21988654" y="13081000"/>
            <a:ext cx="1122806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9" name="Group">
            <a:extLst>
              <a:ext uri="{FF2B5EF4-FFF2-40B4-BE49-F238E27FC236}">
                <a16:creationId xmlns:a16="http://schemas.microsoft.com/office/drawing/2014/main" id="{0551E72D-E7FA-4DF6-B47F-737B35AD3145}"/>
              </a:ext>
            </a:extLst>
          </p:cNvPr>
          <p:cNvGrpSpPr/>
          <p:nvPr userDrawn="1"/>
        </p:nvGrpSpPr>
        <p:grpSpPr>
          <a:xfrm>
            <a:off x="1275556" y="12954000"/>
            <a:ext cx="1016001" cy="254000"/>
            <a:chOff x="0" y="0"/>
            <a:chExt cx="1016000" cy="254000"/>
          </a:xfrm>
          <a:solidFill>
            <a:srgbClr val="F7F9FF"/>
          </a:solidFill>
        </p:grpSpPr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B8E8DDFD-91D7-476C-BB92-D559DF6768BD}"/>
                </a:ext>
              </a:extLst>
            </p:cNvPr>
            <p:cNvSpPr/>
            <p:nvPr/>
          </p:nvSpPr>
          <p:spPr>
            <a:xfrm>
              <a:off x="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67" y="10800"/>
                  </a:moveTo>
                  <a:lnTo>
                    <a:pt x="21284" y="922"/>
                  </a:lnTo>
                  <a:cubicBezTo>
                    <a:pt x="21480" y="824"/>
                    <a:pt x="21600" y="689"/>
                    <a:pt x="21600" y="540"/>
                  </a:cubicBezTo>
                  <a:cubicBezTo>
                    <a:pt x="21600" y="242"/>
                    <a:pt x="21117" y="0"/>
                    <a:pt x="20520" y="0"/>
                  </a:cubicBezTo>
                  <a:cubicBezTo>
                    <a:pt x="20222" y="0"/>
                    <a:pt x="19953" y="61"/>
                    <a:pt x="19756" y="158"/>
                  </a:cubicBezTo>
                  <a:lnTo>
                    <a:pt x="316" y="10418"/>
                  </a:lnTo>
                  <a:cubicBezTo>
                    <a:pt x="121" y="10516"/>
                    <a:pt x="0" y="10651"/>
                    <a:pt x="0" y="10800"/>
                  </a:cubicBezTo>
                  <a:cubicBezTo>
                    <a:pt x="0" y="10949"/>
                    <a:pt x="120" y="11084"/>
                    <a:pt x="316" y="11182"/>
                  </a:cubicBezTo>
                  <a:lnTo>
                    <a:pt x="19756" y="21442"/>
                  </a:lnTo>
                  <a:cubicBezTo>
                    <a:pt x="19953" y="21540"/>
                    <a:pt x="20222" y="21600"/>
                    <a:pt x="20520" y="21600"/>
                  </a:cubicBezTo>
                  <a:cubicBezTo>
                    <a:pt x="21117" y="21600"/>
                    <a:pt x="21600" y="21358"/>
                    <a:pt x="21600" y="21060"/>
                  </a:cubicBezTo>
                  <a:cubicBezTo>
                    <a:pt x="21600" y="20911"/>
                    <a:pt x="21480" y="20776"/>
                    <a:pt x="21284" y="20678"/>
                  </a:cubicBezTo>
                  <a:cubicBezTo>
                    <a:pt x="21284" y="20678"/>
                    <a:pt x="2567" y="10800"/>
                    <a:pt x="2567" y="108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6A637F7F-8201-4331-BE9F-7D2B8B70EF9E}"/>
                </a:ext>
              </a:extLst>
            </p:cNvPr>
            <p:cNvSpPr/>
            <p:nvPr/>
          </p:nvSpPr>
          <p:spPr>
            <a:xfrm>
              <a:off x="88900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4" y="10418"/>
                  </a:moveTo>
                  <a:lnTo>
                    <a:pt x="1844" y="158"/>
                  </a:lnTo>
                  <a:cubicBezTo>
                    <a:pt x="1648" y="61"/>
                    <a:pt x="1378" y="0"/>
                    <a:pt x="1080" y="0"/>
                  </a:cubicBezTo>
                  <a:cubicBezTo>
                    <a:pt x="483" y="0"/>
                    <a:pt x="0" y="242"/>
                    <a:pt x="0" y="540"/>
                  </a:cubicBezTo>
                  <a:cubicBezTo>
                    <a:pt x="0" y="689"/>
                    <a:pt x="121" y="824"/>
                    <a:pt x="316" y="922"/>
                  </a:cubicBezTo>
                  <a:lnTo>
                    <a:pt x="19033" y="10800"/>
                  </a:lnTo>
                  <a:lnTo>
                    <a:pt x="316" y="20678"/>
                  </a:lnTo>
                  <a:cubicBezTo>
                    <a:pt x="121" y="20776"/>
                    <a:pt x="0" y="20911"/>
                    <a:pt x="0" y="21060"/>
                  </a:cubicBezTo>
                  <a:cubicBezTo>
                    <a:pt x="0" y="21358"/>
                    <a:pt x="483" y="21600"/>
                    <a:pt x="1080" y="21600"/>
                  </a:cubicBezTo>
                  <a:cubicBezTo>
                    <a:pt x="1378" y="21600"/>
                    <a:pt x="1648" y="21540"/>
                    <a:pt x="1844" y="21442"/>
                  </a:cubicBezTo>
                  <a:lnTo>
                    <a:pt x="21284" y="11182"/>
                  </a:lnTo>
                  <a:cubicBezTo>
                    <a:pt x="21479" y="11084"/>
                    <a:pt x="21600" y="10949"/>
                    <a:pt x="21600" y="10800"/>
                  </a:cubicBezTo>
                  <a:cubicBezTo>
                    <a:pt x="21600" y="10651"/>
                    <a:pt x="21479" y="10516"/>
                    <a:pt x="21284" y="10418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</p:grpSp>
      <p:sp>
        <p:nvSpPr>
          <p:cNvPr id="22" name="MEGAN">
            <a:extLst>
              <a:ext uri="{FF2B5EF4-FFF2-40B4-BE49-F238E27FC236}">
                <a16:creationId xmlns:a16="http://schemas.microsoft.com/office/drawing/2014/main" id="{0019A335-1842-486E-87B8-2437BA21395F}"/>
              </a:ext>
            </a:extLst>
          </p:cNvPr>
          <p:cNvSpPr txBox="1"/>
          <p:nvPr userDrawn="1"/>
        </p:nvSpPr>
        <p:spPr>
          <a:xfrm>
            <a:off x="1275556" y="888007"/>
            <a:ext cx="3156744" cy="418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20000"/>
              </a:lnSpc>
              <a:defRPr sz="2500" b="0">
                <a:solidFill>
                  <a:srgbClr val="2C2E3C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dirty="0">
                <a:solidFill>
                  <a:srgbClr val="F7F9FF"/>
                </a:solidFill>
              </a:rPr>
              <a:t>MEGAN</a:t>
            </a:r>
          </a:p>
        </p:txBody>
      </p:sp>
      <p:sp>
        <p:nvSpPr>
          <p:cNvPr id="23" name="Line">
            <a:extLst>
              <a:ext uri="{FF2B5EF4-FFF2-40B4-BE49-F238E27FC236}">
                <a16:creationId xmlns:a16="http://schemas.microsoft.com/office/drawing/2014/main" id="{1E9DDEBF-A7B6-4D6A-83CA-DB0D4E87AB53}"/>
              </a:ext>
            </a:extLst>
          </p:cNvPr>
          <p:cNvSpPr/>
          <p:nvPr userDrawn="1"/>
        </p:nvSpPr>
        <p:spPr>
          <a:xfrm>
            <a:off x="-1" y="1078508"/>
            <a:ext cx="1002891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" name="Tw">
            <a:extLst>
              <a:ext uri="{FF2B5EF4-FFF2-40B4-BE49-F238E27FC236}">
                <a16:creationId xmlns:a16="http://schemas.microsoft.com/office/drawing/2014/main" id="{6AD504FF-1F82-4C4B-B157-28F785AAFD3E}"/>
              </a:ext>
            </a:extLst>
          </p:cNvPr>
          <p:cNvSpPr txBox="1"/>
          <p:nvPr userDrawn="1"/>
        </p:nvSpPr>
        <p:spPr>
          <a:xfrm rot="16200000">
            <a:off x="23424692" y="10835695"/>
            <a:ext cx="64607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Tw</a:t>
            </a:r>
          </a:p>
        </p:txBody>
      </p:sp>
      <p:sp>
        <p:nvSpPr>
          <p:cNvPr id="25" name="Ln">
            <a:extLst>
              <a:ext uri="{FF2B5EF4-FFF2-40B4-BE49-F238E27FC236}">
                <a16:creationId xmlns:a16="http://schemas.microsoft.com/office/drawing/2014/main" id="{173A431B-90E2-49D9-8FDB-DF02E6CF6FD0}"/>
              </a:ext>
            </a:extLst>
          </p:cNvPr>
          <p:cNvSpPr txBox="1"/>
          <p:nvPr userDrawn="1"/>
        </p:nvSpPr>
        <p:spPr>
          <a:xfrm rot="16200000">
            <a:off x="23474085" y="10172025"/>
            <a:ext cx="54729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r>
              <a:rPr>
                <a:solidFill>
                  <a:srgbClr val="F7F9FF"/>
                </a:solidFill>
              </a:rPr>
              <a:t>Ln</a:t>
            </a:r>
          </a:p>
        </p:txBody>
      </p:sp>
      <p:sp>
        <p:nvSpPr>
          <p:cNvPr id="26" name="Fb">
            <a:extLst>
              <a:ext uri="{FF2B5EF4-FFF2-40B4-BE49-F238E27FC236}">
                <a16:creationId xmlns:a16="http://schemas.microsoft.com/office/drawing/2014/main" id="{62B91D14-EB29-4C8C-A8B6-020A54E0D19C}"/>
              </a:ext>
            </a:extLst>
          </p:cNvPr>
          <p:cNvSpPr txBox="1"/>
          <p:nvPr userDrawn="1"/>
        </p:nvSpPr>
        <p:spPr>
          <a:xfrm rot="16200000">
            <a:off x="23457827" y="11507683"/>
            <a:ext cx="5798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Fb</a:t>
            </a:r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B4F23C89-6348-46A3-98A6-034CDF8C3543}"/>
              </a:ext>
            </a:extLst>
          </p:cNvPr>
          <p:cNvSpPr txBox="1">
            <a:spLocks/>
          </p:cNvSpPr>
          <p:nvPr userDrawn="1"/>
        </p:nvSpPr>
        <p:spPr>
          <a:xfrm>
            <a:off x="23333077" y="12916793"/>
            <a:ext cx="831848" cy="3048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2C2E3C"/>
                </a:solidFill>
                <a:uFillTx/>
                <a:latin typeface="Lato Black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fld id="{86CB4B4D-7CA3-9044-876B-883B54F8677D}" type="slidenum">
              <a:rPr lang="en-US" smtClean="0">
                <a:solidFill>
                  <a:srgbClr val="F7F9FF"/>
                </a:solidFill>
              </a:rPr>
              <a:pPr hangingPunct="1"/>
              <a:t>‹#›</a:t>
            </a:fld>
            <a:endParaRPr lang="en-US" dirty="0">
              <a:solidFill>
                <a:srgbClr val="F7F9FF"/>
              </a:solidFill>
            </a:endParaRPr>
          </a:p>
        </p:txBody>
      </p:sp>
      <p:sp>
        <p:nvSpPr>
          <p:cNvPr id="28" name="Business Development Company">
            <a:extLst>
              <a:ext uri="{FF2B5EF4-FFF2-40B4-BE49-F238E27FC236}">
                <a16:creationId xmlns:a16="http://schemas.microsoft.com/office/drawing/2014/main" id="{4FDDBBB9-FFAF-4097-824F-6EF1406D46E4}"/>
              </a:ext>
            </a:extLst>
          </p:cNvPr>
          <p:cNvSpPr txBox="1"/>
          <p:nvPr userDrawn="1"/>
        </p:nvSpPr>
        <p:spPr>
          <a:xfrm>
            <a:off x="15834361" y="12928600"/>
            <a:ext cx="56724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Business Development Company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E3FBD6B-E11B-4403-8DCE-0D38BCC9FEB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1430000" cy="13716001"/>
          </a:xfrm>
          <a:custGeom>
            <a:avLst/>
            <a:gdLst>
              <a:gd name="connsiteX0" fmla="*/ 0 w 11430000"/>
              <a:gd name="connsiteY0" fmla="*/ 0 h 13716001"/>
              <a:gd name="connsiteX1" fmla="*/ 11430000 w 11430000"/>
              <a:gd name="connsiteY1" fmla="*/ 0 h 13716001"/>
              <a:gd name="connsiteX2" fmla="*/ 11430000 w 11430000"/>
              <a:gd name="connsiteY2" fmla="*/ 13716001 h 13716001"/>
              <a:gd name="connsiteX3" fmla="*/ 0 w 11430000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13716001">
                <a:moveTo>
                  <a:pt x="0" y="0"/>
                </a:moveTo>
                <a:lnTo>
                  <a:pt x="11430000" y="0"/>
                </a:lnTo>
                <a:lnTo>
                  <a:pt x="11430000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>
                <a:solidFill>
                  <a:srgbClr val="E4EBF5"/>
                </a:solidFill>
              </a:defRPr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4511105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ine">
            <a:extLst>
              <a:ext uri="{FF2B5EF4-FFF2-40B4-BE49-F238E27FC236}">
                <a16:creationId xmlns:a16="http://schemas.microsoft.com/office/drawing/2014/main" id="{06E2C3E8-B25D-4497-B276-4561106C636E}"/>
              </a:ext>
            </a:extLst>
          </p:cNvPr>
          <p:cNvSpPr/>
          <p:nvPr userDrawn="1"/>
        </p:nvSpPr>
        <p:spPr>
          <a:xfrm>
            <a:off x="21988654" y="13081000"/>
            <a:ext cx="1122806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8" name="Group">
            <a:extLst>
              <a:ext uri="{FF2B5EF4-FFF2-40B4-BE49-F238E27FC236}">
                <a16:creationId xmlns:a16="http://schemas.microsoft.com/office/drawing/2014/main" id="{D428CFF8-2660-4E97-BA2E-9D021F3298C6}"/>
              </a:ext>
            </a:extLst>
          </p:cNvPr>
          <p:cNvGrpSpPr/>
          <p:nvPr userDrawn="1"/>
        </p:nvGrpSpPr>
        <p:grpSpPr>
          <a:xfrm>
            <a:off x="1275556" y="12954000"/>
            <a:ext cx="1016001" cy="254000"/>
            <a:chOff x="0" y="0"/>
            <a:chExt cx="1016000" cy="254000"/>
          </a:xfrm>
          <a:solidFill>
            <a:srgbClr val="F7F9FF"/>
          </a:solidFill>
        </p:grpSpPr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76CB91B9-BBE6-4E6B-8918-BAB142B2018F}"/>
                </a:ext>
              </a:extLst>
            </p:cNvPr>
            <p:cNvSpPr/>
            <p:nvPr/>
          </p:nvSpPr>
          <p:spPr>
            <a:xfrm>
              <a:off x="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67" y="10800"/>
                  </a:moveTo>
                  <a:lnTo>
                    <a:pt x="21284" y="922"/>
                  </a:lnTo>
                  <a:cubicBezTo>
                    <a:pt x="21480" y="824"/>
                    <a:pt x="21600" y="689"/>
                    <a:pt x="21600" y="540"/>
                  </a:cubicBezTo>
                  <a:cubicBezTo>
                    <a:pt x="21600" y="242"/>
                    <a:pt x="21117" y="0"/>
                    <a:pt x="20520" y="0"/>
                  </a:cubicBezTo>
                  <a:cubicBezTo>
                    <a:pt x="20222" y="0"/>
                    <a:pt x="19953" y="61"/>
                    <a:pt x="19756" y="158"/>
                  </a:cubicBezTo>
                  <a:lnTo>
                    <a:pt x="316" y="10418"/>
                  </a:lnTo>
                  <a:cubicBezTo>
                    <a:pt x="121" y="10516"/>
                    <a:pt x="0" y="10651"/>
                    <a:pt x="0" y="10800"/>
                  </a:cubicBezTo>
                  <a:cubicBezTo>
                    <a:pt x="0" y="10949"/>
                    <a:pt x="120" y="11084"/>
                    <a:pt x="316" y="11182"/>
                  </a:cubicBezTo>
                  <a:lnTo>
                    <a:pt x="19756" y="21442"/>
                  </a:lnTo>
                  <a:cubicBezTo>
                    <a:pt x="19953" y="21540"/>
                    <a:pt x="20222" y="21600"/>
                    <a:pt x="20520" y="21600"/>
                  </a:cubicBezTo>
                  <a:cubicBezTo>
                    <a:pt x="21117" y="21600"/>
                    <a:pt x="21600" y="21358"/>
                    <a:pt x="21600" y="21060"/>
                  </a:cubicBezTo>
                  <a:cubicBezTo>
                    <a:pt x="21600" y="20911"/>
                    <a:pt x="21480" y="20776"/>
                    <a:pt x="21284" y="20678"/>
                  </a:cubicBezTo>
                  <a:cubicBezTo>
                    <a:pt x="21284" y="20678"/>
                    <a:pt x="2567" y="10800"/>
                    <a:pt x="2567" y="108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C56962E3-3024-4704-9535-8E0D8E2CF7CA}"/>
                </a:ext>
              </a:extLst>
            </p:cNvPr>
            <p:cNvSpPr/>
            <p:nvPr/>
          </p:nvSpPr>
          <p:spPr>
            <a:xfrm>
              <a:off x="88900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4" y="10418"/>
                  </a:moveTo>
                  <a:lnTo>
                    <a:pt x="1844" y="158"/>
                  </a:lnTo>
                  <a:cubicBezTo>
                    <a:pt x="1648" y="61"/>
                    <a:pt x="1378" y="0"/>
                    <a:pt x="1080" y="0"/>
                  </a:cubicBezTo>
                  <a:cubicBezTo>
                    <a:pt x="483" y="0"/>
                    <a:pt x="0" y="242"/>
                    <a:pt x="0" y="540"/>
                  </a:cubicBezTo>
                  <a:cubicBezTo>
                    <a:pt x="0" y="689"/>
                    <a:pt x="121" y="824"/>
                    <a:pt x="316" y="922"/>
                  </a:cubicBezTo>
                  <a:lnTo>
                    <a:pt x="19033" y="10800"/>
                  </a:lnTo>
                  <a:lnTo>
                    <a:pt x="316" y="20678"/>
                  </a:lnTo>
                  <a:cubicBezTo>
                    <a:pt x="121" y="20776"/>
                    <a:pt x="0" y="20911"/>
                    <a:pt x="0" y="21060"/>
                  </a:cubicBezTo>
                  <a:cubicBezTo>
                    <a:pt x="0" y="21358"/>
                    <a:pt x="483" y="21600"/>
                    <a:pt x="1080" y="21600"/>
                  </a:cubicBezTo>
                  <a:cubicBezTo>
                    <a:pt x="1378" y="21600"/>
                    <a:pt x="1648" y="21540"/>
                    <a:pt x="1844" y="21442"/>
                  </a:cubicBezTo>
                  <a:lnTo>
                    <a:pt x="21284" y="11182"/>
                  </a:lnTo>
                  <a:cubicBezTo>
                    <a:pt x="21479" y="11084"/>
                    <a:pt x="21600" y="10949"/>
                    <a:pt x="21600" y="10800"/>
                  </a:cubicBezTo>
                  <a:cubicBezTo>
                    <a:pt x="21600" y="10651"/>
                    <a:pt x="21479" y="10516"/>
                    <a:pt x="21284" y="10418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</p:grpSp>
      <p:sp>
        <p:nvSpPr>
          <p:cNvPr id="21" name="MEGAN">
            <a:extLst>
              <a:ext uri="{FF2B5EF4-FFF2-40B4-BE49-F238E27FC236}">
                <a16:creationId xmlns:a16="http://schemas.microsoft.com/office/drawing/2014/main" id="{D677DB5C-6BC7-48FC-A1C0-BAEE0B501078}"/>
              </a:ext>
            </a:extLst>
          </p:cNvPr>
          <p:cNvSpPr txBox="1"/>
          <p:nvPr userDrawn="1"/>
        </p:nvSpPr>
        <p:spPr>
          <a:xfrm>
            <a:off x="1275556" y="888007"/>
            <a:ext cx="3156744" cy="418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20000"/>
              </a:lnSpc>
              <a:defRPr sz="2500" b="0">
                <a:solidFill>
                  <a:srgbClr val="2C2E3C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dirty="0">
                <a:solidFill>
                  <a:srgbClr val="F7F9FF"/>
                </a:solidFill>
              </a:rPr>
              <a:t>MEGAN</a:t>
            </a:r>
          </a:p>
        </p:txBody>
      </p:sp>
      <p:sp>
        <p:nvSpPr>
          <p:cNvPr id="22" name="Line">
            <a:extLst>
              <a:ext uri="{FF2B5EF4-FFF2-40B4-BE49-F238E27FC236}">
                <a16:creationId xmlns:a16="http://schemas.microsoft.com/office/drawing/2014/main" id="{7927EA22-E9AC-4D34-A0CE-0B553AF91428}"/>
              </a:ext>
            </a:extLst>
          </p:cNvPr>
          <p:cNvSpPr/>
          <p:nvPr userDrawn="1"/>
        </p:nvSpPr>
        <p:spPr>
          <a:xfrm>
            <a:off x="-1" y="1078508"/>
            <a:ext cx="1002891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" name="Tw">
            <a:extLst>
              <a:ext uri="{FF2B5EF4-FFF2-40B4-BE49-F238E27FC236}">
                <a16:creationId xmlns:a16="http://schemas.microsoft.com/office/drawing/2014/main" id="{D6054F7F-A823-49C3-BC41-D296EBBC27C1}"/>
              </a:ext>
            </a:extLst>
          </p:cNvPr>
          <p:cNvSpPr txBox="1"/>
          <p:nvPr userDrawn="1"/>
        </p:nvSpPr>
        <p:spPr>
          <a:xfrm rot="16200000">
            <a:off x="23424692" y="10835695"/>
            <a:ext cx="64607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Tw</a:t>
            </a:r>
          </a:p>
        </p:txBody>
      </p:sp>
      <p:sp>
        <p:nvSpPr>
          <p:cNvPr id="24" name="Ln">
            <a:extLst>
              <a:ext uri="{FF2B5EF4-FFF2-40B4-BE49-F238E27FC236}">
                <a16:creationId xmlns:a16="http://schemas.microsoft.com/office/drawing/2014/main" id="{807A9A09-A149-4094-AC56-3A7D1E68BF44}"/>
              </a:ext>
            </a:extLst>
          </p:cNvPr>
          <p:cNvSpPr txBox="1"/>
          <p:nvPr userDrawn="1"/>
        </p:nvSpPr>
        <p:spPr>
          <a:xfrm rot="16200000">
            <a:off x="23474085" y="10172025"/>
            <a:ext cx="54729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r>
              <a:rPr>
                <a:solidFill>
                  <a:srgbClr val="F7F9FF"/>
                </a:solidFill>
              </a:rPr>
              <a:t>Ln</a:t>
            </a:r>
          </a:p>
        </p:txBody>
      </p:sp>
      <p:sp>
        <p:nvSpPr>
          <p:cNvPr id="25" name="Fb">
            <a:extLst>
              <a:ext uri="{FF2B5EF4-FFF2-40B4-BE49-F238E27FC236}">
                <a16:creationId xmlns:a16="http://schemas.microsoft.com/office/drawing/2014/main" id="{05C23933-5D60-482C-B7B8-84E3A93BC2D4}"/>
              </a:ext>
            </a:extLst>
          </p:cNvPr>
          <p:cNvSpPr txBox="1"/>
          <p:nvPr userDrawn="1"/>
        </p:nvSpPr>
        <p:spPr>
          <a:xfrm rot="16200000">
            <a:off x="23457827" y="11507683"/>
            <a:ext cx="5798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Fb</a:t>
            </a: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B7D387E0-F9DA-4CB5-9AB5-64C6C2B0FC31}"/>
              </a:ext>
            </a:extLst>
          </p:cNvPr>
          <p:cNvSpPr txBox="1">
            <a:spLocks/>
          </p:cNvSpPr>
          <p:nvPr userDrawn="1"/>
        </p:nvSpPr>
        <p:spPr>
          <a:xfrm>
            <a:off x="23333077" y="12916793"/>
            <a:ext cx="831848" cy="3048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2C2E3C"/>
                </a:solidFill>
                <a:uFillTx/>
                <a:latin typeface="Lato Black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fld id="{86CB4B4D-7CA3-9044-876B-883B54F8677D}" type="slidenum">
              <a:rPr lang="en-US" smtClean="0">
                <a:solidFill>
                  <a:srgbClr val="F7F9FF"/>
                </a:solidFill>
              </a:rPr>
              <a:pPr hangingPunct="1"/>
              <a:t>‹#›</a:t>
            </a:fld>
            <a:endParaRPr lang="en-US" dirty="0">
              <a:solidFill>
                <a:srgbClr val="F7F9FF"/>
              </a:solidFill>
            </a:endParaRPr>
          </a:p>
        </p:txBody>
      </p:sp>
      <p:sp>
        <p:nvSpPr>
          <p:cNvPr id="27" name="Business Development Company">
            <a:extLst>
              <a:ext uri="{FF2B5EF4-FFF2-40B4-BE49-F238E27FC236}">
                <a16:creationId xmlns:a16="http://schemas.microsoft.com/office/drawing/2014/main" id="{445028D3-2CCB-4273-B593-8D69BA88C9D5}"/>
              </a:ext>
            </a:extLst>
          </p:cNvPr>
          <p:cNvSpPr txBox="1"/>
          <p:nvPr userDrawn="1"/>
        </p:nvSpPr>
        <p:spPr>
          <a:xfrm>
            <a:off x="15834361" y="12928600"/>
            <a:ext cx="56724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Business Development Company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AF8BA7-C7AB-4C5B-A551-32AF884016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25"/>
            <a:ext cx="24384000" cy="6858001"/>
          </a:xfrm>
          <a:custGeom>
            <a:avLst/>
            <a:gdLst>
              <a:gd name="connsiteX0" fmla="*/ 0 w 24384000"/>
              <a:gd name="connsiteY0" fmla="*/ 0 h 6858001"/>
              <a:gd name="connsiteX1" fmla="*/ 24384000 w 24384000"/>
              <a:gd name="connsiteY1" fmla="*/ 0 h 6858001"/>
              <a:gd name="connsiteX2" fmla="*/ 24384000 w 24384000"/>
              <a:gd name="connsiteY2" fmla="*/ 6858001 h 6858001"/>
              <a:gd name="connsiteX3" fmla="*/ 0 w 24384000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0" h="6858001">
                <a:moveTo>
                  <a:pt x="0" y="0"/>
                </a:moveTo>
                <a:lnTo>
                  <a:pt x="24384000" y="0"/>
                </a:lnTo>
                <a:lnTo>
                  <a:pt x="24384000" y="6858001"/>
                </a:lnTo>
                <a:lnTo>
                  <a:pt x="0" y="68580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544984779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8A57D4-F599-4FE5-83F7-AD53373E511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2" y="0"/>
            <a:ext cx="23118696" cy="8890000"/>
          </a:xfrm>
          <a:custGeom>
            <a:avLst/>
            <a:gdLst>
              <a:gd name="connsiteX0" fmla="*/ 0 w 23118696"/>
              <a:gd name="connsiteY0" fmla="*/ 0 h 8890000"/>
              <a:gd name="connsiteX1" fmla="*/ 23118696 w 23118696"/>
              <a:gd name="connsiteY1" fmla="*/ 0 h 8890000"/>
              <a:gd name="connsiteX2" fmla="*/ 23118696 w 23118696"/>
              <a:gd name="connsiteY2" fmla="*/ 8890000 h 8890000"/>
              <a:gd name="connsiteX3" fmla="*/ 0 w 23118696"/>
              <a:gd name="connsiteY3" fmla="*/ 8890000 h 8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18696" h="8890000">
                <a:moveTo>
                  <a:pt x="0" y="0"/>
                </a:moveTo>
                <a:lnTo>
                  <a:pt x="23118696" y="0"/>
                </a:lnTo>
                <a:lnTo>
                  <a:pt x="23118696" y="8890000"/>
                </a:lnTo>
                <a:lnTo>
                  <a:pt x="0" y="889000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985422597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9D64AC0-0D8F-41CD-BF7C-624531AD086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5905500"/>
            <a:ext cx="24384001" cy="7810500"/>
          </a:xfrm>
          <a:custGeom>
            <a:avLst/>
            <a:gdLst>
              <a:gd name="connsiteX0" fmla="*/ 0 w 24384001"/>
              <a:gd name="connsiteY0" fmla="*/ 0 h 7810500"/>
              <a:gd name="connsiteX1" fmla="*/ 24384001 w 24384001"/>
              <a:gd name="connsiteY1" fmla="*/ 0 h 7810500"/>
              <a:gd name="connsiteX2" fmla="*/ 24384001 w 24384001"/>
              <a:gd name="connsiteY2" fmla="*/ 7810500 h 7810500"/>
              <a:gd name="connsiteX3" fmla="*/ 0 w 24384001"/>
              <a:gd name="connsiteY3" fmla="*/ 7810500 h 781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1" h="7810500">
                <a:moveTo>
                  <a:pt x="0" y="0"/>
                </a:moveTo>
                <a:lnTo>
                  <a:pt x="24384001" y="0"/>
                </a:lnTo>
                <a:lnTo>
                  <a:pt x="24384001" y="7810500"/>
                </a:lnTo>
                <a:lnTo>
                  <a:pt x="0" y="781050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11" name="MEGAN">
            <a:extLst>
              <a:ext uri="{FF2B5EF4-FFF2-40B4-BE49-F238E27FC236}">
                <a16:creationId xmlns:a16="http://schemas.microsoft.com/office/drawing/2014/main" id="{4A5F8B5F-13F1-419C-8479-EDE400DEAE7C}"/>
              </a:ext>
            </a:extLst>
          </p:cNvPr>
          <p:cNvSpPr txBox="1"/>
          <p:nvPr userDrawn="1"/>
        </p:nvSpPr>
        <p:spPr>
          <a:xfrm>
            <a:off x="1275556" y="888007"/>
            <a:ext cx="3086894" cy="418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20000"/>
              </a:lnSpc>
              <a:defRPr sz="2500" b="0">
                <a:solidFill>
                  <a:srgbClr val="2C2E3C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dirty="0">
                <a:solidFill>
                  <a:srgbClr val="F7F9FF"/>
                </a:solidFill>
              </a:rPr>
              <a:t>MEGAN</a:t>
            </a:r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95C8C4BF-DB9B-4F14-BEFF-3F0A2848A600}"/>
              </a:ext>
            </a:extLst>
          </p:cNvPr>
          <p:cNvSpPr/>
          <p:nvPr userDrawn="1"/>
        </p:nvSpPr>
        <p:spPr>
          <a:xfrm>
            <a:off x="-1" y="1078508"/>
            <a:ext cx="1002891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C25C301F-C960-4EF2-BFC0-3D9D23E6B81D}"/>
              </a:ext>
            </a:extLst>
          </p:cNvPr>
          <p:cNvSpPr/>
          <p:nvPr userDrawn="1"/>
        </p:nvSpPr>
        <p:spPr>
          <a:xfrm>
            <a:off x="21988653" y="1065808"/>
            <a:ext cx="1136817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Business Development Company">
            <a:extLst>
              <a:ext uri="{FF2B5EF4-FFF2-40B4-BE49-F238E27FC236}">
                <a16:creationId xmlns:a16="http://schemas.microsoft.com/office/drawing/2014/main" id="{FFAFA76B-32BE-4E5D-BEB2-A7E6C120B836}"/>
              </a:ext>
            </a:extLst>
          </p:cNvPr>
          <p:cNvSpPr txBox="1"/>
          <p:nvPr userDrawn="1"/>
        </p:nvSpPr>
        <p:spPr>
          <a:xfrm>
            <a:off x="15834361" y="913407"/>
            <a:ext cx="56724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Business Development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4EB6648E-E261-4343-A0A9-0AE56D6B7FC3}"/>
              </a:ext>
            </a:extLst>
          </p:cNvPr>
          <p:cNvSpPr txBox="1">
            <a:spLocks/>
          </p:cNvSpPr>
          <p:nvPr userDrawn="1"/>
        </p:nvSpPr>
        <p:spPr>
          <a:xfrm>
            <a:off x="23333077" y="901600"/>
            <a:ext cx="831848" cy="3048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2C2E3C"/>
                </a:solidFill>
                <a:uFillTx/>
                <a:latin typeface="Lato Black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fld id="{86CB4B4D-7CA3-9044-876B-883B54F8677D}" type="slidenum">
              <a:rPr lang="en-US" smtClean="0">
                <a:solidFill>
                  <a:srgbClr val="F7F9FF"/>
                </a:solidFill>
              </a:rPr>
              <a:pPr hangingPunct="1"/>
              <a:t>‹#›</a:t>
            </a:fld>
            <a:endParaRPr lang="en-US" dirty="0">
              <a:solidFill>
                <a:srgbClr val="F7F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429226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">
            <a:extLst>
              <a:ext uri="{FF2B5EF4-FFF2-40B4-BE49-F238E27FC236}">
                <a16:creationId xmlns:a16="http://schemas.microsoft.com/office/drawing/2014/main" id="{596EDC71-E63A-4FBD-8DE6-8C694F3FD4CA}"/>
              </a:ext>
            </a:extLst>
          </p:cNvPr>
          <p:cNvSpPr/>
          <p:nvPr userDrawn="1"/>
        </p:nvSpPr>
        <p:spPr>
          <a:xfrm>
            <a:off x="21988654" y="13081000"/>
            <a:ext cx="1122806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22" name="Group">
            <a:extLst>
              <a:ext uri="{FF2B5EF4-FFF2-40B4-BE49-F238E27FC236}">
                <a16:creationId xmlns:a16="http://schemas.microsoft.com/office/drawing/2014/main" id="{CC63C34A-40F1-4539-90CD-BDF43BB8F4A1}"/>
              </a:ext>
            </a:extLst>
          </p:cNvPr>
          <p:cNvGrpSpPr/>
          <p:nvPr userDrawn="1"/>
        </p:nvGrpSpPr>
        <p:grpSpPr>
          <a:xfrm>
            <a:off x="1275556" y="12954000"/>
            <a:ext cx="1016001" cy="254000"/>
            <a:chOff x="0" y="0"/>
            <a:chExt cx="1016000" cy="254000"/>
          </a:xfrm>
          <a:solidFill>
            <a:srgbClr val="F7F9FF"/>
          </a:solidFill>
        </p:grpSpPr>
        <p:sp>
          <p:nvSpPr>
            <p:cNvPr id="23" name="Shape">
              <a:extLst>
                <a:ext uri="{FF2B5EF4-FFF2-40B4-BE49-F238E27FC236}">
                  <a16:creationId xmlns:a16="http://schemas.microsoft.com/office/drawing/2014/main" id="{772624F3-33F1-4E59-B424-74D8AAE91F93}"/>
                </a:ext>
              </a:extLst>
            </p:cNvPr>
            <p:cNvSpPr/>
            <p:nvPr/>
          </p:nvSpPr>
          <p:spPr>
            <a:xfrm>
              <a:off x="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67" y="10800"/>
                  </a:moveTo>
                  <a:lnTo>
                    <a:pt x="21284" y="922"/>
                  </a:lnTo>
                  <a:cubicBezTo>
                    <a:pt x="21480" y="824"/>
                    <a:pt x="21600" y="689"/>
                    <a:pt x="21600" y="540"/>
                  </a:cubicBezTo>
                  <a:cubicBezTo>
                    <a:pt x="21600" y="242"/>
                    <a:pt x="21117" y="0"/>
                    <a:pt x="20520" y="0"/>
                  </a:cubicBezTo>
                  <a:cubicBezTo>
                    <a:pt x="20222" y="0"/>
                    <a:pt x="19953" y="61"/>
                    <a:pt x="19756" y="158"/>
                  </a:cubicBezTo>
                  <a:lnTo>
                    <a:pt x="316" y="10418"/>
                  </a:lnTo>
                  <a:cubicBezTo>
                    <a:pt x="121" y="10516"/>
                    <a:pt x="0" y="10651"/>
                    <a:pt x="0" y="10800"/>
                  </a:cubicBezTo>
                  <a:cubicBezTo>
                    <a:pt x="0" y="10949"/>
                    <a:pt x="120" y="11084"/>
                    <a:pt x="316" y="11182"/>
                  </a:cubicBezTo>
                  <a:lnTo>
                    <a:pt x="19756" y="21442"/>
                  </a:lnTo>
                  <a:cubicBezTo>
                    <a:pt x="19953" y="21540"/>
                    <a:pt x="20222" y="21600"/>
                    <a:pt x="20520" y="21600"/>
                  </a:cubicBezTo>
                  <a:cubicBezTo>
                    <a:pt x="21117" y="21600"/>
                    <a:pt x="21600" y="21358"/>
                    <a:pt x="21600" y="21060"/>
                  </a:cubicBezTo>
                  <a:cubicBezTo>
                    <a:pt x="21600" y="20911"/>
                    <a:pt x="21480" y="20776"/>
                    <a:pt x="21284" y="20678"/>
                  </a:cubicBezTo>
                  <a:cubicBezTo>
                    <a:pt x="21284" y="20678"/>
                    <a:pt x="2567" y="10800"/>
                    <a:pt x="2567" y="108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  <p:sp>
          <p:nvSpPr>
            <p:cNvPr id="24" name="Shape">
              <a:extLst>
                <a:ext uri="{FF2B5EF4-FFF2-40B4-BE49-F238E27FC236}">
                  <a16:creationId xmlns:a16="http://schemas.microsoft.com/office/drawing/2014/main" id="{689957EF-941B-4E54-8E65-CE9EB0EE61C3}"/>
                </a:ext>
              </a:extLst>
            </p:cNvPr>
            <p:cNvSpPr/>
            <p:nvPr/>
          </p:nvSpPr>
          <p:spPr>
            <a:xfrm>
              <a:off x="88900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4" y="10418"/>
                  </a:moveTo>
                  <a:lnTo>
                    <a:pt x="1844" y="158"/>
                  </a:lnTo>
                  <a:cubicBezTo>
                    <a:pt x="1648" y="61"/>
                    <a:pt x="1378" y="0"/>
                    <a:pt x="1080" y="0"/>
                  </a:cubicBezTo>
                  <a:cubicBezTo>
                    <a:pt x="483" y="0"/>
                    <a:pt x="0" y="242"/>
                    <a:pt x="0" y="540"/>
                  </a:cubicBezTo>
                  <a:cubicBezTo>
                    <a:pt x="0" y="689"/>
                    <a:pt x="121" y="824"/>
                    <a:pt x="316" y="922"/>
                  </a:cubicBezTo>
                  <a:lnTo>
                    <a:pt x="19033" y="10800"/>
                  </a:lnTo>
                  <a:lnTo>
                    <a:pt x="316" y="20678"/>
                  </a:lnTo>
                  <a:cubicBezTo>
                    <a:pt x="121" y="20776"/>
                    <a:pt x="0" y="20911"/>
                    <a:pt x="0" y="21060"/>
                  </a:cubicBezTo>
                  <a:cubicBezTo>
                    <a:pt x="0" y="21358"/>
                    <a:pt x="483" y="21600"/>
                    <a:pt x="1080" y="21600"/>
                  </a:cubicBezTo>
                  <a:cubicBezTo>
                    <a:pt x="1378" y="21600"/>
                    <a:pt x="1648" y="21540"/>
                    <a:pt x="1844" y="21442"/>
                  </a:cubicBezTo>
                  <a:lnTo>
                    <a:pt x="21284" y="11182"/>
                  </a:lnTo>
                  <a:cubicBezTo>
                    <a:pt x="21479" y="11084"/>
                    <a:pt x="21600" y="10949"/>
                    <a:pt x="21600" y="10800"/>
                  </a:cubicBezTo>
                  <a:cubicBezTo>
                    <a:pt x="21600" y="10651"/>
                    <a:pt x="21479" y="10516"/>
                    <a:pt x="21284" y="10418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</p:grpSp>
      <p:sp>
        <p:nvSpPr>
          <p:cNvPr id="25" name="MEGAN">
            <a:extLst>
              <a:ext uri="{FF2B5EF4-FFF2-40B4-BE49-F238E27FC236}">
                <a16:creationId xmlns:a16="http://schemas.microsoft.com/office/drawing/2014/main" id="{6FAF9BC2-AA08-4CC8-9785-FFFCC3BDE298}"/>
              </a:ext>
            </a:extLst>
          </p:cNvPr>
          <p:cNvSpPr txBox="1"/>
          <p:nvPr userDrawn="1"/>
        </p:nvSpPr>
        <p:spPr>
          <a:xfrm>
            <a:off x="1275556" y="888007"/>
            <a:ext cx="3156744" cy="418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20000"/>
              </a:lnSpc>
              <a:defRPr sz="2500" b="0">
                <a:solidFill>
                  <a:srgbClr val="2C2E3C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dirty="0">
                <a:solidFill>
                  <a:srgbClr val="F7F9FF"/>
                </a:solidFill>
              </a:rPr>
              <a:t>MEGAN</a:t>
            </a:r>
          </a:p>
        </p:txBody>
      </p:sp>
      <p:sp>
        <p:nvSpPr>
          <p:cNvPr id="30" name="Line">
            <a:extLst>
              <a:ext uri="{FF2B5EF4-FFF2-40B4-BE49-F238E27FC236}">
                <a16:creationId xmlns:a16="http://schemas.microsoft.com/office/drawing/2014/main" id="{06CDC3D9-51DF-4F4D-A37E-18530CFFE488}"/>
              </a:ext>
            </a:extLst>
          </p:cNvPr>
          <p:cNvSpPr/>
          <p:nvPr userDrawn="1"/>
        </p:nvSpPr>
        <p:spPr>
          <a:xfrm>
            <a:off x="-1" y="1078508"/>
            <a:ext cx="1002891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" name="Tw">
            <a:extLst>
              <a:ext uri="{FF2B5EF4-FFF2-40B4-BE49-F238E27FC236}">
                <a16:creationId xmlns:a16="http://schemas.microsoft.com/office/drawing/2014/main" id="{55548B03-B837-44DA-A928-E1636A9CDF93}"/>
              </a:ext>
            </a:extLst>
          </p:cNvPr>
          <p:cNvSpPr txBox="1"/>
          <p:nvPr userDrawn="1"/>
        </p:nvSpPr>
        <p:spPr>
          <a:xfrm rot="16200000">
            <a:off x="23424692" y="10835695"/>
            <a:ext cx="64607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Tw</a:t>
            </a:r>
          </a:p>
        </p:txBody>
      </p:sp>
      <p:sp>
        <p:nvSpPr>
          <p:cNvPr id="32" name="Ln">
            <a:extLst>
              <a:ext uri="{FF2B5EF4-FFF2-40B4-BE49-F238E27FC236}">
                <a16:creationId xmlns:a16="http://schemas.microsoft.com/office/drawing/2014/main" id="{3BEED7D7-B0DC-4261-AF6B-8E4F03A8B91E}"/>
              </a:ext>
            </a:extLst>
          </p:cNvPr>
          <p:cNvSpPr txBox="1"/>
          <p:nvPr userDrawn="1"/>
        </p:nvSpPr>
        <p:spPr>
          <a:xfrm rot="16200000">
            <a:off x="23474085" y="10172025"/>
            <a:ext cx="54729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r>
              <a:rPr>
                <a:solidFill>
                  <a:srgbClr val="F7F9FF"/>
                </a:solidFill>
              </a:rPr>
              <a:t>Ln</a:t>
            </a:r>
          </a:p>
        </p:txBody>
      </p:sp>
      <p:sp>
        <p:nvSpPr>
          <p:cNvPr id="33" name="Fb">
            <a:extLst>
              <a:ext uri="{FF2B5EF4-FFF2-40B4-BE49-F238E27FC236}">
                <a16:creationId xmlns:a16="http://schemas.microsoft.com/office/drawing/2014/main" id="{125B643A-87AE-4300-8E54-0F003F99A1C1}"/>
              </a:ext>
            </a:extLst>
          </p:cNvPr>
          <p:cNvSpPr txBox="1"/>
          <p:nvPr userDrawn="1"/>
        </p:nvSpPr>
        <p:spPr>
          <a:xfrm rot="16200000">
            <a:off x="23457827" y="11507683"/>
            <a:ext cx="5798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Fb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EBDF6CB0-C66C-449A-879C-E8CDA5BAB0C7}"/>
              </a:ext>
            </a:extLst>
          </p:cNvPr>
          <p:cNvSpPr txBox="1">
            <a:spLocks/>
          </p:cNvSpPr>
          <p:nvPr userDrawn="1"/>
        </p:nvSpPr>
        <p:spPr>
          <a:xfrm>
            <a:off x="23333077" y="12916793"/>
            <a:ext cx="831848" cy="3048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2C2E3C"/>
                </a:solidFill>
                <a:uFillTx/>
                <a:latin typeface="Lato Black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fld id="{86CB4B4D-7CA3-9044-876B-883B54F8677D}" type="slidenum">
              <a:rPr lang="en-US" smtClean="0">
                <a:solidFill>
                  <a:srgbClr val="F7F9FF"/>
                </a:solidFill>
              </a:rPr>
              <a:pPr hangingPunct="1"/>
              <a:t>‹#›</a:t>
            </a:fld>
            <a:endParaRPr lang="en-US" dirty="0">
              <a:solidFill>
                <a:srgbClr val="F7F9FF"/>
              </a:solidFill>
            </a:endParaRPr>
          </a:p>
        </p:txBody>
      </p:sp>
      <p:sp>
        <p:nvSpPr>
          <p:cNvPr id="35" name="Business Development Company">
            <a:extLst>
              <a:ext uri="{FF2B5EF4-FFF2-40B4-BE49-F238E27FC236}">
                <a16:creationId xmlns:a16="http://schemas.microsoft.com/office/drawing/2014/main" id="{42C6CAFA-718D-40A5-A615-68328EBFCE1A}"/>
              </a:ext>
            </a:extLst>
          </p:cNvPr>
          <p:cNvSpPr txBox="1"/>
          <p:nvPr userDrawn="1"/>
        </p:nvSpPr>
        <p:spPr>
          <a:xfrm>
            <a:off x="15834361" y="12928600"/>
            <a:ext cx="56724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Business Development Company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E2D093BF-8AF9-4A87-B9C6-EB4CAA4D49A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69337" y="1906455"/>
            <a:ext cx="5778501" cy="6604000"/>
          </a:xfrm>
          <a:custGeom>
            <a:avLst/>
            <a:gdLst>
              <a:gd name="connsiteX0" fmla="*/ 0 w 5778501"/>
              <a:gd name="connsiteY0" fmla="*/ 0 h 6604000"/>
              <a:gd name="connsiteX1" fmla="*/ 5778501 w 5778501"/>
              <a:gd name="connsiteY1" fmla="*/ 0 h 6604000"/>
              <a:gd name="connsiteX2" fmla="*/ 5778501 w 5778501"/>
              <a:gd name="connsiteY2" fmla="*/ 6604000 h 6604000"/>
              <a:gd name="connsiteX3" fmla="*/ 0 w 5778501"/>
              <a:gd name="connsiteY3" fmla="*/ 660400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8501" h="6604000">
                <a:moveTo>
                  <a:pt x="0" y="0"/>
                </a:moveTo>
                <a:lnTo>
                  <a:pt x="5778501" y="0"/>
                </a:lnTo>
                <a:lnTo>
                  <a:pt x="5778501" y="6604000"/>
                </a:lnTo>
                <a:lnTo>
                  <a:pt x="0" y="660400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DD153554-BC4F-4770-87F8-263BD6E88D3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47837" y="1906455"/>
            <a:ext cx="5778501" cy="6604000"/>
          </a:xfrm>
          <a:custGeom>
            <a:avLst/>
            <a:gdLst>
              <a:gd name="connsiteX0" fmla="*/ 0 w 5778501"/>
              <a:gd name="connsiteY0" fmla="*/ 0 h 6604000"/>
              <a:gd name="connsiteX1" fmla="*/ 5778501 w 5778501"/>
              <a:gd name="connsiteY1" fmla="*/ 0 h 6604000"/>
              <a:gd name="connsiteX2" fmla="*/ 5778501 w 5778501"/>
              <a:gd name="connsiteY2" fmla="*/ 6604000 h 6604000"/>
              <a:gd name="connsiteX3" fmla="*/ 0 w 5778501"/>
              <a:gd name="connsiteY3" fmla="*/ 660400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8501" h="6604000">
                <a:moveTo>
                  <a:pt x="0" y="0"/>
                </a:moveTo>
                <a:lnTo>
                  <a:pt x="5778501" y="0"/>
                </a:lnTo>
                <a:lnTo>
                  <a:pt x="5778501" y="6604000"/>
                </a:lnTo>
                <a:lnTo>
                  <a:pt x="0" y="6604000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8074E425-86FD-4AFE-BD54-912D5147D73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26337" y="1906455"/>
            <a:ext cx="5778501" cy="6604000"/>
          </a:xfrm>
          <a:custGeom>
            <a:avLst/>
            <a:gdLst>
              <a:gd name="connsiteX0" fmla="*/ 0 w 5778501"/>
              <a:gd name="connsiteY0" fmla="*/ 0 h 6604000"/>
              <a:gd name="connsiteX1" fmla="*/ 5778501 w 5778501"/>
              <a:gd name="connsiteY1" fmla="*/ 0 h 6604000"/>
              <a:gd name="connsiteX2" fmla="*/ 5778501 w 5778501"/>
              <a:gd name="connsiteY2" fmla="*/ 6604000 h 6604000"/>
              <a:gd name="connsiteX3" fmla="*/ 0 w 5778501"/>
              <a:gd name="connsiteY3" fmla="*/ 660400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8501" h="6604000">
                <a:moveTo>
                  <a:pt x="0" y="0"/>
                </a:moveTo>
                <a:lnTo>
                  <a:pt x="5778501" y="0"/>
                </a:lnTo>
                <a:lnTo>
                  <a:pt x="5778501" y="6604000"/>
                </a:lnTo>
                <a:lnTo>
                  <a:pt x="0" y="660400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38DBA758-7085-4DCD-A026-9D882295608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8605500" y="1906455"/>
            <a:ext cx="5778500" cy="6604000"/>
          </a:xfrm>
          <a:custGeom>
            <a:avLst/>
            <a:gdLst>
              <a:gd name="connsiteX0" fmla="*/ 0 w 5778500"/>
              <a:gd name="connsiteY0" fmla="*/ 0 h 6604000"/>
              <a:gd name="connsiteX1" fmla="*/ 5778500 w 5778500"/>
              <a:gd name="connsiteY1" fmla="*/ 0 h 6604000"/>
              <a:gd name="connsiteX2" fmla="*/ 5778500 w 5778500"/>
              <a:gd name="connsiteY2" fmla="*/ 6604000 h 6604000"/>
              <a:gd name="connsiteX3" fmla="*/ 0 w 5778500"/>
              <a:gd name="connsiteY3" fmla="*/ 660400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8500" h="6604000">
                <a:moveTo>
                  <a:pt x="0" y="0"/>
                </a:moveTo>
                <a:lnTo>
                  <a:pt x="5778500" y="0"/>
                </a:lnTo>
                <a:lnTo>
                  <a:pt x="5778500" y="6604000"/>
                </a:lnTo>
                <a:lnTo>
                  <a:pt x="0" y="6604000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64902175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E42DFDF-C1AD-4867-A744-DE94F1906AC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192000" y="-1"/>
            <a:ext cx="12192000" cy="13715902"/>
          </a:xfrm>
          <a:custGeom>
            <a:avLst/>
            <a:gdLst>
              <a:gd name="connsiteX0" fmla="*/ 0 w 12192000"/>
              <a:gd name="connsiteY0" fmla="*/ 0 h 13715902"/>
              <a:gd name="connsiteX1" fmla="*/ 12192000 w 12192000"/>
              <a:gd name="connsiteY1" fmla="*/ 0 h 13715902"/>
              <a:gd name="connsiteX2" fmla="*/ 12192000 w 12192000"/>
              <a:gd name="connsiteY2" fmla="*/ 13715902 h 13715902"/>
              <a:gd name="connsiteX3" fmla="*/ 0 w 12192000"/>
              <a:gd name="connsiteY3" fmla="*/ 13715902 h 13715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3715902">
                <a:moveTo>
                  <a:pt x="0" y="0"/>
                </a:moveTo>
                <a:lnTo>
                  <a:pt x="12192000" y="0"/>
                </a:lnTo>
                <a:lnTo>
                  <a:pt x="12192000" y="13715902"/>
                </a:lnTo>
                <a:lnTo>
                  <a:pt x="0" y="13715902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02667705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876AC8E-F07A-490A-B77B-BAB378B3B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13716000"/>
          </a:xfrm>
          <a:custGeom>
            <a:avLst/>
            <a:gdLst>
              <a:gd name="connsiteX0" fmla="*/ 0 w 12192000"/>
              <a:gd name="connsiteY0" fmla="*/ 0 h 13716000"/>
              <a:gd name="connsiteX1" fmla="*/ 12192000 w 12192000"/>
              <a:gd name="connsiteY1" fmla="*/ 0 h 13716000"/>
              <a:gd name="connsiteX2" fmla="*/ 12192000 w 12192000"/>
              <a:gd name="connsiteY2" fmla="*/ 13716000 h 13716000"/>
              <a:gd name="connsiteX3" fmla="*/ 0 w 121920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3716000">
                <a:moveTo>
                  <a:pt x="0" y="0"/>
                </a:moveTo>
                <a:lnTo>
                  <a:pt x="12192000" y="0"/>
                </a:lnTo>
                <a:lnTo>
                  <a:pt x="12192000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135640506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269F094B-6281-4DB2-8E91-FA25A5D70E7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13716000"/>
          </a:xfrm>
          <a:custGeom>
            <a:avLst/>
            <a:gdLst>
              <a:gd name="connsiteX0" fmla="*/ 0 w 12192000"/>
              <a:gd name="connsiteY0" fmla="*/ 0 h 13716000"/>
              <a:gd name="connsiteX1" fmla="*/ 12192000 w 12192000"/>
              <a:gd name="connsiteY1" fmla="*/ 0 h 13716000"/>
              <a:gd name="connsiteX2" fmla="*/ 12192000 w 12192000"/>
              <a:gd name="connsiteY2" fmla="*/ 13716000 h 13716000"/>
              <a:gd name="connsiteX3" fmla="*/ 0 w 121920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3716000">
                <a:moveTo>
                  <a:pt x="0" y="0"/>
                </a:moveTo>
                <a:lnTo>
                  <a:pt x="12192000" y="0"/>
                </a:lnTo>
                <a:lnTo>
                  <a:pt x="12192000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032739210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2D2932EB-FE29-43D2-9232-0FF9D88882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13716000"/>
          </a:xfrm>
          <a:custGeom>
            <a:avLst/>
            <a:gdLst>
              <a:gd name="connsiteX0" fmla="*/ 0 w 12192000"/>
              <a:gd name="connsiteY0" fmla="*/ 0 h 13716000"/>
              <a:gd name="connsiteX1" fmla="*/ 12192000 w 12192000"/>
              <a:gd name="connsiteY1" fmla="*/ 0 h 13716000"/>
              <a:gd name="connsiteX2" fmla="*/ 12192000 w 12192000"/>
              <a:gd name="connsiteY2" fmla="*/ 13716000 h 13716000"/>
              <a:gd name="connsiteX3" fmla="*/ 0 w 121920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3716000">
                <a:moveTo>
                  <a:pt x="0" y="0"/>
                </a:moveTo>
                <a:lnTo>
                  <a:pt x="12192000" y="0"/>
                </a:lnTo>
                <a:lnTo>
                  <a:pt x="12192000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704663508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D2D88BE-7FB9-4918-9EEF-A2A0320658C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975704" y="-1"/>
            <a:ext cx="5408296" cy="13716001"/>
          </a:xfrm>
          <a:custGeom>
            <a:avLst/>
            <a:gdLst>
              <a:gd name="connsiteX0" fmla="*/ 0 w 5408296"/>
              <a:gd name="connsiteY0" fmla="*/ 0 h 13716001"/>
              <a:gd name="connsiteX1" fmla="*/ 5408296 w 5408296"/>
              <a:gd name="connsiteY1" fmla="*/ 0 h 13716001"/>
              <a:gd name="connsiteX2" fmla="*/ 5408296 w 5408296"/>
              <a:gd name="connsiteY2" fmla="*/ 13716001 h 13716001"/>
              <a:gd name="connsiteX3" fmla="*/ 0 w 5408296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8296" h="13716001">
                <a:moveTo>
                  <a:pt x="0" y="0"/>
                </a:moveTo>
                <a:lnTo>
                  <a:pt x="5408296" y="0"/>
                </a:lnTo>
                <a:lnTo>
                  <a:pt x="5408296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0141074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in Slides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MEGAN"/>
          <p:cNvSpPr txBox="1"/>
          <p:nvPr/>
        </p:nvSpPr>
        <p:spPr>
          <a:xfrm>
            <a:off x="1275556" y="888007"/>
            <a:ext cx="3086894" cy="418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20000"/>
              </a:lnSpc>
              <a:defRPr sz="2500" b="0">
                <a:solidFill>
                  <a:srgbClr val="2C2E3C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dirty="0">
                <a:solidFill>
                  <a:srgbClr val="F7F9FF"/>
                </a:solidFill>
              </a:rPr>
              <a:t>MEGAN</a:t>
            </a:r>
          </a:p>
        </p:txBody>
      </p:sp>
      <p:sp>
        <p:nvSpPr>
          <p:cNvPr id="47" name="Line"/>
          <p:cNvSpPr/>
          <p:nvPr/>
        </p:nvSpPr>
        <p:spPr>
          <a:xfrm>
            <a:off x="-1" y="1078508"/>
            <a:ext cx="1002891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8" name="Line"/>
          <p:cNvSpPr/>
          <p:nvPr/>
        </p:nvSpPr>
        <p:spPr>
          <a:xfrm>
            <a:off x="21988653" y="1065808"/>
            <a:ext cx="1136817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Business Development Company">
            <a:extLst>
              <a:ext uri="{FF2B5EF4-FFF2-40B4-BE49-F238E27FC236}">
                <a16:creationId xmlns:a16="http://schemas.microsoft.com/office/drawing/2014/main" id="{A3F93938-4B18-42EB-86BB-4177BFC99FBB}"/>
              </a:ext>
            </a:extLst>
          </p:cNvPr>
          <p:cNvSpPr txBox="1"/>
          <p:nvPr userDrawn="1"/>
        </p:nvSpPr>
        <p:spPr>
          <a:xfrm>
            <a:off x="15834361" y="913407"/>
            <a:ext cx="56724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Business Development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5F5FC07-C82A-4C17-83EE-FFD9039F45FC}"/>
              </a:ext>
            </a:extLst>
          </p:cNvPr>
          <p:cNvSpPr txBox="1">
            <a:spLocks/>
          </p:cNvSpPr>
          <p:nvPr userDrawn="1"/>
        </p:nvSpPr>
        <p:spPr>
          <a:xfrm>
            <a:off x="23333077" y="901600"/>
            <a:ext cx="831848" cy="3048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2C2E3C"/>
                </a:solidFill>
                <a:uFillTx/>
                <a:latin typeface="Lato Black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fld id="{86CB4B4D-7CA3-9044-876B-883B54F8677D}" type="slidenum">
              <a:rPr lang="en-US" smtClean="0">
                <a:solidFill>
                  <a:srgbClr val="F7F9FF"/>
                </a:solidFill>
              </a:rPr>
              <a:pPr hangingPunct="1"/>
              <a:t>‹#›</a:t>
            </a:fld>
            <a:endParaRPr lang="en-US" dirty="0">
              <a:solidFill>
                <a:srgbClr val="F7F9FF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3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ine">
            <a:extLst>
              <a:ext uri="{FF2B5EF4-FFF2-40B4-BE49-F238E27FC236}">
                <a16:creationId xmlns:a16="http://schemas.microsoft.com/office/drawing/2014/main" id="{1D576F9A-9F50-4887-8D18-17D13EFFE881}"/>
              </a:ext>
            </a:extLst>
          </p:cNvPr>
          <p:cNvSpPr/>
          <p:nvPr userDrawn="1"/>
        </p:nvSpPr>
        <p:spPr>
          <a:xfrm>
            <a:off x="21988654" y="13081000"/>
            <a:ext cx="1122806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7" name="Group">
            <a:extLst>
              <a:ext uri="{FF2B5EF4-FFF2-40B4-BE49-F238E27FC236}">
                <a16:creationId xmlns:a16="http://schemas.microsoft.com/office/drawing/2014/main" id="{30525219-88CD-4361-A9E3-411C9A20CFB9}"/>
              </a:ext>
            </a:extLst>
          </p:cNvPr>
          <p:cNvGrpSpPr/>
          <p:nvPr userDrawn="1"/>
        </p:nvGrpSpPr>
        <p:grpSpPr>
          <a:xfrm>
            <a:off x="1275556" y="12954000"/>
            <a:ext cx="1016001" cy="254000"/>
            <a:chOff x="0" y="0"/>
            <a:chExt cx="1016000" cy="254000"/>
          </a:xfrm>
          <a:solidFill>
            <a:srgbClr val="F7F9FF"/>
          </a:solidFill>
        </p:grpSpPr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112EC092-23B1-445B-ABA4-D508A87FA259}"/>
                </a:ext>
              </a:extLst>
            </p:cNvPr>
            <p:cNvSpPr/>
            <p:nvPr/>
          </p:nvSpPr>
          <p:spPr>
            <a:xfrm>
              <a:off x="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67" y="10800"/>
                  </a:moveTo>
                  <a:lnTo>
                    <a:pt x="21284" y="922"/>
                  </a:lnTo>
                  <a:cubicBezTo>
                    <a:pt x="21480" y="824"/>
                    <a:pt x="21600" y="689"/>
                    <a:pt x="21600" y="540"/>
                  </a:cubicBezTo>
                  <a:cubicBezTo>
                    <a:pt x="21600" y="242"/>
                    <a:pt x="21117" y="0"/>
                    <a:pt x="20520" y="0"/>
                  </a:cubicBezTo>
                  <a:cubicBezTo>
                    <a:pt x="20222" y="0"/>
                    <a:pt x="19953" y="61"/>
                    <a:pt x="19756" y="158"/>
                  </a:cubicBezTo>
                  <a:lnTo>
                    <a:pt x="316" y="10418"/>
                  </a:lnTo>
                  <a:cubicBezTo>
                    <a:pt x="121" y="10516"/>
                    <a:pt x="0" y="10651"/>
                    <a:pt x="0" y="10800"/>
                  </a:cubicBezTo>
                  <a:cubicBezTo>
                    <a:pt x="0" y="10949"/>
                    <a:pt x="120" y="11084"/>
                    <a:pt x="316" y="11182"/>
                  </a:cubicBezTo>
                  <a:lnTo>
                    <a:pt x="19756" y="21442"/>
                  </a:lnTo>
                  <a:cubicBezTo>
                    <a:pt x="19953" y="21540"/>
                    <a:pt x="20222" y="21600"/>
                    <a:pt x="20520" y="21600"/>
                  </a:cubicBezTo>
                  <a:cubicBezTo>
                    <a:pt x="21117" y="21600"/>
                    <a:pt x="21600" y="21358"/>
                    <a:pt x="21600" y="21060"/>
                  </a:cubicBezTo>
                  <a:cubicBezTo>
                    <a:pt x="21600" y="20911"/>
                    <a:pt x="21480" y="20776"/>
                    <a:pt x="21284" y="20678"/>
                  </a:cubicBezTo>
                  <a:cubicBezTo>
                    <a:pt x="21284" y="20678"/>
                    <a:pt x="2567" y="10800"/>
                    <a:pt x="2567" y="108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822F2C39-DA5D-4222-BB0E-EE05BBACA319}"/>
                </a:ext>
              </a:extLst>
            </p:cNvPr>
            <p:cNvSpPr/>
            <p:nvPr/>
          </p:nvSpPr>
          <p:spPr>
            <a:xfrm>
              <a:off x="88900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4" y="10418"/>
                  </a:moveTo>
                  <a:lnTo>
                    <a:pt x="1844" y="158"/>
                  </a:lnTo>
                  <a:cubicBezTo>
                    <a:pt x="1648" y="61"/>
                    <a:pt x="1378" y="0"/>
                    <a:pt x="1080" y="0"/>
                  </a:cubicBezTo>
                  <a:cubicBezTo>
                    <a:pt x="483" y="0"/>
                    <a:pt x="0" y="242"/>
                    <a:pt x="0" y="540"/>
                  </a:cubicBezTo>
                  <a:cubicBezTo>
                    <a:pt x="0" y="689"/>
                    <a:pt x="121" y="824"/>
                    <a:pt x="316" y="922"/>
                  </a:cubicBezTo>
                  <a:lnTo>
                    <a:pt x="19033" y="10800"/>
                  </a:lnTo>
                  <a:lnTo>
                    <a:pt x="316" y="20678"/>
                  </a:lnTo>
                  <a:cubicBezTo>
                    <a:pt x="121" y="20776"/>
                    <a:pt x="0" y="20911"/>
                    <a:pt x="0" y="21060"/>
                  </a:cubicBezTo>
                  <a:cubicBezTo>
                    <a:pt x="0" y="21358"/>
                    <a:pt x="483" y="21600"/>
                    <a:pt x="1080" y="21600"/>
                  </a:cubicBezTo>
                  <a:cubicBezTo>
                    <a:pt x="1378" y="21600"/>
                    <a:pt x="1648" y="21540"/>
                    <a:pt x="1844" y="21442"/>
                  </a:cubicBezTo>
                  <a:lnTo>
                    <a:pt x="21284" y="11182"/>
                  </a:lnTo>
                  <a:cubicBezTo>
                    <a:pt x="21479" y="11084"/>
                    <a:pt x="21600" y="10949"/>
                    <a:pt x="21600" y="10800"/>
                  </a:cubicBezTo>
                  <a:cubicBezTo>
                    <a:pt x="21600" y="10651"/>
                    <a:pt x="21479" y="10516"/>
                    <a:pt x="21284" y="10418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</p:grpSp>
      <p:sp>
        <p:nvSpPr>
          <p:cNvPr id="20" name="MEGAN">
            <a:extLst>
              <a:ext uri="{FF2B5EF4-FFF2-40B4-BE49-F238E27FC236}">
                <a16:creationId xmlns:a16="http://schemas.microsoft.com/office/drawing/2014/main" id="{C8DB0650-6C31-49F3-B075-21513F8B3015}"/>
              </a:ext>
            </a:extLst>
          </p:cNvPr>
          <p:cNvSpPr txBox="1"/>
          <p:nvPr userDrawn="1"/>
        </p:nvSpPr>
        <p:spPr>
          <a:xfrm>
            <a:off x="1275556" y="888007"/>
            <a:ext cx="3156744" cy="418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20000"/>
              </a:lnSpc>
              <a:defRPr sz="2500" b="0">
                <a:solidFill>
                  <a:srgbClr val="2C2E3C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dirty="0">
                <a:solidFill>
                  <a:srgbClr val="F7F9FF"/>
                </a:solidFill>
              </a:rPr>
              <a:t>MEGAN</a:t>
            </a:r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id="{E0A78E76-B1F8-44DA-87B2-9B623531779A}"/>
              </a:ext>
            </a:extLst>
          </p:cNvPr>
          <p:cNvSpPr/>
          <p:nvPr userDrawn="1"/>
        </p:nvSpPr>
        <p:spPr>
          <a:xfrm>
            <a:off x="-1" y="1078508"/>
            <a:ext cx="1002891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" name="Tw">
            <a:extLst>
              <a:ext uri="{FF2B5EF4-FFF2-40B4-BE49-F238E27FC236}">
                <a16:creationId xmlns:a16="http://schemas.microsoft.com/office/drawing/2014/main" id="{F6EA706D-6EB2-4192-97F8-299C537D6078}"/>
              </a:ext>
            </a:extLst>
          </p:cNvPr>
          <p:cNvSpPr txBox="1"/>
          <p:nvPr userDrawn="1"/>
        </p:nvSpPr>
        <p:spPr>
          <a:xfrm rot="16200000">
            <a:off x="23424692" y="10835695"/>
            <a:ext cx="64607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Tw</a:t>
            </a:r>
          </a:p>
        </p:txBody>
      </p:sp>
      <p:sp>
        <p:nvSpPr>
          <p:cNvPr id="23" name="Ln">
            <a:extLst>
              <a:ext uri="{FF2B5EF4-FFF2-40B4-BE49-F238E27FC236}">
                <a16:creationId xmlns:a16="http://schemas.microsoft.com/office/drawing/2014/main" id="{F7440131-E0E7-48E4-9EEC-3CCDC290E385}"/>
              </a:ext>
            </a:extLst>
          </p:cNvPr>
          <p:cNvSpPr txBox="1"/>
          <p:nvPr userDrawn="1"/>
        </p:nvSpPr>
        <p:spPr>
          <a:xfrm rot="16200000">
            <a:off x="23474085" y="10172025"/>
            <a:ext cx="54729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r>
              <a:rPr>
                <a:solidFill>
                  <a:srgbClr val="F7F9FF"/>
                </a:solidFill>
              </a:rPr>
              <a:t>Ln</a:t>
            </a:r>
          </a:p>
        </p:txBody>
      </p:sp>
      <p:sp>
        <p:nvSpPr>
          <p:cNvPr id="24" name="Fb">
            <a:extLst>
              <a:ext uri="{FF2B5EF4-FFF2-40B4-BE49-F238E27FC236}">
                <a16:creationId xmlns:a16="http://schemas.microsoft.com/office/drawing/2014/main" id="{DCAF1AF3-9EF0-4CB5-9CD0-B074646BBE29}"/>
              </a:ext>
            </a:extLst>
          </p:cNvPr>
          <p:cNvSpPr txBox="1"/>
          <p:nvPr userDrawn="1"/>
        </p:nvSpPr>
        <p:spPr>
          <a:xfrm rot="16200000">
            <a:off x="23457827" y="11507683"/>
            <a:ext cx="5798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Fb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7A5E24B9-D737-4688-9634-1F9B9FB08BEB}"/>
              </a:ext>
            </a:extLst>
          </p:cNvPr>
          <p:cNvSpPr txBox="1">
            <a:spLocks/>
          </p:cNvSpPr>
          <p:nvPr userDrawn="1"/>
        </p:nvSpPr>
        <p:spPr>
          <a:xfrm>
            <a:off x="23333077" y="12916793"/>
            <a:ext cx="831848" cy="3048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2C2E3C"/>
                </a:solidFill>
                <a:uFillTx/>
                <a:latin typeface="Lato Black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fld id="{86CB4B4D-7CA3-9044-876B-883B54F8677D}" type="slidenum">
              <a:rPr lang="en-US" smtClean="0">
                <a:solidFill>
                  <a:srgbClr val="F7F9FF"/>
                </a:solidFill>
              </a:rPr>
              <a:pPr hangingPunct="1"/>
              <a:t>‹#›</a:t>
            </a:fld>
            <a:endParaRPr lang="en-US" dirty="0">
              <a:solidFill>
                <a:srgbClr val="F7F9FF"/>
              </a:solidFill>
            </a:endParaRPr>
          </a:p>
        </p:txBody>
      </p:sp>
      <p:sp>
        <p:nvSpPr>
          <p:cNvPr id="26" name="Business Development Company">
            <a:extLst>
              <a:ext uri="{FF2B5EF4-FFF2-40B4-BE49-F238E27FC236}">
                <a16:creationId xmlns:a16="http://schemas.microsoft.com/office/drawing/2014/main" id="{33B46C72-3899-49DC-A1B6-E09386D9C9F2}"/>
              </a:ext>
            </a:extLst>
          </p:cNvPr>
          <p:cNvSpPr txBox="1"/>
          <p:nvPr userDrawn="1"/>
        </p:nvSpPr>
        <p:spPr>
          <a:xfrm>
            <a:off x="15834361" y="12928600"/>
            <a:ext cx="56724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Business Development Company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21980C5-E399-4D82-A71A-04E1AEDD285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24384000" cy="7769722"/>
          </a:xfrm>
          <a:custGeom>
            <a:avLst/>
            <a:gdLst>
              <a:gd name="connsiteX0" fmla="*/ 0 w 24384000"/>
              <a:gd name="connsiteY0" fmla="*/ 0 h 7769722"/>
              <a:gd name="connsiteX1" fmla="*/ 24384000 w 24384000"/>
              <a:gd name="connsiteY1" fmla="*/ 0 h 7769722"/>
              <a:gd name="connsiteX2" fmla="*/ 24384000 w 24384000"/>
              <a:gd name="connsiteY2" fmla="*/ 7769722 h 7769722"/>
              <a:gd name="connsiteX3" fmla="*/ 0 w 24384000"/>
              <a:gd name="connsiteY3" fmla="*/ 7769722 h 7769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0" h="7769722">
                <a:moveTo>
                  <a:pt x="0" y="0"/>
                </a:moveTo>
                <a:lnTo>
                  <a:pt x="24384000" y="0"/>
                </a:lnTo>
                <a:lnTo>
                  <a:pt x="24384000" y="7769722"/>
                </a:lnTo>
                <a:lnTo>
                  <a:pt x="0" y="7769722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65718386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4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ine">
            <a:extLst>
              <a:ext uri="{FF2B5EF4-FFF2-40B4-BE49-F238E27FC236}">
                <a16:creationId xmlns:a16="http://schemas.microsoft.com/office/drawing/2014/main" id="{D4BDD87F-03F8-4EF1-8650-3C5F34D02042}"/>
              </a:ext>
            </a:extLst>
          </p:cNvPr>
          <p:cNvSpPr/>
          <p:nvPr userDrawn="1"/>
        </p:nvSpPr>
        <p:spPr>
          <a:xfrm>
            <a:off x="21988654" y="13081000"/>
            <a:ext cx="1122806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7" name="Group">
            <a:extLst>
              <a:ext uri="{FF2B5EF4-FFF2-40B4-BE49-F238E27FC236}">
                <a16:creationId xmlns:a16="http://schemas.microsoft.com/office/drawing/2014/main" id="{33B22F56-41C0-450C-8174-97726CA22B26}"/>
              </a:ext>
            </a:extLst>
          </p:cNvPr>
          <p:cNvGrpSpPr/>
          <p:nvPr userDrawn="1"/>
        </p:nvGrpSpPr>
        <p:grpSpPr>
          <a:xfrm>
            <a:off x="1275556" y="12954000"/>
            <a:ext cx="1016001" cy="254000"/>
            <a:chOff x="0" y="0"/>
            <a:chExt cx="1016000" cy="254000"/>
          </a:xfrm>
          <a:solidFill>
            <a:srgbClr val="F7F9FF"/>
          </a:solidFill>
        </p:grpSpPr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496B473C-BF13-48D7-8963-550F11B355C3}"/>
                </a:ext>
              </a:extLst>
            </p:cNvPr>
            <p:cNvSpPr/>
            <p:nvPr/>
          </p:nvSpPr>
          <p:spPr>
            <a:xfrm>
              <a:off x="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67" y="10800"/>
                  </a:moveTo>
                  <a:lnTo>
                    <a:pt x="21284" y="922"/>
                  </a:lnTo>
                  <a:cubicBezTo>
                    <a:pt x="21480" y="824"/>
                    <a:pt x="21600" y="689"/>
                    <a:pt x="21600" y="540"/>
                  </a:cubicBezTo>
                  <a:cubicBezTo>
                    <a:pt x="21600" y="242"/>
                    <a:pt x="21117" y="0"/>
                    <a:pt x="20520" y="0"/>
                  </a:cubicBezTo>
                  <a:cubicBezTo>
                    <a:pt x="20222" y="0"/>
                    <a:pt x="19953" y="61"/>
                    <a:pt x="19756" y="158"/>
                  </a:cubicBezTo>
                  <a:lnTo>
                    <a:pt x="316" y="10418"/>
                  </a:lnTo>
                  <a:cubicBezTo>
                    <a:pt x="121" y="10516"/>
                    <a:pt x="0" y="10651"/>
                    <a:pt x="0" y="10800"/>
                  </a:cubicBezTo>
                  <a:cubicBezTo>
                    <a:pt x="0" y="10949"/>
                    <a:pt x="120" y="11084"/>
                    <a:pt x="316" y="11182"/>
                  </a:cubicBezTo>
                  <a:lnTo>
                    <a:pt x="19756" y="21442"/>
                  </a:lnTo>
                  <a:cubicBezTo>
                    <a:pt x="19953" y="21540"/>
                    <a:pt x="20222" y="21600"/>
                    <a:pt x="20520" y="21600"/>
                  </a:cubicBezTo>
                  <a:cubicBezTo>
                    <a:pt x="21117" y="21600"/>
                    <a:pt x="21600" y="21358"/>
                    <a:pt x="21600" y="21060"/>
                  </a:cubicBezTo>
                  <a:cubicBezTo>
                    <a:pt x="21600" y="20911"/>
                    <a:pt x="21480" y="20776"/>
                    <a:pt x="21284" y="20678"/>
                  </a:cubicBezTo>
                  <a:cubicBezTo>
                    <a:pt x="21284" y="20678"/>
                    <a:pt x="2567" y="10800"/>
                    <a:pt x="2567" y="108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E3B942EF-E97E-4E4D-A1CB-C586D4DDBF6A}"/>
                </a:ext>
              </a:extLst>
            </p:cNvPr>
            <p:cNvSpPr/>
            <p:nvPr/>
          </p:nvSpPr>
          <p:spPr>
            <a:xfrm>
              <a:off x="88900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4" y="10418"/>
                  </a:moveTo>
                  <a:lnTo>
                    <a:pt x="1844" y="158"/>
                  </a:lnTo>
                  <a:cubicBezTo>
                    <a:pt x="1648" y="61"/>
                    <a:pt x="1378" y="0"/>
                    <a:pt x="1080" y="0"/>
                  </a:cubicBezTo>
                  <a:cubicBezTo>
                    <a:pt x="483" y="0"/>
                    <a:pt x="0" y="242"/>
                    <a:pt x="0" y="540"/>
                  </a:cubicBezTo>
                  <a:cubicBezTo>
                    <a:pt x="0" y="689"/>
                    <a:pt x="121" y="824"/>
                    <a:pt x="316" y="922"/>
                  </a:cubicBezTo>
                  <a:lnTo>
                    <a:pt x="19033" y="10800"/>
                  </a:lnTo>
                  <a:lnTo>
                    <a:pt x="316" y="20678"/>
                  </a:lnTo>
                  <a:cubicBezTo>
                    <a:pt x="121" y="20776"/>
                    <a:pt x="0" y="20911"/>
                    <a:pt x="0" y="21060"/>
                  </a:cubicBezTo>
                  <a:cubicBezTo>
                    <a:pt x="0" y="21358"/>
                    <a:pt x="483" y="21600"/>
                    <a:pt x="1080" y="21600"/>
                  </a:cubicBezTo>
                  <a:cubicBezTo>
                    <a:pt x="1378" y="21600"/>
                    <a:pt x="1648" y="21540"/>
                    <a:pt x="1844" y="21442"/>
                  </a:cubicBezTo>
                  <a:lnTo>
                    <a:pt x="21284" y="11182"/>
                  </a:lnTo>
                  <a:cubicBezTo>
                    <a:pt x="21479" y="11084"/>
                    <a:pt x="21600" y="10949"/>
                    <a:pt x="21600" y="10800"/>
                  </a:cubicBezTo>
                  <a:cubicBezTo>
                    <a:pt x="21600" y="10651"/>
                    <a:pt x="21479" y="10516"/>
                    <a:pt x="21284" y="10418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</p:grpSp>
      <p:sp>
        <p:nvSpPr>
          <p:cNvPr id="20" name="MEGAN">
            <a:extLst>
              <a:ext uri="{FF2B5EF4-FFF2-40B4-BE49-F238E27FC236}">
                <a16:creationId xmlns:a16="http://schemas.microsoft.com/office/drawing/2014/main" id="{E72C9EFB-CA86-4481-A0F0-0973367FD8FC}"/>
              </a:ext>
            </a:extLst>
          </p:cNvPr>
          <p:cNvSpPr txBox="1"/>
          <p:nvPr userDrawn="1"/>
        </p:nvSpPr>
        <p:spPr>
          <a:xfrm>
            <a:off x="1275556" y="888007"/>
            <a:ext cx="3156744" cy="418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20000"/>
              </a:lnSpc>
              <a:defRPr sz="2500" b="0">
                <a:solidFill>
                  <a:srgbClr val="2C2E3C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dirty="0">
                <a:solidFill>
                  <a:srgbClr val="F7F9FF"/>
                </a:solidFill>
              </a:rPr>
              <a:t>MEGAN</a:t>
            </a:r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id="{DE132C52-F44D-49F6-B617-67CF1058CFEC}"/>
              </a:ext>
            </a:extLst>
          </p:cNvPr>
          <p:cNvSpPr/>
          <p:nvPr userDrawn="1"/>
        </p:nvSpPr>
        <p:spPr>
          <a:xfrm>
            <a:off x="-1" y="1078508"/>
            <a:ext cx="1002891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" name="Tw">
            <a:extLst>
              <a:ext uri="{FF2B5EF4-FFF2-40B4-BE49-F238E27FC236}">
                <a16:creationId xmlns:a16="http://schemas.microsoft.com/office/drawing/2014/main" id="{BC20B6C5-1EC9-4A96-AA2A-23FB37179996}"/>
              </a:ext>
            </a:extLst>
          </p:cNvPr>
          <p:cNvSpPr txBox="1"/>
          <p:nvPr userDrawn="1"/>
        </p:nvSpPr>
        <p:spPr>
          <a:xfrm rot="16200000">
            <a:off x="23424692" y="10835695"/>
            <a:ext cx="64607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Tw</a:t>
            </a:r>
          </a:p>
        </p:txBody>
      </p:sp>
      <p:sp>
        <p:nvSpPr>
          <p:cNvPr id="23" name="Ln">
            <a:extLst>
              <a:ext uri="{FF2B5EF4-FFF2-40B4-BE49-F238E27FC236}">
                <a16:creationId xmlns:a16="http://schemas.microsoft.com/office/drawing/2014/main" id="{9678DC5E-FB6E-4083-A4AF-5948559FBB54}"/>
              </a:ext>
            </a:extLst>
          </p:cNvPr>
          <p:cNvSpPr txBox="1"/>
          <p:nvPr userDrawn="1"/>
        </p:nvSpPr>
        <p:spPr>
          <a:xfrm rot="16200000">
            <a:off x="23474085" y="10172025"/>
            <a:ext cx="54729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r>
              <a:rPr>
                <a:solidFill>
                  <a:srgbClr val="F7F9FF"/>
                </a:solidFill>
              </a:rPr>
              <a:t>Ln</a:t>
            </a:r>
          </a:p>
        </p:txBody>
      </p:sp>
      <p:sp>
        <p:nvSpPr>
          <p:cNvPr id="24" name="Fb">
            <a:extLst>
              <a:ext uri="{FF2B5EF4-FFF2-40B4-BE49-F238E27FC236}">
                <a16:creationId xmlns:a16="http://schemas.microsoft.com/office/drawing/2014/main" id="{AFD29104-11F3-4678-96EE-DD3D9F0B6530}"/>
              </a:ext>
            </a:extLst>
          </p:cNvPr>
          <p:cNvSpPr txBox="1"/>
          <p:nvPr userDrawn="1"/>
        </p:nvSpPr>
        <p:spPr>
          <a:xfrm rot="16200000">
            <a:off x="23457827" y="11507683"/>
            <a:ext cx="5798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Fb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DDCF57BF-FDE1-4F6D-96A6-1ABCC67E871B}"/>
              </a:ext>
            </a:extLst>
          </p:cNvPr>
          <p:cNvSpPr txBox="1">
            <a:spLocks/>
          </p:cNvSpPr>
          <p:nvPr userDrawn="1"/>
        </p:nvSpPr>
        <p:spPr>
          <a:xfrm>
            <a:off x="23333077" y="12916793"/>
            <a:ext cx="831848" cy="3048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2C2E3C"/>
                </a:solidFill>
                <a:uFillTx/>
                <a:latin typeface="Lato Black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fld id="{86CB4B4D-7CA3-9044-876B-883B54F8677D}" type="slidenum">
              <a:rPr lang="en-US" smtClean="0">
                <a:solidFill>
                  <a:srgbClr val="F7F9FF"/>
                </a:solidFill>
              </a:rPr>
              <a:pPr hangingPunct="1"/>
              <a:t>‹#›</a:t>
            </a:fld>
            <a:endParaRPr lang="en-US" dirty="0">
              <a:solidFill>
                <a:srgbClr val="F7F9FF"/>
              </a:solidFill>
            </a:endParaRPr>
          </a:p>
        </p:txBody>
      </p:sp>
      <p:sp>
        <p:nvSpPr>
          <p:cNvPr id="26" name="Business Development Company">
            <a:extLst>
              <a:ext uri="{FF2B5EF4-FFF2-40B4-BE49-F238E27FC236}">
                <a16:creationId xmlns:a16="http://schemas.microsoft.com/office/drawing/2014/main" id="{C5BADAA5-9D02-40A2-8A5E-F14FC9A06E78}"/>
              </a:ext>
            </a:extLst>
          </p:cNvPr>
          <p:cNvSpPr txBox="1"/>
          <p:nvPr userDrawn="1"/>
        </p:nvSpPr>
        <p:spPr>
          <a:xfrm>
            <a:off x="15834361" y="12928600"/>
            <a:ext cx="56724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Business Development Company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CF6E575-2CA7-494B-89C1-4E239F43F05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24384000" cy="6858000"/>
          </a:xfrm>
          <a:custGeom>
            <a:avLst/>
            <a:gdLst>
              <a:gd name="connsiteX0" fmla="*/ 0 w 24384000"/>
              <a:gd name="connsiteY0" fmla="*/ 0 h 6858000"/>
              <a:gd name="connsiteX1" fmla="*/ 24384000 w 24384000"/>
              <a:gd name="connsiteY1" fmla="*/ 0 h 6858000"/>
              <a:gd name="connsiteX2" fmla="*/ 24384000 w 24384000"/>
              <a:gd name="connsiteY2" fmla="*/ 6858000 h 6858000"/>
              <a:gd name="connsiteX3" fmla="*/ 0 w 2438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0" h="6858000">
                <a:moveTo>
                  <a:pt x="0" y="0"/>
                </a:moveTo>
                <a:lnTo>
                  <a:pt x="24384000" y="0"/>
                </a:lnTo>
                <a:lnTo>
                  <a:pt x="2438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67022509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19FE3CC-A8F9-471A-8AF8-7A621F285E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13716000"/>
          </a:xfrm>
          <a:custGeom>
            <a:avLst/>
            <a:gdLst>
              <a:gd name="connsiteX0" fmla="*/ 0 w 12192000"/>
              <a:gd name="connsiteY0" fmla="*/ 0 h 13716000"/>
              <a:gd name="connsiteX1" fmla="*/ 12192000 w 12192000"/>
              <a:gd name="connsiteY1" fmla="*/ 0 h 13716000"/>
              <a:gd name="connsiteX2" fmla="*/ 12192000 w 12192000"/>
              <a:gd name="connsiteY2" fmla="*/ 13716000 h 13716000"/>
              <a:gd name="connsiteX3" fmla="*/ 0 w 121920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3716000">
                <a:moveTo>
                  <a:pt x="0" y="0"/>
                </a:moveTo>
                <a:lnTo>
                  <a:pt x="12192000" y="0"/>
                </a:lnTo>
                <a:lnTo>
                  <a:pt x="12192000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476674372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5812C22-6834-4B6B-B1D0-67BE7231204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69338" y="7439620"/>
            <a:ext cx="4368801" cy="4368801"/>
          </a:xfrm>
          <a:custGeom>
            <a:avLst/>
            <a:gdLst>
              <a:gd name="connsiteX0" fmla="*/ 0 w 4368801"/>
              <a:gd name="connsiteY0" fmla="*/ 0 h 4368801"/>
              <a:gd name="connsiteX1" fmla="*/ 4368801 w 4368801"/>
              <a:gd name="connsiteY1" fmla="*/ 0 h 4368801"/>
              <a:gd name="connsiteX2" fmla="*/ 4368801 w 4368801"/>
              <a:gd name="connsiteY2" fmla="*/ 4368801 h 4368801"/>
              <a:gd name="connsiteX3" fmla="*/ 0 w 4368801"/>
              <a:gd name="connsiteY3" fmla="*/ 4368801 h 436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8801" h="4368801">
                <a:moveTo>
                  <a:pt x="0" y="0"/>
                </a:moveTo>
                <a:lnTo>
                  <a:pt x="4368801" y="0"/>
                </a:lnTo>
                <a:lnTo>
                  <a:pt x="4368801" y="4368801"/>
                </a:lnTo>
                <a:lnTo>
                  <a:pt x="0" y="43688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C3DE4C32-9A9A-478C-AF71-3BC84708A81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638138" y="7439620"/>
            <a:ext cx="4368801" cy="4368801"/>
          </a:xfrm>
          <a:custGeom>
            <a:avLst/>
            <a:gdLst>
              <a:gd name="connsiteX0" fmla="*/ 0 w 4368801"/>
              <a:gd name="connsiteY0" fmla="*/ 0 h 4368801"/>
              <a:gd name="connsiteX1" fmla="*/ 4368801 w 4368801"/>
              <a:gd name="connsiteY1" fmla="*/ 0 h 4368801"/>
              <a:gd name="connsiteX2" fmla="*/ 4368801 w 4368801"/>
              <a:gd name="connsiteY2" fmla="*/ 4368801 h 4368801"/>
              <a:gd name="connsiteX3" fmla="*/ 0 w 4368801"/>
              <a:gd name="connsiteY3" fmla="*/ 4368801 h 436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8801" h="4368801">
                <a:moveTo>
                  <a:pt x="0" y="0"/>
                </a:moveTo>
                <a:lnTo>
                  <a:pt x="4368801" y="0"/>
                </a:lnTo>
                <a:lnTo>
                  <a:pt x="4368801" y="4368801"/>
                </a:lnTo>
                <a:lnTo>
                  <a:pt x="0" y="4368801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0C01AB6-AEF2-4F82-A963-3850AD8C02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007600" y="7439620"/>
            <a:ext cx="4368800" cy="4368801"/>
          </a:xfrm>
          <a:custGeom>
            <a:avLst/>
            <a:gdLst>
              <a:gd name="connsiteX0" fmla="*/ 0 w 4368800"/>
              <a:gd name="connsiteY0" fmla="*/ 0 h 4368801"/>
              <a:gd name="connsiteX1" fmla="*/ 4368800 w 4368800"/>
              <a:gd name="connsiteY1" fmla="*/ 0 h 4368801"/>
              <a:gd name="connsiteX2" fmla="*/ 4368800 w 4368800"/>
              <a:gd name="connsiteY2" fmla="*/ 4368801 h 4368801"/>
              <a:gd name="connsiteX3" fmla="*/ 0 w 4368800"/>
              <a:gd name="connsiteY3" fmla="*/ 4368801 h 436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8800" h="4368801">
                <a:moveTo>
                  <a:pt x="0" y="0"/>
                </a:moveTo>
                <a:lnTo>
                  <a:pt x="4368800" y="0"/>
                </a:lnTo>
                <a:lnTo>
                  <a:pt x="4368800" y="4368801"/>
                </a:lnTo>
                <a:lnTo>
                  <a:pt x="0" y="43688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6F8C189-F031-4BF7-AD48-D9A888FFC5D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4376400" y="7439620"/>
            <a:ext cx="4368800" cy="4368801"/>
          </a:xfrm>
          <a:custGeom>
            <a:avLst/>
            <a:gdLst>
              <a:gd name="connsiteX0" fmla="*/ 0 w 4368800"/>
              <a:gd name="connsiteY0" fmla="*/ 0 h 4368801"/>
              <a:gd name="connsiteX1" fmla="*/ 4368800 w 4368800"/>
              <a:gd name="connsiteY1" fmla="*/ 0 h 4368801"/>
              <a:gd name="connsiteX2" fmla="*/ 4368800 w 4368800"/>
              <a:gd name="connsiteY2" fmla="*/ 4368801 h 4368801"/>
              <a:gd name="connsiteX3" fmla="*/ 0 w 4368800"/>
              <a:gd name="connsiteY3" fmla="*/ 4368801 h 436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8800" h="4368801">
                <a:moveTo>
                  <a:pt x="0" y="0"/>
                </a:moveTo>
                <a:lnTo>
                  <a:pt x="4368800" y="0"/>
                </a:lnTo>
                <a:lnTo>
                  <a:pt x="4368800" y="4368801"/>
                </a:lnTo>
                <a:lnTo>
                  <a:pt x="0" y="4368801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29FE557-0883-46B1-AE03-0F040D1EAE7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745200" y="7439620"/>
            <a:ext cx="4368800" cy="4368801"/>
          </a:xfrm>
          <a:custGeom>
            <a:avLst/>
            <a:gdLst>
              <a:gd name="connsiteX0" fmla="*/ 0 w 4368800"/>
              <a:gd name="connsiteY0" fmla="*/ 0 h 4368801"/>
              <a:gd name="connsiteX1" fmla="*/ 4368800 w 4368800"/>
              <a:gd name="connsiteY1" fmla="*/ 0 h 4368801"/>
              <a:gd name="connsiteX2" fmla="*/ 4368800 w 4368800"/>
              <a:gd name="connsiteY2" fmla="*/ 4368801 h 4368801"/>
              <a:gd name="connsiteX3" fmla="*/ 0 w 4368800"/>
              <a:gd name="connsiteY3" fmla="*/ 4368801 h 436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8800" h="4368801">
                <a:moveTo>
                  <a:pt x="0" y="0"/>
                </a:moveTo>
                <a:lnTo>
                  <a:pt x="4368800" y="0"/>
                </a:lnTo>
                <a:lnTo>
                  <a:pt x="4368800" y="4368801"/>
                </a:lnTo>
                <a:lnTo>
                  <a:pt x="0" y="43688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495956350"/>
      </p:ext>
    </p:extLst>
  </p:cSld>
  <p:clrMapOvr>
    <a:masterClrMapping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ine">
            <a:extLst>
              <a:ext uri="{FF2B5EF4-FFF2-40B4-BE49-F238E27FC236}">
                <a16:creationId xmlns:a16="http://schemas.microsoft.com/office/drawing/2014/main" id="{7CF65CA4-CCD8-4B4D-B1B8-FAAD89951664}"/>
              </a:ext>
            </a:extLst>
          </p:cNvPr>
          <p:cNvSpPr/>
          <p:nvPr userDrawn="1"/>
        </p:nvSpPr>
        <p:spPr>
          <a:xfrm>
            <a:off x="21988654" y="13081000"/>
            <a:ext cx="1122806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7" name="Group">
            <a:extLst>
              <a:ext uri="{FF2B5EF4-FFF2-40B4-BE49-F238E27FC236}">
                <a16:creationId xmlns:a16="http://schemas.microsoft.com/office/drawing/2014/main" id="{6E94C653-7FCC-481E-B86B-AB43F41D2FBC}"/>
              </a:ext>
            </a:extLst>
          </p:cNvPr>
          <p:cNvGrpSpPr/>
          <p:nvPr userDrawn="1"/>
        </p:nvGrpSpPr>
        <p:grpSpPr>
          <a:xfrm>
            <a:off x="1275556" y="12954000"/>
            <a:ext cx="1016001" cy="254000"/>
            <a:chOff x="0" y="0"/>
            <a:chExt cx="1016000" cy="254000"/>
          </a:xfrm>
          <a:solidFill>
            <a:srgbClr val="F7F9FF"/>
          </a:solidFill>
        </p:grpSpPr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75FC87DE-44E4-414D-842F-BAA444574AE9}"/>
                </a:ext>
              </a:extLst>
            </p:cNvPr>
            <p:cNvSpPr/>
            <p:nvPr/>
          </p:nvSpPr>
          <p:spPr>
            <a:xfrm>
              <a:off x="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67" y="10800"/>
                  </a:moveTo>
                  <a:lnTo>
                    <a:pt x="21284" y="922"/>
                  </a:lnTo>
                  <a:cubicBezTo>
                    <a:pt x="21480" y="824"/>
                    <a:pt x="21600" y="689"/>
                    <a:pt x="21600" y="540"/>
                  </a:cubicBezTo>
                  <a:cubicBezTo>
                    <a:pt x="21600" y="242"/>
                    <a:pt x="21117" y="0"/>
                    <a:pt x="20520" y="0"/>
                  </a:cubicBezTo>
                  <a:cubicBezTo>
                    <a:pt x="20222" y="0"/>
                    <a:pt x="19953" y="61"/>
                    <a:pt x="19756" y="158"/>
                  </a:cubicBezTo>
                  <a:lnTo>
                    <a:pt x="316" y="10418"/>
                  </a:lnTo>
                  <a:cubicBezTo>
                    <a:pt x="121" y="10516"/>
                    <a:pt x="0" y="10651"/>
                    <a:pt x="0" y="10800"/>
                  </a:cubicBezTo>
                  <a:cubicBezTo>
                    <a:pt x="0" y="10949"/>
                    <a:pt x="120" y="11084"/>
                    <a:pt x="316" y="11182"/>
                  </a:cubicBezTo>
                  <a:lnTo>
                    <a:pt x="19756" y="21442"/>
                  </a:lnTo>
                  <a:cubicBezTo>
                    <a:pt x="19953" y="21540"/>
                    <a:pt x="20222" y="21600"/>
                    <a:pt x="20520" y="21600"/>
                  </a:cubicBezTo>
                  <a:cubicBezTo>
                    <a:pt x="21117" y="21600"/>
                    <a:pt x="21600" y="21358"/>
                    <a:pt x="21600" y="21060"/>
                  </a:cubicBezTo>
                  <a:cubicBezTo>
                    <a:pt x="21600" y="20911"/>
                    <a:pt x="21480" y="20776"/>
                    <a:pt x="21284" y="20678"/>
                  </a:cubicBezTo>
                  <a:cubicBezTo>
                    <a:pt x="21284" y="20678"/>
                    <a:pt x="2567" y="10800"/>
                    <a:pt x="2567" y="108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13EF31E0-F4FB-4233-B8E9-E955355B6D1E}"/>
                </a:ext>
              </a:extLst>
            </p:cNvPr>
            <p:cNvSpPr/>
            <p:nvPr/>
          </p:nvSpPr>
          <p:spPr>
            <a:xfrm>
              <a:off x="88900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4" y="10418"/>
                  </a:moveTo>
                  <a:lnTo>
                    <a:pt x="1844" y="158"/>
                  </a:lnTo>
                  <a:cubicBezTo>
                    <a:pt x="1648" y="61"/>
                    <a:pt x="1378" y="0"/>
                    <a:pt x="1080" y="0"/>
                  </a:cubicBezTo>
                  <a:cubicBezTo>
                    <a:pt x="483" y="0"/>
                    <a:pt x="0" y="242"/>
                    <a:pt x="0" y="540"/>
                  </a:cubicBezTo>
                  <a:cubicBezTo>
                    <a:pt x="0" y="689"/>
                    <a:pt x="121" y="824"/>
                    <a:pt x="316" y="922"/>
                  </a:cubicBezTo>
                  <a:lnTo>
                    <a:pt x="19033" y="10800"/>
                  </a:lnTo>
                  <a:lnTo>
                    <a:pt x="316" y="20678"/>
                  </a:lnTo>
                  <a:cubicBezTo>
                    <a:pt x="121" y="20776"/>
                    <a:pt x="0" y="20911"/>
                    <a:pt x="0" y="21060"/>
                  </a:cubicBezTo>
                  <a:cubicBezTo>
                    <a:pt x="0" y="21358"/>
                    <a:pt x="483" y="21600"/>
                    <a:pt x="1080" y="21600"/>
                  </a:cubicBezTo>
                  <a:cubicBezTo>
                    <a:pt x="1378" y="21600"/>
                    <a:pt x="1648" y="21540"/>
                    <a:pt x="1844" y="21442"/>
                  </a:cubicBezTo>
                  <a:lnTo>
                    <a:pt x="21284" y="11182"/>
                  </a:lnTo>
                  <a:cubicBezTo>
                    <a:pt x="21479" y="11084"/>
                    <a:pt x="21600" y="10949"/>
                    <a:pt x="21600" y="10800"/>
                  </a:cubicBezTo>
                  <a:cubicBezTo>
                    <a:pt x="21600" y="10651"/>
                    <a:pt x="21479" y="10516"/>
                    <a:pt x="21284" y="10418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</p:grpSp>
      <p:sp>
        <p:nvSpPr>
          <p:cNvPr id="20" name="MEGAN">
            <a:extLst>
              <a:ext uri="{FF2B5EF4-FFF2-40B4-BE49-F238E27FC236}">
                <a16:creationId xmlns:a16="http://schemas.microsoft.com/office/drawing/2014/main" id="{C05F7E2C-3798-46A2-A1B3-85212B61311D}"/>
              </a:ext>
            </a:extLst>
          </p:cNvPr>
          <p:cNvSpPr txBox="1"/>
          <p:nvPr userDrawn="1"/>
        </p:nvSpPr>
        <p:spPr>
          <a:xfrm>
            <a:off x="1275556" y="888007"/>
            <a:ext cx="3156744" cy="418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20000"/>
              </a:lnSpc>
              <a:defRPr sz="2500" b="0">
                <a:solidFill>
                  <a:srgbClr val="2C2E3C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dirty="0">
                <a:solidFill>
                  <a:srgbClr val="F7F9FF"/>
                </a:solidFill>
              </a:rPr>
              <a:t>MEGAN</a:t>
            </a:r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id="{04AA4076-2344-4F13-A04F-4BF086E622F9}"/>
              </a:ext>
            </a:extLst>
          </p:cNvPr>
          <p:cNvSpPr/>
          <p:nvPr userDrawn="1"/>
        </p:nvSpPr>
        <p:spPr>
          <a:xfrm>
            <a:off x="-1" y="1078508"/>
            <a:ext cx="1002891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" name="Tw">
            <a:extLst>
              <a:ext uri="{FF2B5EF4-FFF2-40B4-BE49-F238E27FC236}">
                <a16:creationId xmlns:a16="http://schemas.microsoft.com/office/drawing/2014/main" id="{35F1053C-5907-4CA9-939B-524C49BECB59}"/>
              </a:ext>
            </a:extLst>
          </p:cNvPr>
          <p:cNvSpPr txBox="1"/>
          <p:nvPr userDrawn="1"/>
        </p:nvSpPr>
        <p:spPr>
          <a:xfrm rot="16200000">
            <a:off x="23424692" y="10835695"/>
            <a:ext cx="64607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Tw</a:t>
            </a:r>
          </a:p>
        </p:txBody>
      </p:sp>
      <p:sp>
        <p:nvSpPr>
          <p:cNvPr id="23" name="Ln">
            <a:extLst>
              <a:ext uri="{FF2B5EF4-FFF2-40B4-BE49-F238E27FC236}">
                <a16:creationId xmlns:a16="http://schemas.microsoft.com/office/drawing/2014/main" id="{725041F1-2CB1-46F3-A801-6BC2A0F80905}"/>
              </a:ext>
            </a:extLst>
          </p:cNvPr>
          <p:cNvSpPr txBox="1"/>
          <p:nvPr userDrawn="1"/>
        </p:nvSpPr>
        <p:spPr>
          <a:xfrm rot="16200000">
            <a:off x="23474085" y="10172025"/>
            <a:ext cx="54729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r>
              <a:rPr>
                <a:solidFill>
                  <a:srgbClr val="F7F9FF"/>
                </a:solidFill>
              </a:rPr>
              <a:t>Ln</a:t>
            </a:r>
          </a:p>
        </p:txBody>
      </p:sp>
      <p:sp>
        <p:nvSpPr>
          <p:cNvPr id="24" name="Fb">
            <a:extLst>
              <a:ext uri="{FF2B5EF4-FFF2-40B4-BE49-F238E27FC236}">
                <a16:creationId xmlns:a16="http://schemas.microsoft.com/office/drawing/2014/main" id="{D9503346-A98A-4A14-AA6C-5AF03077D576}"/>
              </a:ext>
            </a:extLst>
          </p:cNvPr>
          <p:cNvSpPr txBox="1"/>
          <p:nvPr userDrawn="1"/>
        </p:nvSpPr>
        <p:spPr>
          <a:xfrm rot="16200000">
            <a:off x="23457827" y="11507683"/>
            <a:ext cx="5798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Fb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E4CE6C62-0B3B-4D15-95E1-55329FE653C1}"/>
              </a:ext>
            </a:extLst>
          </p:cNvPr>
          <p:cNvSpPr txBox="1">
            <a:spLocks/>
          </p:cNvSpPr>
          <p:nvPr userDrawn="1"/>
        </p:nvSpPr>
        <p:spPr>
          <a:xfrm>
            <a:off x="23333077" y="12916793"/>
            <a:ext cx="831848" cy="3048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2C2E3C"/>
                </a:solidFill>
                <a:uFillTx/>
                <a:latin typeface="Lato Black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fld id="{86CB4B4D-7CA3-9044-876B-883B54F8677D}" type="slidenum">
              <a:rPr lang="en-US" smtClean="0">
                <a:solidFill>
                  <a:srgbClr val="F7F9FF"/>
                </a:solidFill>
              </a:rPr>
              <a:pPr hangingPunct="1"/>
              <a:t>‹#›</a:t>
            </a:fld>
            <a:endParaRPr lang="en-US" dirty="0">
              <a:solidFill>
                <a:srgbClr val="F7F9FF"/>
              </a:solidFill>
            </a:endParaRPr>
          </a:p>
        </p:txBody>
      </p:sp>
      <p:sp>
        <p:nvSpPr>
          <p:cNvPr id="26" name="Business Development Company">
            <a:extLst>
              <a:ext uri="{FF2B5EF4-FFF2-40B4-BE49-F238E27FC236}">
                <a16:creationId xmlns:a16="http://schemas.microsoft.com/office/drawing/2014/main" id="{D6A522BD-0628-4BDA-8FBD-F390F5F40CAE}"/>
              </a:ext>
            </a:extLst>
          </p:cNvPr>
          <p:cNvSpPr txBox="1"/>
          <p:nvPr userDrawn="1"/>
        </p:nvSpPr>
        <p:spPr>
          <a:xfrm>
            <a:off x="15834361" y="12928600"/>
            <a:ext cx="56724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Business Development Company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F9E245-CFAF-4592-A6E2-E622FF1C891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192000" y="0"/>
            <a:ext cx="5080000" cy="13716001"/>
          </a:xfrm>
          <a:custGeom>
            <a:avLst/>
            <a:gdLst>
              <a:gd name="connsiteX0" fmla="*/ 0 w 5080000"/>
              <a:gd name="connsiteY0" fmla="*/ 0 h 13716001"/>
              <a:gd name="connsiteX1" fmla="*/ 5080000 w 5080000"/>
              <a:gd name="connsiteY1" fmla="*/ 0 h 13716001"/>
              <a:gd name="connsiteX2" fmla="*/ 5080000 w 5080000"/>
              <a:gd name="connsiteY2" fmla="*/ 13716001 h 13716001"/>
              <a:gd name="connsiteX3" fmla="*/ 0 w 5080000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0" h="13716001">
                <a:moveTo>
                  <a:pt x="0" y="0"/>
                </a:moveTo>
                <a:lnTo>
                  <a:pt x="5080000" y="0"/>
                </a:lnTo>
                <a:lnTo>
                  <a:pt x="5080000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080343674"/>
      </p:ext>
    </p:extLst>
  </p:cSld>
  <p:clrMapOvr>
    <a:masterClrMapping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2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9158A39-7377-47A9-8BC7-1A1313F26D3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8839200"/>
            <a:ext cx="4876800" cy="4876800"/>
          </a:xfrm>
          <a:custGeom>
            <a:avLst/>
            <a:gdLst>
              <a:gd name="connsiteX0" fmla="*/ 0 w 4876800"/>
              <a:gd name="connsiteY0" fmla="*/ 0 h 4876800"/>
              <a:gd name="connsiteX1" fmla="*/ 4876800 w 4876800"/>
              <a:gd name="connsiteY1" fmla="*/ 0 h 4876800"/>
              <a:gd name="connsiteX2" fmla="*/ 4876800 w 4876800"/>
              <a:gd name="connsiteY2" fmla="*/ 4876800 h 4876800"/>
              <a:gd name="connsiteX3" fmla="*/ 0 w 4876800"/>
              <a:gd name="connsiteY3" fmla="*/ 487680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4876800">
                <a:moveTo>
                  <a:pt x="0" y="0"/>
                </a:moveTo>
                <a:lnTo>
                  <a:pt x="4876800" y="0"/>
                </a:lnTo>
                <a:lnTo>
                  <a:pt x="48768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ACFD948-0E78-4EAE-A353-C84C33F8BE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6799" y="8839200"/>
            <a:ext cx="4876800" cy="4876800"/>
          </a:xfrm>
          <a:custGeom>
            <a:avLst/>
            <a:gdLst>
              <a:gd name="connsiteX0" fmla="*/ 0 w 4876800"/>
              <a:gd name="connsiteY0" fmla="*/ 0 h 4876800"/>
              <a:gd name="connsiteX1" fmla="*/ 4876800 w 4876800"/>
              <a:gd name="connsiteY1" fmla="*/ 0 h 4876800"/>
              <a:gd name="connsiteX2" fmla="*/ 4876800 w 4876800"/>
              <a:gd name="connsiteY2" fmla="*/ 4876800 h 4876800"/>
              <a:gd name="connsiteX3" fmla="*/ 0 w 4876800"/>
              <a:gd name="connsiteY3" fmla="*/ 487680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4876800">
                <a:moveTo>
                  <a:pt x="0" y="0"/>
                </a:moveTo>
                <a:lnTo>
                  <a:pt x="4876800" y="0"/>
                </a:lnTo>
                <a:lnTo>
                  <a:pt x="48768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A919E015-61C1-4C01-BF77-C698C0B87CE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753598" y="8839200"/>
            <a:ext cx="4876801" cy="4876800"/>
          </a:xfrm>
          <a:custGeom>
            <a:avLst/>
            <a:gdLst>
              <a:gd name="connsiteX0" fmla="*/ 0 w 4876801"/>
              <a:gd name="connsiteY0" fmla="*/ 0 h 4876800"/>
              <a:gd name="connsiteX1" fmla="*/ 4876801 w 4876801"/>
              <a:gd name="connsiteY1" fmla="*/ 0 h 4876800"/>
              <a:gd name="connsiteX2" fmla="*/ 4876801 w 4876801"/>
              <a:gd name="connsiteY2" fmla="*/ 4876800 h 4876800"/>
              <a:gd name="connsiteX3" fmla="*/ 0 w 4876801"/>
              <a:gd name="connsiteY3" fmla="*/ 487680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1" h="4876800">
                <a:moveTo>
                  <a:pt x="0" y="0"/>
                </a:moveTo>
                <a:lnTo>
                  <a:pt x="4876801" y="0"/>
                </a:lnTo>
                <a:lnTo>
                  <a:pt x="4876801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7972B23-9668-4D19-A632-1DB3628C7D8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4630398" y="8839200"/>
            <a:ext cx="4876802" cy="4876800"/>
          </a:xfrm>
          <a:custGeom>
            <a:avLst/>
            <a:gdLst>
              <a:gd name="connsiteX0" fmla="*/ 0 w 4876802"/>
              <a:gd name="connsiteY0" fmla="*/ 0 h 4876800"/>
              <a:gd name="connsiteX1" fmla="*/ 4876802 w 4876802"/>
              <a:gd name="connsiteY1" fmla="*/ 0 h 4876800"/>
              <a:gd name="connsiteX2" fmla="*/ 4876802 w 4876802"/>
              <a:gd name="connsiteY2" fmla="*/ 4876800 h 4876800"/>
              <a:gd name="connsiteX3" fmla="*/ 0 w 4876802"/>
              <a:gd name="connsiteY3" fmla="*/ 487680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2" h="4876800">
                <a:moveTo>
                  <a:pt x="0" y="0"/>
                </a:moveTo>
                <a:lnTo>
                  <a:pt x="4876802" y="0"/>
                </a:lnTo>
                <a:lnTo>
                  <a:pt x="4876802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E8A8EAD-1F31-4919-AB4E-D3EC745E047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9507198" y="8839200"/>
            <a:ext cx="4876802" cy="4876800"/>
          </a:xfrm>
          <a:custGeom>
            <a:avLst/>
            <a:gdLst>
              <a:gd name="connsiteX0" fmla="*/ 0 w 4876802"/>
              <a:gd name="connsiteY0" fmla="*/ 0 h 4876800"/>
              <a:gd name="connsiteX1" fmla="*/ 4876802 w 4876802"/>
              <a:gd name="connsiteY1" fmla="*/ 0 h 4876800"/>
              <a:gd name="connsiteX2" fmla="*/ 4876802 w 4876802"/>
              <a:gd name="connsiteY2" fmla="*/ 4876800 h 4876800"/>
              <a:gd name="connsiteX3" fmla="*/ 0 w 4876802"/>
              <a:gd name="connsiteY3" fmla="*/ 487680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2" h="4876800">
                <a:moveTo>
                  <a:pt x="0" y="0"/>
                </a:moveTo>
                <a:lnTo>
                  <a:pt x="4876802" y="0"/>
                </a:lnTo>
                <a:lnTo>
                  <a:pt x="4876802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>
                <a:solidFill>
                  <a:srgbClr val="E4EBF5"/>
                </a:solidFill>
              </a:defRPr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17" name="MEGAN">
            <a:extLst>
              <a:ext uri="{FF2B5EF4-FFF2-40B4-BE49-F238E27FC236}">
                <a16:creationId xmlns:a16="http://schemas.microsoft.com/office/drawing/2014/main" id="{00432AD5-5E08-47C4-888E-084544466385}"/>
              </a:ext>
            </a:extLst>
          </p:cNvPr>
          <p:cNvSpPr txBox="1"/>
          <p:nvPr userDrawn="1"/>
        </p:nvSpPr>
        <p:spPr>
          <a:xfrm>
            <a:off x="1275556" y="888007"/>
            <a:ext cx="3086894" cy="418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20000"/>
              </a:lnSpc>
              <a:defRPr sz="2500" b="0">
                <a:solidFill>
                  <a:srgbClr val="2C2E3C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dirty="0">
                <a:solidFill>
                  <a:srgbClr val="F7F9FF"/>
                </a:solidFill>
              </a:rPr>
              <a:t>MEGAN</a:t>
            </a:r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id="{BC039C52-7B7C-42A5-A924-165EF8953B36}"/>
              </a:ext>
            </a:extLst>
          </p:cNvPr>
          <p:cNvSpPr/>
          <p:nvPr userDrawn="1"/>
        </p:nvSpPr>
        <p:spPr>
          <a:xfrm>
            <a:off x="-1" y="1078508"/>
            <a:ext cx="1002891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" name="Line">
            <a:extLst>
              <a:ext uri="{FF2B5EF4-FFF2-40B4-BE49-F238E27FC236}">
                <a16:creationId xmlns:a16="http://schemas.microsoft.com/office/drawing/2014/main" id="{560558B7-5202-492D-B2C9-083C3F46741F}"/>
              </a:ext>
            </a:extLst>
          </p:cNvPr>
          <p:cNvSpPr/>
          <p:nvPr userDrawn="1"/>
        </p:nvSpPr>
        <p:spPr>
          <a:xfrm>
            <a:off x="21988653" y="1065808"/>
            <a:ext cx="1136817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" name="Business Development Company">
            <a:extLst>
              <a:ext uri="{FF2B5EF4-FFF2-40B4-BE49-F238E27FC236}">
                <a16:creationId xmlns:a16="http://schemas.microsoft.com/office/drawing/2014/main" id="{986D9B25-6ABF-46CB-9C2C-A6A6D07CE972}"/>
              </a:ext>
            </a:extLst>
          </p:cNvPr>
          <p:cNvSpPr txBox="1"/>
          <p:nvPr userDrawn="1"/>
        </p:nvSpPr>
        <p:spPr>
          <a:xfrm>
            <a:off x="15834361" y="913407"/>
            <a:ext cx="56724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Business Development Company</a:t>
            </a: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732D65AA-520C-4D72-9010-FDDD9643A862}"/>
              </a:ext>
            </a:extLst>
          </p:cNvPr>
          <p:cNvSpPr txBox="1">
            <a:spLocks/>
          </p:cNvSpPr>
          <p:nvPr userDrawn="1"/>
        </p:nvSpPr>
        <p:spPr>
          <a:xfrm>
            <a:off x="23333077" y="901600"/>
            <a:ext cx="831848" cy="3048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2C2E3C"/>
                </a:solidFill>
                <a:uFillTx/>
                <a:latin typeface="Lato Black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fld id="{86CB4B4D-7CA3-9044-876B-883B54F8677D}" type="slidenum">
              <a:rPr lang="en-US" smtClean="0">
                <a:solidFill>
                  <a:srgbClr val="F7F9FF"/>
                </a:solidFill>
              </a:rPr>
              <a:pPr hangingPunct="1"/>
              <a:t>‹#›</a:t>
            </a:fld>
            <a:endParaRPr lang="en-US" dirty="0">
              <a:solidFill>
                <a:srgbClr val="F7F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979426"/>
      </p:ext>
    </p:extLst>
  </p:cSld>
  <p:clrMapOvr>
    <a:masterClrMapping/>
  </p:clrMapOvr>
  <p:transition spd="slow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2A14218-CA89-4931-964A-E493232F33B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9852643" cy="13716000"/>
          </a:xfrm>
          <a:custGeom>
            <a:avLst/>
            <a:gdLst>
              <a:gd name="connsiteX0" fmla="*/ 0 w 9852643"/>
              <a:gd name="connsiteY0" fmla="*/ 0 h 13716000"/>
              <a:gd name="connsiteX1" fmla="*/ 9852643 w 9852643"/>
              <a:gd name="connsiteY1" fmla="*/ 0 h 13716000"/>
              <a:gd name="connsiteX2" fmla="*/ 9852643 w 9852643"/>
              <a:gd name="connsiteY2" fmla="*/ 13716000 h 13716000"/>
              <a:gd name="connsiteX3" fmla="*/ 0 w 9852643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2643" h="13716000">
                <a:moveTo>
                  <a:pt x="0" y="0"/>
                </a:moveTo>
                <a:lnTo>
                  <a:pt x="9852643" y="0"/>
                </a:lnTo>
                <a:lnTo>
                  <a:pt x="9852643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93513672"/>
      </p:ext>
    </p:extLst>
  </p:cSld>
  <p:clrMapOvr>
    <a:masterClrMapping/>
  </p:clrMapOvr>
  <p:transition spd="slow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1BF1F1F-1222-4CD3-A979-2DE2DB7817F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3818870" cy="13716000"/>
          </a:xfrm>
          <a:custGeom>
            <a:avLst/>
            <a:gdLst>
              <a:gd name="connsiteX0" fmla="*/ 0 w 13818870"/>
              <a:gd name="connsiteY0" fmla="*/ 0 h 13716000"/>
              <a:gd name="connsiteX1" fmla="*/ 13818870 w 13818870"/>
              <a:gd name="connsiteY1" fmla="*/ 0 h 13716000"/>
              <a:gd name="connsiteX2" fmla="*/ 13818870 w 13818870"/>
              <a:gd name="connsiteY2" fmla="*/ 13716000 h 13716000"/>
              <a:gd name="connsiteX3" fmla="*/ 0 w 1381887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8870" h="13716000">
                <a:moveTo>
                  <a:pt x="0" y="0"/>
                </a:moveTo>
                <a:lnTo>
                  <a:pt x="13818870" y="0"/>
                </a:lnTo>
                <a:lnTo>
                  <a:pt x="13818870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124155866"/>
      </p:ext>
    </p:extLst>
  </p:cSld>
  <p:clrMapOvr>
    <a:masterClrMapping/>
  </p:clrMapOvr>
  <p:transition spd="slow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82C7A0D-1DE4-4B2E-8834-496D60CB765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250780" y="6728420"/>
            <a:ext cx="4445001" cy="5080001"/>
          </a:xfrm>
          <a:custGeom>
            <a:avLst/>
            <a:gdLst>
              <a:gd name="connsiteX0" fmla="*/ 97132 w 4445001"/>
              <a:gd name="connsiteY0" fmla="*/ 0 h 5080001"/>
              <a:gd name="connsiteX1" fmla="*/ 4347870 w 4445001"/>
              <a:gd name="connsiteY1" fmla="*/ 0 h 5080001"/>
              <a:gd name="connsiteX2" fmla="*/ 4404872 w 4445001"/>
              <a:gd name="connsiteY2" fmla="*/ 4703 h 5080001"/>
              <a:gd name="connsiteX3" fmla="*/ 4440268 w 4445001"/>
              <a:gd name="connsiteY3" fmla="*/ 39981 h 5080001"/>
              <a:gd name="connsiteX4" fmla="*/ 4445001 w 4445001"/>
              <a:gd name="connsiteY4" fmla="*/ 97131 h 5080001"/>
              <a:gd name="connsiteX5" fmla="*/ 4445001 w 4445001"/>
              <a:gd name="connsiteY5" fmla="*/ 4982870 h 5080001"/>
              <a:gd name="connsiteX6" fmla="*/ 4440268 w 4445001"/>
              <a:gd name="connsiteY6" fmla="*/ 5040020 h 5080001"/>
              <a:gd name="connsiteX7" fmla="*/ 4404872 w 4445001"/>
              <a:gd name="connsiteY7" fmla="*/ 5075298 h 5080001"/>
              <a:gd name="connsiteX8" fmla="*/ 4347870 w 4445001"/>
              <a:gd name="connsiteY8" fmla="*/ 5080001 h 5080001"/>
              <a:gd name="connsiteX9" fmla="*/ 97132 w 4445001"/>
              <a:gd name="connsiteY9" fmla="*/ 5080001 h 5080001"/>
              <a:gd name="connsiteX10" fmla="*/ 40128 w 4445001"/>
              <a:gd name="connsiteY10" fmla="*/ 5075298 h 5080001"/>
              <a:gd name="connsiteX11" fmla="*/ 4733 w 4445001"/>
              <a:gd name="connsiteY11" fmla="*/ 5040020 h 5080001"/>
              <a:gd name="connsiteX12" fmla="*/ 0 w 4445001"/>
              <a:gd name="connsiteY12" fmla="*/ 4982870 h 5080001"/>
              <a:gd name="connsiteX13" fmla="*/ 0 w 4445001"/>
              <a:gd name="connsiteY13" fmla="*/ 97131 h 5080001"/>
              <a:gd name="connsiteX14" fmla="*/ 4733 w 4445001"/>
              <a:gd name="connsiteY14" fmla="*/ 39981 h 5080001"/>
              <a:gd name="connsiteX15" fmla="*/ 40128 w 4445001"/>
              <a:gd name="connsiteY15" fmla="*/ 4703 h 5080001"/>
              <a:gd name="connsiteX16" fmla="*/ 97132 w 4445001"/>
              <a:gd name="connsiteY16" fmla="*/ 0 h 50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45001" h="5080001">
                <a:moveTo>
                  <a:pt x="97132" y="0"/>
                </a:moveTo>
                <a:lnTo>
                  <a:pt x="4347870" y="0"/>
                </a:lnTo>
                <a:cubicBezTo>
                  <a:pt x="4376268" y="0"/>
                  <a:pt x="4393554" y="0"/>
                  <a:pt x="4404872" y="4703"/>
                </a:cubicBezTo>
                <a:cubicBezTo>
                  <a:pt x="4421336" y="10818"/>
                  <a:pt x="4434300" y="23753"/>
                  <a:pt x="4440268" y="39981"/>
                </a:cubicBezTo>
                <a:cubicBezTo>
                  <a:pt x="4445001" y="51505"/>
                  <a:pt x="4445001" y="68674"/>
                  <a:pt x="4445001" y="97131"/>
                </a:cubicBezTo>
                <a:lnTo>
                  <a:pt x="4445001" y="4982870"/>
                </a:lnTo>
                <a:cubicBezTo>
                  <a:pt x="4445001" y="5011327"/>
                  <a:pt x="4445001" y="5028496"/>
                  <a:pt x="4440268" y="5040020"/>
                </a:cubicBezTo>
                <a:cubicBezTo>
                  <a:pt x="4434300" y="5056248"/>
                  <a:pt x="4421336" y="5069182"/>
                  <a:pt x="4404872" y="5075298"/>
                </a:cubicBezTo>
                <a:cubicBezTo>
                  <a:pt x="4393554" y="5080001"/>
                  <a:pt x="4376268" y="5080001"/>
                  <a:pt x="4347870" y="5080001"/>
                </a:cubicBezTo>
                <a:lnTo>
                  <a:pt x="97132" y="5080001"/>
                </a:lnTo>
                <a:cubicBezTo>
                  <a:pt x="68733" y="5080001"/>
                  <a:pt x="51447" y="5080001"/>
                  <a:pt x="40128" y="5075298"/>
                </a:cubicBezTo>
                <a:cubicBezTo>
                  <a:pt x="23666" y="5069182"/>
                  <a:pt x="10701" y="5056248"/>
                  <a:pt x="4733" y="5040020"/>
                </a:cubicBezTo>
                <a:cubicBezTo>
                  <a:pt x="0" y="5028496"/>
                  <a:pt x="0" y="5011327"/>
                  <a:pt x="0" y="4982870"/>
                </a:cubicBezTo>
                <a:lnTo>
                  <a:pt x="0" y="97131"/>
                </a:lnTo>
                <a:cubicBezTo>
                  <a:pt x="0" y="68674"/>
                  <a:pt x="0" y="51505"/>
                  <a:pt x="4733" y="39981"/>
                </a:cubicBezTo>
                <a:cubicBezTo>
                  <a:pt x="10701" y="23753"/>
                  <a:pt x="23666" y="10818"/>
                  <a:pt x="40128" y="4703"/>
                </a:cubicBezTo>
                <a:cubicBezTo>
                  <a:pt x="51447" y="0"/>
                  <a:pt x="68733" y="0"/>
                  <a:pt x="97132" y="0"/>
                </a:cubicBez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DD5CB10-071F-45F8-A9B1-EAB9F079C7F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962336" y="6728420"/>
            <a:ext cx="4445000" cy="5080001"/>
          </a:xfrm>
          <a:custGeom>
            <a:avLst/>
            <a:gdLst>
              <a:gd name="connsiteX0" fmla="*/ 97132 w 4445000"/>
              <a:gd name="connsiteY0" fmla="*/ 0 h 5080001"/>
              <a:gd name="connsiteX1" fmla="*/ 4347870 w 4445000"/>
              <a:gd name="connsiteY1" fmla="*/ 0 h 5080001"/>
              <a:gd name="connsiteX2" fmla="*/ 4404872 w 4445000"/>
              <a:gd name="connsiteY2" fmla="*/ 4703 h 5080001"/>
              <a:gd name="connsiteX3" fmla="*/ 4440268 w 4445000"/>
              <a:gd name="connsiteY3" fmla="*/ 39981 h 5080001"/>
              <a:gd name="connsiteX4" fmla="*/ 4445000 w 4445000"/>
              <a:gd name="connsiteY4" fmla="*/ 97131 h 5080001"/>
              <a:gd name="connsiteX5" fmla="*/ 4445000 w 4445000"/>
              <a:gd name="connsiteY5" fmla="*/ 4982870 h 5080001"/>
              <a:gd name="connsiteX6" fmla="*/ 4440268 w 4445000"/>
              <a:gd name="connsiteY6" fmla="*/ 5040020 h 5080001"/>
              <a:gd name="connsiteX7" fmla="*/ 4404872 w 4445000"/>
              <a:gd name="connsiteY7" fmla="*/ 5075298 h 5080001"/>
              <a:gd name="connsiteX8" fmla="*/ 4347870 w 4445000"/>
              <a:gd name="connsiteY8" fmla="*/ 5080001 h 5080001"/>
              <a:gd name="connsiteX9" fmla="*/ 97132 w 4445000"/>
              <a:gd name="connsiteY9" fmla="*/ 5080001 h 5080001"/>
              <a:gd name="connsiteX10" fmla="*/ 40128 w 4445000"/>
              <a:gd name="connsiteY10" fmla="*/ 5075298 h 5080001"/>
              <a:gd name="connsiteX11" fmla="*/ 4733 w 4445000"/>
              <a:gd name="connsiteY11" fmla="*/ 5040020 h 5080001"/>
              <a:gd name="connsiteX12" fmla="*/ 0 w 4445000"/>
              <a:gd name="connsiteY12" fmla="*/ 4982870 h 5080001"/>
              <a:gd name="connsiteX13" fmla="*/ 0 w 4445000"/>
              <a:gd name="connsiteY13" fmla="*/ 97131 h 5080001"/>
              <a:gd name="connsiteX14" fmla="*/ 4733 w 4445000"/>
              <a:gd name="connsiteY14" fmla="*/ 39981 h 5080001"/>
              <a:gd name="connsiteX15" fmla="*/ 40128 w 4445000"/>
              <a:gd name="connsiteY15" fmla="*/ 4703 h 5080001"/>
              <a:gd name="connsiteX16" fmla="*/ 97132 w 4445000"/>
              <a:gd name="connsiteY16" fmla="*/ 0 h 50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45000" h="5080001">
                <a:moveTo>
                  <a:pt x="97132" y="0"/>
                </a:moveTo>
                <a:lnTo>
                  <a:pt x="4347870" y="0"/>
                </a:lnTo>
                <a:cubicBezTo>
                  <a:pt x="4376268" y="0"/>
                  <a:pt x="4393554" y="0"/>
                  <a:pt x="4404872" y="4703"/>
                </a:cubicBezTo>
                <a:cubicBezTo>
                  <a:pt x="4421336" y="10818"/>
                  <a:pt x="4434300" y="23753"/>
                  <a:pt x="4440268" y="39981"/>
                </a:cubicBezTo>
                <a:cubicBezTo>
                  <a:pt x="4445000" y="51505"/>
                  <a:pt x="4445000" y="68674"/>
                  <a:pt x="4445000" y="97131"/>
                </a:cubicBezTo>
                <a:lnTo>
                  <a:pt x="4445000" y="4982870"/>
                </a:lnTo>
                <a:cubicBezTo>
                  <a:pt x="4445000" y="5011327"/>
                  <a:pt x="4445000" y="5028496"/>
                  <a:pt x="4440268" y="5040020"/>
                </a:cubicBezTo>
                <a:cubicBezTo>
                  <a:pt x="4434300" y="5056248"/>
                  <a:pt x="4421336" y="5069182"/>
                  <a:pt x="4404872" y="5075298"/>
                </a:cubicBezTo>
                <a:cubicBezTo>
                  <a:pt x="4393554" y="5080001"/>
                  <a:pt x="4376268" y="5080001"/>
                  <a:pt x="4347870" y="5080001"/>
                </a:cubicBezTo>
                <a:lnTo>
                  <a:pt x="97132" y="5080001"/>
                </a:lnTo>
                <a:cubicBezTo>
                  <a:pt x="68733" y="5080001"/>
                  <a:pt x="51447" y="5080001"/>
                  <a:pt x="40128" y="5075298"/>
                </a:cubicBezTo>
                <a:cubicBezTo>
                  <a:pt x="23666" y="5069182"/>
                  <a:pt x="10701" y="5056248"/>
                  <a:pt x="4733" y="5040020"/>
                </a:cubicBezTo>
                <a:cubicBezTo>
                  <a:pt x="0" y="5028496"/>
                  <a:pt x="0" y="5011327"/>
                  <a:pt x="0" y="4982870"/>
                </a:cubicBezTo>
                <a:lnTo>
                  <a:pt x="0" y="97131"/>
                </a:lnTo>
                <a:cubicBezTo>
                  <a:pt x="0" y="68674"/>
                  <a:pt x="0" y="51505"/>
                  <a:pt x="4733" y="39981"/>
                </a:cubicBezTo>
                <a:cubicBezTo>
                  <a:pt x="10701" y="23753"/>
                  <a:pt x="23666" y="10818"/>
                  <a:pt x="40128" y="4703"/>
                </a:cubicBezTo>
                <a:cubicBezTo>
                  <a:pt x="51447" y="0"/>
                  <a:pt x="68733" y="0"/>
                  <a:pt x="97132" y="0"/>
                </a:cubicBez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A3938B9-C549-44FD-88B4-0A51BFE3FA7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73894" y="6728420"/>
            <a:ext cx="4445002" cy="5080001"/>
          </a:xfrm>
          <a:custGeom>
            <a:avLst/>
            <a:gdLst>
              <a:gd name="connsiteX0" fmla="*/ 97132 w 4445002"/>
              <a:gd name="connsiteY0" fmla="*/ 0 h 5080001"/>
              <a:gd name="connsiteX1" fmla="*/ 4347870 w 4445002"/>
              <a:gd name="connsiteY1" fmla="*/ 0 h 5080001"/>
              <a:gd name="connsiteX2" fmla="*/ 4404872 w 4445002"/>
              <a:gd name="connsiteY2" fmla="*/ 4703 h 5080001"/>
              <a:gd name="connsiteX3" fmla="*/ 4440268 w 4445002"/>
              <a:gd name="connsiteY3" fmla="*/ 39981 h 5080001"/>
              <a:gd name="connsiteX4" fmla="*/ 4445002 w 4445002"/>
              <a:gd name="connsiteY4" fmla="*/ 97131 h 5080001"/>
              <a:gd name="connsiteX5" fmla="*/ 4445002 w 4445002"/>
              <a:gd name="connsiteY5" fmla="*/ 4982870 h 5080001"/>
              <a:gd name="connsiteX6" fmla="*/ 4440268 w 4445002"/>
              <a:gd name="connsiteY6" fmla="*/ 5040020 h 5080001"/>
              <a:gd name="connsiteX7" fmla="*/ 4404872 w 4445002"/>
              <a:gd name="connsiteY7" fmla="*/ 5075298 h 5080001"/>
              <a:gd name="connsiteX8" fmla="*/ 4347870 w 4445002"/>
              <a:gd name="connsiteY8" fmla="*/ 5080001 h 5080001"/>
              <a:gd name="connsiteX9" fmla="*/ 97132 w 4445002"/>
              <a:gd name="connsiteY9" fmla="*/ 5080001 h 5080001"/>
              <a:gd name="connsiteX10" fmla="*/ 40128 w 4445002"/>
              <a:gd name="connsiteY10" fmla="*/ 5075298 h 5080001"/>
              <a:gd name="connsiteX11" fmla="*/ 4734 w 4445002"/>
              <a:gd name="connsiteY11" fmla="*/ 5040020 h 5080001"/>
              <a:gd name="connsiteX12" fmla="*/ 0 w 4445002"/>
              <a:gd name="connsiteY12" fmla="*/ 4982870 h 5080001"/>
              <a:gd name="connsiteX13" fmla="*/ 0 w 4445002"/>
              <a:gd name="connsiteY13" fmla="*/ 97131 h 5080001"/>
              <a:gd name="connsiteX14" fmla="*/ 4734 w 4445002"/>
              <a:gd name="connsiteY14" fmla="*/ 39981 h 5080001"/>
              <a:gd name="connsiteX15" fmla="*/ 40128 w 4445002"/>
              <a:gd name="connsiteY15" fmla="*/ 4703 h 5080001"/>
              <a:gd name="connsiteX16" fmla="*/ 97132 w 4445002"/>
              <a:gd name="connsiteY16" fmla="*/ 0 h 50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45002" h="5080001">
                <a:moveTo>
                  <a:pt x="97132" y="0"/>
                </a:moveTo>
                <a:lnTo>
                  <a:pt x="4347870" y="0"/>
                </a:lnTo>
                <a:cubicBezTo>
                  <a:pt x="4376268" y="0"/>
                  <a:pt x="4393554" y="0"/>
                  <a:pt x="4404872" y="4703"/>
                </a:cubicBezTo>
                <a:cubicBezTo>
                  <a:pt x="4421336" y="10818"/>
                  <a:pt x="4434300" y="23753"/>
                  <a:pt x="4440268" y="39981"/>
                </a:cubicBezTo>
                <a:cubicBezTo>
                  <a:pt x="4445002" y="51505"/>
                  <a:pt x="4445002" y="68674"/>
                  <a:pt x="4445002" y="97131"/>
                </a:cubicBezTo>
                <a:lnTo>
                  <a:pt x="4445002" y="4982870"/>
                </a:lnTo>
                <a:cubicBezTo>
                  <a:pt x="4445002" y="5011327"/>
                  <a:pt x="4445002" y="5028496"/>
                  <a:pt x="4440268" y="5040020"/>
                </a:cubicBezTo>
                <a:cubicBezTo>
                  <a:pt x="4434300" y="5056248"/>
                  <a:pt x="4421336" y="5069182"/>
                  <a:pt x="4404872" y="5075298"/>
                </a:cubicBezTo>
                <a:cubicBezTo>
                  <a:pt x="4393554" y="5080001"/>
                  <a:pt x="4376268" y="5080001"/>
                  <a:pt x="4347870" y="5080001"/>
                </a:cubicBezTo>
                <a:lnTo>
                  <a:pt x="97132" y="5080001"/>
                </a:lnTo>
                <a:cubicBezTo>
                  <a:pt x="68732" y="5080001"/>
                  <a:pt x="51446" y="5080001"/>
                  <a:pt x="40128" y="5075298"/>
                </a:cubicBezTo>
                <a:cubicBezTo>
                  <a:pt x="23666" y="5069182"/>
                  <a:pt x="10700" y="5056248"/>
                  <a:pt x="4734" y="5040020"/>
                </a:cubicBezTo>
                <a:cubicBezTo>
                  <a:pt x="0" y="5028496"/>
                  <a:pt x="0" y="5011327"/>
                  <a:pt x="0" y="4982870"/>
                </a:cubicBezTo>
                <a:lnTo>
                  <a:pt x="0" y="97131"/>
                </a:lnTo>
                <a:cubicBezTo>
                  <a:pt x="0" y="68674"/>
                  <a:pt x="0" y="51505"/>
                  <a:pt x="4734" y="39981"/>
                </a:cubicBezTo>
                <a:cubicBezTo>
                  <a:pt x="10700" y="23753"/>
                  <a:pt x="23666" y="10818"/>
                  <a:pt x="40128" y="4703"/>
                </a:cubicBezTo>
                <a:cubicBezTo>
                  <a:pt x="51446" y="0"/>
                  <a:pt x="68732" y="0"/>
                  <a:pt x="97132" y="0"/>
                </a:cubicBez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630001862"/>
      </p:ext>
    </p:extLst>
  </p:cSld>
  <p:clrMapOvr>
    <a:masterClrMapping/>
  </p:clrMapOvr>
  <p:transition spd="slow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6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">
            <a:extLst>
              <a:ext uri="{FF2B5EF4-FFF2-40B4-BE49-F238E27FC236}">
                <a16:creationId xmlns:a16="http://schemas.microsoft.com/office/drawing/2014/main" id="{45C40873-5943-4AD1-96EB-A0D535DAE6E3}"/>
              </a:ext>
            </a:extLst>
          </p:cNvPr>
          <p:cNvSpPr/>
          <p:nvPr userDrawn="1"/>
        </p:nvSpPr>
        <p:spPr>
          <a:xfrm>
            <a:off x="21988654" y="13081000"/>
            <a:ext cx="1122806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29" name="Group">
            <a:extLst>
              <a:ext uri="{FF2B5EF4-FFF2-40B4-BE49-F238E27FC236}">
                <a16:creationId xmlns:a16="http://schemas.microsoft.com/office/drawing/2014/main" id="{3648839A-3C23-4AE3-9F11-794576260430}"/>
              </a:ext>
            </a:extLst>
          </p:cNvPr>
          <p:cNvGrpSpPr/>
          <p:nvPr userDrawn="1"/>
        </p:nvGrpSpPr>
        <p:grpSpPr>
          <a:xfrm>
            <a:off x="1275556" y="12954000"/>
            <a:ext cx="1016001" cy="254000"/>
            <a:chOff x="0" y="0"/>
            <a:chExt cx="1016000" cy="254000"/>
          </a:xfrm>
          <a:solidFill>
            <a:srgbClr val="F7F9FF"/>
          </a:solidFill>
        </p:grpSpPr>
        <p:sp>
          <p:nvSpPr>
            <p:cNvPr id="30" name="Shape">
              <a:extLst>
                <a:ext uri="{FF2B5EF4-FFF2-40B4-BE49-F238E27FC236}">
                  <a16:creationId xmlns:a16="http://schemas.microsoft.com/office/drawing/2014/main" id="{7F669838-51EE-4633-B4C8-471F385FCA26}"/>
                </a:ext>
              </a:extLst>
            </p:cNvPr>
            <p:cNvSpPr/>
            <p:nvPr/>
          </p:nvSpPr>
          <p:spPr>
            <a:xfrm>
              <a:off x="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67" y="10800"/>
                  </a:moveTo>
                  <a:lnTo>
                    <a:pt x="21284" y="922"/>
                  </a:lnTo>
                  <a:cubicBezTo>
                    <a:pt x="21480" y="824"/>
                    <a:pt x="21600" y="689"/>
                    <a:pt x="21600" y="540"/>
                  </a:cubicBezTo>
                  <a:cubicBezTo>
                    <a:pt x="21600" y="242"/>
                    <a:pt x="21117" y="0"/>
                    <a:pt x="20520" y="0"/>
                  </a:cubicBezTo>
                  <a:cubicBezTo>
                    <a:pt x="20222" y="0"/>
                    <a:pt x="19953" y="61"/>
                    <a:pt x="19756" y="158"/>
                  </a:cubicBezTo>
                  <a:lnTo>
                    <a:pt x="316" y="10418"/>
                  </a:lnTo>
                  <a:cubicBezTo>
                    <a:pt x="121" y="10516"/>
                    <a:pt x="0" y="10651"/>
                    <a:pt x="0" y="10800"/>
                  </a:cubicBezTo>
                  <a:cubicBezTo>
                    <a:pt x="0" y="10949"/>
                    <a:pt x="120" y="11084"/>
                    <a:pt x="316" y="11182"/>
                  </a:cubicBezTo>
                  <a:lnTo>
                    <a:pt x="19756" y="21442"/>
                  </a:lnTo>
                  <a:cubicBezTo>
                    <a:pt x="19953" y="21540"/>
                    <a:pt x="20222" y="21600"/>
                    <a:pt x="20520" y="21600"/>
                  </a:cubicBezTo>
                  <a:cubicBezTo>
                    <a:pt x="21117" y="21600"/>
                    <a:pt x="21600" y="21358"/>
                    <a:pt x="21600" y="21060"/>
                  </a:cubicBezTo>
                  <a:cubicBezTo>
                    <a:pt x="21600" y="20911"/>
                    <a:pt x="21480" y="20776"/>
                    <a:pt x="21284" y="20678"/>
                  </a:cubicBezTo>
                  <a:cubicBezTo>
                    <a:pt x="21284" y="20678"/>
                    <a:pt x="2567" y="10800"/>
                    <a:pt x="2567" y="108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D3F8C43A-1AAD-470F-A53A-30D7E47F2C23}"/>
                </a:ext>
              </a:extLst>
            </p:cNvPr>
            <p:cNvSpPr/>
            <p:nvPr/>
          </p:nvSpPr>
          <p:spPr>
            <a:xfrm>
              <a:off x="88900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4" y="10418"/>
                  </a:moveTo>
                  <a:lnTo>
                    <a:pt x="1844" y="158"/>
                  </a:lnTo>
                  <a:cubicBezTo>
                    <a:pt x="1648" y="61"/>
                    <a:pt x="1378" y="0"/>
                    <a:pt x="1080" y="0"/>
                  </a:cubicBezTo>
                  <a:cubicBezTo>
                    <a:pt x="483" y="0"/>
                    <a:pt x="0" y="242"/>
                    <a:pt x="0" y="540"/>
                  </a:cubicBezTo>
                  <a:cubicBezTo>
                    <a:pt x="0" y="689"/>
                    <a:pt x="121" y="824"/>
                    <a:pt x="316" y="922"/>
                  </a:cubicBezTo>
                  <a:lnTo>
                    <a:pt x="19033" y="10800"/>
                  </a:lnTo>
                  <a:lnTo>
                    <a:pt x="316" y="20678"/>
                  </a:lnTo>
                  <a:cubicBezTo>
                    <a:pt x="121" y="20776"/>
                    <a:pt x="0" y="20911"/>
                    <a:pt x="0" y="21060"/>
                  </a:cubicBezTo>
                  <a:cubicBezTo>
                    <a:pt x="0" y="21358"/>
                    <a:pt x="483" y="21600"/>
                    <a:pt x="1080" y="21600"/>
                  </a:cubicBezTo>
                  <a:cubicBezTo>
                    <a:pt x="1378" y="21600"/>
                    <a:pt x="1648" y="21540"/>
                    <a:pt x="1844" y="21442"/>
                  </a:cubicBezTo>
                  <a:lnTo>
                    <a:pt x="21284" y="11182"/>
                  </a:lnTo>
                  <a:cubicBezTo>
                    <a:pt x="21479" y="11084"/>
                    <a:pt x="21600" y="10949"/>
                    <a:pt x="21600" y="10800"/>
                  </a:cubicBezTo>
                  <a:cubicBezTo>
                    <a:pt x="21600" y="10651"/>
                    <a:pt x="21479" y="10516"/>
                    <a:pt x="21284" y="10418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</p:grpSp>
      <p:sp>
        <p:nvSpPr>
          <p:cNvPr id="32" name="MEGAN">
            <a:extLst>
              <a:ext uri="{FF2B5EF4-FFF2-40B4-BE49-F238E27FC236}">
                <a16:creationId xmlns:a16="http://schemas.microsoft.com/office/drawing/2014/main" id="{30143E29-0C2B-4F90-8308-748CAF3BA510}"/>
              </a:ext>
            </a:extLst>
          </p:cNvPr>
          <p:cNvSpPr txBox="1"/>
          <p:nvPr userDrawn="1"/>
        </p:nvSpPr>
        <p:spPr>
          <a:xfrm>
            <a:off x="1275556" y="888007"/>
            <a:ext cx="3156744" cy="418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20000"/>
              </a:lnSpc>
              <a:defRPr sz="2500" b="0">
                <a:solidFill>
                  <a:srgbClr val="2C2E3C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dirty="0">
                <a:solidFill>
                  <a:srgbClr val="F7F9FF"/>
                </a:solidFill>
              </a:rPr>
              <a:t>MEGAN</a:t>
            </a:r>
          </a:p>
        </p:txBody>
      </p:sp>
      <p:sp>
        <p:nvSpPr>
          <p:cNvPr id="33" name="Line">
            <a:extLst>
              <a:ext uri="{FF2B5EF4-FFF2-40B4-BE49-F238E27FC236}">
                <a16:creationId xmlns:a16="http://schemas.microsoft.com/office/drawing/2014/main" id="{B7E3C519-CEFD-43E1-8139-EDEC8FFFCE53}"/>
              </a:ext>
            </a:extLst>
          </p:cNvPr>
          <p:cNvSpPr/>
          <p:nvPr userDrawn="1"/>
        </p:nvSpPr>
        <p:spPr>
          <a:xfrm>
            <a:off x="-1" y="1078508"/>
            <a:ext cx="1002891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" name="Tw">
            <a:extLst>
              <a:ext uri="{FF2B5EF4-FFF2-40B4-BE49-F238E27FC236}">
                <a16:creationId xmlns:a16="http://schemas.microsoft.com/office/drawing/2014/main" id="{8EDA5429-045E-496E-9BE8-C06E05F9ECAB}"/>
              </a:ext>
            </a:extLst>
          </p:cNvPr>
          <p:cNvSpPr txBox="1"/>
          <p:nvPr userDrawn="1"/>
        </p:nvSpPr>
        <p:spPr>
          <a:xfrm rot="16200000">
            <a:off x="23424692" y="10835695"/>
            <a:ext cx="64607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Tw</a:t>
            </a:r>
          </a:p>
        </p:txBody>
      </p:sp>
      <p:sp>
        <p:nvSpPr>
          <p:cNvPr id="35" name="Ln">
            <a:extLst>
              <a:ext uri="{FF2B5EF4-FFF2-40B4-BE49-F238E27FC236}">
                <a16:creationId xmlns:a16="http://schemas.microsoft.com/office/drawing/2014/main" id="{78D91798-9EF5-4014-B6A6-DA4528530364}"/>
              </a:ext>
            </a:extLst>
          </p:cNvPr>
          <p:cNvSpPr txBox="1"/>
          <p:nvPr userDrawn="1"/>
        </p:nvSpPr>
        <p:spPr>
          <a:xfrm rot="16200000">
            <a:off x="23474085" y="10172025"/>
            <a:ext cx="54729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r>
              <a:rPr>
                <a:solidFill>
                  <a:srgbClr val="F7F9FF"/>
                </a:solidFill>
              </a:rPr>
              <a:t>Ln</a:t>
            </a:r>
          </a:p>
        </p:txBody>
      </p:sp>
      <p:sp>
        <p:nvSpPr>
          <p:cNvPr id="36" name="Fb">
            <a:extLst>
              <a:ext uri="{FF2B5EF4-FFF2-40B4-BE49-F238E27FC236}">
                <a16:creationId xmlns:a16="http://schemas.microsoft.com/office/drawing/2014/main" id="{78722F55-BBD0-4E06-844D-FDF7CD9A2132}"/>
              </a:ext>
            </a:extLst>
          </p:cNvPr>
          <p:cNvSpPr txBox="1"/>
          <p:nvPr userDrawn="1"/>
        </p:nvSpPr>
        <p:spPr>
          <a:xfrm rot="16200000">
            <a:off x="23457827" y="11507683"/>
            <a:ext cx="5798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Fb</a:t>
            </a:r>
          </a:p>
        </p:txBody>
      </p:sp>
      <p:sp>
        <p:nvSpPr>
          <p:cNvPr id="37" name="Slide Number">
            <a:extLst>
              <a:ext uri="{FF2B5EF4-FFF2-40B4-BE49-F238E27FC236}">
                <a16:creationId xmlns:a16="http://schemas.microsoft.com/office/drawing/2014/main" id="{277E6206-5A25-4776-A10B-4F979168DC57}"/>
              </a:ext>
            </a:extLst>
          </p:cNvPr>
          <p:cNvSpPr txBox="1">
            <a:spLocks/>
          </p:cNvSpPr>
          <p:nvPr userDrawn="1"/>
        </p:nvSpPr>
        <p:spPr>
          <a:xfrm>
            <a:off x="23333077" y="12916793"/>
            <a:ext cx="831848" cy="3048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2C2E3C"/>
                </a:solidFill>
                <a:uFillTx/>
                <a:latin typeface="Lato Black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fld id="{86CB4B4D-7CA3-9044-876B-883B54F8677D}" type="slidenum">
              <a:rPr lang="en-US" smtClean="0">
                <a:solidFill>
                  <a:srgbClr val="F7F9FF"/>
                </a:solidFill>
              </a:rPr>
              <a:pPr hangingPunct="1"/>
              <a:t>‹#›</a:t>
            </a:fld>
            <a:endParaRPr lang="en-US" dirty="0">
              <a:solidFill>
                <a:srgbClr val="F7F9FF"/>
              </a:solidFill>
            </a:endParaRPr>
          </a:p>
        </p:txBody>
      </p:sp>
      <p:sp>
        <p:nvSpPr>
          <p:cNvPr id="38" name="Business Development Company">
            <a:extLst>
              <a:ext uri="{FF2B5EF4-FFF2-40B4-BE49-F238E27FC236}">
                <a16:creationId xmlns:a16="http://schemas.microsoft.com/office/drawing/2014/main" id="{51E4FFF0-4FFA-4D01-A58C-DADA0617D0D9}"/>
              </a:ext>
            </a:extLst>
          </p:cNvPr>
          <p:cNvSpPr txBox="1"/>
          <p:nvPr userDrawn="1"/>
        </p:nvSpPr>
        <p:spPr>
          <a:xfrm>
            <a:off x="15834361" y="12928600"/>
            <a:ext cx="56724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Business Development Company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7D4E611-5E49-4ACE-A740-734E62923A4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191999" y="-1324"/>
            <a:ext cx="12192001" cy="6859324"/>
          </a:xfrm>
          <a:custGeom>
            <a:avLst/>
            <a:gdLst>
              <a:gd name="connsiteX0" fmla="*/ 0 w 12192001"/>
              <a:gd name="connsiteY0" fmla="*/ 0 h 6859324"/>
              <a:gd name="connsiteX1" fmla="*/ 12192001 w 12192001"/>
              <a:gd name="connsiteY1" fmla="*/ 0 h 6859324"/>
              <a:gd name="connsiteX2" fmla="*/ 12192001 w 12192001"/>
              <a:gd name="connsiteY2" fmla="*/ 6859324 h 6859324"/>
              <a:gd name="connsiteX3" fmla="*/ 0 w 12192001"/>
              <a:gd name="connsiteY3" fmla="*/ 6859324 h 685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6859324">
                <a:moveTo>
                  <a:pt x="0" y="0"/>
                </a:moveTo>
                <a:lnTo>
                  <a:pt x="12192001" y="0"/>
                </a:lnTo>
                <a:lnTo>
                  <a:pt x="12192001" y="6859324"/>
                </a:lnTo>
                <a:lnTo>
                  <a:pt x="0" y="6859324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97075057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 Slides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"/>
          <p:cNvGrpSpPr/>
          <p:nvPr/>
        </p:nvGrpSpPr>
        <p:grpSpPr>
          <a:xfrm>
            <a:off x="1275556" y="12954000"/>
            <a:ext cx="1016001" cy="254000"/>
            <a:chOff x="0" y="0"/>
            <a:chExt cx="1016000" cy="254000"/>
          </a:xfrm>
        </p:grpSpPr>
        <p:sp>
          <p:nvSpPr>
            <p:cNvPr id="60" name="Shape"/>
            <p:cNvSpPr/>
            <p:nvPr/>
          </p:nvSpPr>
          <p:spPr>
            <a:xfrm>
              <a:off x="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67" y="10800"/>
                  </a:moveTo>
                  <a:lnTo>
                    <a:pt x="21284" y="922"/>
                  </a:lnTo>
                  <a:cubicBezTo>
                    <a:pt x="21480" y="824"/>
                    <a:pt x="21600" y="689"/>
                    <a:pt x="21600" y="540"/>
                  </a:cubicBezTo>
                  <a:cubicBezTo>
                    <a:pt x="21600" y="242"/>
                    <a:pt x="21117" y="0"/>
                    <a:pt x="20520" y="0"/>
                  </a:cubicBezTo>
                  <a:cubicBezTo>
                    <a:pt x="20222" y="0"/>
                    <a:pt x="19953" y="61"/>
                    <a:pt x="19756" y="158"/>
                  </a:cubicBezTo>
                  <a:lnTo>
                    <a:pt x="316" y="10418"/>
                  </a:lnTo>
                  <a:cubicBezTo>
                    <a:pt x="121" y="10516"/>
                    <a:pt x="0" y="10651"/>
                    <a:pt x="0" y="10800"/>
                  </a:cubicBezTo>
                  <a:cubicBezTo>
                    <a:pt x="0" y="10949"/>
                    <a:pt x="120" y="11084"/>
                    <a:pt x="316" y="11182"/>
                  </a:cubicBezTo>
                  <a:lnTo>
                    <a:pt x="19756" y="21442"/>
                  </a:lnTo>
                  <a:cubicBezTo>
                    <a:pt x="19953" y="21540"/>
                    <a:pt x="20222" y="21600"/>
                    <a:pt x="20520" y="21600"/>
                  </a:cubicBezTo>
                  <a:cubicBezTo>
                    <a:pt x="21117" y="21600"/>
                    <a:pt x="21600" y="21358"/>
                    <a:pt x="21600" y="21060"/>
                  </a:cubicBezTo>
                  <a:cubicBezTo>
                    <a:pt x="21600" y="20911"/>
                    <a:pt x="21480" y="20776"/>
                    <a:pt x="21284" y="20678"/>
                  </a:cubicBezTo>
                  <a:cubicBezTo>
                    <a:pt x="21284" y="20678"/>
                    <a:pt x="2567" y="10800"/>
                    <a:pt x="2567" y="10800"/>
                  </a:cubicBezTo>
                  <a:close/>
                </a:path>
              </a:pathLst>
            </a:custGeom>
            <a:solidFill>
              <a:srgbClr val="373C4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  <p:sp>
          <p:nvSpPr>
            <p:cNvPr id="61" name="Shape"/>
            <p:cNvSpPr/>
            <p:nvPr/>
          </p:nvSpPr>
          <p:spPr>
            <a:xfrm>
              <a:off x="88900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4" y="10418"/>
                  </a:moveTo>
                  <a:lnTo>
                    <a:pt x="1844" y="158"/>
                  </a:lnTo>
                  <a:cubicBezTo>
                    <a:pt x="1648" y="61"/>
                    <a:pt x="1378" y="0"/>
                    <a:pt x="1080" y="0"/>
                  </a:cubicBezTo>
                  <a:cubicBezTo>
                    <a:pt x="483" y="0"/>
                    <a:pt x="0" y="242"/>
                    <a:pt x="0" y="540"/>
                  </a:cubicBezTo>
                  <a:cubicBezTo>
                    <a:pt x="0" y="689"/>
                    <a:pt x="121" y="824"/>
                    <a:pt x="316" y="922"/>
                  </a:cubicBezTo>
                  <a:lnTo>
                    <a:pt x="19033" y="10800"/>
                  </a:lnTo>
                  <a:lnTo>
                    <a:pt x="316" y="20678"/>
                  </a:lnTo>
                  <a:cubicBezTo>
                    <a:pt x="121" y="20776"/>
                    <a:pt x="0" y="20911"/>
                    <a:pt x="0" y="21060"/>
                  </a:cubicBezTo>
                  <a:cubicBezTo>
                    <a:pt x="0" y="21358"/>
                    <a:pt x="483" y="21600"/>
                    <a:pt x="1080" y="21600"/>
                  </a:cubicBezTo>
                  <a:cubicBezTo>
                    <a:pt x="1378" y="21600"/>
                    <a:pt x="1648" y="21540"/>
                    <a:pt x="1844" y="21442"/>
                  </a:cubicBezTo>
                  <a:lnTo>
                    <a:pt x="21284" y="11182"/>
                  </a:lnTo>
                  <a:cubicBezTo>
                    <a:pt x="21479" y="11084"/>
                    <a:pt x="21600" y="10949"/>
                    <a:pt x="21600" y="10800"/>
                  </a:cubicBezTo>
                  <a:cubicBezTo>
                    <a:pt x="21600" y="10651"/>
                    <a:pt x="21479" y="10516"/>
                    <a:pt x="21284" y="10418"/>
                  </a:cubicBezTo>
                </a:path>
              </a:pathLst>
            </a:custGeom>
            <a:solidFill>
              <a:srgbClr val="373C4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</p:grpSp>
      <p:sp>
        <p:nvSpPr>
          <p:cNvPr id="65" name="Tw"/>
          <p:cNvSpPr txBox="1"/>
          <p:nvPr/>
        </p:nvSpPr>
        <p:spPr>
          <a:xfrm>
            <a:off x="23393400" y="926107"/>
            <a:ext cx="5092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Tw</a:t>
            </a:r>
          </a:p>
        </p:txBody>
      </p:sp>
      <p:sp>
        <p:nvSpPr>
          <p:cNvPr id="66" name="Ln"/>
          <p:cNvSpPr txBox="1"/>
          <p:nvPr/>
        </p:nvSpPr>
        <p:spPr>
          <a:xfrm>
            <a:off x="22959645" y="926107"/>
            <a:ext cx="28003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r>
              <a:rPr>
                <a:solidFill>
                  <a:srgbClr val="F7F9FF"/>
                </a:solidFill>
              </a:rPr>
              <a:t>Ln</a:t>
            </a:r>
          </a:p>
        </p:txBody>
      </p:sp>
      <p:sp>
        <p:nvSpPr>
          <p:cNvPr id="67" name="Fb"/>
          <p:cNvSpPr txBox="1"/>
          <p:nvPr/>
        </p:nvSpPr>
        <p:spPr>
          <a:xfrm>
            <a:off x="22330565" y="926107"/>
            <a:ext cx="29667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Fb</a:t>
            </a:r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91E32DF5-6C74-4183-B2B4-F76620570B09}"/>
              </a:ext>
            </a:extLst>
          </p:cNvPr>
          <p:cNvSpPr/>
          <p:nvPr userDrawn="1"/>
        </p:nvSpPr>
        <p:spPr>
          <a:xfrm>
            <a:off x="21988654" y="13081000"/>
            <a:ext cx="1122806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6799785-41EB-46BA-B342-6DA82512B57E}"/>
              </a:ext>
            </a:extLst>
          </p:cNvPr>
          <p:cNvSpPr txBox="1">
            <a:spLocks/>
          </p:cNvSpPr>
          <p:nvPr userDrawn="1"/>
        </p:nvSpPr>
        <p:spPr>
          <a:xfrm>
            <a:off x="23333077" y="12916793"/>
            <a:ext cx="831848" cy="3048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2C2E3C"/>
                </a:solidFill>
                <a:uFillTx/>
                <a:latin typeface="Lato Black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fld id="{86CB4B4D-7CA3-9044-876B-883B54F8677D}" type="slidenum">
              <a:rPr lang="en-US" smtClean="0">
                <a:solidFill>
                  <a:srgbClr val="F7F9FF"/>
                </a:solidFill>
              </a:rPr>
              <a:pPr hangingPunct="1"/>
              <a:t>‹#›</a:t>
            </a:fld>
            <a:endParaRPr lang="en-US" dirty="0">
              <a:solidFill>
                <a:srgbClr val="F7F9FF"/>
              </a:solidFill>
            </a:endParaRPr>
          </a:p>
        </p:txBody>
      </p:sp>
      <p:sp>
        <p:nvSpPr>
          <p:cNvPr id="15" name="Business Development Company">
            <a:extLst>
              <a:ext uri="{FF2B5EF4-FFF2-40B4-BE49-F238E27FC236}">
                <a16:creationId xmlns:a16="http://schemas.microsoft.com/office/drawing/2014/main" id="{15877EB6-58F5-4716-817F-DD48F0F420D9}"/>
              </a:ext>
            </a:extLst>
          </p:cNvPr>
          <p:cNvSpPr txBox="1"/>
          <p:nvPr userDrawn="1"/>
        </p:nvSpPr>
        <p:spPr>
          <a:xfrm>
            <a:off x="15834361" y="12928600"/>
            <a:ext cx="56724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Business Development Company</a:t>
            </a:r>
          </a:p>
        </p:txBody>
      </p:sp>
      <p:sp>
        <p:nvSpPr>
          <p:cNvPr id="16" name="MEGAN">
            <a:extLst>
              <a:ext uri="{FF2B5EF4-FFF2-40B4-BE49-F238E27FC236}">
                <a16:creationId xmlns:a16="http://schemas.microsoft.com/office/drawing/2014/main" id="{C69142BA-12E3-410A-B353-DB12851EC997}"/>
              </a:ext>
            </a:extLst>
          </p:cNvPr>
          <p:cNvSpPr txBox="1"/>
          <p:nvPr userDrawn="1"/>
        </p:nvSpPr>
        <p:spPr>
          <a:xfrm>
            <a:off x="1275556" y="888007"/>
            <a:ext cx="3086894" cy="418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20000"/>
              </a:lnSpc>
              <a:defRPr sz="2500" b="0">
                <a:solidFill>
                  <a:srgbClr val="2C2E3C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dirty="0">
                <a:solidFill>
                  <a:srgbClr val="F7F9FF"/>
                </a:solidFill>
              </a:rPr>
              <a:t>MEGAN</a:t>
            </a:r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2ACEEC6E-0D1B-4A7D-88B3-223E165FCAEE}"/>
              </a:ext>
            </a:extLst>
          </p:cNvPr>
          <p:cNvSpPr/>
          <p:nvPr userDrawn="1"/>
        </p:nvSpPr>
        <p:spPr>
          <a:xfrm>
            <a:off x="-1" y="1078508"/>
            <a:ext cx="1002891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7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9E30226A-49CC-4F36-90AD-B21BF17EFCF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1906736"/>
            <a:ext cx="4876800" cy="4953001"/>
          </a:xfrm>
          <a:custGeom>
            <a:avLst/>
            <a:gdLst>
              <a:gd name="connsiteX0" fmla="*/ 0 w 4876800"/>
              <a:gd name="connsiteY0" fmla="*/ 0 h 4953001"/>
              <a:gd name="connsiteX1" fmla="*/ 4876800 w 4876800"/>
              <a:gd name="connsiteY1" fmla="*/ 0 h 4953001"/>
              <a:gd name="connsiteX2" fmla="*/ 4876800 w 4876800"/>
              <a:gd name="connsiteY2" fmla="*/ 4953001 h 4953001"/>
              <a:gd name="connsiteX3" fmla="*/ 0 w 4876800"/>
              <a:gd name="connsiteY3" fmla="*/ 4953001 h 495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4953001">
                <a:moveTo>
                  <a:pt x="0" y="0"/>
                </a:moveTo>
                <a:lnTo>
                  <a:pt x="4876800" y="0"/>
                </a:lnTo>
                <a:lnTo>
                  <a:pt x="4876800" y="4953001"/>
                </a:lnTo>
                <a:lnTo>
                  <a:pt x="0" y="49530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EE5C3493-349B-47CE-B73E-FC6C256ADB4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6799" y="1906736"/>
            <a:ext cx="4876800" cy="4953001"/>
          </a:xfrm>
          <a:custGeom>
            <a:avLst/>
            <a:gdLst>
              <a:gd name="connsiteX0" fmla="*/ 0 w 4876800"/>
              <a:gd name="connsiteY0" fmla="*/ 0 h 4953001"/>
              <a:gd name="connsiteX1" fmla="*/ 4876800 w 4876800"/>
              <a:gd name="connsiteY1" fmla="*/ 0 h 4953001"/>
              <a:gd name="connsiteX2" fmla="*/ 4876800 w 4876800"/>
              <a:gd name="connsiteY2" fmla="*/ 4953001 h 4953001"/>
              <a:gd name="connsiteX3" fmla="*/ 0 w 4876800"/>
              <a:gd name="connsiteY3" fmla="*/ 4953001 h 495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4953001">
                <a:moveTo>
                  <a:pt x="0" y="0"/>
                </a:moveTo>
                <a:lnTo>
                  <a:pt x="4876800" y="0"/>
                </a:lnTo>
                <a:lnTo>
                  <a:pt x="4876800" y="4953001"/>
                </a:lnTo>
                <a:lnTo>
                  <a:pt x="0" y="4953001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9378743-78A8-4105-83AA-BCED360AEB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753600" y="1906736"/>
            <a:ext cx="4876801" cy="4953001"/>
          </a:xfrm>
          <a:custGeom>
            <a:avLst/>
            <a:gdLst>
              <a:gd name="connsiteX0" fmla="*/ 0 w 4876801"/>
              <a:gd name="connsiteY0" fmla="*/ 0 h 4953001"/>
              <a:gd name="connsiteX1" fmla="*/ 4876801 w 4876801"/>
              <a:gd name="connsiteY1" fmla="*/ 0 h 4953001"/>
              <a:gd name="connsiteX2" fmla="*/ 4876801 w 4876801"/>
              <a:gd name="connsiteY2" fmla="*/ 4953001 h 4953001"/>
              <a:gd name="connsiteX3" fmla="*/ 0 w 4876801"/>
              <a:gd name="connsiteY3" fmla="*/ 4953001 h 495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1" h="4953001">
                <a:moveTo>
                  <a:pt x="0" y="0"/>
                </a:moveTo>
                <a:lnTo>
                  <a:pt x="4876801" y="0"/>
                </a:lnTo>
                <a:lnTo>
                  <a:pt x="4876801" y="4953001"/>
                </a:lnTo>
                <a:lnTo>
                  <a:pt x="0" y="49530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B3C280E6-FE9F-464E-823C-6075529F10D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4630399" y="1906736"/>
            <a:ext cx="4876800" cy="4953001"/>
          </a:xfrm>
          <a:custGeom>
            <a:avLst/>
            <a:gdLst>
              <a:gd name="connsiteX0" fmla="*/ 0 w 4876800"/>
              <a:gd name="connsiteY0" fmla="*/ 0 h 4953001"/>
              <a:gd name="connsiteX1" fmla="*/ 4876800 w 4876800"/>
              <a:gd name="connsiteY1" fmla="*/ 0 h 4953001"/>
              <a:gd name="connsiteX2" fmla="*/ 4876800 w 4876800"/>
              <a:gd name="connsiteY2" fmla="*/ 4953001 h 4953001"/>
              <a:gd name="connsiteX3" fmla="*/ 0 w 4876800"/>
              <a:gd name="connsiteY3" fmla="*/ 4953001 h 495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4953001">
                <a:moveTo>
                  <a:pt x="0" y="0"/>
                </a:moveTo>
                <a:lnTo>
                  <a:pt x="4876800" y="0"/>
                </a:lnTo>
                <a:lnTo>
                  <a:pt x="4876800" y="4953001"/>
                </a:lnTo>
                <a:lnTo>
                  <a:pt x="0" y="4953001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71C3AAA1-8F9F-44E5-B93A-3D989A1FDAB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9507199" y="1906736"/>
            <a:ext cx="4876800" cy="4953001"/>
          </a:xfrm>
          <a:custGeom>
            <a:avLst/>
            <a:gdLst>
              <a:gd name="connsiteX0" fmla="*/ 0 w 4876800"/>
              <a:gd name="connsiteY0" fmla="*/ 0 h 4953001"/>
              <a:gd name="connsiteX1" fmla="*/ 4876800 w 4876800"/>
              <a:gd name="connsiteY1" fmla="*/ 0 h 4953001"/>
              <a:gd name="connsiteX2" fmla="*/ 4876800 w 4876800"/>
              <a:gd name="connsiteY2" fmla="*/ 4953001 h 4953001"/>
              <a:gd name="connsiteX3" fmla="*/ 0 w 4876800"/>
              <a:gd name="connsiteY3" fmla="*/ 4953001 h 495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4953001">
                <a:moveTo>
                  <a:pt x="0" y="0"/>
                </a:moveTo>
                <a:lnTo>
                  <a:pt x="4876800" y="0"/>
                </a:lnTo>
                <a:lnTo>
                  <a:pt x="4876800" y="4953001"/>
                </a:lnTo>
                <a:lnTo>
                  <a:pt x="0" y="49530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C6751EBC-6117-4E0F-A725-6A646F72875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" y="6855701"/>
            <a:ext cx="4876800" cy="4953001"/>
          </a:xfrm>
          <a:custGeom>
            <a:avLst/>
            <a:gdLst>
              <a:gd name="connsiteX0" fmla="*/ 0 w 4876800"/>
              <a:gd name="connsiteY0" fmla="*/ 0 h 4953001"/>
              <a:gd name="connsiteX1" fmla="*/ 4876800 w 4876800"/>
              <a:gd name="connsiteY1" fmla="*/ 0 h 4953001"/>
              <a:gd name="connsiteX2" fmla="*/ 4876800 w 4876800"/>
              <a:gd name="connsiteY2" fmla="*/ 4953001 h 4953001"/>
              <a:gd name="connsiteX3" fmla="*/ 0 w 4876800"/>
              <a:gd name="connsiteY3" fmla="*/ 4953001 h 495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4953001">
                <a:moveTo>
                  <a:pt x="0" y="0"/>
                </a:moveTo>
                <a:lnTo>
                  <a:pt x="4876800" y="0"/>
                </a:lnTo>
                <a:lnTo>
                  <a:pt x="4876800" y="4953001"/>
                </a:lnTo>
                <a:lnTo>
                  <a:pt x="0" y="4953001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4687145-8690-4F6D-80B5-F14CC42D16B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76799" y="6855701"/>
            <a:ext cx="4876800" cy="4953001"/>
          </a:xfrm>
          <a:custGeom>
            <a:avLst/>
            <a:gdLst>
              <a:gd name="connsiteX0" fmla="*/ 0 w 4876800"/>
              <a:gd name="connsiteY0" fmla="*/ 0 h 4953001"/>
              <a:gd name="connsiteX1" fmla="*/ 4876800 w 4876800"/>
              <a:gd name="connsiteY1" fmla="*/ 0 h 4953001"/>
              <a:gd name="connsiteX2" fmla="*/ 4876800 w 4876800"/>
              <a:gd name="connsiteY2" fmla="*/ 4953001 h 4953001"/>
              <a:gd name="connsiteX3" fmla="*/ 0 w 4876800"/>
              <a:gd name="connsiteY3" fmla="*/ 4953001 h 495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4953001">
                <a:moveTo>
                  <a:pt x="0" y="0"/>
                </a:moveTo>
                <a:lnTo>
                  <a:pt x="4876800" y="0"/>
                </a:lnTo>
                <a:lnTo>
                  <a:pt x="4876800" y="4953001"/>
                </a:lnTo>
                <a:lnTo>
                  <a:pt x="0" y="49530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6C80C782-17FB-453B-96F4-5F83DB6A70F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753600" y="6855701"/>
            <a:ext cx="4876801" cy="4953001"/>
          </a:xfrm>
          <a:custGeom>
            <a:avLst/>
            <a:gdLst>
              <a:gd name="connsiteX0" fmla="*/ 0 w 4876801"/>
              <a:gd name="connsiteY0" fmla="*/ 0 h 4953001"/>
              <a:gd name="connsiteX1" fmla="*/ 4876801 w 4876801"/>
              <a:gd name="connsiteY1" fmla="*/ 0 h 4953001"/>
              <a:gd name="connsiteX2" fmla="*/ 4876801 w 4876801"/>
              <a:gd name="connsiteY2" fmla="*/ 4953001 h 4953001"/>
              <a:gd name="connsiteX3" fmla="*/ 0 w 4876801"/>
              <a:gd name="connsiteY3" fmla="*/ 4953001 h 495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1" h="4953001">
                <a:moveTo>
                  <a:pt x="0" y="0"/>
                </a:moveTo>
                <a:lnTo>
                  <a:pt x="4876801" y="0"/>
                </a:lnTo>
                <a:lnTo>
                  <a:pt x="4876801" y="4953001"/>
                </a:lnTo>
                <a:lnTo>
                  <a:pt x="0" y="4953001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0BF4F48F-BAE2-44D0-A904-F79B4186BC0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4630399" y="6855702"/>
            <a:ext cx="4876800" cy="4953001"/>
          </a:xfrm>
          <a:custGeom>
            <a:avLst/>
            <a:gdLst>
              <a:gd name="connsiteX0" fmla="*/ 0 w 4876800"/>
              <a:gd name="connsiteY0" fmla="*/ 0 h 4953001"/>
              <a:gd name="connsiteX1" fmla="*/ 4876800 w 4876800"/>
              <a:gd name="connsiteY1" fmla="*/ 0 h 4953001"/>
              <a:gd name="connsiteX2" fmla="*/ 4876800 w 4876800"/>
              <a:gd name="connsiteY2" fmla="*/ 4953001 h 4953001"/>
              <a:gd name="connsiteX3" fmla="*/ 0 w 4876800"/>
              <a:gd name="connsiteY3" fmla="*/ 4953001 h 495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4953001">
                <a:moveTo>
                  <a:pt x="0" y="0"/>
                </a:moveTo>
                <a:lnTo>
                  <a:pt x="4876800" y="0"/>
                </a:lnTo>
                <a:lnTo>
                  <a:pt x="4876800" y="4953001"/>
                </a:lnTo>
                <a:lnTo>
                  <a:pt x="0" y="49530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E910D43A-AFE7-4BFF-97BD-56ED6A69D9B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9507199" y="6855700"/>
            <a:ext cx="4876800" cy="4953001"/>
          </a:xfrm>
          <a:custGeom>
            <a:avLst/>
            <a:gdLst>
              <a:gd name="connsiteX0" fmla="*/ 0 w 4876800"/>
              <a:gd name="connsiteY0" fmla="*/ 0 h 4953001"/>
              <a:gd name="connsiteX1" fmla="*/ 4876800 w 4876800"/>
              <a:gd name="connsiteY1" fmla="*/ 0 h 4953001"/>
              <a:gd name="connsiteX2" fmla="*/ 4876800 w 4876800"/>
              <a:gd name="connsiteY2" fmla="*/ 4953001 h 4953001"/>
              <a:gd name="connsiteX3" fmla="*/ 0 w 4876800"/>
              <a:gd name="connsiteY3" fmla="*/ 4953001 h 495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4953001">
                <a:moveTo>
                  <a:pt x="0" y="0"/>
                </a:moveTo>
                <a:lnTo>
                  <a:pt x="4876800" y="0"/>
                </a:lnTo>
                <a:lnTo>
                  <a:pt x="4876800" y="4953001"/>
                </a:lnTo>
                <a:lnTo>
                  <a:pt x="0" y="4953001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grpSp>
        <p:nvGrpSpPr>
          <p:cNvPr id="23" name="Group">
            <a:extLst>
              <a:ext uri="{FF2B5EF4-FFF2-40B4-BE49-F238E27FC236}">
                <a16:creationId xmlns:a16="http://schemas.microsoft.com/office/drawing/2014/main" id="{AF569E9A-09CD-468E-993F-C42BAA6D9400}"/>
              </a:ext>
            </a:extLst>
          </p:cNvPr>
          <p:cNvGrpSpPr/>
          <p:nvPr userDrawn="1"/>
        </p:nvGrpSpPr>
        <p:grpSpPr>
          <a:xfrm>
            <a:off x="1275556" y="12954000"/>
            <a:ext cx="1016001" cy="254000"/>
            <a:chOff x="0" y="0"/>
            <a:chExt cx="1016000" cy="254000"/>
          </a:xfrm>
        </p:grpSpPr>
        <p:sp>
          <p:nvSpPr>
            <p:cNvPr id="24" name="Shape">
              <a:extLst>
                <a:ext uri="{FF2B5EF4-FFF2-40B4-BE49-F238E27FC236}">
                  <a16:creationId xmlns:a16="http://schemas.microsoft.com/office/drawing/2014/main" id="{D69E2D7B-F673-41A4-8F58-FA84D7ED9F06}"/>
                </a:ext>
              </a:extLst>
            </p:cNvPr>
            <p:cNvSpPr/>
            <p:nvPr/>
          </p:nvSpPr>
          <p:spPr>
            <a:xfrm>
              <a:off x="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67" y="10800"/>
                  </a:moveTo>
                  <a:lnTo>
                    <a:pt x="21284" y="922"/>
                  </a:lnTo>
                  <a:cubicBezTo>
                    <a:pt x="21480" y="824"/>
                    <a:pt x="21600" y="689"/>
                    <a:pt x="21600" y="540"/>
                  </a:cubicBezTo>
                  <a:cubicBezTo>
                    <a:pt x="21600" y="242"/>
                    <a:pt x="21117" y="0"/>
                    <a:pt x="20520" y="0"/>
                  </a:cubicBezTo>
                  <a:cubicBezTo>
                    <a:pt x="20222" y="0"/>
                    <a:pt x="19953" y="61"/>
                    <a:pt x="19756" y="158"/>
                  </a:cubicBezTo>
                  <a:lnTo>
                    <a:pt x="316" y="10418"/>
                  </a:lnTo>
                  <a:cubicBezTo>
                    <a:pt x="121" y="10516"/>
                    <a:pt x="0" y="10651"/>
                    <a:pt x="0" y="10800"/>
                  </a:cubicBezTo>
                  <a:cubicBezTo>
                    <a:pt x="0" y="10949"/>
                    <a:pt x="120" y="11084"/>
                    <a:pt x="316" y="11182"/>
                  </a:cubicBezTo>
                  <a:lnTo>
                    <a:pt x="19756" y="21442"/>
                  </a:lnTo>
                  <a:cubicBezTo>
                    <a:pt x="19953" y="21540"/>
                    <a:pt x="20222" y="21600"/>
                    <a:pt x="20520" y="21600"/>
                  </a:cubicBezTo>
                  <a:cubicBezTo>
                    <a:pt x="21117" y="21600"/>
                    <a:pt x="21600" y="21358"/>
                    <a:pt x="21600" y="21060"/>
                  </a:cubicBezTo>
                  <a:cubicBezTo>
                    <a:pt x="21600" y="20911"/>
                    <a:pt x="21480" y="20776"/>
                    <a:pt x="21284" y="20678"/>
                  </a:cubicBezTo>
                  <a:cubicBezTo>
                    <a:pt x="21284" y="20678"/>
                    <a:pt x="2567" y="10800"/>
                    <a:pt x="2567" y="10800"/>
                  </a:cubicBezTo>
                  <a:close/>
                </a:path>
              </a:pathLst>
            </a:custGeom>
            <a:solidFill>
              <a:srgbClr val="373C4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  <p:sp>
          <p:nvSpPr>
            <p:cNvPr id="25" name="Shape">
              <a:extLst>
                <a:ext uri="{FF2B5EF4-FFF2-40B4-BE49-F238E27FC236}">
                  <a16:creationId xmlns:a16="http://schemas.microsoft.com/office/drawing/2014/main" id="{56F48E1C-4A50-4C5B-BE32-B565D11E5711}"/>
                </a:ext>
              </a:extLst>
            </p:cNvPr>
            <p:cNvSpPr/>
            <p:nvPr/>
          </p:nvSpPr>
          <p:spPr>
            <a:xfrm>
              <a:off x="88900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4" y="10418"/>
                  </a:moveTo>
                  <a:lnTo>
                    <a:pt x="1844" y="158"/>
                  </a:lnTo>
                  <a:cubicBezTo>
                    <a:pt x="1648" y="61"/>
                    <a:pt x="1378" y="0"/>
                    <a:pt x="1080" y="0"/>
                  </a:cubicBezTo>
                  <a:cubicBezTo>
                    <a:pt x="483" y="0"/>
                    <a:pt x="0" y="242"/>
                    <a:pt x="0" y="540"/>
                  </a:cubicBezTo>
                  <a:cubicBezTo>
                    <a:pt x="0" y="689"/>
                    <a:pt x="121" y="824"/>
                    <a:pt x="316" y="922"/>
                  </a:cubicBezTo>
                  <a:lnTo>
                    <a:pt x="19033" y="10800"/>
                  </a:lnTo>
                  <a:lnTo>
                    <a:pt x="316" y="20678"/>
                  </a:lnTo>
                  <a:cubicBezTo>
                    <a:pt x="121" y="20776"/>
                    <a:pt x="0" y="20911"/>
                    <a:pt x="0" y="21060"/>
                  </a:cubicBezTo>
                  <a:cubicBezTo>
                    <a:pt x="0" y="21358"/>
                    <a:pt x="483" y="21600"/>
                    <a:pt x="1080" y="21600"/>
                  </a:cubicBezTo>
                  <a:cubicBezTo>
                    <a:pt x="1378" y="21600"/>
                    <a:pt x="1648" y="21540"/>
                    <a:pt x="1844" y="21442"/>
                  </a:cubicBezTo>
                  <a:lnTo>
                    <a:pt x="21284" y="11182"/>
                  </a:lnTo>
                  <a:cubicBezTo>
                    <a:pt x="21479" y="11084"/>
                    <a:pt x="21600" y="10949"/>
                    <a:pt x="21600" y="10800"/>
                  </a:cubicBezTo>
                  <a:cubicBezTo>
                    <a:pt x="21600" y="10651"/>
                    <a:pt x="21479" y="10516"/>
                    <a:pt x="21284" y="10418"/>
                  </a:cubicBezTo>
                </a:path>
              </a:pathLst>
            </a:custGeom>
            <a:solidFill>
              <a:srgbClr val="373C4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</p:grpSp>
      <p:sp>
        <p:nvSpPr>
          <p:cNvPr id="26" name="Tw">
            <a:extLst>
              <a:ext uri="{FF2B5EF4-FFF2-40B4-BE49-F238E27FC236}">
                <a16:creationId xmlns:a16="http://schemas.microsoft.com/office/drawing/2014/main" id="{5545869D-780C-460E-9D74-22DE6766E732}"/>
              </a:ext>
            </a:extLst>
          </p:cNvPr>
          <p:cNvSpPr txBox="1"/>
          <p:nvPr userDrawn="1"/>
        </p:nvSpPr>
        <p:spPr>
          <a:xfrm>
            <a:off x="23393400" y="926107"/>
            <a:ext cx="5092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Tw</a:t>
            </a:r>
          </a:p>
        </p:txBody>
      </p:sp>
      <p:sp>
        <p:nvSpPr>
          <p:cNvPr id="27" name="Ln">
            <a:extLst>
              <a:ext uri="{FF2B5EF4-FFF2-40B4-BE49-F238E27FC236}">
                <a16:creationId xmlns:a16="http://schemas.microsoft.com/office/drawing/2014/main" id="{FC92B40C-C67F-4C6E-8A3F-FD0E007660BD}"/>
              </a:ext>
            </a:extLst>
          </p:cNvPr>
          <p:cNvSpPr txBox="1"/>
          <p:nvPr userDrawn="1"/>
        </p:nvSpPr>
        <p:spPr>
          <a:xfrm>
            <a:off x="22959645" y="926107"/>
            <a:ext cx="28003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r>
              <a:rPr>
                <a:solidFill>
                  <a:srgbClr val="F7F9FF"/>
                </a:solidFill>
              </a:rPr>
              <a:t>Ln</a:t>
            </a:r>
          </a:p>
        </p:txBody>
      </p:sp>
      <p:sp>
        <p:nvSpPr>
          <p:cNvPr id="28" name="Fb">
            <a:extLst>
              <a:ext uri="{FF2B5EF4-FFF2-40B4-BE49-F238E27FC236}">
                <a16:creationId xmlns:a16="http://schemas.microsoft.com/office/drawing/2014/main" id="{9DAAF94B-2080-4C1D-8A25-C18276EB6D9E}"/>
              </a:ext>
            </a:extLst>
          </p:cNvPr>
          <p:cNvSpPr txBox="1"/>
          <p:nvPr userDrawn="1"/>
        </p:nvSpPr>
        <p:spPr>
          <a:xfrm>
            <a:off x="22330565" y="926107"/>
            <a:ext cx="29667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Fb</a:t>
            </a:r>
          </a:p>
        </p:txBody>
      </p:sp>
      <p:sp>
        <p:nvSpPr>
          <p:cNvPr id="29" name="Line">
            <a:extLst>
              <a:ext uri="{FF2B5EF4-FFF2-40B4-BE49-F238E27FC236}">
                <a16:creationId xmlns:a16="http://schemas.microsoft.com/office/drawing/2014/main" id="{A879D872-29ED-42B3-8EC0-B6100E8C58AD}"/>
              </a:ext>
            </a:extLst>
          </p:cNvPr>
          <p:cNvSpPr/>
          <p:nvPr userDrawn="1"/>
        </p:nvSpPr>
        <p:spPr>
          <a:xfrm>
            <a:off x="21988654" y="13081000"/>
            <a:ext cx="1122806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E9E74D05-7D1A-4E63-AE6B-4C3F318C88DE}"/>
              </a:ext>
            </a:extLst>
          </p:cNvPr>
          <p:cNvSpPr txBox="1">
            <a:spLocks/>
          </p:cNvSpPr>
          <p:nvPr userDrawn="1"/>
        </p:nvSpPr>
        <p:spPr>
          <a:xfrm>
            <a:off x="23333077" y="12916793"/>
            <a:ext cx="831848" cy="3048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2C2E3C"/>
                </a:solidFill>
                <a:uFillTx/>
                <a:latin typeface="Lato Black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fld id="{86CB4B4D-7CA3-9044-876B-883B54F8677D}" type="slidenum">
              <a:rPr lang="en-US" smtClean="0">
                <a:solidFill>
                  <a:srgbClr val="F7F9FF"/>
                </a:solidFill>
              </a:rPr>
              <a:pPr hangingPunct="1"/>
              <a:t>‹#›</a:t>
            </a:fld>
            <a:endParaRPr lang="en-US" dirty="0">
              <a:solidFill>
                <a:srgbClr val="F7F9FF"/>
              </a:solidFill>
            </a:endParaRPr>
          </a:p>
        </p:txBody>
      </p:sp>
      <p:sp>
        <p:nvSpPr>
          <p:cNvPr id="31" name="Business Development Company">
            <a:extLst>
              <a:ext uri="{FF2B5EF4-FFF2-40B4-BE49-F238E27FC236}">
                <a16:creationId xmlns:a16="http://schemas.microsoft.com/office/drawing/2014/main" id="{5BC8FA52-21E1-48B9-BD77-5C1424A593E5}"/>
              </a:ext>
            </a:extLst>
          </p:cNvPr>
          <p:cNvSpPr txBox="1"/>
          <p:nvPr userDrawn="1"/>
        </p:nvSpPr>
        <p:spPr>
          <a:xfrm>
            <a:off x="15834361" y="12928600"/>
            <a:ext cx="56724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Business Development Company</a:t>
            </a:r>
          </a:p>
        </p:txBody>
      </p:sp>
      <p:sp>
        <p:nvSpPr>
          <p:cNvPr id="32" name="MEGAN">
            <a:extLst>
              <a:ext uri="{FF2B5EF4-FFF2-40B4-BE49-F238E27FC236}">
                <a16:creationId xmlns:a16="http://schemas.microsoft.com/office/drawing/2014/main" id="{E239F572-D284-4E64-BB5F-373BA158A474}"/>
              </a:ext>
            </a:extLst>
          </p:cNvPr>
          <p:cNvSpPr txBox="1"/>
          <p:nvPr userDrawn="1"/>
        </p:nvSpPr>
        <p:spPr>
          <a:xfrm>
            <a:off x="1275556" y="888007"/>
            <a:ext cx="3086894" cy="418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20000"/>
              </a:lnSpc>
              <a:defRPr sz="2500" b="0">
                <a:solidFill>
                  <a:srgbClr val="2C2E3C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dirty="0">
                <a:solidFill>
                  <a:srgbClr val="F7F9FF"/>
                </a:solidFill>
              </a:rPr>
              <a:t>MEGAN</a:t>
            </a:r>
          </a:p>
        </p:txBody>
      </p:sp>
      <p:sp>
        <p:nvSpPr>
          <p:cNvPr id="53" name="Line">
            <a:extLst>
              <a:ext uri="{FF2B5EF4-FFF2-40B4-BE49-F238E27FC236}">
                <a16:creationId xmlns:a16="http://schemas.microsoft.com/office/drawing/2014/main" id="{978BB730-FAF1-4697-A2AE-894C9F0DA5E8}"/>
              </a:ext>
            </a:extLst>
          </p:cNvPr>
          <p:cNvSpPr/>
          <p:nvPr userDrawn="1"/>
        </p:nvSpPr>
        <p:spPr>
          <a:xfrm>
            <a:off x="-1" y="1078508"/>
            <a:ext cx="1002891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247898"/>
      </p:ext>
    </p:extLst>
  </p:cSld>
  <p:clrMapOvr>
    <a:masterClrMapping/>
  </p:clrMapOvr>
  <p:transition spd="slow"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8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2">
            <a:extLst>
              <a:ext uri="{FF2B5EF4-FFF2-40B4-BE49-F238E27FC236}">
                <a16:creationId xmlns:a16="http://schemas.microsoft.com/office/drawing/2014/main" id="{5D0DDE8F-3732-45DF-B772-36D8B711DB7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1906736"/>
            <a:ext cx="4876800" cy="4953001"/>
          </a:xfrm>
          <a:custGeom>
            <a:avLst/>
            <a:gdLst>
              <a:gd name="connsiteX0" fmla="*/ 0 w 4876800"/>
              <a:gd name="connsiteY0" fmla="*/ 0 h 4953001"/>
              <a:gd name="connsiteX1" fmla="*/ 4876800 w 4876800"/>
              <a:gd name="connsiteY1" fmla="*/ 0 h 4953001"/>
              <a:gd name="connsiteX2" fmla="*/ 4876800 w 4876800"/>
              <a:gd name="connsiteY2" fmla="*/ 4953001 h 4953001"/>
              <a:gd name="connsiteX3" fmla="*/ 0 w 4876800"/>
              <a:gd name="connsiteY3" fmla="*/ 4953001 h 495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4953001">
                <a:moveTo>
                  <a:pt x="0" y="0"/>
                </a:moveTo>
                <a:lnTo>
                  <a:pt x="4876800" y="0"/>
                </a:lnTo>
                <a:lnTo>
                  <a:pt x="4876800" y="4953001"/>
                </a:lnTo>
                <a:lnTo>
                  <a:pt x="0" y="49530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39" name="Picture Placeholder 34">
            <a:extLst>
              <a:ext uri="{FF2B5EF4-FFF2-40B4-BE49-F238E27FC236}">
                <a16:creationId xmlns:a16="http://schemas.microsoft.com/office/drawing/2014/main" id="{1F49A428-98A2-4133-B541-E47C6ED0DE5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753600" y="1906736"/>
            <a:ext cx="4876801" cy="4953001"/>
          </a:xfrm>
          <a:custGeom>
            <a:avLst/>
            <a:gdLst>
              <a:gd name="connsiteX0" fmla="*/ 0 w 4876801"/>
              <a:gd name="connsiteY0" fmla="*/ 0 h 4953001"/>
              <a:gd name="connsiteX1" fmla="*/ 4876801 w 4876801"/>
              <a:gd name="connsiteY1" fmla="*/ 0 h 4953001"/>
              <a:gd name="connsiteX2" fmla="*/ 4876801 w 4876801"/>
              <a:gd name="connsiteY2" fmla="*/ 4953001 h 4953001"/>
              <a:gd name="connsiteX3" fmla="*/ 0 w 4876801"/>
              <a:gd name="connsiteY3" fmla="*/ 4953001 h 495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1" h="4953001">
                <a:moveTo>
                  <a:pt x="0" y="0"/>
                </a:moveTo>
                <a:lnTo>
                  <a:pt x="4876801" y="0"/>
                </a:lnTo>
                <a:lnTo>
                  <a:pt x="4876801" y="4953001"/>
                </a:lnTo>
                <a:lnTo>
                  <a:pt x="0" y="49530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40" name="Picture Placeholder 35">
            <a:extLst>
              <a:ext uri="{FF2B5EF4-FFF2-40B4-BE49-F238E27FC236}">
                <a16:creationId xmlns:a16="http://schemas.microsoft.com/office/drawing/2014/main" id="{617C7BB6-7A87-4494-AD16-5C92AB0A29C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4630399" y="1906736"/>
            <a:ext cx="4876800" cy="4953001"/>
          </a:xfrm>
          <a:custGeom>
            <a:avLst/>
            <a:gdLst>
              <a:gd name="connsiteX0" fmla="*/ 0 w 4876800"/>
              <a:gd name="connsiteY0" fmla="*/ 0 h 4953001"/>
              <a:gd name="connsiteX1" fmla="*/ 4876800 w 4876800"/>
              <a:gd name="connsiteY1" fmla="*/ 0 h 4953001"/>
              <a:gd name="connsiteX2" fmla="*/ 4876800 w 4876800"/>
              <a:gd name="connsiteY2" fmla="*/ 4953001 h 4953001"/>
              <a:gd name="connsiteX3" fmla="*/ 0 w 4876800"/>
              <a:gd name="connsiteY3" fmla="*/ 4953001 h 495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4953001">
                <a:moveTo>
                  <a:pt x="0" y="0"/>
                </a:moveTo>
                <a:lnTo>
                  <a:pt x="4876800" y="0"/>
                </a:lnTo>
                <a:lnTo>
                  <a:pt x="4876800" y="4953001"/>
                </a:lnTo>
                <a:lnTo>
                  <a:pt x="0" y="4953001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41" name="Picture Placeholder 36">
            <a:extLst>
              <a:ext uri="{FF2B5EF4-FFF2-40B4-BE49-F238E27FC236}">
                <a16:creationId xmlns:a16="http://schemas.microsoft.com/office/drawing/2014/main" id="{E2FBF791-2A1C-463E-B895-81614E8E7A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9507199" y="1906736"/>
            <a:ext cx="4876800" cy="4953001"/>
          </a:xfrm>
          <a:custGeom>
            <a:avLst/>
            <a:gdLst>
              <a:gd name="connsiteX0" fmla="*/ 0 w 4876800"/>
              <a:gd name="connsiteY0" fmla="*/ 0 h 4953001"/>
              <a:gd name="connsiteX1" fmla="*/ 4876800 w 4876800"/>
              <a:gd name="connsiteY1" fmla="*/ 0 h 4953001"/>
              <a:gd name="connsiteX2" fmla="*/ 4876800 w 4876800"/>
              <a:gd name="connsiteY2" fmla="*/ 4953001 h 4953001"/>
              <a:gd name="connsiteX3" fmla="*/ 0 w 4876800"/>
              <a:gd name="connsiteY3" fmla="*/ 4953001 h 495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4953001">
                <a:moveTo>
                  <a:pt x="0" y="0"/>
                </a:moveTo>
                <a:lnTo>
                  <a:pt x="4876800" y="0"/>
                </a:lnTo>
                <a:lnTo>
                  <a:pt x="4876800" y="4953001"/>
                </a:lnTo>
                <a:lnTo>
                  <a:pt x="0" y="49530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42" name="Picture Placeholder 37">
            <a:extLst>
              <a:ext uri="{FF2B5EF4-FFF2-40B4-BE49-F238E27FC236}">
                <a16:creationId xmlns:a16="http://schemas.microsoft.com/office/drawing/2014/main" id="{8982D824-6663-4E3E-B6C5-B456324EF3B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" y="6855701"/>
            <a:ext cx="4876800" cy="4953001"/>
          </a:xfrm>
          <a:custGeom>
            <a:avLst/>
            <a:gdLst>
              <a:gd name="connsiteX0" fmla="*/ 0 w 4876800"/>
              <a:gd name="connsiteY0" fmla="*/ 0 h 4953001"/>
              <a:gd name="connsiteX1" fmla="*/ 4876800 w 4876800"/>
              <a:gd name="connsiteY1" fmla="*/ 0 h 4953001"/>
              <a:gd name="connsiteX2" fmla="*/ 4876800 w 4876800"/>
              <a:gd name="connsiteY2" fmla="*/ 4953001 h 4953001"/>
              <a:gd name="connsiteX3" fmla="*/ 0 w 4876800"/>
              <a:gd name="connsiteY3" fmla="*/ 4953001 h 495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4953001">
                <a:moveTo>
                  <a:pt x="0" y="0"/>
                </a:moveTo>
                <a:lnTo>
                  <a:pt x="4876800" y="0"/>
                </a:lnTo>
                <a:lnTo>
                  <a:pt x="4876800" y="4953001"/>
                </a:lnTo>
                <a:lnTo>
                  <a:pt x="0" y="4953001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43" name="Picture Placeholder 38">
            <a:extLst>
              <a:ext uri="{FF2B5EF4-FFF2-40B4-BE49-F238E27FC236}">
                <a16:creationId xmlns:a16="http://schemas.microsoft.com/office/drawing/2014/main" id="{67B84B5D-3752-4AAD-817B-6B9F51FCCE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76799" y="6855701"/>
            <a:ext cx="4876800" cy="4953001"/>
          </a:xfrm>
          <a:custGeom>
            <a:avLst/>
            <a:gdLst>
              <a:gd name="connsiteX0" fmla="*/ 0 w 4876800"/>
              <a:gd name="connsiteY0" fmla="*/ 0 h 4953001"/>
              <a:gd name="connsiteX1" fmla="*/ 4876800 w 4876800"/>
              <a:gd name="connsiteY1" fmla="*/ 0 h 4953001"/>
              <a:gd name="connsiteX2" fmla="*/ 4876800 w 4876800"/>
              <a:gd name="connsiteY2" fmla="*/ 4953001 h 4953001"/>
              <a:gd name="connsiteX3" fmla="*/ 0 w 4876800"/>
              <a:gd name="connsiteY3" fmla="*/ 4953001 h 495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4953001">
                <a:moveTo>
                  <a:pt x="0" y="0"/>
                </a:moveTo>
                <a:lnTo>
                  <a:pt x="4876800" y="0"/>
                </a:lnTo>
                <a:lnTo>
                  <a:pt x="4876800" y="4953001"/>
                </a:lnTo>
                <a:lnTo>
                  <a:pt x="0" y="49530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44" name="Picture Placeholder 39">
            <a:extLst>
              <a:ext uri="{FF2B5EF4-FFF2-40B4-BE49-F238E27FC236}">
                <a16:creationId xmlns:a16="http://schemas.microsoft.com/office/drawing/2014/main" id="{E80FA452-E4D8-4183-80C3-5C764166040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753600" y="6855701"/>
            <a:ext cx="4876801" cy="4953001"/>
          </a:xfrm>
          <a:custGeom>
            <a:avLst/>
            <a:gdLst>
              <a:gd name="connsiteX0" fmla="*/ 0 w 4876801"/>
              <a:gd name="connsiteY0" fmla="*/ 0 h 4953001"/>
              <a:gd name="connsiteX1" fmla="*/ 4876801 w 4876801"/>
              <a:gd name="connsiteY1" fmla="*/ 0 h 4953001"/>
              <a:gd name="connsiteX2" fmla="*/ 4876801 w 4876801"/>
              <a:gd name="connsiteY2" fmla="*/ 4953001 h 4953001"/>
              <a:gd name="connsiteX3" fmla="*/ 0 w 4876801"/>
              <a:gd name="connsiteY3" fmla="*/ 4953001 h 495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1" h="4953001">
                <a:moveTo>
                  <a:pt x="0" y="0"/>
                </a:moveTo>
                <a:lnTo>
                  <a:pt x="4876801" y="0"/>
                </a:lnTo>
                <a:lnTo>
                  <a:pt x="4876801" y="4953001"/>
                </a:lnTo>
                <a:lnTo>
                  <a:pt x="0" y="4953001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46" name="Picture Placeholder 41">
            <a:extLst>
              <a:ext uri="{FF2B5EF4-FFF2-40B4-BE49-F238E27FC236}">
                <a16:creationId xmlns:a16="http://schemas.microsoft.com/office/drawing/2014/main" id="{E6F8F6AF-A09A-4FF4-BA70-63EEFF6F3CD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9507199" y="6855700"/>
            <a:ext cx="4876800" cy="4953001"/>
          </a:xfrm>
          <a:custGeom>
            <a:avLst/>
            <a:gdLst>
              <a:gd name="connsiteX0" fmla="*/ 0 w 4876800"/>
              <a:gd name="connsiteY0" fmla="*/ 0 h 4953001"/>
              <a:gd name="connsiteX1" fmla="*/ 4876800 w 4876800"/>
              <a:gd name="connsiteY1" fmla="*/ 0 h 4953001"/>
              <a:gd name="connsiteX2" fmla="*/ 4876800 w 4876800"/>
              <a:gd name="connsiteY2" fmla="*/ 4953001 h 4953001"/>
              <a:gd name="connsiteX3" fmla="*/ 0 w 4876800"/>
              <a:gd name="connsiteY3" fmla="*/ 4953001 h 495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4953001">
                <a:moveTo>
                  <a:pt x="0" y="0"/>
                </a:moveTo>
                <a:lnTo>
                  <a:pt x="4876800" y="0"/>
                </a:lnTo>
                <a:lnTo>
                  <a:pt x="4876800" y="4953001"/>
                </a:lnTo>
                <a:lnTo>
                  <a:pt x="0" y="4953001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grpSp>
        <p:nvGrpSpPr>
          <p:cNvPr id="27" name="Group">
            <a:extLst>
              <a:ext uri="{FF2B5EF4-FFF2-40B4-BE49-F238E27FC236}">
                <a16:creationId xmlns:a16="http://schemas.microsoft.com/office/drawing/2014/main" id="{85C0A664-32A6-4C36-B47B-45A70157CD7A}"/>
              </a:ext>
            </a:extLst>
          </p:cNvPr>
          <p:cNvGrpSpPr/>
          <p:nvPr userDrawn="1"/>
        </p:nvGrpSpPr>
        <p:grpSpPr>
          <a:xfrm>
            <a:off x="1275556" y="12954000"/>
            <a:ext cx="1016001" cy="254000"/>
            <a:chOff x="0" y="0"/>
            <a:chExt cx="1016000" cy="254000"/>
          </a:xfrm>
        </p:grpSpPr>
        <p:sp>
          <p:nvSpPr>
            <p:cNvPr id="28" name="Shape">
              <a:extLst>
                <a:ext uri="{FF2B5EF4-FFF2-40B4-BE49-F238E27FC236}">
                  <a16:creationId xmlns:a16="http://schemas.microsoft.com/office/drawing/2014/main" id="{C20D8493-CC67-460B-9AA0-67430727DB57}"/>
                </a:ext>
              </a:extLst>
            </p:cNvPr>
            <p:cNvSpPr/>
            <p:nvPr/>
          </p:nvSpPr>
          <p:spPr>
            <a:xfrm>
              <a:off x="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67" y="10800"/>
                  </a:moveTo>
                  <a:lnTo>
                    <a:pt x="21284" y="922"/>
                  </a:lnTo>
                  <a:cubicBezTo>
                    <a:pt x="21480" y="824"/>
                    <a:pt x="21600" y="689"/>
                    <a:pt x="21600" y="540"/>
                  </a:cubicBezTo>
                  <a:cubicBezTo>
                    <a:pt x="21600" y="242"/>
                    <a:pt x="21117" y="0"/>
                    <a:pt x="20520" y="0"/>
                  </a:cubicBezTo>
                  <a:cubicBezTo>
                    <a:pt x="20222" y="0"/>
                    <a:pt x="19953" y="61"/>
                    <a:pt x="19756" y="158"/>
                  </a:cubicBezTo>
                  <a:lnTo>
                    <a:pt x="316" y="10418"/>
                  </a:lnTo>
                  <a:cubicBezTo>
                    <a:pt x="121" y="10516"/>
                    <a:pt x="0" y="10651"/>
                    <a:pt x="0" y="10800"/>
                  </a:cubicBezTo>
                  <a:cubicBezTo>
                    <a:pt x="0" y="10949"/>
                    <a:pt x="120" y="11084"/>
                    <a:pt x="316" y="11182"/>
                  </a:cubicBezTo>
                  <a:lnTo>
                    <a:pt x="19756" y="21442"/>
                  </a:lnTo>
                  <a:cubicBezTo>
                    <a:pt x="19953" y="21540"/>
                    <a:pt x="20222" y="21600"/>
                    <a:pt x="20520" y="21600"/>
                  </a:cubicBezTo>
                  <a:cubicBezTo>
                    <a:pt x="21117" y="21600"/>
                    <a:pt x="21600" y="21358"/>
                    <a:pt x="21600" y="21060"/>
                  </a:cubicBezTo>
                  <a:cubicBezTo>
                    <a:pt x="21600" y="20911"/>
                    <a:pt x="21480" y="20776"/>
                    <a:pt x="21284" y="20678"/>
                  </a:cubicBezTo>
                  <a:cubicBezTo>
                    <a:pt x="21284" y="20678"/>
                    <a:pt x="2567" y="10800"/>
                    <a:pt x="2567" y="10800"/>
                  </a:cubicBezTo>
                  <a:close/>
                </a:path>
              </a:pathLst>
            </a:custGeom>
            <a:solidFill>
              <a:srgbClr val="373C4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  <p:sp>
          <p:nvSpPr>
            <p:cNvPr id="29" name="Shape">
              <a:extLst>
                <a:ext uri="{FF2B5EF4-FFF2-40B4-BE49-F238E27FC236}">
                  <a16:creationId xmlns:a16="http://schemas.microsoft.com/office/drawing/2014/main" id="{4CA2191E-120B-4BBD-B505-97E0B666E000}"/>
                </a:ext>
              </a:extLst>
            </p:cNvPr>
            <p:cNvSpPr/>
            <p:nvPr/>
          </p:nvSpPr>
          <p:spPr>
            <a:xfrm>
              <a:off x="88900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4" y="10418"/>
                  </a:moveTo>
                  <a:lnTo>
                    <a:pt x="1844" y="158"/>
                  </a:lnTo>
                  <a:cubicBezTo>
                    <a:pt x="1648" y="61"/>
                    <a:pt x="1378" y="0"/>
                    <a:pt x="1080" y="0"/>
                  </a:cubicBezTo>
                  <a:cubicBezTo>
                    <a:pt x="483" y="0"/>
                    <a:pt x="0" y="242"/>
                    <a:pt x="0" y="540"/>
                  </a:cubicBezTo>
                  <a:cubicBezTo>
                    <a:pt x="0" y="689"/>
                    <a:pt x="121" y="824"/>
                    <a:pt x="316" y="922"/>
                  </a:cubicBezTo>
                  <a:lnTo>
                    <a:pt x="19033" y="10800"/>
                  </a:lnTo>
                  <a:lnTo>
                    <a:pt x="316" y="20678"/>
                  </a:lnTo>
                  <a:cubicBezTo>
                    <a:pt x="121" y="20776"/>
                    <a:pt x="0" y="20911"/>
                    <a:pt x="0" y="21060"/>
                  </a:cubicBezTo>
                  <a:cubicBezTo>
                    <a:pt x="0" y="21358"/>
                    <a:pt x="483" y="21600"/>
                    <a:pt x="1080" y="21600"/>
                  </a:cubicBezTo>
                  <a:cubicBezTo>
                    <a:pt x="1378" y="21600"/>
                    <a:pt x="1648" y="21540"/>
                    <a:pt x="1844" y="21442"/>
                  </a:cubicBezTo>
                  <a:lnTo>
                    <a:pt x="21284" y="11182"/>
                  </a:lnTo>
                  <a:cubicBezTo>
                    <a:pt x="21479" y="11084"/>
                    <a:pt x="21600" y="10949"/>
                    <a:pt x="21600" y="10800"/>
                  </a:cubicBezTo>
                  <a:cubicBezTo>
                    <a:pt x="21600" y="10651"/>
                    <a:pt x="21479" y="10516"/>
                    <a:pt x="21284" y="10418"/>
                  </a:cubicBezTo>
                </a:path>
              </a:pathLst>
            </a:custGeom>
            <a:solidFill>
              <a:srgbClr val="373C4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</p:grpSp>
      <p:sp>
        <p:nvSpPr>
          <p:cNvPr id="30" name="Tw">
            <a:extLst>
              <a:ext uri="{FF2B5EF4-FFF2-40B4-BE49-F238E27FC236}">
                <a16:creationId xmlns:a16="http://schemas.microsoft.com/office/drawing/2014/main" id="{10F8D44B-0E28-4A21-969B-E1DE91BE0CC5}"/>
              </a:ext>
            </a:extLst>
          </p:cNvPr>
          <p:cNvSpPr txBox="1"/>
          <p:nvPr userDrawn="1"/>
        </p:nvSpPr>
        <p:spPr>
          <a:xfrm>
            <a:off x="23393400" y="926107"/>
            <a:ext cx="5092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Tw</a:t>
            </a:r>
          </a:p>
        </p:txBody>
      </p:sp>
      <p:sp>
        <p:nvSpPr>
          <p:cNvPr id="31" name="Ln">
            <a:extLst>
              <a:ext uri="{FF2B5EF4-FFF2-40B4-BE49-F238E27FC236}">
                <a16:creationId xmlns:a16="http://schemas.microsoft.com/office/drawing/2014/main" id="{D1E4E411-7E87-47F4-A592-E433A5252545}"/>
              </a:ext>
            </a:extLst>
          </p:cNvPr>
          <p:cNvSpPr txBox="1"/>
          <p:nvPr userDrawn="1"/>
        </p:nvSpPr>
        <p:spPr>
          <a:xfrm>
            <a:off x="22959645" y="926107"/>
            <a:ext cx="28003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r>
              <a:rPr>
                <a:solidFill>
                  <a:srgbClr val="F7F9FF"/>
                </a:solidFill>
              </a:rPr>
              <a:t>Ln</a:t>
            </a:r>
          </a:p>
        </p:txBody>
      </p:sp>
      <p:sp>
        <p:nvSpPr>
          <p:cNvPr id="32" name="Fb">
            <a:extLst>
              <a:ext uri="{FF2B5EF4-FFF2-40B4-BE49-F238E27FC236}">
                <a16:creationId xmlns:a16="http://schemas.microsoft.com/office/drawing/2014/main" id="{26D559D8-D8A5-47C1-ADDD-CF151258726F}"/>
              </a:ext>
            </a:extLst>
          </p:cNvPr>
          <p:cNvSpPr txBox="1"/>
          <p:nvPr userDrawn="1"/>
        </p:nvSpPr>
        <p:spPr>
          <a:xfrm>
            <a:off x="22330565" y="926107"/>
            <a:ext cx="29667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Fb</a:t>
            </a:r>
          </a:p>
        </p:txBody>
      </p:sp>
      <p:sp>
        <p:nvSpPr>
          <p:cNvPr id="33" name="Line">
            <a:extLst>
              <a:ext uri="{FF2B5EF4-FFF2-40B4-BE49-F238E27FC236}">
                <a16:creationId xmlns:a16="http://schemas.microsoft.com/office/drawing/2014/main" id="{7D4378FA-C16B-48E5-889A-38EF839BBBB9}"/>
              </a:ext>
            </a:extLst>
          </p:cNvPr>
          <p:cNvSpPr/>
          <p:nvPr userDrawn="1"/>
        </p:nvSpPr>
        <p:spPr>
          <a:xfrm>
            <a:off x="21988654" y="13081000"/>
            <a:ext cx="1122806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042EEBA4-C185-4394-A211-63CC32164EF4}"/>
              </a:ext>
            </a:extLst>
          </p:cNvPr>
          <p:cNvSpPr txBox="1">
            <a:spLocks/>
          </p:cNvSpPr>
          <p:nvPr userDrawn="1"/>
        </p:nvSpPr>
        <p:spPr>
          <a:xfrm>
            <a:off x="23333077" y="12916793"/>
            <a:ext cx="831848" cy="3048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2C2E3C"/>
                </a:solidFill>
                <a:uFillTx/>
                <a:latin typeface="Lato Black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fld id="{86CB4B4D-7CA3-9044-876B-883B54F8677D}" type="slidenum">
              <a:rPr lang="en-US" smtClean="0">
                <a:solidFill>
                  <a:srgbClr val="F7F9FF"/>
                </a:solidFill>
              </a:rPr>
              <a:pPr hangingPunct="1"/>
              <a:t>‹#›</a:t>
            </a:fld>
            <a:endParaRPr lang="en-US" dirty="0">
              <a:solidFill>
                <a:srgbClr val="F7F9FF"/>
              </a:solidFill>
            </a:endParaRPr>
          </a:p>
        </p:txBody>
      </p:sp>
      <p:sp>
        <p:nvSpPr>
          <p:cNvPr id="38" name="Business Development Company">
            <a:extLst>
              <a:ext uri="{FF2B5EF4-FFF2-40B4-BE49-F238E27FC236}">
                <a16:creationId xmlns:a16="http://schemas.microsoft.com/office/drawing/2014/main" id="{9ED0A04B-EB8F-44B7-B61F-BECA381BD2A4}"/>
              </a:ext>
            </a:extLst>
          </p:cNvPr>
          <p:cNvSpPr txBox="1"/>
          <p:nvPr userDrawn="1"/>
        </p:nvSpPr>
        <p:spPr>
          <a:xfrm>
            <a:off x="15834361" y="12928600"/>
            <a:ext cx="56724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Business Development Company</a:t>
            </a:r>
          </a:p>
        </p:txBody>
      </p:sp>
      <p:sp>
        <p:nvSpPr>
          <p:cNvPr id="45" name="MEGAN">
            <a:extLst>
              <a:ext uri="{FF2B5EF4-FFF2-40B4-BE49-F238E27FC236}">
                <a16:creationId xmlns:a16="http://schemas.microsoft.com/office/drawing/2014/main" id="{5480F53E-B4B2-46D8-8886-C2159C87162C}"/>
              </a:ext>
            </a:extLst>
          </p:cNvPr>
          <p:cNvSpPr txBox="1"/>
          <p:nvPr userDrawn="1"/>
        </p:nvSpPr>
        <p:spPr>
          <a:xfrm>
            <a:off x="1275556" y="888007"/>
            <a:ext cx="3086894" cy="418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20000"/>
              </a:lnSpc>
              <a:defRPr sz="2500" b="0">
                <a:solidFill>
                  <a:srgbClr val="2C2E3C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dirty="0">
                <a:solidFill>
                  <a:srgbClr val="F7F9FF"/>
                </a:solidFill>
              </a:rPr>
              <a:t>MEGAN</a:t>
            </a:r>
          </a:p>
        </p:txBody>
      </p:sp>
      <p:sp>
        <p:nvSpPr>
          <p:cNvPr id="47" name="Line">
            <a:extLst>
              <a:ext uri="{FF2B5EF4-FFF2-40B4-BE49-F238E27FC236}">
                <a16:creationId xmlns:a16="http://schemas.microsoft.com/office/drawing/2014/main" id="{725EFA00-7881-4EEB-AD9C-769EF1152DE0}"/>
              </a:ext>
            </a:extLst>
          </p:cNvPr>
          <p:cNvSpPr/>
          <p:nvPr userDrawn="1"/>
        </p:nvSpPr>
        <p:spPr>
          <a:xfrm>
            <a:off x="-1" y="1078508"/>
            <a:ext cx="1002891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598805"/>
      </p:ext>
    </p:extLst>
  </p:cSld>
  <p:clrMapOvr>
    <a:masterClrMapping/>
  </p:clrMapOvr>
  <p:transition spd="slow">
    <p:push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9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1D52BF2-6057-460B-B774-A2950BFD700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1909035"/>
            <a:ext cx="4876800" cy="4953001"/>
          </a:xfrm>
          <a:custGeom>
            <a:avLst/>
            <a:gdLst>
              <a:gd name="connsiteX0" fmla="*/ 0 w 4876800"/>
              <a:gd name="connsiteY0" fmla="*/ 0 h 4953001"/>
              <a:gd name="connsiteX1" fmla="*/ 4876800 w 4876800"/>
              <a:gd name="connsiteY1" fmla="*/ 0 h 4953001"/>
              <a:gd name="connsiteX2" fmla="*/ 4876800 w 4876800"/>
              <a:gd name="connsiteY2" fmla="*/ 4953001 h 4953001"/>
              <a:gd name="connsiteX3" fmla="*/ 0 w 4876800"/>
              <a:gd name="connsiteY3" fmla="*/ 4953001 h 495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4953001">
                <a:moveTo>
                  <a:pt x="0" y="0"/>
                </a:moveTo>
                <a:lnTo>
                  <a:pt x="4876800" y="0"/>
                </a:lnTo>
                <a:lnTo>
                  <a:pt x="4876800" y="4953001"/>
                </a:lnTo>
                <a:lnTo>
                  <a:pt x="0" y="49530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6C99424-7B00-46B5-8B5E-7914D4F029B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753600" y="1909035"/>
            <a:ext cx="4876801" cy="4953001"/>
          </a:xfrm>
          <a:custGeom>
            <a:avLst/>
            <a:gdLst>
              <a:gd name="connsiteX0" fmla="*/ 0 w 4876801"/>
              <a:gd name="connsiteY0" fmla="*/ 0 h 4953001"/>
              <a:gd name="connsiteX1" fmla="*/ 4876801 w 4876801"/>
              <a:gd name="connsiteY1" fmla="*/ 0 h 4953001"/>
              <a:gd name="connsiteX2" fmla="*/ 4876801 w 4876801"/>
              <a:gd name="connsiteY2" fmla="*/ 4953001 h 4953001"/>
              <a:gd name="connsiteX3" fmla="*/ 0 w 4876801"/>
              <a:gd name="connsiteY3" fmla="*/ 4953001 h 495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1" h="4953001">
                <a:moveTo>
                  <a:pt x="0" y="0"/>
                </a:moveTo>
                <a:lnTo>
                  <a:pt x="4876801" y="0"/>
                </a:lnTo>
                <a:lnTo>
                  <a:pt x="4876801" y="4953001"/>
                </a:lnTo>
                <a:lnTo>
                  <a:pt x="0" y="4953001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F61AF9DF-97AC-4F14-A47F-DCE6BCA2EFA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753600" y="6858000"/>
            <a:ext cx="4876801" cy="4953001"/>
          </a:xfrm>
          <a:custGeom>
            <a:avLst/>
            <a:gdLst>
              <a:gd name="connsiteX0" fmla="*/ 0 w 4876801"/>
              <a:gd name="connsiteY0" fmla="*/ 0 h 4953001"/>
              <a:gd name="connsiteX1" fmla="*/ 4876801 w 4876801"/>
              <a:gd name="connsiteY1" fmla="*/ 0 h 4953001"/>
              <a:gd name="connsiteX2" fmla="*/ 4876801 w 4876801"/>
              <a:gd name="connsiteY2" fmla="*/ 4953001 h 4953001"/>
              <a:gd name="connsiteX3" fmla="*/ 0 w 4876801"/>
              <a:gd name="connsiteY3" fmla="*/ 4953001 h 495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1" h="4953001">
                <a:moveTo>
                  <a:pt x="0" y="0"/>
                </a:moveTo>
                <a:lnTo>
                  <a:pt x="4876801" y="0"/>
                </a:lnTo>
                <a:lnTo>
                  <a:pt x="4876801" y="4953001"/>
                </a:lnTo>
                <a:lnTo>
                  <a:pt x="0" y="49530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CB495EC-8223-4E87-8FB7-2707D3DF423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4630399" y="1907016"/>
            <a:ext cx="9753600" cy="9902528"/>
          </a:xfrm>
          <a:custGeom>
            <a:avLst/>
            <a:gdLst>
              <a:gd name="connsiteX0" fmla="*/ 0 w 9753600"/>
              <a:gd name="connsiteY0" fmla="*/ 0 h 9902528"/>
              <a:gd name="connsiteX1" fmla="*/ 9753600 w 9753600"/>
              <a:gd name="connsiteY1" fmla="*/ 0 h 9902528"/>
              <a:gd name="connsiteX2" fmla="*/ 9753600 w 9753600"/>
              <a:gd name="connsiteY2" fmla="*/ 9902528 h 9902528"/>
              <a:gd name="connsiteX3" fmla="*/ 0 w 9753600"/>
              <a:gd name="connsiteY3" fmla="*/ 9902528 h 9902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53600" h="9902528">
                <a:moveTo>
                  <a:pt x="0" y="0"/>
                </a:moveTo>
                <a:lnTo>
                  <a:pt x="9753600" y="0"/>
                </a:lnTo>
                <a:lnTo>
                  <a:pt x="9753600" y="9902528"/>
                </a:lnTo>
                <a:lnTo>
                  <a:pt x="0" y="9902528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F4D182B-8488-4701-8F2F-A7FFAAE312C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76799" y="6858000"/>
            <a:ext cx="4876800" cy="4953001"/>
          </a:xfrm>
          <a:custGeom>
            <a:avLst/>
            <a:gdLst>
              <a:gd name="connsiteX0" fmla="*/ 0 w 4876800"/>
              <a:gd name="connsiteY0" fmla="*/ 0 h 4953001"/>
              <a:gd name="connsiteX1" fmla="*/ 4876800 w 4876800"/>
              <a:gd name="connsiteY1" fmla="*/ 0 h 4953001"/>
              <a:gd name="connsiteX2" fmla="*/ 4876800 w 4876800"/>
              <a:gd name="connsiteY2" fmla="*/ 4953001 h 4953001"/>
              <a:gd name="connsiteX3" fmla="*/ 0 w 4876800"/>
              <a:gd name="connsiteY3" fmla="*/ 4953001 h 495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4953001">
                <a:moveTo>
                  <a:pt x="0" y="0"/>
                </a:moveTo>
                <a:lnTo>
                  <a:pt x="4876800" y="0"/>
                </a:lnTo>
                <a:lnTo>
                  <a:pt x="4876800" y="4953001"/>
                </a:lnTo>
                <a:lnTo>
                  <a:pt x="0" y="4953001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grpSp>
        <p:nvGrpSpPr>
          <p:cNvPr id="28" name="Group">
            <a:extLst>
              <a:ext uri="{FF2B5EF4-FFF2-40B4-BE49-F238E27FC236}">
                <a16:creationId xmlns:a16="http://schemas.microsoft.com/office/drawing/2014/main" id="{7FFF85A2-9B28-4AD9-8231-38B24EF5DCBB}"/>
              </a:ext>
            </a:extLst>
          </p:cNvPr>
          <p:cNvGrpSpPr/>
          <p:nvPr userDrawn="1"/>
        </p:nvGrpSpPr>
        <p:grpSpPr>
          <a:xfrm>
            <a:off x="1275556" y="12954000"/>
            <a:ext cx="1016001" cy="254000"/>
            <a:chOff x="0" y="0"/>
            <a:chExt cx="1016000" cy="254000"/>
          </a:xfrm>
        </p:grpSpPr>
        <p:sp>
          <p:nvSpPr>
            <p:cNvPr id="29" name="Shape">
              <a:extLst>
                <a:ext uri="{FF2B5EF4-FFF2-40B4-BE49-F238E27FC236}">
                  <a16:creationId xmlns:a16="http://schemas.microsoft.com/office/drawing/2014/main" id="{A00FA229-49CC-4764-B770-15274A5F045B}"/>
                </a:ext>
              </a:extLst>
            </p:cNvPr>
            <p:cNvSpPr/>
            <p:nvPr/>
          </p:nvSpPr>
          <p:spPr>
            <a:xfrm>
              <a:off x="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67" y="10800"/>
                  </a:moveTo>
                  <a:lnTo>
                    <a:pt x="21284" y="922"/>
                  </a:lnTo>
                  <a:cubicBezTo>
                    <a:pt x="21480" y="824"/>
                    <a:pt x="21600" y="689"/>
                    <a:pt x="21600" y="540"/>
                  </a:cubicBezTo>
                  <a:cubicBezTo>
                    <a:pt x="21600" y="242"/>
                    <a:pt x="21117" y="0"/>
                    <a:pt x="20520" y="0"/>
                  </a:cubicBezTo>
                  <a:cubicBezTo>
                    <a:pt x="20222" y="0"/>
                    <a:pt x="19953" y="61"/>
                    <a:pt x="19756" y="158"/>
                  </a:cubicBezTo>
                  <a:lnTo>
                    <a:pt x="316" y="10418"/>
                  </a:lnTo>
                  <a:cubicBezTo>
                    <a:pt x="121" y="10516"/>
                    <a:pt x="0" y="10651"/>
                    <a:pt x="0" y="10800"/>
                  </a:cubicBezTo>
                  <a:cubicBezTo>
                    <a:pt x="0" y="10949"/>
                    <a:pt x="120" y="11084"/>
                    <a:pt x="316" y="11182"/>
                  </a:cubicBezTo>
                  <a:lnTo>
                    <a:pt x="19756" y="21442"/>
                  </a:lnTo>
                  <a:cubicBezTo>
                    <a:pt x="19953" y="21540"/>
                    <a:pt x="20222" y="21600"/>
                    <a:pt x="20520" y="21600"/>
                  </a:cubicBezTo>
                  <a:cubicBezTo>
                    <a:pt x="21117" y="21600"/>
                    <a:pt x="21600" y="21358"/>
                    <a:pt x="21600" y="21060"/>
                  </a:cubicBezTo>
                  <a:cubicBezTo>
                    <a:pt x="21600" y="20911"/>
                    <a:pt x="21480" y="20776"/>
                    <a:pt x="21284" y="20678"/>
                  </a:cubicBezTo>
                  <a:cubicBezTo>
                    <a:pt x="21284" y="20678"/>
                    <a:pt x="2567" y="10800"/>
                    <a:pt x="2567" y="10800"/>
                  </a:cubicBezTo>
                  <a:close/>
                </a:path>
              </a:pathLst>
            </a:custGeom>
            <a:solidFill>
              <a:srgbClr val="373C4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  <p:sp>
          <p:nvSpPr>
            <p:cNvPr id="30" name="Shape">
              <a:extLst>
                <a:ext uri="{FF2B5EF4-FFF2-40B4-BE49-F238E27FC236}">
                  <a16:creationId xmlns:a16="http://schemas.microsoft.com/office/drawing/2014/main" id="{C8F84986-56F8-422A-9F75-DC3E0F69BD93}"/>
                </a:ext>
              </a:extLst>
            </p:cNvPr>
            <p:cNvSpPr/>
            <p:nvPr/>
          </p:nvSpPr>
          <p:spPr>
            <a:xfrm>
              <a:off x="88900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4" y="10418"/>
                  </a:moveTo>
                  <a:lnTo>
                    <a:pt x="1844" y="158"/>
                  </a:lnTo>
                  <a:cubicBezTo>
                    <a:pt x="1648" y="61"/>
                    <a:pt x="1378" y="0"/>
                    <a:pt x="1080" y="0"/>
                  </a:cubicBezTo>
                  <a:cubicBezTo>
                    <a:pt x="483" y="0"/>
                    <a:pt x="0" y="242"/>
                    <a:pt x="0" y="540"/>
                  </a:cubicBezTo>
                  <a:cubicBezTo>
                    <a:pt x="0" y="689"/>
                    <a:pt x="121" y="824"/>
                    <a:pt x="316" y="922"/>
                  </a:cubicBezTo>
                  <a:lnTo>
                    <a:pt x="19033" y="10800"/>
                  </a:lnTo>
                  <a:lnTo>
                    <a:pt x="316" y="20678"/>
                  </a:lnTo>
                  <a:cubicBezTo>
                    <a:pt x="121" y="20776"/>
                    <a:pt x="0" y="20911"/>
                    <a:pt x="0" y="21060"/>
                  </a:cubicBezTo>
                  <a:cubicBezTo>
                    <a:pt x="0" y="21358"/>
                    <a:pt x="483" y="21600"/>
                    <a:pt x="1080" y="21600"/>
                  </a:cubicBezTo>
                  <a:cubicBezTo>
                    <a:pt x="1378" y="21600"/>
                    <a:pt x="1648" y="21540"/>
                    <a:pt x="1844" y="21442"/>
                  </a:cubicBezTo>
                  <a:lnTo>
                    <a:pt x="21284" y="11182"/>
                  </a:lnTo>
                  <a:cubicBezTo>
                    <a:pt x="21479" y="11084"/>
                    <a:pt x="21600" y="10949"/>
                    <a:pt x="21600" y="10800"/>
                  </a:cubicBezTo>
                  <a:cubicBezTo>
                    <a:pt x="21600" y="10651"/>
                    <a:pt x="21479" y="10516"/>
                    <a:pt x="21284" y="10418"/>
                  </a:cubicBezTo>
                </a:path>
              </a:pathLst>
            </a:custGeom>
            <a:solidFill>
              <a:srgbClr val="373C4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</p:grpSp>
      <p:sp>
        <p:nvSpPr>
          <p:cNvPr id="31" name="Tw">
            <a:extLst>
              <a:ext uri="{FF2B5EF4-FFF2-40B4-BE49-F238E27FC236}">
                <a16:creationId xmlns:a16="http://schemas.microsoft.com/office/drawing/2014/main" id="{72D5279F-B587-4073-9B59-D3311DE0F615}"/>
              </a:ext>
            </a:extLst>
          </p:cNvPr>
          <p:cNvSpPr txBox="1"/>
          <p:nvPr userDrawn="1"/>
        </p:nvSpPr>
        <p:spPr>
          <a:xfrm>
            <a:off x="23393400" y="926107"/>
            <a:ext cx="5092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Tw</a:t>
            </a:r>
          </a:p>
        </p:txBody>
      </p:sp>
      <p:sp>
        <p:nvSpPr>
          <p:cNvPr id="32" name="Ln">
            <a:extLst>
              <a:ext uri="{FF2B5EF4-FFF2-40B4-BE49-F238E27FC236}">
                <a16:creationId xmlns:a16="http://schemas.microsoft.com/office/drawing/2014/main" id="{D4228805-F102-4B38-B940-B23AEA3D507F}"/>
              </a:ext>
            </a:extLst>
          </p:cNvPr>
          <p:cNvSpPr txBox="1"/>
          <p:nvPr userDrawn="1"/>
        </p:nvSpPr>
        <p:spPr>
          <a:xfrm>
            <a:off x="22959645" y="926107"/>
            <a:ext cx="28003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r>
              <a:rPr>
                <a:solidFill>
                  <a:srgbClr val="F7F9FF"/>
                </a:solidFill>
              </a:rPr>
              <a:t>Ln</a:t>
            </a:r>
          </a:p>
        </p:txBody>
      </p:sp>
      <p:sp>
        <p:nvSpPr>
          <p:cNvPr id="33" name="Fb">
            <a:extLst>
              <a:ext uri="{FF2B5EF4-FFF2-40B4-BE49-F238E27FC236}">
                <a16:creationId xmlns:a16="http://schemas.microsoft.com/office/drawing/2014/main" id="{9A6CCBF3-B310-4F7B-9A66-E22C8A1E348B}"/>
              </a:ext>
            </a:extLst>
          </p:cNvPr>
          <p:cNvSpPr txBox="1"/>
          <p:nvPr userDrawn="1"/>
        </p:nvSpPr>
        <p:spPr>
          <a:xfrm>
            <a:off x="22330565" y="926107"/>
            <a:ext cx="29667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Fb</a:t>
            </a:r>
          </a:p>
        </p:txBody>
      </p:sp>
      <p:sp>
        <p:nvSpPr>
          <p:cNvPr id="34" name="Line">
            <a:extLst>
              <a:ext uri="{FF2B5EF4-FFF2-40B4-BE49-F238E27FC236}">
                <a16:creationId xmlns:a16="http://schemas.microsoft.com/office/drawing/2014/main" id="{2B56275E-93CB-460C-B9F3-F8ECB7DBCD76}"/>
              </a:ext>
            </a:extLst>
          </p:cNvPr>
          <p:cNvSpPr/>
          <p:nvPr userDrawn="1"/>
        </p:nvSpPr>
        <p:spPr>
          <a:xfrm>
            <a:off x="21988654" y="13081000"/>
            <a:ext cx="1122806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" name="Slide Number">
            <a:extLst>
              <a:ext uri="{FF2B5EF4-FFF2-40B4-BE49-F238E27FC236}">
                <a16:creationId xmlns:a16="http://schemas.microsoft.com/office/drawing/2014/main" id="{FCA8E257-7671-4516-9706-0C3D3A416297}"/>
              </a:ext>
            </a:extLst>
          </p:cNvPr>
          <p:cNvSpPr txBox="1">
            <a:spLocks/>
          </p:cNvSpPr>
          <p:nvPr userDrawn="1"/>
        </p:nvSpPr>
        <p:spPr>
          <a:xfrm>
            <a:off x="23333077" y="12916793"/>
            <a:ext cx="831848" cy="3048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2C2E3C"/>
                </a:solidFill>
                <a:uFillTx/>
                <a:latin typeface="Lato Black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fld id="{86CB4B4D-7CA3-9044-876B-883B54F8677D}" type="slidenum">
              <a:rPr lang="en-US" smtClean="0">
                <a:solidFill>
                  <a:srgbClr val="F7F9FF"/>
                </a:solidFill>
              </a:rPr>
              <a:pPr hangingPunct="1"/>
              <a:t>‹#›</a:t>
            </a:fld>
            <a:endParaRPr lang="en-US" dirty="0">
              <a:solidFill>
                <a:srgbClr val="F7F9FF"/>
              </a:solidFill>
            </a:endParaRPr>
          </a:p>
        </p:txBody>
      </p:sp>
      <p:sp>
        <p:nvSpPr>
          <p:cNvPr id="36" name="Business Development Company">
            <a:extLst>
              <a:ext uri="{FF2B5EF4-FFF2-40B4-BE49-F238E27FC236}">
                <a16:creationId xmlns:a16="http://schemas.microsoft.com/office/drawing/2014/main" id="{388DEEEE-836C-4FAB-B851-63D2C49AD2CF}"/>
              </a:ext>
            </a:extLst>
          </p:cNvPr>
          <p:cNvSpPr txBox="1"/>
          <p:nvPr userDrawn="1"/>
        </p:nvSpPr>
        <p:spPr>
          <a:xfrm>
            <a:off x="15834361" y="12928600"/>
            <a:ext cx="56724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Business Development Company</a:t>
            </a:r>
          </a:p>
        </p:txBody>
      </p:sp>
      <p:sp>
        <p:nvSpPr>
          <p:cNvPr id="37" name="MEGAN">
            <a:extLst>
              <a:ext uri="{FF2B5EF4-FFF2-40B4-BE49-F238E27FC236}">
                <a16:creationId xmlns:a16="http://schemas.microsoft.com/office/drawing/2014/main" id="{A04370FC-37E2-4A1E-997E-F9EEC7D9F85F}"/>
              </a:ext>
            </a:extLst>
          </p:cNvPr>
          <p:cNvSpPr txBox="1"/>
          <p:nvPr userDrawn="1"/>
        </p:nvSpPr>
        <p:spPr>
          <a:xfrm>
            <a:off x="1275556" y="888007"/>
            <a:ext cx="3086894" cy="418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20000"/>
              </a:lnSpc>
              <a:defRPr sz="2500" b="0">
                <a:solidFill>
                  <a:srgbClr val="2C2E3C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dirty="0">
                <a:solidFill>
                  <a:srgbClr val="F7F9FF"/>
                </a:solidFill>
              </a:rPr>
              <a:t>MEGAN</a:t>
            </a:r>
          </a:p>
        </p:txBody>
      </p:sp>
      <p:sp>
        <p:nvSpPr>
          <p:cNvPr id="38" name="Line">
            <a:extLst>
              <a:ext uri="{FF2B5EF4-FFF2-40B4-BE49-F238E27FC236}">
                <a16:creationId xmlns:a16="http://schemas.microsoft.com/office/drawing/2014/main" id="{10DE1B9E-30C9-4277-BF86-8519B95581D9}"/>
              </a:ext>
            </a:extLst>
          </p:cNvPr>
          <p:cNvSpPr/>
          <p:nvPr userDrawn="1"/>
        </p:nvSpPr>
        <p:spPr>
          <a:xfrm>
            <a:off x="-1" y="1078508"/>
            <a:ext cx="1002891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4060929"/>
      </p:ext>
    </p:extLst>
  </p:cSld>
  <p:clrMapOvr>
    <a:masterClrMapping/>
  </p:clrMapOvr>
  <p:transition spd="slow">
    <p:push dir="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EEA7C0D-5906-405A-8167-79DCC221371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67220" y="2812537"/>
            <a:ext cx="5334001" cy="5334001"/>
          </a:xfrm>
          <a:custGeom>
            <a:avLst/>
            <a:gdLst>
              <a:gd name="connsiteX0" fmla="*/ 0 w 5334001"/>
              <a:gd name="connsiteY0" fmla="*/ 0 h 5334001"/>
              <a:gd name="connsiteX1" fmla="*/ 5334001 w 5334001"/>
              <a:gd name="connsiteY1" fmla="*/ 0 h 5334001"/>
              <a:gd name="connsiteX2" fmla="*/ 5334001 w 5334001"/>
              <a:gd name="connsiteY2" fmla="*/ 5334001 h 5334001"/>
              <a:gd name="connsiteX3" fmla="*/ 0 w 5334001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4001" h="5334001">
                <a:moveTo>
                  <a:pt x="0" y="0"/>
                </a:moveTo>
                <a:lnTo>
                  <a:pt x="5334001" y="0"/>
                </a:lnTo>
                <a:lnTo>
                  <a:pt x="5334001" y="5334001"/>
                </a:lnTo>
                <a:lnTo>
                  <a:pt x="0" y="53340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62C6558-1679-4B06-AB62-92F9F4D0E4B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72405" y="2812537"/>
            <a:ext cx="5334001" cy="5334001"/>
          </a:xfrm>
          <a:custGeom>
            <a:avLst/>
            <a:gdLst>
              <a:gd name="connsiteX0" fmla="*/ 0 w 5334001"/>
              <a:gd name="connsiteY0" fmla="*/ 0 h 5334001"/>
              <a:gd name="connsiteX1" fmla="*/ 5334001 w 5334001"/>
              <a:gd name="connsiteY1" fmla="*/ 0 h 5334001"/>
              <a:gd name="connsiteX2" fmla="*/ 5334001 w 5334001"/>
              <a:gd name="connsiteY2" fmla="*/ 5334001 h 5334001"/>
              <a:gd name="connsiteX3" fmla="*/ 0 w 5334001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4001" h="5334001">
                <a:moveTo>
                  <a:pt x="0" y="0"/>
                </a:moveTo>
                <a:lnTo>
                  <a:pt x="5334001" y="0"/>
                </a:lnTo>
                <a:lnTo>
                  <a:pt x="5334001" y="5334001"/>
                </a:lnTo>
                <a:lnTo>
                  <a:pt x="0" y="5334001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A17BF19-B010-4DDF-AC87-622A426D3E3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277589" y="2812537"/>
            <a:ext cx="5334002" cy="5334001"/>
          </a:xfrm>
          <a:custGeom>
            <a:avLst/>
            <a:gdLst>
              <a:gd name="connsiteX0" fmla="*/ 0 w 5334002"/>
              <a:gd name="connsiteY0" fmla="*/ 0 h 5334001"/>
              <a:gd name="connsiteX1" fmla="*/ 5334002 w 5334002"/>
              <a:gd name="connsiteY1" fmla="*/ 0 h 5334001"/>
              <a:gd name="connsiteX2" fmla="*/ 5334002 w 5334002"/>
              <a:gd name="connsiteY2" fmla="*/ 5334001 h 5334001"/>
              <a:gd name="connsiteX3" fmla="*/ 0 w 5334002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4002" h="5334001">
                <a:moveTo>
                  <a:pt x="0" y="0"/>
                </a:moveTo>
                <a:lnTo>
                  <a:pt x="5334002" y="0"/>
                </a:lnTo>
                <a:lnTo>
                  <a:pt x="5334002" y="5334001"/>
                </a:lnTo>
                <a:lnTo>
                  <a:pt x="0" y="53340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A353C69-1017-432E-A7C9-DAB0B4D6D31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7782775" y="2812537"/>
            <a:ext cx="5334002" cy="5334001"/>
          </a:xfrm>
          <a:custGeom>
            <a:avLst/>
            <a:gdLst>
              <a:gd name="connsiteX0" fmla="*/ 0 w 5334002"/>
              <a:gd name="connsiteY0" fmla="*/ 0 h 5334001"/>
              <a:gd name="connsiteX1" fmla="*/ 5334002 w 5334002"/>
              <a:gd name="connsiteY1" fmla="*/ 0 h 5334001"/>
              <a:gd name="connsiteX2" fmla="*/ 5334002 w 5334002"/>
              <a:gd name="connsiteY2" fmla="*/ 5334001 h 5334001"/>
              <a:gd name="connsiteX3" fmla="*/ 0 w 5334002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4002" h="5334001">
                <a:moveTo>
                  <a:pt x="0" y="0"/>
                </a:moveTo>
                <a:lnTo>
                  <a:pt x="5334002" y="0"/>
                </a:lnTo>
                <a:lnTo>
                  <a:pt x="5334002" y="5334001"/>
                </a:lnTo>
                <a:lnTo>
                  <a:pt x="0" y="5334001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79246063"/>
      </p:ext>
    </p:extLst>
  </p:cSld>
  <p:clrMapOvr>
    <a:masterClrMapping/>
  </p:clrMapOvr>
  <p:transition spd="slow">
    <p:push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9F2EA3E-7C55-4978-AD39-48306CCF965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3" y="1906455"/>
            <a:ext cx="5080000" cy="9906001"/>
          </a:xfrm>
          <a:custGeom>
            <a:avLst/>
            <a:gdLst>
              <a:gd name="connsiteX0" fmla="*/ 0 w 5080000"/>
              <a:gd name="connsiteY0" fmla="*/ 0 h 9906001"/>
              <a:gd name="connsiteX1" fmla="*/ 5080000 w 5080000"/>
              <a:gd name="connsiteY1" fmla="*/ 0 h 9906001"/>
              <a:gd name="connsiteX2" fmla="*/ 5080000 w 5080000"/>
              <a:gd name="connsiteY2" fmla="*/ 9906001 h 9906001"/>
              <a:gd name="connsiteX3" fmla="*/ 0 w 5080000"/>
              <a:gd name="connsiteY3" fmla="*/ 9906001 h 990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0" h="9906001">
                <a:moveTo>
                  <a:pt x="0" y="0"/>
                </a:moveTo>
                <a:lnTo>
                  <a:pt x="5080000" y="0"/>
                </a:lnTo>
                <a:lnTo>
                  <a:pt x="5080000" y="9906001"/>
                </a:lnTo>
                <a:lnTo>
                  <a:pt x="0" y="99060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1A867EF-ED00-4EBA-B8B4-9712DF926B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79997" y="1904999"/>
            <a:ext cx="5080000" cy="9906000"/>
          </a:xfrm>
          <a:custGeom>
            <a:avLst/>
            <a:gdLst>
              <a:gd name="connsiteX0" fmla="*/ 0 w 5080000"/>
              <a:gd name="connsiteY0" fmla="*/ 0 h 9906000"/>
              <a:gd name="connsiteX1" fmla="*/ 5080000 w 5080000"/>
              <a:gd name="connsiteY1" fmla="*/ 0 h 9906000"/>
              <a:gd name="connsiteX2" fmla="*/ 5080000 w 5080000"/>
              <a:gd name="connsiteY2" fmla="*/ 9906000 h 9906000"/>
              <a:gd name="connsiteX3" fmla="*/ 0 w 5080000"/>
              <a:gd name="connsiteY3" fmla="*/ 9906000 h 990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0" h="9906000">
                <a:moveTo>
                  <a:pt x="0" y="0"/>
                </a:moveTo>
                <a:lnTo>
                  <a:pt x="5080000" y="0"/>
                </a:lnTo>
                <a:lnTo>
                  <a:pt x="5080000" y="9906000"/>
                </a:lnTo>
                <a:lnTo>
                  <a:pt x="0" y="9906000"/>
                </a:lnTo>
                <a:close/>
              </a:path>
            </a:pathLst>
          </a:custGeom>
          <a:solidFill>
            <a:srgbClr val="DDE5F0"/>
          </a:solidFill>
          <a:ln w="12700">
            <a:miter lim="400000"/>
          </a:ln>
          <a:effectLst>
            <a:outerShdw blurRad="508000" dist="376925" dir="5400000" rotWithShape="0">
              <a:srgbClr val="000000">
                <a:alpha val="20096"/>
              </a:srgbClr>
            </a:outerShdw>
          </a:effectLst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27FBFCE-146D-479C-B6A9-DD1B03135AD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159997" y="1904999"/>
            <a:ext cx="5080001" cy="9906000"/>
          </a:xfrm>
          <a:custGeom>
            <a:avLst/>
            <a:gdLst>
              <a:gd name="connsiteX0" fmla="*/ 0 w 5080001"/>
              <a:gd name="connsiteY0" fmla="*/ 0 h 9906000"/>
              <a:gd name="connsiteX1" fmla="*/ 5080001 w 5080001"/>
              <a:gd name="connsiteY1" fmla="*/ 0 h 9906000"/>
              <a:gd name="connsiteX2" fmla="*/ 5080001 w 5080001"/>
              <a:gd name="connsiteY2" fmla="*/ 9906000 h 9906000"/>
              <a:gd name="connsiteX3" fmla="*/ 0 w 5080001"/>
              <a:gd name="connsiteY3" fmla="*/ 9906000 h 990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1" h="9906000">
                <a:moveTo>
                  <a:pt x="0" y="0"/>
                </a:moveTo>
                <a:lnTo>
                  <a:pt x="5080001" y="0"/>
                </a:lnTo>
                <a:lnTo>
                  <a:pt x="5080001" y="9906000"/>
                </a:lnTo>
                <a:lnTo>
                  <a:pt x="0" y="990600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458106386"/>
      </p:ext>
    </p:extLst>
  </p:cSld>
  <p:clrMapOvr>
    <a:masterClrMapping/>
  </p:clrMapOvr>
  <p:transition spd="slow">
    <p:push dir="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2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B58948A5-B4F0-4E2B-8C97-03A80876063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753599" y="1904999"/>
            <a:ext cx="4876801" cy="4953000"/>
          </a:xfrm>
          <a:custGeom>
            <a:avLst/>
            <a:gdLst>
              <a:gd name="connsiteX0" fmla="*/ 0 w 4876801"/>
              <a:gd name="connsiteY0" fmla="*/ 0 h 4953000"/>
              <a:gd name="connsiteX1" fmla="*/ 4876801 w 4876801"/>
              <a:gd name="connsiteY1" fmla="*/ 0 h 4953000"/>
              <a:gd name="connsiteX2" fmla="*/ 4876801 w 4876801"/>
              <a:gd name="connsiteY2" fmla="*/ 4953000 h 4953000"/>
              <a:gd name="connsiteX3" fmla="*/ 0 w 4876801"/>
              <a:gd name="connsiteY3" fmla="*/ 4953000 h 495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1" h="4953000">
                <a:moveTo>
                  <a:pt x="0" y="0"/>
                </a:moveTo>
                <a:lnTo>
                  <a:pt x="4876801" y="0"/>
                </a:lnTo>
                <a:lnTo>
                  <a:pt x="4876801" y="4953000"/>
                </a:lnTo>
                <a:lnTo>
                  <a:pt x="0" y="495300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BA23F1D-4EB8-4595-9816-80A58B965D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630399" y="1904999"/>
            <a:ext cx="4876800" cy="4953000"/>
          </a:xfrm>
          <a:custGeom>
            <a:avLst/>
            <a:gdLst>
              <a:gd name="connsiteX0" fmla="*/ 0 w 4876800"/>
              <a:gd name="connsiteY0" fmla="*/ 0 h 4953000"/>
              <a:gd name="connsiteX1" fmla="*/ 4876800 w 4876800"/>
              <a:gd name="connsiteY1" fmla="*/ 0 h 4953000"/>
              <a:gd name="connsiteX2" fmla="*/ 4876800 w 4876800"/>
              <a:gd name="connsiteY2" fmla="*/ 4953000 h 4953000"/>
              <a:gd name="connsiteX3" fmla="*/ 0 w 4876800"/>
              <a:gd name="connsiteY3" fmla="*/ 4953000 h 495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4953000">
                <a:moveTo>
                  <a:pt x="0" y="0"/>
                </a:moveTo>
                <a:lnTo>
                  <a:pt x="4876800" y="0"/>
                </a:lnTo>
                <a:lnTo>
                  <a:pt x="4876800" y="4953000"/>
                </a:lnTo>
                <a:lnTo>
                  <a:pt x="0" y="4953000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328FC6D1-01A9-4242-95EB-563FF5966A8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9507199" y="1904999"/>
            <a:ext cx="4876800" cy="4953000"/>
          </a:xfrm>
          <a:custGeom>
            <a:avLst/>
            <a:gdLst>
              <a:gd name="connsiteX0" fmla="*/ 0 w 4876800"/>
              <a:gd name="connsiteY0" fmla="*/ 0 h 4953000"/>
              <a:gd name="connsiteX1" fmla="*/ 4876800 w 4876800"/>
              <a:gd name="connsiteY1" fmla="*/ 0 h 4953000"/>
              <a:gd name="connsiteX2" fmla="*/ 4876800 w 4876800"/>
              <a:gd name="connsiteY2" fmla="*/ 4953000 h 4953000"/>
              <a:gd name="connsiteX3" fmla="*/ 0 w 4876800"/>
              <a:gd name="connsiteY3" fmla="*/ 4953000 h 495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4953000">
                <a:moveTo>
                  <a:pt x="0" y="0"/>
                </a:moveTo>
                <a:lnTo>
                  <a:pt x="4876800" y="0"/>
                </a:lnTo>
                <a:lnTo>
                  <a:pt x="4876800" y="4953000"/>
                </a:lnTo>
                <a:lnTo>
                  <a:pt x="0" y="495300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6A94D59C-1291-49B6-A98F-C45763F7D1F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753599" y="6855701"/>
            <a:ext cx="4876801" cy="4953001"/>
          </a:xfrm>
          <a:custGeom>
            <a:avLst/>
            <a:gdLst>
              <a:gd name="connsiteX0" fmla="*/ 0 w 4876801"/>
              <a:gd name="connsiteY0" fmla="*/ 0 h 4953001"/>
              <a:gd name="connsiteX1" fmla="*/ 4876801 w 4876801"/>
              <a:gd name="connsiteY1" fmla="*/ 0 h 4953001"/>
              <a:gd name="connsiteX2" fmla="*/ 4876801 w 4876801"/>
              <a:gd name="connsiteY2" fmla="*/ 4953001 h 4953001"/>
              <a:gd name="connsiteX3" fmla="*/ 0 w 4876801"/>
              <a:gd name="connsiteY3" fmla="*/ 4953001 h 495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1" h="4953001">
                <a:moveTo>
                  <a:pt x="0" y="0"/>
                </a:moveTo>
                <a:lnTo>
                  <a:pt x="4876801" y="0"/>
                </a:lnTo>
                <a:lnTo>
                  <a:pt x="4876801" y="4953001"/>
                </a:lnTo>
                <a:lnTo>
                  <a:pt x="0" y="4953001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4AB64CB-789E-4CDD-B5AE-8B5DB82F6C7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630399" y="6855701"/>
            <a:ext cx="4876801" cy="4953001"/>
          </a:xfrm>
          <a:custGeom>
            <a:avLst/>
            <a:gdLst>
              <a:gd name="connsiteX0" fmla="*/ 0 w 4876801"/>
              <a:gd name="connsiteY0" fmla="*/ 0 h 4953001"/>
              <a:gd name="connsiteX1" fmla="*/ 4876801 w 4876801"/>
              <a:gd name="connsiteY1" fmla="*/ 0 h 4953001"/>
              <a:gd name="connsiteX2" fmla="*/ 4876801 w 4876801"/>
              <a:gd name="connsiteY2" fmla="*/ 4953001 h 4953001"/>
              <a:gd name="connsiteX3" fmla="*/ 0 w 4876801"/>
              <a:gd name="connsiteY3" fmla="*/ 4953001 h 495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1" h="4953001">
                <a:moveTo>
                  <a:pt x="0" y="0"/>
                </a:moveTo>
                <a:lnTo>
                  <a:pt x="4876801" y="0"/>
                </a:lnTo>
                <a:lnTo>
                  <a:pt x="4876801" y="4953001"/>
                </a:lnTo>
                <a:lnTo>
                  <a:pt x="0" y="49530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F97E5541-B1DD-4C02-9232-AB635AFEC81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507199" y="6855700"/>
            <a:ext cx="4876800" cy="4953001"/>
          </a:xfrm>
          <a:custGeom>
            <a:avLst/>
            <a:gdLst>
              <a:gd name="connsiteX0" fmla="*/ 0 w 4876800"/>
              <a:gd name="connsiteY0" fmla="*/ 0 h 4953001"/>
              <a:gd name="connsiteX1" fmla="*/ 4876800 w 4876800"/>
              <a:gd name="connsiteY1" fmla="*/ 0 h 4953001"/>
              <a:gd name="connsiteX2" fmla="*/ 4876800 w 4876800"/>
              <a:gd name="connsiteY2" fmla="*/ 4953001 h 4953001"/>
              <a:gd name="connsiteX3" fmla="*/ 0 w 4876800"/>
              <a:gd name="connsiteY3" fmla="*/ 4953001 h 495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4953001">
                <a:moveTo>
                  <a:pt x="0" y="0"/>
                </a:moveTo>
                <a:lnTo>
                  <a:pt x="4876800" y="0"/>
                </a:lnTo>
                <a:lnTo>
                  <a:pt x="4876800" y="4953001"/>
                </a:lnTo>
                <a:lnTo>
                  <a:pt x="0" y="4953001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  <a:r>
              <a:rPr lang="en-US" dirty="0"/>
              <a:t>y</a:t>
            </a:r>
            <a:endParaRPr lang="en-MN" dirty="0"/>
          </a:p>
        </p:txBody>
      </p:sp>
      <p:grpSp>
        <p:nvGrpSpPr>
          <p:cNvPr id="31" name="Group">
            <a:extLst>
              <a:ext uri="{FF2B5EF4-FFF2-40B4-BE49-F238E27FC236}">
                <a16:creationId xmlns:a16="http://schemas.microsoft.com/office/drawing/2014/main" id="{2DA0ABC9-B6E7-4558-B2FB-7DCBB0B8AABC}"/>
              </a:ext>
            </a:extLst>
          </p:cNvPr>
          <p:cNvGrpSpPr/>
          <p:nvPr userDrawn="1"/>
        </p:nvGrpSpPr>
        <p:grpSpPr>
          <a:xfrm>
            <a:off x="1275556" y="12954000"/>
            <a:ext cx="1016001" cy="254000"/>
            <a:chOff x="0" y="0"/>
            <a:chExt cx="1016000" cy="254000"/>
          </a:xfrm>
        </p:grpSpPr>
        <p:sp>
          <p:nvSpPr>
            <p:cNvPr id="32" name="Shape">
              <a:extLst>
                <a:ext uri="{FF2B5EF4-FFF2-40B4-BE49-F238E27FC236}">
                  <a16:creationId xmlns:a16="http://schemas.microsoft.com/office/drawing/2014/main" id="{02CF8081-0130-4DFE-A91D-ECBD39A1D256}"/>
                </a:ext>
              </a:extLst>
            </p:cNvPr>
            <p:cNvSpPr/>
            <p:nvPr/>
          </p:nvSpPr>
          <p:spPr>
            <a:xfrm>
              <a:off x="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67" y="10800"/>
                  </a:moveTo>
                  <a:lnTo>
                    <a:pt x="21284" y="922"/>
                  </a:lnTo>
                  <a:cubicBezTo>
                    <a:pt x="21480" y="824"/>
                    <a:pt x="21600" y="689"/>
                    <a:pt x="21600" y="540"/>
                  </a:cubicBezTo>
                  <a:cubicBezTo>
                    <a:pt x="21600" y="242"/>
                    <a:pt x="21117" y="0"/>
                    <a:pt x="20520" y="0"/>
                  </a:cubicBezTo>
                  <a:cubicBezTo>
                    <a:pt x="20222" y="0"/>
                    <a:pt x="19953" y="61"/>
                    <a:pt x="19756" y="158"/>
                  </a:cubicBezTo>
                  <a:lnTo>
                    <a:pt x="316" y="10418"/>
                  </a:lnTo>
                  <a:cubicBezTo>
                    <a:pt x="121" y="10516"/>
                    <a:pt x="0" y="10651"/>
                    <a:pt x="0" y="10800"/>
                  </a:cubicBezTo>
                  <a:cubicBezTo>
                    <a:pt x="0" y="10949"/>
                    <a:pt x="120" y="11084"/>
                    <a:pt x="316" y="11182"/>
                  </a:cubicBezTo>
                  <a:lnTo>
                    <a:pt x="19756" y="21442"/>
                  </a:lnTo>
                  <a:cubicBezTo>
                    <a:pt x="19953" y="21540"/>
                    <a:pt x="20222" y="21600"/>
                    <a:pt x="20520" y="21600"/>
                  </a:cubicBezTo>
                  <a:cubicBezTo>
                    <a:pt x="21117" y="21600"/>
                    <a:pt x="21600" y="21358"/>
                    <a:pt x="21600" y="21060"/>
                  </a:cubicBezTo>
                  <a:cubicBezTo>
                    <a:pt x="21600" y="20911"/>
                    <a:pt x="21480" y="20776"/>
                    <a:pt x="21284" y="20678"/>
                  </a:cubicBezTo>
                  <a:cubicBezTo>
                    <a:pt x="21284" y="20678"/>
                    <a:pt x="2567" y="10800"/>
                    <a:pt x="2567" y="10800"/>
                  </a:cubicBezTo>
                  <a:close/>
                </a:path>
              </a:pathLst>
            </a:custGeom>
            <a:solidFill>
              <a:srgbClr val="373C4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  <p:sp>
          <p:nvSpPr>
            <p:cNvPr id="33" name="Shape">
              <a:extLst>
                <a:ext uri="{FF2B5EF4-FFF2-40B4-BE49-F238E27FC236}">
                  <a16:creationId xmlns:a16="http://schemas.microsoft.com/office/drawing/2014/main" id="{0AE70C39-52BD-49FC-83BE-6C8D48D3173A}"/>
                </a:ext>
              </a:extLst>
            </p:cNvPr>
            <p:cNvSpPr/>
            <p:nvPr/>
          </p:nvSpPr>
          <p:spPr>
            <a:xfrm>
              <a:off x="88900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4" y="10418"/>
                  </a:moveTo>
                  <a:lnTo>
                    <a:pt x="1844" y="158"/>
                  </a:lnTo>
                  <a:cubicBezTo>
                    <a:pt x="1648" y="61"/>
                    <a:pt x="1378" y="0"/>
                    <a:pt x="1080" y="0"/>
                  </a:cubicBezTo>
                  <a:cubicBezTo>
                    <a:pt x="483" y="0"/>
                    <a:pt x="0" y="242"/>
                    <a:pt x="0" y="540"/>
                  </a:cubicBezTo>
                  <a:cubicBezTo>
                    <a:pt x="0" y="689"/>
                    <a:pt x="121" y="824"/>
                    <a:pt x="316" y="922"/>
                  </a:cubicBezTo>
                  <a:lnTo>
                    <a:pt x="19033" y="10800"/>
                  </a:lnTo>
                  <a:lnTo>
                    <a:pt x="316" y="20678"/>
                  </a:lnTo>
                  <a:cubicBezTo>
                    <a:pt x="121" y="20776"/>
                    <a:pt x="0" y="20911"/>
                    <a:pt x="0" y="21060"/>
                  </a:cubicBezTo>
                  <a:cubicBezTo>
                    <a:pt x="0" y="21358"/>
                    <a:pt x="483" y="21600"/>
                    <a:pt x="1080" y="21600"/>
                  </a:cubicBezTo>
                  <a:cubicBezTo>
                    <a:pt x="1378" y="21600"/>
                    <a:pt x="1648" y="21540"/>
                    <a:pt x="1844" y="21442"/>
                  </a:cubicBezTo>
                  <a:lnTo>
                    <a:pt x="21284" y="11182"/>
                  </a:lnTo>
                  <a:cubicBezTo>
                    <a:pt x="21479" y="11084"/>
                    <a:pt x="21600" y="10949"/>
                    <a:pt x="21600" y="10800"/>
                  </a:cubicBezTo>
                  <a:cubicBezTo>
                    <a:pt x="21600" y="10651"/>
                    <a:pt x="21479" y="10516"/>
                    <a:pt x="21284" y="10418"/>
                  </a:cubicBezTo>
                </a:path>
              </a:pathLst>
            </a:custGeom>
            <a:solidFill>
              <a:srgbClr val="373C4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</p:grpSp>
      <p:sp>
        <p:nvSpPr>
          <p:cNvPr id="34" name="Tw">
            <a:extLst>
              <a:ext uri="{FF2B5EF4-FFF2-40B4-BE49-F238E27FC236}">
                <a16:creationId xmlns:a16="http://schemas.microsoft.com/office/drawing/2014/main" id="{56B09070-4A36-40C2-AB04-2E1E91F3CA98}"/>
              </a:ext>
            </a:extLst>
          </p:cNvPr>
          <p:cNvSpPr txBox="1"/>
          <p:nvPr userDrawn="1"/>
        </p:nvSpPr>
        <p:spPr>
          <a:xfrm>
            <a:off x="23393400" y="926107"/>
            <a:ext cx="5092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Tw</a:t>
            </a:r>
          </a:p>
        </p:txBody>
      </p:sp>
      <p:sp>
        <p:nvSpPr>
          <p:cNvPr id="35" name="Ln">
            <a:extLst>
              <a:ext uri="{FF2B5EF4-FFF2-40B4-BE49-F238E27FC236}">
                <a16:creationId xmlns:a16="http://schemas.microsoft.com/office/drawing/2014/main" id="{E97A663A-B043-4627-9071-2CC91F298194}"/>
              </a:ext>
            </a:extLst>
          </p:cNvPr>
          <p:cNvSpPr txBox="1"/>
          <p:nvPr userDrawn="1"/>
        </p:nvSpPr>
        <p:spPr>
          <a:xfrm>
            <a:off x="22959645" y="926107"/>
            <a:ext cx="28003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r>
              <a:rPr>
                <a:solidFill>
                  <a:srgbClr val="F7F9FF"/>
                </a:solidFill>
              </a:rPr>
              <a:t>Ln</a:t>
            </a:r>
          </a:p>
        </p:txBody>
      </p:sp>
      <p:sp>
        <p:nvSpPr>
          <p:cNvPr id="36" name="Fb">
            <a:extLst>
              <a:ext uri="{FF2B5EF4-FFF2-40B4-BE49-F238E27FC236}">
                <a16:creationId xmlns:a16="http://schemas.microsoft.com/office/drawing/2014/main" id="{6261913B-E0B6-49A7-8496-6E5D1466AA93}"/>
              </a:ext>
            </a:extLst>
          </p:cNvPr>
          <p:cNvSpPr txBox="1"/>
          <p:nvPr userDrawn="1"/>
        </p:nvSpPr>
        <p:spPr>
          <a:xfrm>
            <a:off x="22330565" y="926107"/>
            <a:ext cx="29667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Fb</a:t>
            </a:r>
          </a:p>
        </p:txBody>
      </p:sp>
      <p:sp>
        <p:nvSpPr>
          <p:cNvPr id="37" name="Line">
            <a:extLst>
              <a:ext uri="{FF2B5EF4-FFF2-40B4-BE49-F238E27FC236}">
                <a16:creationId xmlns:a16="http://schemas.microsoft.com/office/drawing/2014/main" id="{55C8F77C-1BAD-4669-AAAF-A240EB8F5338}"/>
              </a:ext>
            </a:extLst>
          </p:cNvPr>
          <p:cNvSpPr/>
          <p:nvPr userDrawn="1"/>
        </p:nvSpPr>
        <p:spPr>
          <a:xfrm>
            <a:off x="21988654" y="13081000"/>
            <a:ext cx="1122806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" name="Slide Number">
            <a:extLst>
              <a:ext uri="{FF2B5EF4-FFF2-40B4-BE49-F238E27FC236}">
                <a16:creationId xmlns:a16="http://schemas.microsoft.com/office/drawing/2014/main" id="{EB95E751-253C-4A43-804B-52ED15B8994C}"/>
              </a:ext>
            </a:extLst>
          </p:cNvPr>
          <p:cNvSpPr txBox="1">
            <a:spLocks/>
          </p:cNvSpPr>
          <p:nvPr userDrawn="1"/>
        </p:nvSpPr>
        <p:spPr>
          <a:xfrm>
            <a:off x="23333077" y="12916793"/>
            <a:ext cx="831848" cy="3048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2C2E3C"/>
                </a:solidFill>
                <a:uFillTx/>
                <a:latin typeface="Lato Black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fld id="{86CB4B4D-7CA3-9044-876B-883B54F8677D}" type="slidenum">
              <a:rPr lang="en-US" smtClean="0">
                <a:solidFill>
                  <a:srgbClr val="F7F9FF"/>
                </a:solidFill>
              </a:rPr>
              <a:pPr hangingPunct="1"/>
              <a:t>‹#›</a:t>
            </a:fld>
            <a:endParaRPr lang="en-US" dirty="0">
              <a:solidFill>
                <a:srgbClr val="F7F9FF"/>
              </a:solidFill>
            </a:endParaRPr>
          </a:p>
        </p:txBody>
      </p:sp>
      <p:sp>
        <p:nvSpPr>
          <p:cNvPr id="39" name="Business Development Company">
            <a:extLst>
              <a:ext uri="{FF2B5EF4-FFF2-40B4-BE49-F238E27FC236}">
                <a16:creationId xmlns:a16="http://schemas.microsoft.com/office/drawing/2014/main" id="{71DF2639-548E-4FFE-B5E0-7D67CF84C9F1}"/>
              </a:ext>
            </a:extLst>
          </p:cNvPr>
          <p:cNvSpPr txBox="1"/>
          <p:nvPr userDrawn="1"/>
        </p:nvSpPr>
        <p:spPr>
          <a:xfrm>
            <a:off x="15834361" y="12928600"/>
            <a:ext cx="56724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Business Development Company</a:t>
            </a:r>
          </a:p>
        </p:txBody>
      </p:sp>
      <p:sp>
        <p:nvSpPr>
          <p:cNvPr id="40" name="MEGAN">
            <a:extLst>
              <a:ext uri="{FF2B5EF4-FFF2-40B4-BE49-F238E27FC236}">
                <a16:creationId xmlns:a16="http://schemas.microsoft.com/office/drawing/2014/main" id="{C7F9C88E-402A-4F97-BC64-7A91CDC1630F}"/>
              </a:ext>
            </a:extLst>
          </p:cNvPr>
          <p:cNvSpPr txBox="1"/>
          <p:nvPr userDrawn="1"/>
        </p:nvSpPr>
        <p:spPr>
          <a:xfrm>
            <a:off x="1275556" y="888007"/>
            <a:ext cx="3086894" cy="418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20000"/>
              </a:lnSpc>
              <a:defRPr sz="2500" b="0">
                <a:solidFill>
                  <a:srgbClr val="2C2E3C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dirty="0">
                <a:solidFill>
                  <a:srgbClr val="F7F9FF"/>
                </a:solidFill>
              </a:rPr>
              <a:t>MEGAN</a:t>
            </a:r>
          </a:p>
        </p:txBody>
      </p:sp>
      <p:sp>
        <p:nvSpPr>
          <p:cNvPr id="41" name="Line">
            <a:extLst>
              <a:ext uri="{FF2B5EF4-FFF2-40B4-BE49-F238E27FC236}">
                <a16:creationId xmlns:a16="http://schemas.microsoft.com/office/drawing/2014/main" id="{4B92B945-5D7C-462F-9EC4-637D244C4ED1}"/>
              </a:ext>
            </a:extLst>
          </p:cNvPr>
          <p:cNvSpPr/>
          <p:nvPr userDrawn="1"/>
        </p:nvSpPr>
        <p:spPr>
          <a:xfrm>
            <a:off x="-1" y="1078508"/>
            <a:ext cx="1002891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087352"/>
      </p:ext>
    </p:extLst>
  </p:cSld>
  <p:clrMapOvr>
    <a:masterClrMapping/>
  </p:clrMapOvr>
  <p:transition spd="slow">
    <p:push dir="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8625396-B90E-4D64-8AB9-3FE20E88F4E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239999" y="4571999"/>
            <a:ext cx="4572000" cy="4572000"/>
          </a:xfrm>
          <a:custGeom>
            <a:avLst/>
            <a:gdLst>
              <a:gd name="connsiteX0" fmla="*/ 0 w 4572000"/>
              <a:gd name="connsiteY0" fmla="*/ 0 h 4572000"/>
              <a:gd name="connsiteX1" fmla="*/ 4572000 w 4572000"/>
              <a:gd name="connsiteY1" fmla="*/ 0 h 4572000"/>
              <a:gd name="connsiteX2" fmla="*/ 4572000 w 4572000"/>
              <a:gd name="connsiteY2" fmla="*/ 4572000 h 4572000"/>
              <a:gd name="connsiteX3" fmla="*/ 0 w 4572000"/>
              <a:gd name="connsiteY3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0" h="4572000">
                <a:moveTo>
                  <a:pt x="0" y="0"/>
                </a:moveTo>
                <a:lnTo>
                  <a:pt x="4572000" y="0"/>
                </a:lnTo>
                <a:lnTo>
                  <a:pt x="4572000" y="4572000"/>
                </a:lnTo>
                <a:lnTo>
                  <a:pt x="0" y="4572000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03B84D4-CDD4-463C-ADEA-4B5F72979B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811999" y="-1"/>
            <a:ext cx="4572000" cy="4572000"/>
          </a:xfrm>
          <a:custGeom>
            <a:avLst/>
            <a:gdLst>
              <a:gd name="connsiteX0" fmla="*/ 0 w 4572000"/>
              <a:gd name="connsiteY0" fmla="*/ 0 h 4572000"/>
              <a:gd name="connsiteX1" fmla="*/ 4572000 w 4572000"/>
              <a:gd name="connsiteY1" fmla="*/ 0 h 4572000"/>
              <a:gd name="connsiteX2" fmla="*/ 4572000 w 4572000"/>
              <a:gd name="connsiteY2" fmla="*/ 4572000 h 4572000"/>
              <a:gd name="connsiteX3" fmla="*/ 0 w 4572000"/>
              <a:gd name="connsiteY3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0" h="4572000">
                <a:moveTo>
                  <a:pt x="0" y="0"/>
                </a:moveTo>
                <a:lnTo>
                  <a:pt x="4572000" y="0"/>
                </a:lnTo>
                <a:lnTo>
                  <a:pt x="4572000" y="4572000"/>
                </a:lnTo>
                <a:lnTo>
                  <a:pt x="0" y="457200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EEBF6B1-61F7-4661-A8A1-93DE3494ED0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9811999" y="9143999"/>
            <a:ext cx="4572000" cy="4572000"/>
          </a:xfrm>
          <a:custGeom>
            <a:avLst/>
            <a:gdLst>
              <a:gd name="connsiteX0" fmla="*/ 0 w 4572000"/>
              <a:gd name="connsiteY0" fmla="*/ 0 h 4572000"/>
              <a:gd name="connsiteX1" fmla="*/ 4572000 w 4572000"/>
              <a:gd name="connsiteY1" fmla="*/ 0 h 4572000"/>
              <a:gd name="connsiteX2" fmla="*/ 4572000 w 4572000"/>
              <a:gd name="connsiteY2" fmla="*/ 4572000 h 4572000"/>
              <a:gd name="connsiteX3" fmla="*/ 0 w 4572000"/>
              <a:gd name="connsiteY3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0" h="4572000">
                <a:moveTo>
                  <a:pt x="0" y="0"/>
                </a:moveTo>
                <a:lnTo>
                  <a:pt x="4572000" y="0"/>
                </a:lnTo>
                <a:lnTo>
                  <a:pt x="4572000" y="4572000"/>
                </a:lnTo>
                <a:lnTo>
                  <a:pt x="0" y="457200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704641659"/>
      </p:ext>
    </p:extLst>
  </p:cSld>
  <p:clrMapOvr>
    <a:masterClrMapping/>
  </p:clrMapOvr>
  <p:transition spd="slow">
    <p:push dir="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23B2BEB-99C3-432E-BD59-C9863FF7AA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69338" y="1903544"/>
            <a:ext cx="4889501" cy="9906001"/>
          </a:xfrm>
          <a:custGeom>
            <a:avLst/>
            <a:gdLst>
              <a:gd name="connsiteX0" fmla="*/ 0 w 4889501"/>
              <a:gd name="connsiteY0" fmla="*/ 0 h 9906001"/>
              <a:gd name="connsiteX1" fmla="*/ 4889501 w 4889501"/>
              <a:gd name="connsiteY1" fmla="*/ 0 h 9906001"/>
              <a:gd name="connsiteX2" fmla="*/ 4889501 w 4889501"/>
              <a:gd name="connsiteY2" fmla="*/ 9906001 h 9906001"/>
              <a:gd name="connsiteX3" fmla="*/ 0 w 4889501"/>
              <a:gd name="connsiteY3" fmla="*/ 9906001 h 990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9501" h="9906001">
                <a:moveTo>
                  <a:pt x="0" y="0"/>
                </a:moveTo>
                <a:lnTo>
                  <a:pt x="4889501" y="0"/>
                </a:lnTo>
                <a:lnTo>
                  <a:pt x="4889501" y="9906001"/>
                </a:lnTo>
                <a:lnTo>
                  <a:pt x="0" y="99060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A7FBF5D-C0C9-4E43-A76C-902229C8581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90071" y="1903544"/>
            <a:ext cx="4889501" cy="4889501"/>
          </a:xfrm>
          <a:custGeom>
            <a:avLst/>
            <a:gdLst>
              <a:gd name="connsiteX0" fmla="*/ 0 w 4889501"/>
              <a:gd name="connsiteY0" fmla="*/ 0 h 4889501"/>
              <a:gd name="connsiteX1" fmla="*/ 4889501 w 4889501"/>
              <a:gd name="connsiteY1" fmla="*/ 0 h 4889501"/>
              <a:gd name="connsiteX2" fmla="*/ 4889501 w 4889501"/>
              <a:gd name="connsiteY2" fmla="*/ 4889501 h 4889501"/>
              <a:gd name="connsiteX3" fmla="*/ 0 w 4889501"/>
              <a:gd name="connsiteY3" fmla="*/ 4889501 h 4889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9501" h="4889501">
                <a:moveTo>
                  <a:pt x="0" y="0"/>
                </a:moveTo>
                <a:lnTo>
                  <a:pt x="4889501" y="0"/>
                </a:lnTo>
                <a:lnTo>
                  <a:pt x="4889501" y="4889501"/>
                </a:lnTo>
                <a:lnTo>
                  <a:pt x="0" y="4889501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25C58BD-79D2-4D41-82F3-6D91F7955D5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0071" y="6920043"/>
            <a:ext cx="4889501" cy="4889501"/>
          </a:xfrm>
          <a:custGeom>
            <a:avLst/>
            <a:gdLst>
              <a:gd name="connsiteX0" fmla="*/ 0 w 4889501"/>
              <a:gd name="connsiteY0" fmla="*/ 0 h 4889501"/>
              <a:gd name="connsiteX1" fmla="*/ 4889501 w 4889501"/>
              <a:gd name="connsiteY1" fmla="*/ 0 h 4889501"/>
              <a:gd name="connsiteX2" fmla="*/ 4889501 w 4889501"/>
              <a:gd name="connsiteY2" fmla="*/ 4889501 h 4889501"/>
              <a:gd name="connsiteX3" fmla="*/ 0 w 4889501"/>
              <a:gd name="connsiteY3" fmla="*/ 4889501 h 4889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9501" h="4889501">
                <a:moveTo>
                  <a:pt x="0" y="0"/>
                </a:moveTo>
                <a:lnTo>
                  <a:pt x="4889501" y="0"/>
                </a:lnTo>
                <a:lnTo>
                  <a:pt x="4889501" y="4889501"/>
                </a:lnTo>
                <a:lnTo>
                  <a:pt x="0" y="48895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237306362"/>
      </p:ext>
    </p:extLst>
  </p:cSld>
  <p:clrMapOvr>
    <a:masterClrMapping/>
  </p:clrMapOvr>
  <p:transition spd="slow">
    <p:push dir="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159C37-6BBA-45ED-934F-111CBDA6334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281467" y="1906454"/>
            <a:ext cx="13955415" cy="6350001"/>
          </a:xfrm>
          <a:custGeom>
            <a:avLst/>
            <a:gdLst>
              <a:gd name="connsiteX0" fmla="*/ 0 w 13955415"/>
              <a:gd name="connsiteY0" fmla="*/ 0 h 6350001"/>
              <a:gd name="connsiteX1" fmla="*/ 13955415 w 13955415"/>
              <a:gd name="connsiteY1" fmla="*/ 0 h 6350001"/>
              <a:gd name="connsiteX2" fmla="*/ 13955415 w 13955415"/>
              <a:gd name="connsiteY2" fmla="*/ 6350001 h 6350001"/>
              <a:gd name="connsiteX3" fmla="*/ 0 w 13955415"/>
              <a:gd name="connsiteY3" fmla="*/ 6350001 h 635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55415" h="6350001">
                <a:moveTo>
                  <a:pt x="0" y="0"/>
                </a:moveTo>
                <a:lnTo>
                  <a:pt x="13955415" y="0"/>
                </a:lnTo>
                <a:lnTo>
                  <a:pt x="13955415" y="6350001"/>
                </a:lnTo>
                <a:lnTo>
                  <a:pt x="0" y="63500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87723218"/>
      </p:ext>
    </p:extLst>
  </p:cSld>
  <p:clrMapOvr>
    <a:masterClrMapping/>
  </p:clrMapOvr>
  <p:transition spd="slow">
    <p:push dir="u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8235D0C-6C03-4A8E-8678-3E14E110DD9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76348" y="1904999"/>
            <a:ext cx="7277101" cy="4953000"/>
          </a:xfrm>
          <a:custGeom>
            <a:avLst/>
            <a:gdLst>
              <a:gd name="connsiteX0" fmla="*/ 0 w 7277101"/>
              <a:gd name="connsiteY0" fmla="*/ 0 h 4953000"/>
              <a:gd name="connsiteX1" fmla="*/ 7277101 w 7277101"/>
              <a:gd name="connsiteY1" fmla="*/ 0 h 4953000"/>
              <a:gd name="connsiteX2" fmla="*/ 7277101 w 7277101"/>
              <a:gd name="connsiteY2" fmla="*/ 4953000 h 4953000"/>
              <a:gd name="connsiteX3" fmla="*/ 0 w 7277101"/>
              <a:gd name="connsiteY3" fmla="*/ 4953000 h 495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7101" h="4953000">
                <a:moveTo>
                  <a:pt x="0" y="0"/>
                </a:moveTo>
                <a:lnTo>
                  <a:pt x="7277101" y="0"/>
                </a:lnTo>
                <a:lnTo>
                  <a:pt x="7277101" y="4953000"/>
                </a:lnTo>
                <a:lnTo>
                  <a:pt x="0" y="495300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4D9F87-0A3B-448D-8A3D-275688DCDAA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53448" y="1904999"/>
            <a:ext cx="7277101" cy="4953000"/>
          </a:xfrm>
          <a:custGeom>
            <a:avLst/>
            <a:gdLst>
              <a:gd name="connsiteX0" fmla="*/ 0 w 7277101"/>
              <a:gd name="connsiteY0" fmla="*/ 0 h 4953000"/>
              <a:gd name="connsiteX1" fmla="*/ 7277101 w 7277101"/>
              <a:gd name="connsiteY1" fmla="*/ 0 h 4953000"/>
              <a:gd name="connsiteX2" fmla="*/ 7277101 w 7277101"/>
              <a:gd name="connsiteY2" fmla="*/ 4953000 h 4953000"/>
              <a:gd name="connsiteX3" fmla="*/ 0 w 7277101"/>
              <a:gd name="connsiteY3" fmla="*/ 4953000 h 495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7101" h="4953000">
                <a:moveTo>
                  <a:pt x="0" y="0"/>
                </a:moveTo>
                <a:lnTo>
                  <a:pt x="7277101" y="0"/>
                </a:lnTo>
                <a:lnTo>
                  <a:pt x="7277101" y="4953000"/>
                </a:lnTo>
                <a:lnTo>
                  <a:pt x="0" y="4953000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89BDEBF-34F8-48A0-A21F-5B54C146C25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830547" y="1904999"/>
            <a:ext cx="7277100" cy="4953000"/>
          </a:xfrm>
          <a:custGeom>
            <a:avLst/>
            <a:gdLst>
              <a:gd name="connsiteX0" fmla="*/ 0 w 7277100"/>
              <a:gd name="connsiteY0" fmla="*/ 0 h 4953000"/>
              <a:gd name="connsiteX1" fmla="*/ 7277100 w 7277100"/>
              <a:gd name="connsiteY1" fmla="*/ 0 h 4953000"/>
              <a:gd name="connsiteX2" fmla="*/ 7277100 w 7277100"/>
              <a:gd name="connsiteY2" fmla="*/ 4953000 h 4953000"/>
              <a:gd name="connsiteX3" fmla="*/ 0 w 7277100"/>
              <a:gd name="connsiteY3" fmla="*/ 4953000 h 495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7100" h="4953000">
                <a:moveTo>
                  <a:pt x="0" y="0"/>
                </a:moveTo>
                <a:lnTo>
                  <a:pt x="7277100" y="0"/>
                </a:lnTo>
                <a:lnTo>
                  <a:pt x="7277100" y="4953000"/>
                </a:lnTo>
                <a:lnTo>
                  <a:pt x="0" y="495300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1D69A2-0F50-4144-A1A3-DE009E5A2D5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76348" y="6857999"/>
            <a:ext cx="7277101" cy="4953000"/>
          </a:xfrm>
          <a:custGeom>
            <a:avLst/>
            <a:gdLst>
              <a:gd name="connsiteX0" fmla="*/ 0 w 7277101"/>
              <a:gd name="connsiteY0" fmla="*/ 0 h 4953000"/>
              <a:gd name="connsiteX1" fmla="*/ 7277101 w 7277101"/>
              <a:gd name="connsiteY1" fmla="*/ 0 h 4953000"/>
              <a:gd name="connsiteX2" fmla="*/ 7277101 w 7277101"/>
              <a:gd name="connsiteY2" fmla="*/ 4953000 h 4953000"/>
              <a:gd name="connsiteX3" fmla="*/ 0 w 7277101"/>
              <a:gd name="connsiteY3" fmla="*/ 4953000 h 495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7101" h="4953000">
                <a:moveTo>
                  <a:pt x="0" y="0"/>
                </a:moveTo>
                <a:lnTo>
                  <a:pt x="7277101" y="0"/>
                </a:lnTo>
                <a:lnTo>
                  <a:pt x="7277101" y="4953000"/>
                </a:lnTo>
                <a:lnTo>
                  <a:pt x="0" y="4953000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DB8CD74-1825-452B-B070-FDD67B62D84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553448" y="6857999"/>
            <a:ext cx="7277101" cy="4953000"/>
          </a:xfrm>
          <a:custGeom>
            <a:avLst/>
            <a:gdLst>
              <a:gd name="connsiteX0" fmla="*/ 0 w 7277101"/>
              <a:gd name="connsiteY0" fmla="*/ 0 h 4953000"/>
              <a:gd name="connsiteX1" fmla="*/ 7277101 w 7277101"/>
              <a:gd name="connsiteY1" fmla="*/ 0 h 4953000"/>
              <a:gd name="connsiteX2" fmla="*/ 7277101 w 7277101"/>
              <a:gd name="connsiteY2" fmla="*/ 4953000 h 4953000"/>
              <a:gd name="connsiteX3" fmla="*/ 0 w 7277101"/>
              <a:gd name="connsiteY3" fmla="*/ 4953000 h 495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7101" h="4953000">
                <a:moveTo>
                  <a:pt x="0" y="0"/>
                </a:moveTo>
                <a:lnTo>
                  <a:pt x="7277101" y="0"/>
                </a:lnTo>
                <a:lnTo>
                  <a:pt x="7277101" y="4953000"/>
                </a:lnTo>
                <a:lnTo>
                  <a:pt x="0" y="495300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2986917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5B056EF-59E5-4C11-A100-1D519431DB2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99" y="0"/>
            <a:ext cx="24384199" cy="13716000"/>
          </a:xfrm>
          <a:custGeom>
            <a:avLst/>
            <a:gdLst>
              <a:gd name="connsiteX0" fmla="*/ 0 w 24384199"/>
              <a:gd name="connsiteY0" fmla="*/ 0 h 13716000"/>
              <a:gd name="connsiteX1" fmla="*/ 24384199 w 24384199"/>
              <a:gd name="connsiteY1" fmla="*/ 0 h 13716000"/>
              <a:gd name="connsiteX2" fmla="*/ 24384199 w 24384199"/>
              <a:gd name="connsiteY2" fmla="*/ 13716000 h 13716000"/>
              <a:gd name="connsiteX3" fmla="*/ 0 w 24384199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199" h="13716000">
                <a:moveTo>
                  <a:pt x="0" y="0"/>
                </a:moveTo>
                <a:lnTo>
                  <a:pt x="24384199" y="0"/>
                </a:lnTo>
                <a:lnTo>
                  <a:pt x="24384199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16620744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7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732D3D3-C189-4C15-8268-5BF730F10D3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-29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805497C-5D0F-45C6-A33F-BF5B19B116F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6857900"/>
            <a:ext cx="6096000" cy="6857802"/>
          </a:xfrm>
          <a:custGeom>
            <a:avLst/>
            <a:gdLst>
              <a:gd name="connsiteX0" fmla="*/ 0 w 6096000"/>
              <a:gd name="connsiteY0" fmla="*/ 0 h 6857802"/>
              <a:gd name="connsiteX1" fmla="*/ 6096000 w 6096000"/>
              <a:gd name="connsiteY1" fmla="*/ 0 h 6857802"/>
              <a:gd name="connsiteX2" fmla="*/ 6096000 w 6096000"/>
              <a:gd name="connsiteY2" fmla="*/ 6857802 h 6857802"/>
              <a:gd name="connsiteX3" fmla="*/ 0 w 6096000"/>
              <a:gd name="connsiteY3" fmla="*/ 6857802 h 6857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7802">
                <a:moveTo>
                  <a:pt x="0" y="0"/>
                </a:moveTo>
                <a:lnTo>
                  <a:pt x="6096000" y="0"/>
                </a:lnTo>
                <a:lnTo>
                  <a:pt x="6096000" y="6857802"/>
                </a:lnTo>
                <a:lnTo>
                  <a:pt x="0" y="6857802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EB20C03-868B-4583-8A74-37414A0D504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999" y="6858000"/>
            <a:ext cx="6096000" cy="6857703"/>
          </a:xfrm>
          <a:custGeom>
            <a:avLst/>
            <a:gdLst>
              <a:gd name="connsiteX0" fmla="*/ 0 w 6096000"/>
              <a:gd name="connsiteY0" fmla="*/ 0 h 6857703"/>
              <a:gd name="connsiteX1" fmla="*/ 6096000 w 6096000"/>
              <a:gd name="connsiteY1" fmla="*/ 0 h 6857703"/>
              <a:gd name="connsiteX2" fmla="*/ 6096000 w 6096000"/>
              <a:gd name="connsiteY2" fmla="*/ 6857703 h 6857703"/>
              <a:gd name="connsiteX3" fmla="*/ 0 w 6096000"/>
              <a:gd name="connsiteY3" fmla="*/ 6857703 h 6857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7703">
                <a:moveTo>
                  <a:pt x="0" y="0"/>
                </a:moveTo>
                <a:lnTo>
                  <a:pt x="6096000" y="0"/>
                </a:lnTo>
                <a:lnTo>
                  <a:pt x="6096000" y="6857703"/>
                </a:lnTo>
                <a:lnTo>
                  <a:pt x="0" y="6857703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420BAFE-B3E3-4288-9E5D-F53B387BB4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191999" y="-298"/>
            <a:ext cx="12192000" cy="13716000"/>
          </a:xfrm>
          <a:custGeom>
            <a:avLst/>
            <a:gdLst>
              <a:gd name="connsiteX0" fmla="*/ 0 w 12192000"/>
              <a:gd name="connsiteY0" fmla="*/ 0 h 13716000"/>
              <a:gd name="connsiteX1" fmla="*/ 12192000 w 12192000"/>
              <a:gd name="connsiteY1" fmla="*/ 0 h 13716000"/>
              <a:gd name="connsiteX2" fmla="*/ 12192000 w 12192000"/>
              <a:gd name="connsiteY2" fmla="*/ 13716000 h 13716000"/>
              <a:gd name="connsiteX3" fmla="*/ 0 w 121920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3716000">
                <a:moveTo>
                  <a:pt x="0" y="0"/>
                </a:moveTo>
                <a:lnTo>
                  <a:pt x="12192000" y="0"/>
                </a:lnTo>
                <a:lnTo>
                  <a:pt x="12192000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508237552"/>
      </p:ext>
    </p:extLst>
  </p:cSld>
  <p:clrMapOvr>
    <a:masterClrMapping/>
  </p:clrMapOvr>
  <p:transition spd="slow">
    <p:push dir="u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ABBA1A66-6A5C-4724-AD42-1929F0BD574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69337" y="1906454"/>
            <a:ext cx="3217836" cy="3217836"/>
          </a:xfrm>
          <a:custGeom>
            <a:avLst/>
            <a:gdLst>
              <a:gd name="connsiteX0" fmla="*/ 0 w 3217836"/>
              <a:gd name="connsiteY0" fmla="*/ 0 h 3217836"/>
              <a:gd name="connsiteX1" fmla="*/ 3217836 w 3217836"/>
              <a:gd name="connsiteY1" fmla="*/ 0 h 3217836"/>
              <a:gd name="connsiteX2" fmla="*/ 3217836 w 3217836"/>
              <a:gd name="connsiteY2" fmla="*/ 3217836 h 3217836"/>
              <a:gd name="connsiteX3" fmla="*/ 0 w 3217836"/>
              <a:gd name="connsiteY3" fmla="*/ 3217836 h 321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7836" h="3217836">
                <a:moveTo>
                  <a:pt x="0" y="0"/>
                </a:moveTo>
                <a:lnTo>
                  <a:pt x="3217836" y="0"/>
                </a:lnTo>
                <a:lnTo>
                  <a:pt x="3217836" y="3217836"/>
                </a:lnTo>
                <a:lnTo>
                  <a:pt x="0" y="3217836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CD46C9D6-DEA9-48AD-8571-7FC4938BEC2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11662" y="1906454"/>
            <a:ext cx="3217837" cy="3217836"/>
          </a:xfrm>
          <a:custGeom>
            <a:avLst/>
            <a:gdLst>
              <a:gd name="connsiteX0" fmla="*/ 0 w 3217837"/>
              <a:gd name="connsiteY0" fmla="*/ 0 h 3217836"/>
              <a:gd name="connsiteX1" fmla="*/ 3217837 w 3217837"/>
              <a:gd name="connsiteY1" fmla="*/ 0 h 3217836"/>
              <a:gd name="connsiteX2" fmla="*/ 3217837 w 3217837"/>
              <a:gd name="connsiteY2" fmla="*/ 3217836 h 3217836"/>
              <a:gd name="connsiteX3" fmla="*/ 0 w 3217837"/>
              <a:gd name="connsiteY3" fmla="*/ 3217836 h 321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7837" h="3217836">
                <a:moveTo>
                  <a:pt x="0" y="0"/>
                </a:moveTo>
                <a:lnTo>
                  <a:pt x="3217837" y="0"/>
                </a:lnTo>
                <a:lnTo>
                  <a:pt x="3217837" y="3217836"/>
                </a:lnTo>
                <a:lnTo>
                  <a:pt x="0" y="3217836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CB48122A-7EC2-44E8-8604-8C52947BC0A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53987" y="1906454"/>
            <a:ext cx="3217836" cy="3217836"/>
          </a:xfrm>
          <a:custGeom>
            <a:avLst/>
            <a:gdLst>
              <a:gd name="connsiteX0" fmla="*/ 0 w 3217836"/>
              <a:gd name="connsiteY0" fmla="*/ 0 h 3217836"/>
              <a:gd name="connsiteX1" fmla="*/ 3217836 w 3217836"/>
              <a:gd name="connsiteY1" fmla="*/ 0 h 3217836"/>
              <a:gd name="connsiteX2" fmla="*/ 3217836 w 3217836"/>
              <a:gd name="connsiteY2" fmla="*/ 3217836 h 3217836"/>
              <a:gd name="connsiteX3" fmla="*/ 0 w 3217836"/>
              <a:gd name="connsiteY3" fmla="*/ 3217836 h 321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7836" h="3217836">
                <a:moveTo>
                  <a:pt x="0" y="0"/>
                </a:moveTo>
                <a:lnTo>
                  <a:pt x="3217836" y="0"/>
                </a:lnTo>
                <a:lnTo>
                  <a:pt x="3217836" y="3217836"/>
                </a:lnTo>
                <a:lnTo>
                  <a:pt x="0" y="3217836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95444986-DD57-4335-BD0D-C150AF8A2F7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69337" y="5249081"/>
            <a:ext cx="3217836" cy="3217836"/>
          </a:xfrm>
          <a:custGeom>
            <a:avLst/>
            <a:gdLst>
              <a:gd name="connsiteX0" fmla="*/ 0 w 3217836"/>
              <a:gd name="connsiteY0" fmla="*/ 0 h 3217836"/>
              <a:gd name="connsiteX1" fmla="*/ 3217836 w 3217836"/>
              <a:gd name="connsiteY1" fmla="*/ 0 h 3217836"/>
              <a:gd name="connsiteX2" fmla="*/ 3217836 w 3217836"/>
              <a:gd name="connsiteY2" fmla="*/ 3217836 h 3217836"/>
              <a:gd name="connsiteX3" fmla="*/ 0 w 3217836"/>
              <a:gd name="connsiteY3" fmla="*/ 3217836 h 321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7836" h="3217836">
                <a:moveTo>
                  <a:pt x="0" y="0"/>
                </a:moveTo>
                <a:lnTo>
                  <a:pt x="3217836" y="0"/>
                </a:lnTo>
                <a:lnTo>
                  <a:pt x="3217836" y="3217836"/>
                </a:lnTo>
                <a:lnTo>
                  <a:pt x="0" y="3217836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06A4998C-8F74-493A-A187-14A1D2AFCA2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611662" y="5249081"/>
            <a:ext cx="3217836" cy="3217836"/>
          </a:xfrm>
          <a:custGeom>
            <a:avLst/>
            <a:gdLst>
              <a:gd name="connsiteX0" fmla="*/ 0 w 3217836"/>
              <a:gd name="connsiteY0" fmla="*/ 0 h 3217836"/>
              <a:gd name="connsiteX1" fmla="*/ 3217836 w 3217836"/>
              <a:gd name="connsiteY1" fmla="*/ 0 h 3217836"/>
              <a:gd name="connsiteX2" fmla="*/ 3217836 w 3217836"/>
              <a:gd name="connsiteY2" fmla="*/ 3217836 h 3217836"/>
              <a:gd name="connsiteX3" fmla="*/ 0 w 3217836"/>
              <a:gd name="connsiteY3" fmla="*/ 3217836 h 321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7836" h="3217836">
                <a:moveTo>
                  <a:pt x="0" y="0"/>
                </a:moveTo>
                <a:lnTo>
                  <a:pt x="3217836" y="0"/>
                </a:lnTo>
                <a:lnTo>
                  <a:pt x="3217836" y="3217836"/>
                </a:lnTo>
                <a:lnTo>
                  <a:pt x="0" y="3217836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CF258A96-FDBD-4989-B363-201699DC0F1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953987" y="5249081"/>
            <a:ext cx="3217836" cy="3217836"/>
          </a:xfrm>
          <a:custGeom>
            <a:avLst/>
            <a:gdLst>
              <a:gd name="connsiteX0" fmla="*/ 0 w 3217836"/>
              <a:gd name="connsiteY0" fmla="*/ 0 h 3217836"/>
              <a:gd name="connsiteX1" fmla="*/ 3217836 w 3217836"/>
              <a:gd name="connsiteY1" fmla="*/ 0 h 3217836"/>
              <a:gd name="connsiteX2" fmla="*/ 3217836 w 3217836"/>
              <a:gd name="connsiteY2" fmla="*/ 3217836 h 3217836"/>
              <a:gd name="connsiteX3" fmla="*/ 0 w 3217836"/>
              <a:gd name="connsiteY3" fmla="*/ 3217836 h 321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7836" h="3217836">
                <a:moveTo>
                  <a:pt x="0" y="0"/>
                </a:moveTo>
                <a:lnTo>
                  <a:pt x="3217836" y="0"/>
                </a:lnTo>
                <a:lnTo>
                  <a:pt x="3217836" y="3217836"/>
                </a:lnTo>
                <a:lnTo>
                  <a:pt x="0" y="3217836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43BF3449-B34E-469A-8832-9D86AA145AD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69337" y="8591708"/>
            <a:ext cx="3217836" cy="3217837"/>
          </a:xfrm>
          <a:custGeom>
            <a:avLst/>
            <a:gdLst>
              <a:gd name="connsiteX0" fmla="*/ 0 w 3217836"/>
              <a:gd name="connsiteY0" fmla="*/ 0 h 3217837"/>
              <a:gd name="connsiteX1" fmla="*/ 3217836 w 3217836"/>
              <a:gd name="connsiteY1" fmla="*/ 0 h 3217837"/>
              <a:gd name="connsiteX2" fmla="*/ 3217836 w 3217836"/>
              <a:gd name="connsiteY2" fmla="*/ 3217837 h 3217837"/>
              <a:gd name="connsiteX3" fmla="*/ 0 w 3217836"/>
              <a:gd name="connsiteY3" fmla="*/ 3217837 h 321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7836" h="3217837">
                <a:moveTo>
                  <a:pt x="0" y="0"/>
                </a:moveTo>
                <a:lnTo>
                  <a:pt x="3217836" y="0"/>
                </a:lnTo>
                <a:lnTo>
                  <a:pt x="3217836" y="3217837"/>
                </a:lnTo>
                <a:lnTo>
                  <a:pt x="0" y="3217837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5525C37B-06EC-4047-8271-575784573C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11662" y="8591708"/>
            <a:ext cx="3217836" cy="3217837"/>
          </a:xfrm>
          <a:custGeom>
            <a:avLst/>
            <a:gdLst>
              <a:gd name="connsiteX0" fmla="*/ 0 w 3217836"/>
              <a:gd name="connsiteY0" fmla="*/ 0 h 3217837"/>
              <a:gd name="connsiteX1" fmla="*/ 3217836 w 3217836"/>
              <a:gd name="connsiteY1" fmla="*/ 0 h 3217837"/>
              <a:gd name="connsiteX2" fmla="*/ 3217836 w 3217836"/>
              <a:gd name="connsiteY2" fmla="*/ 3217837 h 3217837"/>
              <a:gd name="connsiteX3" fmla="*/ 0 w 3217836"/>
              <a:gd name="connsiteY3" fmla="*/ 3217837 h 321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7836" h="3217837">
                <a:moveTo>
                  <a:pt x="0" y="0"/>
                </a:moveTo>
                <a:lnTo>
                  <a:pt x="3217836" y="0"/>
                </a:lnTo>
                <a:lnTo>
                  <a:pt x="3217836" y="3217837"/>
                </a:lnTo>
                <a:lnTo>
                  <a:pt x="0" y="3217837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09FD9A-EAF6-4F2E-9A2B-7312119E300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953986" y="8591708"/>
            <a:ext cx="3217836" cy="3217837"/>
          </a:xfrm>
          <a:custGeom>
            <a:avLst/>
            <a:gdLst>
              <a:gd name="connsiteX0" fmla="*/ 0 w 3217836"/>
              <a:gd name="connsiteY0" fmla="*/ 0 h 3217837"/>
              <a:gd name="connsiteX1" fmla="*/ 3217836 w 3217836"/>
              <a:gd name="connsiteY1" fmla="*/ 0 h 3217837"/>
              <a:gd name="connsiteX2" fmla="*/ 3217836 w 3217836"/>
              <a:gd name="connsiteY2" fmla="*/ 3217837 h 3217837"/>
              <a:gd name="connsiteX3" fmla="*/ 0 w 3217836"/>
              <a:gd name="connsiteY3" fmla="*/ 3217837 h 321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7836" h="3217837">
                <a:moveTo>
                  <a:pt x="0" y="0"/>
                </a:moveTo>
                <a:lnTo>
                  <a:pt x="3217836" y="0"/>
                </a:lnTo>
                <a:lnTo>
                  <a:pt x="3217836" y="3217837"/>
                </a:lnTo>
                <a:lnTo>
                  <a:pt x="0" y="3217837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064845064"/>
      </p:ext>
    </p:extLst>
  </p:cSld>
  <p:clrMapOvr>
    <a:masterClrMapping/>
  </p:clrMapOvr>
  <p:transition spd="slow">
    <p:push dir="u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9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F87E2DF-8192-454C-90AB-0BD9C318CE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191999" y="1906454"/>
            <a:ext cx="12192000" cy="9903090"/>
          </a:xfrm>
          <a:custGeom>
            <a:avLst/>
            <a:gdLst>
              <a:gd name="connsiteX0" fmla="*/ 0 w 12192000"/>
              <a:gd name="connsiteY0" fmla="*/ 0 h 9903090"/>
              <a:gd name="connsiteX1" fmla="*/ 12192000 w 12192000"/>
              <a:gd name="connsiteY1" fmla="*/ 0 h 9903090"/>
              <a:gd name="connsiteX2" fmla="*/ 12192000 w 12192000"/>
              <a:gd name="connsiteY2" fmla="*/ 9903090 h 9903090"/>
              <a:gd name="connsiteX3" fmla="*/ 0 w 12192000"/>
              <a:gd name="connsiteY3" fmla="*/ 9903090 h 9903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903090">
                <a:moveTo>
                  <a:pt x="0" y="0"/>
                </a:moveTo>
                <a:lnTo>
                  <a:pt x="12192000" y="0"/>
                </a:lnTo>
                <a:lnTo>
                  <a:pt x="12192000" y="9903090"/>
                </a:lnTo>
                <a:lnTo>
                  <a:pt x="0" y="990309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grpSp>
        <p:nvGrpSpPr>
          <p:cNvPr id="17" name="Group">
            <a:extLst>
              <a:ext uri="{FF2B5EF4-FFF2-40B4-BE49-F238E27FC236}">
                <a16:creationId xmlns:a16="http://schemas.microsoft.com/office/drawing/2014/main" id="{946F4353-C3D2-42BA-82DF-854BAA603526}"/>
              </a:ext>
            </a:extLst>
          </p:cNvPr>
          <p:cNvGrpSpPr/>
          <p:nvPr userDrawn="1"/>
        </p:nvGrpSpPr>
        <p:grpSpPr>
          <a:xfrm>
            <a:off x="1275556" y="12954000"/>
            <a:ext cx="1016001" cy="254000"/>
            <a:chOff x="0" y="0"/>
            <a:chExt cx="1016000" cy="254000"/>
          </a:xfrm>
        </p:grpSpPr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8589EE90-BC16-4BA8-BA3F-B91DFC07398F}"/>
                </a:ext>
              </a:extLst>
            </p:cNvPr>
            <p:cNvSpPr/>
            <p:nvPr/>
          </p:nvSpPr>
          <p:spPr>
            <a:xfrm>
              <a:off x="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67" y="10800"/>
                  </a:moveTo>
                  <a:lnTo>
                    <a:pt x="21284" y="922"/>
                  </a:lnTo>
                  <a:cubicBezTo>
                    <a:pt x="21480" y="824"/>
                    <a:pt x="21600" y="689"/>
                    <a:pt x="21600" y="540"/>
                  </a:cubicBezTo>
                  <a:cubicBezTo>
                    <a:pt x="21600" y="242"/>
                    <a:pt x="21117" y="0"/>
                    <a:pt x="20520" y="0"/>
                  </a:cubicBezTo>
                  <a:cubicBezTo>
                    <a:pt x="20222" y="0"/>
                    <a:pt x="19953" y="61"/>
                    <a:pt x="19756" y="158"/>
                  </a:cubicBezTo>
                  <a:lnTo>
                    <a:pt x="316" y="10418"/>
                  </a:lnTo>
                  <a:cubicBezTo>
                    <a:pt x="121" y="10516"/>
                    <a:pt x="0" y="10651"/>
                    <a:pt x="0" y="10800"/>
                  </a:cubicBezTo>
                  <a:cubicBezTo>
                    <a:pt x="0" y="10949"/>
                    <a:pt x="120" y="11084"/>
                    <a:pt x="316" y="11182"/>
                  </a:cubicBezTo>
                  <a:lnTo>
                    <a:pt x="19756" y="21442"/>
                  </a:lnTo>
                  <a:cubicBezTo>
                    <a:pt x="19953" y="21540"/>
                    <a:pt x="20222" y="21600"/>
                    <a:pt x="20520" y="21600"/>
                  </a:cubicBezTo>
                  <a:cubicBezTo>
                    <a:pt x="21117" y="21600"/>
                    <a:pt x="21600" y="21358"/>
                    <a:pt x="21600" y="21060"/>
                  </a:cubicBezTo>
                  <a:cubicBezTo>
                    <a:pt x="21600" y="20911"/>
                    <a:pt x="21480" y="20776"/>
                    <a:pt x="21284" y="20678"/>
                  </a:cubicBezTo>
                  <a:cubicBezTo>
                    <a:pt x="21284" y="20678"/>
                    <a:pt x="2567" y="10800"/>
                    <a:pt x="2567" y="10800"/>
                  </a:cubicBezTo>
                  <a:close/>
                </a:path>
              </a:pathLst>
            </a:custGeom>
            <a:solidFill>
              <a:srgbClr val="373C4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E97AB20A-EEA0-4DA7-B16E-CBE6A85AFD40}"/>
                </a:ext>
              </a:extLst>
            </p:cNvPr>
            <p:cNvSpPr/>
            <p:nvPr/>
          </p:nvSpPr>
          <p:spPr>
            <a:xfrm>
              <a:off x="88900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4" y="10418"/>
                  </a:moveTo>
                  <a:lnTo>
                    <a:pt x="1844" y="158"/>
                  </a:lnTo>
                  <a:cubicBezTo>
                    <a:pt x="1648" y="61"/>
                    <a:pt x="1378" y="0"/>
                    <a:pt x="1080" y="0"/>
                  </a:cubicBezTo>
                  <a:cubicBezTo>
                    <a:pt x="483" y="0"/>
                    <a:pt x="0" y="242"/>
                    <a:pt x="0" y="540"/>
                  </a:cubicBezTo>
                  <a:cubicBezTo>
                    <a:pt x="0" y="689"/>
                    <a:pt x="121" y="824"/>
                    <a:pt x="316" y="922"/>
                  </a:cubicBezTo>
                  <a:lnTo>
                    <a:pt x="19033" y="10800"/>
                  </a:lnTo>
                  <a:lnTo>
                    <a:pt x="316" y="20678"/>
                  </a:lnTo>
                  <a:cubicBezTo>
                    <a:pt x="121" y="20776"/>
                    <a:pt x="0" y="20911"/>
                    <a:pt x="0" y="21060"/>
                  </a:cubicBezTo>
                  <a:cubicBezTo>
                    <a:pt x="0" y="21358"/>
                    <a:pt x="483" y="21600"/>
                    <a:pt x="1080" y="21600"/>
                  </a:cubicBezTo>
                  <a:cubicBezTo>
                    <a:pt x="1378" y="21600"/>
                    <a:pt x="1648" y="21540"/>
                    <a:pt x="1844" y="21442"/>
                  </a:cubicBezTo>
                  <a:lnTo>
                    <a:pt x="21284" y="11182"/>
                  </a:lnTo>
                  <a:cubicBezTo>
                    <a:pt x="21479" y="11084"/>
                    <a:pt x="21600" y="10949"/>
                    <a:pt x="21600" y="10800"/>
                  </a:cubicBezTo>
                  <a:cubicBezTo>
                    <a:pt x="21600" y="10651"/>
                    <a:pt x="21479" y="10516"/>
                    <a:pt x="21284" y="10418"/>
                  </a:cubicBezTo>
                </a:path>
              </a:pathLst>
            </a:custGeom>
            <a:solidFill>
              <a:srgbClr val="373C4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</p:grpSp>
      <p:sp>
        <p:nvSpPr>
          <p:cNvPr id="20" name="Tw">
            <a:extLst>
              <a:ext uri="{FF2B5EF4-FFF2-40B4-BE49-F238E27FC236}">
                <a16:creationId xmlns:a16="http://schemas.microsoft.com/office/drawing/2014/main" id="{3E3644CF-81F1-4FE2-A90E-367D93237C94}"/>
              </a:ext>
            </a:extLst>
          </p:cNvPr>
          <p:cNvSpPr txBox="1"/>
          <p:nvPr userDrawn="1"/>
        </p:nvSpPr>
        <p:spPr>
          <a:xfrm>
            <a:off x="23393400" y="926107"/>
            <a:ext cx="5092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Tw</a:t>
            </a:r>
          </a:p>
        </p:txBody>
      </p:sp>
      <p:sp>
        <p:nvSpPr>
          <p:cNvPr id="21" name="Ln">
            <a:extLst>
              <a:ext uri="{FF2B5EF4-FFF2-40B4-BE49-F238E27FC236}">
                <a16:creationId xmlns:a16="http://schemas.microsoft.com/office/drawing/2014/main" id="{194E4353-1490-40F1-83E7-E1FF0BEFB3DA}"/>
              </a:ext>
            </a:extLst>
          </p:cNvPr>
          <p:cNvSpPr txBox="1"/>
          <p:nvPr userDrawn="1"/>
        </p:nvSpPr>
        <p:spPr>
          <a:xfrm>
            <a:off x="22959645" y="926107"/>
            <a:ext cx="28003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r>
              <a:rPr>
                <a:solidFill>
                  <a:srgbClr val="F7F9FF"/>
                </a:solidFill>
              </a:rPr>
              <a:t>Ln</a:t>
            </a:r>
          </a:p>
        </p:txBody>
      </p:sp>
      <p:sp>
        <p:nvSpPr>
          <p:cNvPr id="22" name="Fb">
            <a:extLst>
              <a:ext uri="{FF2B5EF4-FFF2-40B4-BE49-F238E27FC236}">
                <a16:creationId xmlns:a16="http://schemas.microsoft.com/office/drawing/2014/main" id="{B2EEE790-222A-44D0-8195-F958DFA33BA1}"/>
              </a:ext>
            </a:extLst>
          </p:cNvPr>
          <p:cNvSpPr txBox="1"/>
          <p:nvPr userDrawn="1"/>
        </p:nvSpPr>
        <p:spPr>
          <a:xfrm>
            <a:off x="22330565" y="926107"/>
            <a:ext cx="29667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Fb</a:t>
            </a:r>
          </a:p>
        </p:txBody>
      </p:sp>
      <p:sp>
        <p:nvSpPr>
          <p:cNvPr id="23" name="Line">
            <a:extLst>
              <a:ext uri="{FF2B5EF4-FFF2-40B4-BE49-F238E27FC236}">
                <a16:creationId xmlns:a16="http://schemas.microsoft.com/office/drawing/2014/main" id="{EE754BBF-4301-4874-8E4F-0D60DAB4BA7D}"/>
              </a:ext>
            </a:extLst>
          </p:cNvPr>
          <p:cNvSpPr/>
          <p:nvPr userDrawn="1"/>
        </p:nvSpPr>
        <p:spPr>
          <a:xfrm>
            <a:off x="21988654" y="13081000"/>
            <a:ext cx="1122806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76B2452-DF53-4261-9488-C57AFF6693A9}"/>
              </a:ext>
            </a:extLst>
          </p:cNvPr>
          <p:cNvSpPr txBox="1">
            <a:spLocks/>
          </p:cNvSpPr>
          <p:nvPr userDrawn="1"/>
        </p:nvSpPr>
        <p:spPr>
          <a:xfrm>
            <a:off x="23333077" y="12916793"/>
            <a:ext cx="831848" cy="3048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2C2E3C"/>
                </a:solidFill>
                <a:uFillTx/>
                <a:latin typeface="Lato Black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fld id="{86CB4B4D-7CA3-9044-876B-883B54F8677D}" type="slidenum">
              <a:rPr lang="en-US" smtClean="0">
                <a:solidFill>
                  <a:srgbClr val="F7F9FF"/>
                </a:solidFill>
              </a:rPr>
              <a:pPr hangingPunct="1"/>
              <a:t>‹#›</a:t>
            </a:fld>
            <a:endParaRPr lang="en-US" dirty="0">
              <a:solidFill>
                <a:srgbClr val="F7F9FF"/>
              </a:solidFill>
            </a:endParaRPr>
          </a:p>
        </p:txBody>
      </p:sp>
      <p:sp>
        <p:nvSpPr>
          <p:cNvPr id="25" name="Business Development Company">
            <a:extLst>
              <a:ext uri="{FF2B5EF4-FFF2-40B4-BE49-F238E27FC236}">
                <a16:creationId xmlns:a16="http://schemas.microsoft.com/office/drawing/2014/main" id="{5D6D622E-ABE3-4A05-8A78-E092FEF1D634}"/>
              </a:ext>
            </a:extLst>
          </p:cNvPr>
          <p:cNvSpPr txBox="1"/>
          <p:nvPr userDrawn="1"/>
        </p:nvSpPr>
        <p:spPr>
          <a:xfrm>
            <a:off x="15834361" y="12928600"/>
            <a:ext cx="56724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Business Development Company</a:t>
            </a:r>
          </a:p>
        </p:txBody>
      </p:sp>
      <p:sp>
        <p:nvSpPr>
          <p:cNvPr id="26" name="MEGAN">
            <a:extLst>
              <a:ext uri="{FF2B5EF4-FFF2-40B4-BE49-F238E27FC236}">
                <a16:creationId xmlns:a16="http://schemas.microsoft.com/office/drawing/2014/main" id="{0FB79CA1-A134-4A6B-A7B6-00A989286F5F}"/>
              </a:ext>
            </a:extLst>
          </p:cNvPr>
          <p:cNvSpPr txBox="1"/>
          <p:nvPr userDrawn="1"/>
        </p:nvSpPr>
        <p:spPr>
          <a:xfrm>
            <a:off x="1275556" y="888007"/>
            <a:ext cx="3086894" cy="418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20000"/>
              </a:lnSpc>
              <a:defRPr sz="2500" b="0">
                <a:solidFill>
                  <a:srgbClr val="2C2E3C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dirty="0">
                <a:solidFill>
                  <a:srgbClr val="F7F9FF"/>
                </a:solidFill>
              </a:rPr>
              <a:t>MEGAN</a:t>
            </a:r>
          </a:p>
        </p:txBody>
      </p:sp>
      <p:sp>
        <p:nvSpPr>
          <p:cNvPr id="27" name="Line">
            <a:extLst>
              <a:ext uri="{FF2B5EF4-FFF2-40B4-BE49-F238E27FC236}">
                <a16:creationId xmlns:a16="http://schemas.microsoft.com/office/drawing/2014/main" id="{BF6B5E1B-100B-400D-94F2-4744CF544FFF}"/>
              </a:ext>
            </a:extLst>
          </p:cNvPr>
          <p:cNvSpPr/>
          <p:nvPr userDrawn="1"/>
        </p:nvSpPr>
        <p:spPr>
          <a:xfrm>
            <a:off x="-1" y="1078508"/>
            <a:ext cx="1002891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391067"/>
      </p:ext>
    </p:extLst>
  </p:cSld>
  <p:clrMapOvr>
    <a:masterClrMapping/>
  </p:clrMapOvr>
  <p:transition spd="slow">
    <p:push dir="u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0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ine">
            <a:extLst>
              <a:ext uri="{FF2B5EF4-FFF2-40B4-BE49-F238E27FC236}">
                <a16:creationId xmlns:a16="http://schemas.microsoft.com/office/drawing/2014/main" id="{34198491-DF36-4609-BD32-932ABE8AED92}"/>
              </a:ext>
            </a:extLst>
          </p:cNvPr>
          <p:cNvSpPr/>
          <p:nvPr userDrawn="1"/>
        </p:nvSpPr>
        <p:spPr>
          <a:xfrm>
            <a:off x="21988654" y="13081000"/>
            <a:ext cx="1122806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8" name="Group">
            <a:extLst>
              <a:ext uri="{FF2B5EF4-FFF2-40B4-BE49-F238E27FC236}">
                <a16:creationId xmlns:a16="http://schemas.microsoft.com/office/drawing/2014/main" id="{F0454D00-F3C8-42D4-872B-C8B3E0CF82EC}"/>
              </a:ext>
            </a:extLst>
          </p:cNvPr>
          <p:cNvGrpSpPr/>
          <p:nvPr userDrawn="1"/>
        </p:nvGrpSpPr>
        <p:grpSpPr>
          <a:xfrm>
            <a:off x="1275556" y="12954000"/>
            <a:ext cx="1016001" cy="254000"/>
            <a:chOff x="0" y="0"/>
            <a:chExt cx="1016000" cy="254000"/>
          </a:xfrm>
          <a:solidFill>
            <a:srgbClr val="F7F9FF"/>
          </a:solidFill>
        </p:grpSpPr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DEB132A8-6387-4B78-8326-DEE6FD81845D}"/>
                </a:ext>
              </a:extLst>
            </p:cNvPr>
            <p:cNvSpPr/>
            <p:nvPr/>
          </p:nvSpPr>
          <p:spPr>
            <a:xfrm>
              <a:off x="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67" y="10800"/>
                  </a:moveTo>
                  <a:lnTo>
                    <a:pt x="21284" y="922"/>
                  </a:lnTo>
                  <a:cubicBezTo>
                    <a:pt x="21480" y="824"/>
                    <a:pt x="21600" y="689"/>
                    <a:pt x="21600" y="540"/>
                  </a:cubicBezTo>
                  <a:cubicBezTo>
                    <a:pt x="21600" y="242"/>
                    <a:pt x="21117" y="0"/>
                    <a:pt x="20520" y="0"/>
                  </a:cubicBezTo>
                  <a:cubicBezTo>
                    <a:pt x="20222" y="0"/>
                    <a:pt x="19953" y="61"/>
                    <a:pt x="19756" y="158"/>
                  </a:cubicBezTo>
                  <a:lnTo>
                    <a:pt x="316" y="10418"/>
                  </a:lnTo>
                  <a:cubicBezTo>
                    <a:pt x="121" y="10516"/>
                    <a:pt x="0" y="10651"/>
                    <a:pt x="0" y="10800"/>
                  </a:cubicBezTo>
                  <a:cubicBezTo>
                    <a:pt x="0" y="10949"/>
                    <a:pt x="120" y="11084"/>
                    <a:pt x="316" y="11182"/>
                  </a:cubicBezTo>
                  <a:lnTo>
                    <a:pt x="19756" y="21442"/>
                  </a:lnTo>
                  <a:cubicBezTo>
                    <a:pt x="19953" y="21540"/>
                    <a:pt x="20222" y="21600"/>
                    <a:pt x="20520" y="21600"/>
                  </a:cubicBezTo>
                  <a:cubicBezTo>
                    <a:pt x="21117" y="21600"/>
                    <a:pt x="21600" y="21358"/>
                    <a:pt x="21600" y="21060"/>
                  </a:cubicBezTo>
                  <a:cubicBezTo>
                    <a:pt x="21600" y="20911"/>
                    <a:pt x="21480" y="20776"/>
                    <a:pt x="21284" y="20678"/>
                  </a:cubicBezTo>
                  <a:cubicBezTo>
                    <a:pt x="21284" y="20678"/>
                    <a:pt x="2567" y="10800"/>
                    <a:pt x="2567" y="108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AD3A1451-B86C-47C1-9503-4F96CC4A696B}"/>
                </a:ext>
              </a:extLst>
            </p:cNvPr>
            <p:cNvSpPr/>
            <p:nvPr/>
          </p:nvSpPr>
          <p:spPr>
            <a:xfrm>
              <a:off x="88900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4" y="10418"/>
                  </a:moveTo>
                  <a:lnTo>
                    <a:pt x="1844" y="158"/>
                  </a:lnTo>
                  <a:cubicBezTo>
                    <a:pt x="1648" y="61"/>
                    <a:pt x="1378" y="0"/>
                    <a:pt x="1080" y="0"/>
                  </a:cubicBezTo>
                  <a:cubicBezTo>
                    <a:pt x="483" y="0"/>
                    <a:pt x="0" y="242"/>
                    <a:pt x="0" y="540"/>
                  </a:cubicBezTo>
                  <a:cubicBezTo>
                    <a:pt x="0" y="689"/>
                    <a:pt x="121" y="824"/>
                    <a:pt x="316" y="922"/>
                  </a:cubicBezTo>
                  <a:lnTo>
                    <a:pt x="19033" y="10800"/>
                  </a:lnTo>
                  <a:lnTo>
                    <a:pt x="316" y="20678"/>
                  </a:lnTo>
                  <a:cubicBezTo>
                    <a:pt x="121" y="20776"/>
                    <a:pt x="0" y="20911"/>
                    <a:pt x="0" y="21060"/>
                  </a:cubicBezTo>
                  <a:cubicBezTo>
                    <a:pt x="0" y="21358"/>
                    <a:pt x="483" y="21600"/>
                    <a:pt x="1080" y="21600"/>
                  </a:cubicBezTo>
                  <a:cubicBezTo>
                    <a:pt x="1378" y="21600"/>
                    <a:pt x="1648" y="21540"/>
                    <a:pt x="1844" y="21442"/>
                  </a:cubicBezTo>
                  <a:lnTo>
                    <a:pt x="21284" y="11182"/>
                  </a:lnTo>
                  <a:cubicBezTo>
                    <a:pt x="21479" y="11084"/>
                    <a:pt x="21600" y="10949"/>
                    <a:pt x="21600" y="10800"/>
                  </a:cubicBezTo>
                  <a:cubicBezTo>
                    <a:pt x="21600" y="10651"/>
                    <a:pt x="21479" y="10516"/>
                    <a:pt x="21284" y="10418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</p:grpSp>
      <p:sp>
        <p:nvSpPr>
          <p:cNvPr id="21" name="MEGAN">
            <a:extLst>
              <a:ext uri="{FF2B5EF4-FFF2-40B4-BE49-F238E27FC236}">
                <a16:creationId xmlns:a16="http://schemas.microsoft.com/office/drawing/2014/main" id="{200574A4-64BB-44C1-97D4-C3460AACDD40}"/>
              </a:ext>
            </a:extLst>
          </p:cNvPr>
          <p:cNvSpPr txBox="1"/>
          <p:nvPr userDrawn="1"/>
        </p:nvSpPr>
        <p:spPr>
          <a:xfrm>
            <a:off x="1275556" y="888007"/>
            <a:ext cx="3156744" cy="418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20000"/>
              </a:lnSpc>
              <a:defRPr sz="2500" b="0">
                <a:solidFill>
                  <a:srgbClr val="2C2E3C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dirty="0">
                <a:solidFill>
                  <a:srgbClr val="F7F9FF"/>
                </a:solidFill>
              </a:rPr>
              <a:t>MEGAN</a:t>
            </a:r>
          </a:p>
        </p:txBody>
      </p:sp>
      <p:sp>
        <p:nvSpPr>
          <p:cNvPr id="22" name="Line">
            <a:extLst>
              <a:ext uri="{FF2B5EF4-FFF2-40B4-BE49-F238E27FC236}">
                <a16:creationId xmlns:a16="http://schemas.microsoft.com/office/drawing/2014/main" id="{B65B654A-02F6-418F-8699-BE25A09C9686}"/>
              </a:ext>
            </a:extLst>
          </p:cNvPr>
          <p:cNvSpPr/>
          <p:nvPr userDrawn="1"/>
        </p:nvSpPr>
        <p:spPr>
          <a:xfrm>
            <a:off x="-1" y="1078508"/>
            <a:ext cx="1002891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" name="Tw">
            <a:extLst>
              <a:ext uri="{FF2B5EF4-FFF2-40B4-BE49-F238E27FC236}">
                <a16:creationId xmlns:a16="http://schemas.microsoft.com/office/drawing/2014/main" id="{B85CC5FB-4E03-4929-8A78-06B5263897AA}"/>
              </a:ext>
            </a:extLst>
          </p:cNvPr>
          <p:cNvSpPr txBox="1"/>
          <p:nvPr userDrawn="1"/>
        </p:nvSpPr>
        <p:spPr>
          <a:xfrm rot="16200000">
            <a:off x="23424692" y="10835695"/>
            <a:ext cx="64607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Tw</a:t>
            </a:r>
          </a:p>
        </p:txBody>
      </p:sp>
      <p:sp>
        <p:nvSpPr>
          <p:cNvPr id="24" name="Ln">
            <a:extLst>
              <a:ext uri="{FF2B5EF4-FFF2-40B4-BE49-F238E27FC236}">
                <a16:creationId xmlns:a16="http://schemas.microsoft.com/office/drawing/2014/main" id="{5EA57E2C-4707-40C5-820E-7640BB27E218}"/>
              </a:ext>
            </a:extLst>
          </p:cNvPr>
          <p:cNvSpPr txBox="1"/>
          <p:nvPr userDrawn="1"/>
        </p:nvSpPr>
        <p:spPr>
          <a:xfrm rot="16200000">
            <a:off x="23474085" y="10172025"/>
            <a:ext cx="54729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r>
              <a:rPr>
                <a:solidFill>
                  <a:srgbClr val="F7F9FF"/>
                </a:solidFill>
              </a:rPr>
              <a:t>Ln</a:t>
            </a:r>
          </a:p>
        </p:txBody>
      </p:sp>
      <p:sp>
        <p:nvSpPr>
          <p:cNvPr id="25" name="Fb">
            <a:extLst>
              <a:ext uri="{FF2B5EF4-FFF2-40B4-BE49-F238E27FC236}">
                <a16:creationId xmlns:a16="http://schemas.microsoft.com/office/drawing/2014/main" id="{A5F6616E-3BC1-4453-9774-17A8FD446872}"/>
              </a:ext>
            </a:extLst>
          </p:cNvPr>
          <p:cNvSpPr txBox="1"/>
          <p:nvPr userDrawn="1"/>
        </p:nvSpPr>
        <p:spPr>
          <a:xfrm rot="16200000">
            <a:off x="23457827" y="11507683"/>
            <a:ext cx="5798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Fb</a:t>
            </a: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7E2B4D90-BF24-4D50-AFA2-D47BBD416600}"/>
              </a:ext>
            </a:extLst>
          </p:cNvPr>
          <p:cNvSpPr txBox="1">
            <a:spLocks/>
          </p:cNvSpPr>
          <p:nvPr userDrawn="1"/>
        </p:nvSpPr>
        <p:spPr>
          <a:xfrm>
            <a:off x="23333077" y="12916793"/>
            <a:ext cx="831848" cy="3048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2C2E3C"/>
                </a:solidFill>
                <a:uFillTx/>
                <a:latin typeface="Lato Black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fld id="{86CB4B4D-7CA3-9044-876B-883B54F8677D}" type="slidenum">
              <a:rPr lang="en-US" smtClean="0">
                <a:solidFill>
                  <a:srgbClr val="F7F9FF"/>
                </a:solidFill>
              </a:rPr>
              <a:pPr hangingPunct="1"/>
              <a:t>‹#›</a:t>
            </a:fld>
            <a:endParaRPr lang="en-US" dirty="0">
              <a:solidFill>
                <a:srgbClr val="F7F9FF"/>
              </a:solidFill>
            </a:endParaRPr>
          </a:p>
        </p:txBody>
      </p:sp>
      <p:sp>
        <p:nvSpPr>
          <p:cNvPr id="27" name="Business Development Company">
            <a:extLst>
              <a:ext uri="{FF2B5EF4-FFF2-40B4-BE49-F238E27FC236}">
                <a16:creationId xmlns:a16="http://schemas.microsoft.com/office/drawing/2014/main" id="{5A4F9BD1-CBFE-46B2-9D81-467CFFD0BCA4}"/>
              </a:ext>
            </a:extLst>
          </p:cNvPr>
          <p:cNvSpPr txBox="1"/>
          <p:nvPr userDrawn="1"/>
        </p:nvSpPr>
        <p:spPr>
          <a:xfrm>
            <a:off x="15834361" y="12928600"/>
            <a:ext cx="56724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Business Development Company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5202FE-503C-43A2-BF81-F14E0829FCF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1906454"/>
            <a:ext cx="12196234" cy="9903090"/>
          </a:xfrm>
          <a:custGeom>
            <a:avLst/>
            <a:gdLst>
              <a:gd name="connsiteX0" fmla="*/ 0 w 12196234"/>
              <a:gd name="connsiteY0" fmla="*/ 0 h 9903090"/>
              <a:gd name="connsiteX1" fmla="*/ 12196234 w 12196234"/>
              <a:gd name="connsiteY1" fmla="*/ 0 h 9903090"/>
              <a:gd name="connsiteX2" fmla="*/ 12196234 w 12196234"/>
              <a:gd name="connsiteY2" fmla="*/ 9903090 h 9903090"/>
              <a:gd name="connsiteX3" fmla="*/ 0 w 12196234"/>
              <a:gd name="connsiteY3" fmla="*/ 9903090 h 9903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6234" h="9903090">
                <a:moveTo>
                  <a:pt x="0" y="0"/>
                </a:moveTo>
                <a:lnTo>
                  <a:pt x="12196234" y="0"/>
                </a:lnTo>
                <a:lnTo>
                  <a:pt x="12196234" y="9903090"/>
                </a:lnTo>
                <a:lnTo>
                  <a:pt x="0" y="990309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83457603"/>
      </p:ext>
    </p:extLst>
  </p:cSld>
  <p:clrMapOvr>
    <a:masterClrMapping/>
  </p:clrMapOvr>
  <p:transition spd="slow">
    <p:push dir="u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DD17E3F-2267-4900-8240-9B273F1CFE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191999" y="1906454"/>
            <a:ext cx="12192000" cy="9903090"/>
          </a:xfrm>
          <a:custGeom>
            <a:avLst/>
            <a:gdLst>
              <a:gd name="connsiteX0" fmla="*/ 0 w 12192000"/>
              <a:gd name="connsiteY0" fmla="*/ 0 h 9903090"/>
              <a:gd name="connsiteX1" fmla="*/ 12192000 w 12192000"/>
              <a:gd name="connsiteY1" fmla="*/ 0 h 9903090"/>
              <a:gd name="connsiteX2" fmla="*/ 12192000 w 12192000"/>
              <a:gd name="connsiteY2" fmla="*/ 9903090 h 9903090"/>
              <a:gd name="connsiteX3" fmla="*/ 0 w 12192000"/>
              <a:gd name="connsiteY3" fmla="*/ 9903090 h 9903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903090">
                <a:moveTo>
                  <a:pt x="0" y="0"/>
                </a:moveTo>
                <a:lnTo>
                  <a:pt x="12192000" y="0"/>
                </a:lnTo>
                <a:lnTo>
                  <a:pt x="12192000" y="9903090"/>
                </a:lnTo>
                <a:lnTo>
                  <a:pt x="0" y="990309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grpSp>
        <p:nvGrpSpPr>
          <p:cNvPr id="17" name="Group">
            <a:extLst>
              <a:ext uri="{FF2B5EF4-FFF2-40B4-BE49-F238E27FC236}">
                <a16:creationId xmlns:a16="http://schemas.microsoft.com/office/drawing/2014/main" id="{6B91AC41-3F49-448E-9CF8-1DB857050233}"/>
              </a:ext>
            </a:extLst>
          </p:cNvPr>
          <p:cNvGrpSpPr/>
          <p:nvPr userDrawn="1"/>
        </p:nvGrpSpPr>
        <p:grpSpPr>
          <a:xfrm>
            <a:off x="1275556" y="12954000"/>
            <a:ext cx="1016001" cy="254000"/>
            <a:chOff x="0" y="0"/>
            <a:chExt cx="1016000" cy="254000"/>
          </a:xfrm>
          <a:solidFill>
            <a:srgbClr val="F7F9FF"/>
          </a:solidFill>
        </p:grpSpPr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94970A51-7F6D-49A1-A896-476234C85A4A}"/>
                </a:ext>
              </a:extLst>
            </p:cNvPr>
            <p:cNvSpPr/>
            <p:nvPr/>
          </p:nvSpPr>
          <p:spPr>
            <a:xfrm>
              <a:off x="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67" y="10800"/>
                  </a:moveTo>
                  <a:lnTo>
                    <a:pt x="21284" y="922"/>
                  </a:lnTo>
                  <a:cubicBezTo>
                    <a:pt x="21480" y="824"/>
                    <a:pt x="21600" y="689"/>
                    <a:pt x="21600" y="540"/>
                  </a:cubicBezTo>
                  <a:cubicBezTo>
                    <a:pt x="21600" y="242"/>
                    <a:pt x="21117" y="0"/>
                    <a:pt x="20520" y="0"/>
                  </a:cubicBezTo>
                  <a:cubicBezTo>
                    <a:pt x="20222" y="0"/>
                    <a:pt x="19953" y="61"/>
                    <a:pt x="19756" y="158"/>
                  </a:cubicBezTo>
                  <a:lnTo>
                    <a:pt x="316" y="10418"/>
                  </a:lnTo>
                  <a:cubicBezTo>
                    <a:pt x="121" y="10516"/>
                    <a:pt x="0" y="10651"/>
                    <a:pt x="0" y="10800"/>
                  </a:cubicBezTo>
                  <a:cubicBezTo>
                    <a:pt x="0" y="10949"/>
                    <a:pt x="120" y="11084"/>
                    <a:pt x="316" y="11182"/>
                  </a:cubicBezTo>
                  <a:lnTo>
                    <a:pt x="19756" y="21442"/>
                  </a:lnTo>
                  <a:cubicBezTo>
                    <a:pt x="19953" y="21540"/>
                    <a:pt x="20222" y="21600"/>
                    <a:pt x="20520" y="21600"/>
                  </a:cubicBezTo>
                  <a:cubicBezTo>
                    <a:pt x="21117" y="21600"/>
                    <a:pt x="21600" y="21358"/>
                    <a:pt x="21600" y="21060"/>
                  </a:cubicBezTo>
                  <a:cubicBezTo>
                    <a:pt x="21600" y="20911"/>
                    <a:pt x="21480" y="20776"/>
                    <a:pt x="21284" y="20678"/>
                  </a:cubicBezTo>
                  <a:cubicBezTo>
                    <a:pt x="21284" y="20678"/>
                    <a:pt x="2567" y="10800"/>
                    <a:pt x="2567" y="108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CB118396-7A69-4646-AB3E-3C25B1D65FFA}"/>
                </a:ext>
              </a:extLst>
            </p:cNvPr>
            <p:cNvSpPr/>
            <p:nvPr/>
          </p:nvSpPr>
          <p:spPr>
            <a:xfrm>
              <a:off x="88900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4" y="10418"/>
                  </a:moveTo>
                  <a:lnTo>
                    <a:pt x="1844" y="158"/>
                  </a:lnTo>
                  <a:cubicBezTo>
                    <a:pt x="1648" y="61"/>
                    <a:pt x="1378" y="0"/>
                    <a:pt x="1080" y="0"/>
                  </a:cubicBezTo>
                  <a:cubicBezTo>
                    <a:pt x="483" y="0"/>
                    <a:pt x="0" y="242"/>
                    <a:pt x="0" y="540"/>
                  </a:cubicBezTo>
                  <a:cubicBezTo>
                    <a:pt x="0" y="689"/>
                    <a:pt x="121" y="824"/>
                    <a:pt x="316" y="922"/>
                  </a:cubicBezTo>
                  <a:lnTo>
                    <a:pt x="19033" y="10800"/>
                  </a:lnTo>
                  <a:lnTo>
                    <a:pt x="316" y="20678"/>
                  </a:lnTo>
                  <a:cubicBezTo>
                    <a:pt x="121" y="20776"/>
                    <a:pt x="0" y="20911"/>
                    <a:pt x="0" y="21060"/>
                  </a:cubicBezTo>
                  <a:cubicBezTo>
                    <a:pt x="0" y="21358"/>
                    <a:pt x="483" y="21600"/>
                    <a:pt x="1080" y="21600"/>
                  </a:cubicBezTo>
                  <a:cubicBezTo>
                    <a:pt x="1378" y="21600"/>
                    <a:pt x="1648" y="21540"/>
                    <a:pt x="1844" y="21442"/>
                  </a:cubicBezTo>
                  <a:lnTo>
                    <a:pt x="21284" y="11182"/>
                  </a:lnTo>
                  <a:cubicBezTo>
                    <a:pt x="21479" y="11084"/>
                    <a:pt x="21600" y="10949"/>
                    <a:pt x="21600" y="10800"/>
                  </a:cubicBezTo>
                  <a:cubicBezTo>
                    <a:pt x="21600" y="10651"/>
                    <a:pt x="21479" y="10516"/>
                    <a:pt x="21284" y="10418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</p:grpSp>
      <p:sp>
        <p:nvSpPr>
          <p:cNvPr id="20" name="Tw">
            <a:extLst>
              <a:ext uri="{FF2B5EF4-FFF2-40B4-BE49-F238E27FC236}">
                <a16:creationId xmlns:a16="http://schemas.microsoft.com/office/drawing/2014/main" id="{64EBF5B9-7306-4FEC-BE17-EC54A5DCB0AC}"/>
              </a:ext>
            </a:extLst>
          </p:cNvPr>
          <p:cNvSpPr txBox="1"/>
          <p:nvPr userDrawn="1"/>
        </p:nvSpPr>
        <p:spPr>
          <a:xfrm>
            <a:off x="23393400" y="926107"/>
            <a:ext cx="5092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Tw</a:t>
            </a:r>
          </a:p>
        </p:txBody>
      </p:sp>
      <p:sp>
        <p:nvSpPr>
          <p:cNvPr id="21" name="Ln">
            <a:extLst>
              <a:ext uri="{FF2B5EF4-FFF2-40B4-BE49-F238E27FC236}">
                <a16:creationId xmlns:a16="http://schemas.microsoft.com/office/drawing/2014/main" id="{93F3B1B0-7F5D-4D49-8819-A61177215D02}"/>
              </a:ext>
            </a:extLst>
          </p:cNvPr>
          <p:cNvSpPr txBox="1"/>
          <p:nvPr userDrawn="1"/>
        </p:nvSpPr>
        <p:spPr>
          <a:xfrm>
            <a:off x="22959645" y="926107"/>
            <a:ext cx="28003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r>
              <a:rPr>
                <a:solidFill>
                  <a:srgbClr val="F7F9FF"/>
                </a:solidFill>
              </a:rPr>
              <a:t>Ln</a:t>
            </a:r>
          </a:p>
        </p:txBody>
      </p:sp>
      <p:sp>
        <p:nvSpPr>
          <p:cNvPr id="22" name="Fb">
            <a:extLst>
              <a:ext uri="{FF2B5EF4-FFF2-40B4-BE49-F238E27FC236}">
                <a16:creationId xmlns:a16="http://schemas.microsoft.com/office/drawing/2014/main" id="{F8EC7004-F467-408D-865D-F31C01EB0CA3}"/>
              </a:ext>
            </a:extLst>
          </p:cNvPr>
          <p:cNvSpPr txBox="1"/>
          <p:nvPr userDrawn="1"/>
        </p:nvSpPr>
        <p:spPr>
          <a:xfrm>
            <a:off x="22330565" y="926107"/>
            <a:ext cx="29667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Fb</a:t>
            </a:r>
          </a:p>
        </p:txBody>
      </p:sp>
      <p:sp>
        <p:nvSpPr>
          <p:cNvPr id="23" name="Line">
            <a:extLst>
              <a:ext uri="{FF2B5EF4-FFF2-40B4-BE49-F238E27FC236}">
                <a16:creationId xmlns:a16="http://schemas.microsoft.com/office/drawing/2014/main" id="{05D273F7-1B72-44AF-A3C0-7493C971C0C4}"/>
              </a:ext>
            </a:extLst>
          </p:cNvPr>
          <p:cNvSpPr/>
          <p:nvPr userDrawn="1"/>
        </p:nvSpPr>
        <p:spPr>
          <a:xfrm>
            <a:off x="21988654" y="13081000"/>
            <a:ext cx="1122806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38C0DE9-C03C-497F-A152-FF438A502DC0}"/>
              </a:ext>
            </a:extLst>
          </p:cNvPr>
          <p:cNvSpPr txBox="1">
            <a:spLocks/>
          </p:cNvSpPr>
          <p:nvPr userDrawn="1"/>
        </p:nvSpPr>
        <p:spPr>
          <a:xfrm>
            <a:off x="23333077" y="12916793"/>
            <a:ext cx="831848" cy="3048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2C2E3C"/>
                </a:solidFill>
                <a:uFillTx/>
                <a:latin typeface="Lato Black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fld id="{86CB4B4D-7CA3-9044-876B-883B54F8677D}" type="slidenum">
              <a:rPr lang="en-US" smtClean="0">
                <a:solidFill>
                  <a:srgbClr val="F7F9FF"/>
                </a:solidFill>
              </a:rPr>
              <a:pPr hangingPunct="1"/>
              <a:t>‹#›</a:t>
            </a:fld>
            <a:endParaRPr lang="en-US" dirty="0">
              <a:solidFill>
                <a:srgbClr val="F7F9FF"/>
              </a:solidFill>
            </a:endParaRPr>
          </a:p>
        </p:txBody>
      </p:sp>
      <p:sp>
        <p:nvSpPr>
          <p:cNvPr id="25" name="Business Development Company">
            <a:extLst>
              <a:ext uri="{FF2B5EF4-FFF2-40B4-BE49-F238E27FC236}">
                <a16:creationId xmlns:a16="http://schemas.microsoft.com/office/drawing/2014/main" id="{D11A3682-50E7-4948-824E-3F5603B7E47B}"/>
              </a:ext>
            </a:extLst>
          </p:cNvPr>
          <p:cNvSpPr txBox="1"/>
          <p:nvPr userDrawn="1"/>
        </p:nvSpPr>
        <p:spPr>
          <a:xfrm>
            <a:off x="15834361" y="12928600"/>
            <a:ext cx="56724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Business Development Company</a:t>
            </a:r>
          </a:p>
        </p:txBody>
      </p:sp>
      <p:sp>
        <p:nvSpPr>
          <p:cNvPr id="26" name="MEGAN">
            <a:extLst>
              <a:ext uri="{FF2B5EF4-FFF2-40B4-BE49-F238E27FC236}">
                <a16:creationId xmlns:a16="http://schemas.microsoft.com/office/drawing/2014/main" id="{4D2DB9F5-38DE-4DF5-BF03-EFF9515FCA0C}"/>
              </a:ext>
            </a:extLst>
          </p:cNvPr>
          <p:cNvSpPr txBox="1"/>
          <p:nvPr userDrawn="1"/>
        </p:nvSpPr>
        <p:spPr>
          <a:xfrm>
            <a:off x="1275556" y="888007"/>
            <a:ext cx="3086894" cy="418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20000"/>
              </a:lnSpc>
              <a:defRPr sz="2500" b="0">
                <a:solidFill>
                  <a:srgbClr val="2C2E3C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dirty="0">
                <a:solidFill>
                  <a:srgbClr val="F7F9FF"/>
                </a:solidFill>
              </a:rPr>
              <a:t>MEGAN</a:t>
            </a:r>
          </a:p>
        </p:txBody>
      </p:sp>
      <p:sp>
        <p:nvSpPr>
          <p:cNvPr id="27" name="Line">
            <a:extLst>
              <a:ext uri="{FF2B5EF4-FFF2-40B4-BE49-F238E27FC236}">
                <a16:creationId xmlns:a16="http://schemas.microsoft.com/office/drawing/2014/main" id="{D9C2B6E6-5577-46A8-A432-E222990206A4}"/>
              </a:ext>
            </a:extLst>
          </p:cNvPr>
          <p:cNvSpPr/>
          <p:nvPr userDrawn="1"/>
        </p:nvSpPr>
        <p:spPr>
          <a:xfrm>
            <a:off x="-1" y="1078508"/>
            <a:ext cx="1002891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982396"/>
      </p:ext>
    </p:extLst>
  </p:cSld>
  <p:clrMapOvr>
    <a:masterClrMapping/>
  </p:clrMapOvr>
  <p:transition spd="slow">
    <p:push dir="u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97AEAD7-3E9A-4A90-A75F-1BB6F938FA0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71999" y="-2"/>
            <a:ext cx="4572000" cy="4572001"/>
          </a:xfrm>
          <a:custGeom>
            <a:avLst/>
            <a:gdLst>
              <a:gd name="connsiteX0" fmla="*/ 0 w 4572000"/>
              <a:gd name="connsiteY0" fmla="*/ 0 h 4572001"/>
              <a:gd name="connsiteX1" fmla="*/ 4572000 w 4572000"/>
              <a:gd name="connsiteY1" fmla="*/ 0 h 4572001"/>
              <a:gd name="connsiteX2" fmla="*/ 4572000 w 4572000"/>
              <a:gd name="connsiteY2" fmla="*/ 4572001 h 4572001"/>
              <a:gd name="connsiteX3" fmla="*/ 0 w 4572000"/>
              <a:gd name="connsiteY3" fmla="*/ 4572001 h 457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0" h="4572001">
                <a:moveTo>
                  <a:pt x="0" y="0"/>
                </a:moveTo>
                <a:lnTo>
                  <a:pt x="4572000" y="0"/>
                </a:lnTo>
                <a:lnTo>
                  <a:pt x="4572000" y="4572001"/>
                </a:lnTo>
                <a:lnTo>
                  <a:pt x="0" y="45720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5FC785E-75F3-4E25-8A41-989915BB629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3999" y="-1"/>
            <a:ext cx="4572000" cy="4572000"/>
          </a:xfrm>
          <a:custGeom>
            <a:avLst/>
            <a:gdLst>
              <a:gd name="connsiteX0" fmla="*/ 0 w 4572000"/>
              <a:gd name="connsiteY0" fmla="*/ 0 h 4572000"/>
              <a:gd name="connsiteX1" fmla="*/ 4572000 w 4572000"/>
              <a:gd name="connsiteY1" fmla="*/ 0 h 4572000"/>
              <a:gd name="connsiteX2" fmla="*/ 4572000 w 4572000"/>
              <a:gd name="connsiteY2" fmla="*/ 4572000 h 4572000"/>
              <a:gd name="connsiteX3" fmla="*/ 0 w 4572000"/>
              <a:gd name="connsiteY3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0" h="4572000">
                <a:moveTo>
                  <a:pt x="0" y="0"/>
                </a:moveTo>
                <a:lnTo>
                  <a:pt x="4572000" y="0"/>
                </a:lnTo>
                <a:lnTo>
                  <a:pt x="4572000" y="4572000"/>
                </a:lnTo>
                <a:lnTo>
                  <a:pt x="0" y="4572000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D2EE556-0F88-482E-A0EE-F47FC12901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1999" y="4571999"/>
            <a:ext cx="4572000" cy="4572000"/>
          </a:xfrm>
          <a:custGeom>
            <a:avLst/>
            <a:gdLst>
              <a:gd name="connsiteX0" fmla="*/ 0 w 4572000"/>
              <a:gd name="connsiteY0" fmla="*/ 0 h 4572000"/>
              <a:gd name="connsiteX1" fmla="*/ 4572000 w 4572000"/>
              <a:gd name="connsiteY1" fmla="*/ 0 h 4572000"/>
              <a:gd name="connsiteX2" fmla="*/ 4572000 w 4572000"/>
              <a:gd name="connsiteY2" fmla="*/ 4572000 h 4572000"/>
              <a:gd name="connsiteX3" fmla="*/ 0 w 4572000"/>
              <a:gd name="connsiteY3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0" h="4572000">
                <a:moveTo>
                  <a:pt x="0" y="0"/>
                </a:moveTo>
                <a:lnTo>
                  <a:pt x="4572000" y="0"/>
                </a:lnTo>
                <a:lnTo>
                  <a:pt x="4572000" y="4572000"/>
                </a:lnTo>
                <a:lnTo>
                  <a:pt x="0" y="4572000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9938874-36E0-40D6-9DB9-CD48B5C1466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43999" y="4571999"/>
            <a:ext cx="4572000" cy="4572000"/>
          </a:xfrm>
          <a:custGeom>
            <a:avLst/>
            <a:gdLst>
              <a:gd name="connsiteX0" fmla="*/ 0 w 4572000"/>
              <a:gd name="connsiteY0" fmla="*/ 0 h 4572000"/>
              <a:gd name="connsiteX1" fmla="*/ 4572000 w 4572000"/>
              <a:gd name="connsiteY1" fmla="*/ 0 h 4572000"/>
              <a:gd name="connsiteX2" fmla="*/ 4572000 w 4572000"/>
              <a:gd name="connsiteY2" fmla="*/ 4572000 h 4572000"/>
              <a:gd name="connsiteX3" fmla="*/ 0 w 4572000"/>
              <a:gd name="connsiteY3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0" h="4572000">
                <a:moveTo>
                  <a:pt x="0" y="0"/>
                </a:moveTo>
                <a:lnTo>
                  <a:pt x="4572000" y="0"/>
                </a:lnTo>
                <a:lnTo>
                  <a:pt x="4572000" y="4572000"/>
                </a:lnTo>
                <a:lnTo>
                  <a:pt x="0" y="457200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0C8A64EF-D587-4A42-80A6-7BB18898886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571999" y="9143999"/>
            <a:ext cx="4572000" cy="4572000"/>
          </a:xfrm>
          <a:custGeom>
            <a:avLst/>
            <a:gdLst>
              <a:gd name="connsiteX0" fmla="*/ 0 w 4572000"/>
              <a:gd name="connsiteY0" fmla="*/ 0 h 4572000"/>
              <a:gd name="connsiteX1" fmla="*/ 4572000 w 4572000"/>
              <a:gd name="connsiteY1" fmla="*/ 0 h 4572000"/>
              <a:gd name="connsiteX2" fmla="*/ 4572000 w 4572000"/>
              <a:gd name="connsiteY2" fmla="*/ 4572000 h 4572000"/>
              <a:gd name="connsiteX3" fmla="*/ 0 w 4572000"/>
              <a:gd name="connsiteY3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0" h="4572000">
                <a:moveTo>
                  <a:pt x="0" y="0"/>
                </a:moveTo>
                <a:lnTo>
                  <a:pt x="4572000" y="0"/>
                </a:lnTo>
                <a:lnTo>
                  <a:pt x="4572000" y="4572000"/>
                </a:lnTo>
                <a:lnTo>
                  <a:pt x="0" y="457200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B593992-41FB-4365-80DE-496A9A8B25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43999" y="9143999"/>
            <a:ext cx="4572000" cy="4572000"/>
          </a:xfrm>
          <a:custGeom>
            <a:avLst/>
            <a:gdLst>
              <a:gd name="connsiteX0" fmla="*/ 0 w 4572000"/>
              <a:gd name="connsiteY0" fmla="*/ 0 h 4572000"/>
              <a:gd name="connsiteX1" fmla="*/ 4572000 w 4572000"/>
              <a:gd name="connsiteY1" fmla="*/ 0 h 4572000"/>
              <a:gd name="connsiteX2" fmla="*/ 4572000 w 4572000"/>
              <a:gd name="connsiteY2" fmla="*/ 4572000 h 4572000"/>
              <a:gd name="connsiteX3" fmla="*/ 0 w 4572000"/>
              <a:gd name="connsiteY3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0" h="4572000">
                <a:moveTo>
                  <a:pt x="0" y="0"/>
                </a:moveTo>
                <a:lnTo>
                  <a:pt x="4572000" y="0"/>
                </a:lnTo>
                <a:lnTo>
                  <a:pt x="4572000" y="4572000"/>
                </a:lnTo>
                <a:lnTo>
                  <a:pt x="0" y="4572000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09087662"/>
      </p:ext>
    </p:extLst>
  </p:cSld>
  <p:clrMapOvr>
    <a:masterClrMapping/>
  </p:clrMapOvr>
  <p:transition spd="slow">
    <p:push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491876-022A-4E89-81DD-19208BDB6A6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6857999"/>
            <a:ext cx="8128000" cy="6858000"/>
          </a:xfrm>
          <a:custGeom>
            <a:avLst/>
            <a:gdLst>
              <a:gd name="connsiteX0" fmla="*/ 0 w 8128000"/>
              <a:gd name="connsiteY0" fmla="*/ 0 h 6858000"/>
              <a:gd name="connsiteX1" fmla="*/ 8128000 w 8128000"/>
              <a:gd name="connsiteY1" fmla="*/ 0 h 6858000"/>
              <a:gd name="connsiteX2" fmla="*/ 8128000 w 8128000"/>
              <a:gd name="connsiteY2" fmla="*/ 6858000 h 6858000"/>
              <a:gd name="connsiteX3" fmla="*/ 0 w 812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0" h="6858000">
                <a:moveTo>
                  <a:pt x="0" y="0"/>
                </a:moveTo>
                <a:lnTo>
                  <a:pt x="8128000" y="0"/>
                </a:lnTo>
                <a:lnTo>
                  <a:pt x="8128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C75A5ED-45C4-4B0F-AF02-A6CE7D5326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999" y="6857999"/>
            <a:ext cx="8128000" cy="6858000"/>
          </a:xfrm>
          <a:custGeom>
            <a:avLst/>
            <a:gdLst>
              <a:gd name="connsiteX0" fmla="*/ 0 w 8128000"/>
              <a:gd name="connsiteY0" fmla="*/ 0 h 6858000"/>
              <a:gd name="connsiteX1" fmla="*/ 8128000 w 8128000"/>
              <a:gd name="connsiteY1" fmla="*/ 0 h 6858000"/>
              <a:gd name="connsiteX2" fmla="*/ 8128000 w 8128000"/>
              <a:gd name="connsiteY2" fmla="*/ 6858000 h 6858000"/>
              <a:gd name="connsiteX3" fmla="*/ 0 w 812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0" h="6858000">
                <a:moveTo>
                  <a:pt x="0" y="0"/>
                </a:moveTo>
                <a:lnTo>
                  <a:pt x="8128000" y="0"/>
                </a:lnTo>
                <a:lnTo>
                  <a:pt x="8128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113733015"/>
      </p:ext>
    </p:extLst>
  </p:cSld>
  <p:clrMapOvr>
    <a:masterClrMapping/>
  </p:clrMapOvr>
  <p:transition spd="slow">
    <p:push dir="u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3198A1D-35FD-4B81-A0E8-4F8FEFEEA17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69337" y="-1"/>
            <a:ext cx="21845324" cy="8096634"/>
          </a:xfrm>
          <a:custGeom>
            <a:avLst/>
            <a:gdLst>
              <a:gd name="connsiteX0" fmla="*/ 0 w 21845324"/>
              <a:gd name="connsiteY0" fmla="*/ 0 h 8096634"/>
              <a:gd name="connsiteX1" fmla="*/ 21845324 w 21845324"/>
              <a:gd name="connsiteY1" fmla="*/ 0 h 8096634"/>
              <a:gd name="connsiteX2" fmla="*/ 21845324 w 21845324"/>
              <a:gd name="connsiteY2" fmla="*/ 8096634 h 8096634"/>
              <a:gd name="connsiteX3" fmla="*/ 0 w 21845324"/>
              <a:gd name="connsiteY3" fmla="*/ 8096634 h 8096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45324" h="8096634">
                <a:moveTo>
                  <a:pt x="0" y="0"/>
                </a:moveTo>
                <a:lnTo>
                  <a:pt x="21845324" y="0"/>
                </a:lnTo>
                <a:lnTo>
                  <a:pt x="21845324" y="8096634"/>
                </a:lnTo>
                <a:lnTo>
                  <a:pt x="0" y="8096634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61276055"/>
      </p:ext>
    </p:extLst>
  </p:cSld>
  <p:clrMapOvr>
    <a:masterClrMapping/>
  </p:clrMapOvr>
  <p:transition spd="slow">
    <p:push dir="u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5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">
            <a:extLst>
              <a:ext uri="{FF2B5EF4-FFF2-40B4-BE49-F238E27FC236}">
                <a16:creationId xmlns:a16="http://schemas.microsoft.com/office/drawing/2014/main" id="{62D5DA4A-6A40-4C70-A51B-D2F7CEFD4D3E}"/>
              </a:ext>
            </a:extLst>
          </p:cNvPr>
          <p:cNvSpPr/>
          <p:nvPr userDrawn="1"/>
        </p:nvSpPr>
        <p:spPr>
          <a:xfrm>
            <a:off x="21988654" y="13081000"/>
            <a:ext cx="1122806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6" name="Group">
            <a:extLst>
              <a:ext uri="{FF2B5EF4-FFF2-40B4-BE49-F238E27FC236}">
                <a16:creationId xmlns:a16="http://schemas.microsoft.com/office/drawing/2014/main" id="{C3896648-639B-404F-B263-56F500347135}"/>
              </a:ext>
            </a:extLst>
          </p:cNvPr>
          <p:cNvGrpSpPr/>
          <p:nvPr userDrawn="1"/>
        </p:nvGrpSpPr>
        <p:grpSpPr>
          <a:xfrm>
            <a:off x="1275556" y="12954000"/>
            <a:ext cx="1016001" cy="254000"/>
            <a:chOff x="0" y="0"/>
            <a:chExt cx="1016000" cy="254000"/>
          </a:xfrm>
          <a:solidFill>
            <a:srgbClr val="F7F9FF"/>
          </a:solidFill>
        </p:grpSpPr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8FA5B7EF-2772-4F95-8386-F8E29D1CCDD5}"/>
                </a:ext>
              </a:extLst>
            </p:cNvPr>
            <p:cNvSpPr/>
            <p:nvPr/>
          </p:nvSpPr>
          <p:spPr>
            <a:xfrm>
              <a:off x="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67" y="10800"/>
                  </a:moveTo>
                  <a:lnTo>
                    <a:pt x="21284" y="922"/>
                  </a:lnTo>
                  <a:cubicBezTo>
                    <a:pt x="21480" y="824"/>
                    <a:pt x="21600" y="689"/>
                    <a:pt x="21600" y="540"/>
                  </a:cubicBezTo>
                  <a:cubicBezTo>
                    <a:pt x="21600" y="242"/>
                    <a:pt x="21117" y="0"/>
                    <a:pt x="20520" y="0"/>
                  </a:cubicBezTo>
                  <a:cubicBezTo>
                    <a:pt x="20222" y="0"/>
                    <a:pt x="19953" y="61"/>
                    <a:pt x="19756" y="158"/>
                  </a:cubicBezTo>
                  <a:lnTo>
                    <a:pt x="316" y="10418"/>
                  </a:lnTo>
                  <a:cubicBezTo>
                    <a:pt x="121" y="10516"/>
                    <a:pt x="0" y="10651"/>
                    <a:pt x="0" y="10800"/>
                  </a:cubicBezTo>
                  <a:cubicBezTo>
                    <a:pt x="0" y="10949"/>
                    <a:pt x="120" y="11084"/>
                    <a:pt x="316" y="11182"/>
                  </a:cubicBezTo>
                  <a:lnTo>
                    <a:pt x="19756" y="21442"/>
                  </a:lnTo>
                  <a:cubicBezTo>
                    <a:pt x="19953" y="21540"/>
                    <a:pt x="20222" y="21600"/>
                    <a:pt x="20520" y="21600"/>
                  </a:cubicBezTo>
                  <a:cubicBezTo>
                    <a:pt x="21117" y="21600"/>
                    <a:pt x="21600" y="21358"/>
                    <a:pt x="21600" y="21060"/>
                  </a:cubicBezTo>
                  <a:cubicBezTo>
                    <a:pt x="21600" y="20911"/>
                    <a:pt x="21480" y="20776"/>
                    <a:pt x="21284" y="20678"/>
                  </a:cubicBezTo>
                  <a:cubicBezTo>
                    <a:pt x="21284" y="20678"/>
                    <a:pt x="2567" y="10800"/>
                    <a:pt x="2567" y="108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5087814E-A238-4769-9D22-97C2970C8EE7}"/>
                </a:ext>
              </a:extLst>
            </p:cNvPr>
            <p:cNvSpPr/>
            <p:nvPr/>
          </p:nvSpPr>
          <p:spPr>
            <a:xfrm>
              <a:off x="88900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4" y="10418"/>
                  </a:moveTo>
                  <a:lnTo>
                    <a:pt x="1844" y="158"/>
                  </a:lnTo>
                  <a:cubicBezTo>
                    <a:pt x="1648" y="61"/>
                    <a:pt x="1378" y="0"/>
                    <a:pt x="1080" y="0"/>
                  </a:cubicBezTo>
                  <a:cubicBezTo>
                    <a:pt x="483" y="0"/>
                    <a:pt x="0" y="242"/>
                    <a:pt x="0" y="540"/>
                  </a:cubicBezTo>
                  <a:cubicBezTo>
                    <a:pt x="0" y="689"/>
                    <a:pt x="121" y="824"/>
                    <a:pt x="316" y="922"/>
                  </a:cubicBezTo>
                  <a:lnTo>
                    <a:pt x="19033" y="10800"/>
                  </a:lnTo>
                  <a:lnTo>
                    <a:pt x="316" y="20678"/>
                  </a:lnTo>
                  <a:cubicBezTo>
                    <a:pt x="121" y="20776"/>
                    <a:pt x="0" y="20911"/>
                    <a:pt x="0" y="21060"/>
                  </a:cubicBezTo>
                  <a:cubicBezTo>
                    <a:pt x="0" y="21358"/>
                    <a:pt x="483" y="21600"/>
                    <a:pt x="1080" y="21600"/>
                  </a:cubicBezTo>
                  <a:cubicBezTo>
                    <a:pt x="1378" y="21600"/>
                    <a:pt x="1648" y="21540"/>
                    <a:pt x="1844" y="21442"/>
                  </a:cubicBezTo>
                  <a:lnTo>
                    <a:pt x="21284" y="11182"/>
                  </a:lnTo>
                  <a:cubicBezTo>
                    <a:pt x="21479" y="11084"/>
                    <a:pt x="21600" y="10949"/>
                    <a:pt x="21600" y="10800"/>
                  </a:cubicBezTo>
                  <a:cubicBezTo>
                    <a:pt x="21600" y="10651"/>
                    <a:pt x="21479" y="10516"/>
                    <a:pt x="21284" y="10418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</p:grpSp>
      <p:sp>
        <p:nvSpPr>
          <p:cNvPr id="19" name="MEGAN">
            <a:extLst>
              <a:ext uri="{FF2B5EF4-FFF2-40B4-BE49-F238E27FC236}">
                <a16:creationId xmlns:a16="http://schemas.microsoft.com/office/drawing/2014/main" id="{B51DDDE0-E7F4-4FF3-A772-37F8CC158B01}"/>
              </a:ext>
            </a:extLst>
          </p:cNvPr>
          <p:cNvSpPr txBox="1"/>
          <p:nvPr userDrawn="1"/>
        </p:nvSpPr>
        <p:spPr>
          <a:xfrm>
            <a:off x="1275556" y="888007"/>
            <a:ext cx="3156744" cy="418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20000"/>
              </a:lnSpc>
              <a:defRPr sz="2500" b="0">
                <a:solidFill>
                  <a:srgbClr val="2C2E3C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dirty="0">
                <a:solidFill>
                  <a:srgbClr val="F7F9FF"/>
                </a:solidFill>
              </a:rPr>
              <a:t>MEGAN</a:t>
            </a:r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2546D2F8-BBAD-49FF-BD26-676FF125C24C}"/>
              </a:ext>
            </a:extLst>
          </p:cNvPr>
          <p:cNvSpPr/>
          <p:nvPr userDrawn="1"/>
        </p:nvSpPr>
        <p:spPr>
          <a:xfrm>
            <a:off x="-1" y="1078508"/>
            <a:ext cx="1002891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" name="Tw">
            <a:extLst>
              <a:ext uri="{FF2B5EF4-FFF2-40B4-BE49-F238E27FC236}">
                <a16:creationId xmlns:a16="http://schemas.microsoft.com/office/drawing/2014/main" id="{A55469F0-1462-4881-A18C-50B43C7B250D}"/>
              </a:ext>
            </a:extLst>
          </p:cNvPr>
          <p:cNvSpPr txBox="1"/>
          <p:nvPr userDrawn="1"/>
        </p:nvSpPr>
        <p:spPr>
          <a:xfrm rot="16200000">
            <a:off x="23424692" y="10835695"/>
            <a:ext cx="64607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Tw</a:t>
            </a:r>
          </a:p>
        </p:txBody>
      </p:sp>
      <p:sp>
        <p:nvSpPr>
          <p:cNvPr id="22" name="Ln">
            <a:extLst>
              <a:ext uri="{FF2B5EF4-FFF2-40B4-BE49-F238E27FC236}">
                <a16:creationId xmlns:a16="http://schemas.microsoft.com/office/drawing/2014/main" id="{3885A09D-0F78-4A0C-AEB8-695316510811}"/>
              </a:ext>
            </a:extLst>
          </p:cNvPr>
          <p:cNvSpPr txBox="1"/>
          <p:nvPr userDrawn="1"/>
        </p:nvSpPr>
        <p:spPr>
          <a:xfrm rot="16200000">
            <a:off x="23474085" y="10172025"/>
            <a:ext cx="54729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r>
              <a:rPr>
                <a:solidFill>
                  <a:srgbClr val="F7F9FF"/>
                </a:solidFill>
              </a:rPr>
              <a:t>Ln</a:t>
            </a:r>
          </a:p>
        </p:txBody>
      </p:sp>
      <p:sp>
        <p:nvSpPr>
          <p:cNvPr id="23" name="Fb">
            <a:extLst>
              <a:ext uri="{FF2B5EF4-FFF2-40B4-BE49-F238E27FC236}">
                <a16:creationId xmlns:a16="http://schemas.microsoft.com/office/drawing/2014/main" id="{B22EC182-1E8B-4516-BB01-4E37805CB73F}"/>
              </a:ext>
            </a:extLst>
          </p:cNvPr>
          <p:cNvSpPr txBox="1"/>
          <p:nvPr userDrawn="1"/>
        </p:nvSpPr>
        <p:spPr>
          <a:xfrm rot="16200000">
            <a:off x="23457827" y="11507683"/>
            <a:ext cx="5798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Fb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D0915634-ED68-4FBA-B436-43F8384337F2}"/>
              </a:ext>
            </a:extLst>
          </p:cNvPr>
          <p:cNvSpPr txBox="1">
            <a:spLocks/>
          </p:cNvSpPr>
          <p:nvPr userDrawn="1"/>
        </p:nvSpPr>
        <p:spPr>
          <a:xfrm>
            <a:off x="23333077" y="12916793"/>
            <a:ext cx="831848" cy="3048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2C2E3C"/>
                </a:solidFill>
                <a:uFillTx/>
                <a:latin typeface="Lato Black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fld id="{86CB4B4D-7CA3-9044-876B-883B54F8677D}" type="slidenum">
              <a:rPr lang="en-US" smtClean="0">
                <a:solidFill>
                  <a:srgbClr val="F7F9FF"/>
                </a:solidFill>
              </a:rPr>
              <a:pPr hangingPunct="1"/>
              <a:t>‹#›</a:t>
            </a:fld>
            <a:endParaRPr lang="en-US" dirty="0">
              <a:solidFill>
                <a:srgbClr val="F7F9FF"/>
              </a:solidFill>
            </a:endParaRPr>
          </a:p>
        </p:txBody>
      </p:sp>
      <p:sp>
        <p:nvSpPr>
          <p:cNvPr id="25" name="Business Development Company">
            <a:extLst>
              <a:ext uri="{FF2B5EF4-FFF2-40B4-BE49-F238E27FC236}">
                <a16:creationId xmlns:a16="http://schemas.microsoft.com/office/drawing/2014/main" id="{9942A522-BC00-4939-8257-CDC8D7734DCC}"/>
              </a:ext>
            </a:extLst>
          </p:cNvPr>
          <p:cNvSpPr txBox="1"/>
          <p:nvPr userDrawn="1"/>
        </p:nvSpPr>
        <p:spPr>
          <a:xfrm>
            <a:off x="15834361" y="12928600"/>
            <a:ext cx="56724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Business Development Company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E34A7DF-A81D-4FAC-BF9C-E07B73A3A8D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3" y="-1"/>
            <a:ext cx="24384000" cy="9352561"/>
          </a:xfrm>
          <a:custGeom>
            <a:avLst/>
            <a:gdLst>
              <a:gd name="connsiteX0" fmla="*/ 0 w 24384000"/>
              <a:gd name="connsiteY0" fmla="*/ 0 h 9352561"/>
              <a:gd name="connsiteX1" fmla="*/ 24384000 w 24384000"/>
              <a:gd name="connsiteY1" fmla="*/ 0 h 9352561"/>
              <a:gd name="connsiteX2" fmla="*/ 24384000 w 24384000"/>
              <a:gd name="connsiteY2" fmla="*/ 9352561 h 9352561"/>
              <a:gd name="connsiteX3" fmla="*/ 0 w 24384000"/>
              <a:gd name="connsiteY3" fmla="*/ 9352561 h 935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0" h="9352561">
                <a:moveTo>
                  <a:pt x="0" y="0"/>
                </a:moveTo>
                <a:lnTo>
                  <a:pt x="24384000" y="0"/>
                </a:lnTo>
                <a:lnTo>
                  <a:pt x="24384000" y="9352561"/>
                </a:lnTo>
                <a:lnTo>
                  <a:pt x="0" y="935256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314023668"/>
      </p:ext>
    </p:extLst>
  </p:cSld>
  <p:clrMapOvr>
    <a:masterClrMapping/>
  </p:clrMapOvr>
  <p:transition spd="slow">
    <p:push dir="u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6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">
            <a:extLst>
              <a:ext uri="{FF2B5EF4-FFF2-40B4-BE49-F238E27FC236}">
                <a16:creationId xmlns:a16="http://schemas.microsoft.com/office/drawing/2014/main" id="{031F0297-F291-42D1-8303-E105E6851C9C}"/>
              </a:ext>
            </a:extLst>
          </p:cNvPr>
          <p:cNvSpPr/>
          <p:nvPr userDrawn="1"/>
        </p:nvSpPr>
        <p:spPr>
          <a:xfrm>
            <a:off x="21988654" y="13081000"/>
            <a:ext cx="1122806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6" name="Group">
            <a:extLst>
              <a:ext uri="{FF2B5EF4-FFF2-40B4-BE49-F238E27FC236}">
                <a16:creationId xmlns:a16="http://schemas.microsoft.com/office/drawing/2014/main" id="{6AC052D3-670E-4CC6-A8C0-B0AE42DA46BC}"/>
              </a:ext>
            </a:extLst>
          </p:cNvPr>
          <p:cNvGrpSpPr/>
          <p:nvPr userDrawn="1"/>
        </p:nvGrpSpPr>
        <p:grpSpPr>
          <a:xfrm>
            <a:off x="1275556" y="12954000"/>
            <a:ext cx="1016001" cy="254000"/>
            <a:chOff x="0" y="0"/>
            <a:chExt cx="1016000" cy="254000"/>
          </a:xfrm>
          <a:solidFill>
            <a:srgbClr val="F7F9FF"/>
          </a:solidFill>
        </p:grpSpPr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8AB8EC14-217E-495E-BF5A-CB16D44C5F87}"/>
                </a:ext>
              </a:extLst>
            </p:cNvPr>
            <p:cNvSpPr/>
            <p:nvPr/>
          </p:nvSpPr>
          <p:spPr>
            <a:xfrm>
              <a:off x="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67" y="10800"/>
                  </a:moveTo>
                  <a:lnTo>
                    <a:pt x="21284" y="922"/>
                  </a:lnTo>
                  <a:cubicBezTo>
                    <a:pt x="21480" y="824"/>
                    <a:pt x="21600" y="689"/>
                    <a:pt x="21600" y="540"/>
                  </a:cubicBezTo>
                  <a:cubicBezTo>
                    <a:pt x="21600" y="242"/>
                    <a:pt x="21117" y="0"/>
                    <a:pt x="20520" y="0"/>
                  </a:cubicBezTo>
                  <a:cubicBezTo>
                    <a:pt x="20222" y="0"/>
                    <a:pt x="19953" y="61"/>
                    <a:pt x="19756" y="158"/>
                  </a:cubicBezTo>
                  <a:lnTo>
                    <a:pt x="316" y="10418"/>
                  </a:lnTo>
                  <a:cubicBezTo>
                    <a:pt x="121" y="10516"/>
                    <a:pt x="0" y="10651"/>
                    <a:pt x="0" y="10800"/>
                  </a:cubicBezTo>
                  <a:cubicBezTo>
                    <a:pt x="0" y="10949"/>
                    <a:pt x="120" y="11084"/>
                    <a:pt x="316" y="11182"/>
                  </a:cubicBezTo>
                  <a:lnTo>
                    <a:pt x="19756" y="21442"/>
                  </a:lnTo>
                  <a:cubicBezTo>
                    <a:pt x="19953" y="21540"/>
                    <a:pt x="20222" y="21600"/>
                    <a:pt x="20520" y="21600"/>
                  </a:cubicBezTo>
                  <a:cubicBezTo>
                    <a:pt x="21117" y="21600"/>
                    <a:pt x="21600" y="21358"/>
                    <a:pt x="21600" y="21060"/>
                  </a:cubicBezTo>
                  <a:cubicBezTo>
                    <a:pt x="21600" y="20911"/>
                    <a:pt x="21480" y="20776"/>
                    <a:pt x="21284" y="20678"/>
                  </a:cubicBezTo>
                  <a:cubicBezTo>
                    <a:pt x="21284" y="20678"/>
                    <a:pt x="2567" y="10800"/>
                    <a:pt x="2567" y="108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F4CD0FC1-4C69-423A-B8A9-554C092A0A84}"/>
                </a:ext>
              </a:extLst>
            </p:cNvPr>
            <p:cNvSpPr/>
            <p:nvPr/>
          </p:nvSpPr>
          <p:spPr>
            <a:xfrm>
              <a:off x="88900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4" y="10418"/>
                  </a:moveTo>
                  <a:lnTo>
                    <a:pt x="1844" y="158"/>
                  </a:lnTo>
                  <a:cubicBezTo>
                    <a:pt x="1648" y="61"/>
                    <a:pt x="1378" y="0"/>
                    <a:pt x="1080" y="0"/>
                  </a:cubicBezTo>
                  <a:cubicBezTo>
                    <a:pt x="483" y="0"/>
                    <a:pt x="0" y="242"/>
                    <a:pt x="0" y="540"/>
                  </a:cubicBezTo>
                  <a:cubicBezTo>
                    <a:pt x="0" y="689"/>
                    <a:pt x="121" y="824"/>
                    <a:pt x="316" y="922"/>
                  </a:cubicBezTo>
                  <a:lnTo>
                    <a:pt x="19033" y="10800"/>
                  </a:lnTo>
                  <a:lnTo>
                    <a:pt x="316" y="20678"/>
                  </a:lnTo>
                  <a:cubicBezTo>
                    <a:pt x="121" y="20776"/>
                    <a:pt x="0" y="20911"/>
                    <a:pt x="0" y="21060"/>
                  </a:cubicBezTo>
                  <a:cubicBezTo>
                    <a:pt x="0" y="21358"/>
                    <a:pt x="483" y="21600"/>
                    <a:pt x="1080" y="21600"/>
                  </a:cubicBezTo>
                  <a:cubicBezTo>
                    <a:pt x="1378" y="21600"/>
                    <a:pt x="1648" y="21540"/>
                    <a:pt x="1844" y="21442"/>
                  </a:cubicBezTo>
                  <a:lnTo>
                    <a:pt x="21284" y="11182"/>
                  </a:lnTo>
                  <a:cubicBezTo>
                    <a:pt x="21479" y="11084"/>
                    <a:pt x="21600" y="10949"/>
                    <a:pt x="21600" y="10800"/>
                  </a:cubicBezTo>
                  <a:cubicBezTo>
                    <a:pt x="21600" y="10651"/>
                    <a:pt x="21479" y="10516"/>
                    <a:pt x="21284" y="10418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</p:grpSp>
      <p:sp>
        <p:nvSpPr>
          <p:cNvPr id="19" name="MEGAN">
            <a:extLst>
              <a:ext uri="{FF2B5EF4-FFF2-40B4-BE49-F238E27FC236}">
                <a16:creationId xmlns:a16="http://schemas.microsoft.com/office/drawing/2014/main" id="{61787814-4A95-42FB-B5BA-4EAC6D77D92C}"/>
              </a:ext>
            </a:extLst>
          </p:cNvPr>
          <p:cNvSpPr txBox="1"/>
          <p:nvPr userDrawn="1"/>
        </p:nvSpPr>
        <p:spPr>
          <a:xfrm>
            <a:off x="1275556" y="888007"/>
            <a:ext cx="3156744" cy="418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20000"/>
              </a:lnSpc>
              <a:defRPr sz="2500" b="0">
                <a:solidFill>
                  <a:srgbClr val="2C2E3C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dirty="0">
                <a:solidFill>
                  <a:srgbClr val="F7F9FF"/>
                </a:solidFill>
              </a:rPr>
              <a:t>MEGAN</a:t>
            </a:r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86BB1676-05F8-449E-8543-19530EDEA46D}"/>
              </a:ext>
            </a:extLst>
          </p:cNvPr>
          <p:cNvSpPr/>
          <p:nvPr userDrawn="1"/>
        </p:nvSpPr>
        <p:spPr>
          <a:xfrm>
            <a:off x="-1" y="1078508"/>
            <a:ext cx="1002891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" name="Tw">
            <a:extLst>
              <a:ext uri="{FF2B5EF4-FFF2-40B4-BE49-F238E27FC236}">
                <a16:creationId xmlns:a16="http://schemas.microsoft.com/office/drawing/2014/main" id="{541F9E42-C571-4515-B1A7-7DF484E14077}"/>
              </a:ext>
            </a:extLst>
          </p:cNvPr>
          <p:cNvSpPr txBox="1"/>
          <p:nvPr userDrawn="1"/>
        </p:nvSpPr>
        <p:spPr>
          <a:xfrm rot="16200000">
            <a:off x="23424692" y="10835695"/>
            <a:ext cx="64607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Tw</a:t>
            </a:r>
          </a:p>
        </p:txBody>
      </p:sp>
      <p:sp>
        <p:nvSpPr>
          <p:cNvPr id="22" name="Ln">
            <a:extLst>
              <a:ext uri="{FF2B5EF4-FFF2-40B4-BE49-F238E27FC236}">
                <a16:creationId xmlns:a16="http://schemas.microsoft.com/office/drawing/2014/main" id="{A787D58E-CB24-499E-8F6F-2E06816CD556}"/>
              </a:ext>
            </a:extLst>
          </p:cNvPr>
          <p:cNvSpPr txBox="1"/>
          <p:nvPr userDrawn="1"/>
        </p:nvSpPr>
        <p:spPr>
          <a:xfrm rot="16200000">
            <a:off x="23474085" y="10172025"/>
            <a:ext cx="54729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r>
              <a:rPr>
                <a:solidFill>
                  <a:srgbClr val="F7F9FF"/>
                </a:solidFill>
              </a:rPr>
              <a:t>Ln</a:t>
            </a:r>
          </a:p>
        </p:txBody>
      </p:sp>
      <p:sp>
        <p:nvSpPr>
          <p:cNvPr id="23" name="Fb">
            <a:extLst>
              <a:ext uri="{FF2B5EF4-FFF2-40B4-BE49-F238E27FC236}">
                <a16:creationId xmlns:a16="http://schemas.microsoft.com/office/drawing/2014/main" id="{82220282-8FA0-4E4A-9E6C-04942F0EC422}"/>
              </a:ext>
            </a:extLst>
          </p:cNvPr>
          <p:cNvSpPr txBox="1"/>
          <p:nvPr userDrawn="1"/>
        </p:nvSpPr>
        <p:spPr>
          <a:xfrm rot="16200000">
            <a:off x="23457827" y="11507683"/>
            <a:ext cx="5798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Fb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93F1B994-A5FA-4A70-B5C8-4ACD121B2CBA}"/>
              </a:ext>
            </a:extLst>
          </p:cNvPr>
          <p:cNvSpPr txBox="1">
            <a:spLocks/>
          </p:cNvSpPr>
          <p:nvPr userDrawn="1"/>
        </p:nvSpPr>
        <p:spPr>
          <a:xfrm>
            <a:off x="23333077" y="12916793"/>
            <a:ext cx="831848" cy="3048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2C2E3C"/>
                </a:solidFill>
                <a:uFillTx/>
                <a:latin typeface="Lato Black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fld id="{86CB4B4D-7CA3-9044-876B-883B54F8677D}" type="slidenum">
              <a:rPr lang="en-US" smtClean="0">
                <a:solidFill>
                  <a:srgbClr val="F7F9FF"/>
                </a:solidFill>
              </a:rPr>
              <a:pPr hangingPunct="1"/>
              <a:t>‹#›</a:t>
            </a:fld>
            <a:endParaRPr lang="en-US" dirty="0">
              <a:solidFill>
                <a:srgbClr val="F7F9FF"/>
              </a:solidFill>
            </a:endParaRPr>
          </a:p>
        </p:txBody>
      </p:sp>
      <p:sp>
        <p:nvSpPr>
          <p:cNvPr id="25" name="Business Development Company">
            <a:extLst>
              <a:ext uri="{FF2B5EF4-FFF2-40B4-BE49-F238E27FC236}">
                <a16:creationId xmlns:a16="http://schemas.microsoft.com/office/drawing/2014/main" id="{E407DD85-700B-4F24-AB72-6BA2E170BB6B}"/>
              </a:ext>
            </a:extLst>
          </p:cNvPr>
          <p:cNvSpPr txBox="1"/>
          <p:nvPr userDrawn="1"/>
        </p:nvSpPr>
        <p:spPr>
          <a:xfrm>
            <a:off x="15834361" y="12928600"/>
            <a:ext cx="56724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Business Development Company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84AB031-82BD-4F3F-9F2C-BD10C0F2EF4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1906455"/>
            <a:ext cx="24384000" cy="7620001"/>
          </a:xfrm>
          <a:custGeom>
            <a:avLst/>
            <a:gdLst>
              <a:gd name="connsiteX0" fmla="*/ 0 w 24384000"/>
              <a:gd name="connsiteY0" fmla="*/ 0 h 7620001"/>
              <a:gd name="connsiteX1" fmla="*/ 24384000 w 24384000"/>
              <a:gd name="connsiteY1" fmla="*/ 0 h 7620001"/>
              <a:gd name="connsiteX2" fmla="*/ 24384000 w 24384000"/>
              <a:gd name="connsiteY2" fmla="*/ 7620001 h 7620001"/>
              <a:gd name="connsiteX3" fmla="*/ 0 w 24384000"/>
              <a:gd name="connsiteY3" fmla="*/ 7620001 h 762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0" h="7620001">
                <a:moveTo>
                  <a:pt x="0" y="0"/>
                </a:moveTo>
                <a:lnTo>
                  <a:pt x="24384000" y="0"/>
                </a:lnTo>
                <a:lnTo>
                  <a:pt x="24384000" y="7620001"/>
                </a:lnTo>
                <a:lnTo>
                  <a:pt x="0" y="76200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41013119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">
            <a:extLst>
              <a:ext uri="{FF2B5EF4-FFF2-40B4-BE49-F238E27FC236}">
                <a16:creationId xmlns:a16="http://schemas.microsoft.com/office/drawing/2014/main" id="{527D6B87-FF05-407A-9970-4F25FA5AA49A}"/>
              </a:ext>
            </a:extLst>
          </p:cNvPr>
          <p:cNvSpPr/>
          <p:nvPr userDrawn="1"/>
        </p:nvSpPr>
        <p:spPr>
          <a:xfrm>
            <a:off x="21988654" y="13081000"/>
            <a:ext cx="1122806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MEGAN">
            <a:extLst>
              <a:ext uri="{FF2B5EF4-FFF2-40B4-BE49-F238E27FC236}">
                <a16:creationId xmlns:a16="http://schemas.microsoft.com/office/drawing/2014/main" id="{84418EAB-EBC1-4326-AAE6-75BBFF115EEC}"/>
              </a:ext>
            </a:extLst>
          </p:cNvPr>
          <p:cNvSpPr txBox="1"/>
          <p:nvPr userDrawn="1"/>
        </p:nvSpPr>
        <p:spPr>
          <a:xfrm>
            <a:off x="1275556" y="888007"/>
            <a:ext cx="3156744" cy="418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20000"/>
              </a:lnSpc>
              <a:defRPr sz="2500" b="0">
                <a:solidFill>
                  <a:srgbClr val="2C2E3C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dirty="0">
                <a:solidFill>
                  <a:srgbClr val="F7F9FF"/>
                </a:solidFill>
              </a:rPr>
              <a:t>MEGAN</a:t>
            </a:r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68665617-94B0-42BA-A5EE-D5C3A8E5B8F0}"/>
              </a:ext>
            </a:extLst>
          </p:cNvPr>
          <p:cNvSpPr/>
          <p:nvPr userDrawn="1"/>
        </p:nvSpPr>
        <p:spPr>
          <a:xfrm>
            <a:off x="-1" y="1078508"/>
            <a:ext cx="1002891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" name="Tw">
            <a:extLst>
              <a:ext uri="{FF2B5EF4-FFF2-40B4-BE49-F238E27FC236}">
                <a16:creationId xmlns:a16="http://schemas.microsoft.com/office/drawing/2014/main" id="{5531775F-CB53-4224-9AE0-1C3D528B22B0}"/>
              </a:ext>
            </a:extLst>
          </p:cNvPr>
          <p:cNvSpPr txBox="1"/>
          <p:nvPr userDrawn="1"/>
        </p:nvSpPr>
        <p:spPr>
          <a:xfrm rot="16200000">
            <a:off x="23424692" y="10835695"/>
            <a:ext cx="64607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rPr>
              <a:t>Tw</a:t>
            </a:r>
          </a:p>
        </p:txBody>
      </p:sp>
      <p:sp>
        <p:nvSpPr>
          <p:cNvPr id="13" name="Ln">
            <a:extLst>
              <a:ext uri="{FF2B5EF4-FFF2-40B4-BE49-F238E27FC236}">
                <a16:creationId xmlns:a16="http://schemas.microsoft.com/office/drawing/2014/main" id="{3CB94BF0-3620-4BC8-9809-48F73B559385}"/>
              </a:ext>
            </a:extLst>
          </p:cNvPr>
          <p:cNvSpPr txBox="1"/>
          <p:nvPr userDrawn="1"/>
        </p:nvSpPr>
        <p:spPr>
          <a:xfrm rot="16200000">
            <a:off x="23474085" y="10172025"/>
            <a:ext cx="54729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r>
              <a:t>Ln</a:t>
            </a:r>
          </a:p>
        </p:txBody>
      </p:sp>
      <p:sp>
        <p:nvSpPr>
          <p:cNvPr id="14" name="Fb">
            <a:extLst>
              <a:ext uri="{FF2B5EF4-FFF2-40B4-BE49-F238E27FC236}">
                <a16:creationId xmlns:a16="http://schemas.microsoft.com/office/drawing/2014/main" id="{67326E09-BF96-4522-B5DC-D0381EA25783}"/>
              </a:ext>
            </a:extLst>
          </p:cNvPr>
          <p:cNvSpPr txBox="1"/>
          <p:nvPr userDrawn="1"/>
        </p:nvSpPr>
        <p:spPr>
          <a:xfrm rot="16200000">
            <a:off x="23457827" y="11507683"/>
            <a:ext cx="5798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rPr>
              <a:t>Fb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A2393BC3-C042-43A7-9A4E-406693183B96}"/>
              </a:ext>
            </a:extLst>
          </p:cNvPr>
          <p:cNvSpPr txBox="1">
            <a:spLocks/>
          </p:cNvSpPr>
          <p:nvPr userDrawn="1"/>
        </p:nvSpPr>
        <p:spPr>
          <a:xfrm>
            <a:off x="23333077" y="12916793"/>
            <a:ext cx="831848" cy="3048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2C2E3C"/>
                </a:solidFill>
                <a:uFillTx/>
                <a:latin typeface="Lato Black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fld id="{86CB4B4D-7CA3-9044-876B-883B54F8677D}" type="slidenum">
              <a:rPr lang="en-US" smtClean="0">
                <a:solidFill>
                  <a:srgbClr val="F7F9FF"/>
                </a:solidFill>
              </a:rPr>
              <a:pPr hangingPunct="1"/>
              <a:t>‹#›</a:t>
            </a:fld>
            <a:endParaRPr lang="en-US" dirty="0">
              <a:solidFill>
                <a:srgbClr val="F7F9FF"/>
              </a:solidFill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B74904B-01F9-40D8-AC36-55E2AAC000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8288000" y="1906389"/>
            <a:ext cx="6096000" cy="9903090"/>
          </a:xfrm>
          <a:custGeom>
            <a:avLst/>
            <a:gdLst>
              <a:gd name="connsiteX0" fmla="*/ 0 w 6096000"/>
              <a:gd name="connsiteY0" fmla="*/ 0 h 9903090"/>
              <a:gd name="connsiteX1" fmla="*/ 6096000 w 6096000"/>
              <a:gd name="connsiteY1" fmla="*/ 0 h 9903090"/>
              <a:gd name="connsiteX2" fmla="*/ 6096000 w 6096000"/>
              <a:gd name="connsiteY2" fmla="*/ 9903090 h 9903090"/>
              <a:gd name="connsiteX3" fmla="*/ 0 w 6096000"/>
              <a:gd name="connsiteY3" fmla="*/ 9903090 h 9903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9903090">
                <a:moveTo>
                  <a:pt x="0" y="0"/>
                </a:moveTo>
                <a:lnTo>
                  <a:pt x="6096000" y="0"/>
                </a:lnTo>
                <a:lnTo>
                  <a:pt x="6096000" y="9903090"/>
                </a:lnTo>
                <a:lnTo>
                  <a:pt x="0" y="9903090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EDB2D15-C0FB-4E7C-AA6E-32E429FA74A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262457" y="1906389"/>
            <a:ext cx="6096001" cy="9903090"/>
          </a:xfrm>
          <a:custGeom>
            <a:avLst/>
            <a:gdLst>
              <a:gd name="connsiteX0" fmla="*/ 0 w 6096001"/>
              <a:gd name="connsiteY0" fmla="*/ 0 h 9903090"/>
              <a:gd name="connsiteX1" fmla="*/ 6096001 w 6096001"/>
              <a:gd name="connsiteY1" fmla="*/ 0 h 9903090"/>
              <a:gd name="connsiteX2" fmla="*/ 6096001 w 6096001"/>
              <a:gd name="connsiteY2" fmla="*/ 9903090 h 9903090"/>
              <a:gd name="connsiteX3" fmla="*/ 0 w 6096001"/>
              <a:gd name="connsiteY3" fmla="*/ 9903090 h 9903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1" h="9903090">
                <a:moveTo>
                  <a:pt x="0" y="0"/>
                </a:moveTo>
                <a:lnTo>
                  <a:pt x="6096001" y="0"/>
                </a:lnTo>
                <a:lnTo>
                  <a:pt x="6096001" y="9903090"/>
                </a:lnTo>
                <a:lnTo>
                  <a:pt x="0" y="9903090"/>
                </a:lnTo>
                <a:close/>
              </a:path>
            </a:pathLst>
          </a:custGeom>
          <a:solidFill>
            <a:srgbClr val="E4EBF5"/>
          </a:solidFill>
          <a:ln w="12700">
            <a:miter lim="400000"/>
          </a:ln>
          <a:effectLst>
            <a:outerShdw blurRad="508000" dist="376925" dir="5400000" rotWithShape="0">
              <a:srgbClr val="000000">
                <a:alpha val="20096"/>
              </a:srgbClr>
            </a:outerShdw>
          </a:effectLst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grpSp>
        <p:nvGrpSpPr>
          <p:cNvPr id="7" name="Group">
            <a:extLst>
              <a:ext uri="{FF2B5EF4-FFF2-40B4-BE49-F238E27FC236}">
                <a16:creationId xmlns:a16="http://schemas.microsoft.com/office/drawing/2014/main" id="{D5EC9AB1-88E7-40CF-9BC7-A6FB05D24BF5}"/>
              </a:ext>
            </a:extLst>
          </p:cNvPr>
          <p:cNvGrpSpPr/>
          <p:nvPr userDrawn="1"/>
        </p:nvGrpSpPr>
        <p:grpSpPr>
          <a:xfrm>
            <a:off x="1275556" y="12954000"/>
            <a:ext cx="1016001" cy="254000"/>
            <a:chOff x="0" y="0"/>
            <a:chExt cx="1016000" cy="254000"/>
          </a:xfrm>
        </p:grpSpPr>
        <p:sp>
          <p:nvSpPr>
            <p:cNvPr id="8" name="Shape">
              <a:extLst>
                <a:ext uri="{FF2B5EF4-FFF2-40B4-BE49-F238E27FC236}">
                  <a16:creationId xmlns:a16="http://schemas.microsoft.com/office/drawing/2014/main" id="{AB45166B-5F38-46CD-9D69-CAC710EC6ABD}"/>
                </a:ext>
              </a:extLst>
            </p:cNvPr>
            <p:cNvSpPr/>
            <p:nvPr/>
          </p:nvSpPr>
          <p:spPr>
            <a:xfrm>
              <a:off x="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67" y="10800"/>
                  </a:moveTo>
                  <a:lnTo>
                    <a:pt x="21284" y="922"/>
                  </a:lnTo>
                  <a:cubicBezTo>
                    <a:pt x="21480" y="824"/>
                    <a:pt x="21600" y="689"/>
                    <a:pt x="21600" y="540"/>
                  </a:cubicBezTo>
                  <a:cubicBezTo>
                    <a:pt x="21600" y="242"/>
                    <a:pt x="21117" y="0"/>
                    <a:pt x="20520" y="0"/>
                  </a:cubicBezTo>
                  <a:cubicBezTo>
                    <a:pt x="20222" y="0"/>
                    <a:pt x="19953" y="61"/>
                    <a:pt x="19756" y="158"/>
                  </a:cubicBezTo>
                  <a:lnTo>
                    <a:pt x="316" y="10418"/>
                  </a:lnTo>
                  <a:cubicBezTo>
                    <a:pt x="121" y="10516"/>
                    <a:pt x="0" y="10651"/>
                    <a:pt x="0" y="10800"/>
                  </a:cubicBezTo>
                  <a:cubicBezTo>
                    <a:pt x="0" y="10949"/>
                    <a:pt x="120" y="11084"/>
                    <a:pt x="316" y="11182"/>
                  </a:cubicBezTo>
                  <a:lnTo>
                    <a:pt x="19756" y="21442"/>
                  </a:lnTo>
                  <a:cubicBezTo>
                    <a:pt x="19953" y="21540"/>
                    <a:pt x="20222" y="21600"/>
                    <a:pt x="20520" y="21600"/>
                  </a:cubicBezTo>
                  <a:cubicBezTo>
                    <a:pt x="21117" y="21600"/>
                    <a:pt x="21600" y="21358"/>
                    <a:pt x="21600" y="21060"/>
                  </a:cubicBezTo>
                  <a:cubicBezTo>
                    <a:pt x="21600" y="20911"/>
                    <a:pt x="21480" y="20776"/>
                    <a:pt x="21284" y="20678"/>
                  </a:cubicBezTo>
                  <a:cubicBezTo>
                    <a:pt x="21284" y="20678"/>
                    <a:pt x="2567" y="10800"/>
                    <a:pt x="2567" y="10800"/>
                  </a:cubicBezTo>
                  <a:close/>
                </a:path>
              </a:pathLst>
            </a:custGeom>
            <a:solidFill>
              <a:srgbClr val="373C4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id="{98C998F3-4B5E-4573-81AD-0E055772562B}"/>
                </a:ext>
              </a:extLst>
            </p:cNvPr>
            <p:cNvSpPr/>
            <p:nvPr/>
          </p:nvSpPr>
          <p:spPr>
            <a:xfrm>
              <a:off x="88900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4" y="10418"/>
                  </a:moveTo>
                  <a:lnTo>
                    <a:pt x="1844" y="158"/>
                  </a:lnTo>
                  <a:cubicBezTo>
                    <a:pt x="1648" y="61"/>
                    <a:pt x="1378" y="0"/>
                    <a:pt x="1080" y="0"/>
                  </a:cubicBezTo>
                  <a:cubicBezTo>
                    <a:pt x="483" y="0"/>
                    <a:pt x="0" y="242"/>
                    <a:pt x="0" y="540"/>
                  </a:cubicBezTo>
                  <a:cubicBezTo>
                    <a:pt x="0" y="689"/>
                    <a:pt x="121" y="824"/>
                    <a:pt x="316" y="922"/>
                  </a:cubicBezTo>
                  <a:lnTo>
                    <a:pt x="19033" y="10800"/>
                  </a:lnTo>
                  <a:lnTo>
                    <a:pt x="316" y="20678"/>
                  </a:lnTo>
                  <a:cubicBezTo>
                    <a:pt x="121" y="20776"/>
                    <a:pt x="0" y="20911"/>
                    <a:pt x="0" y="21060"/>
                  </a:cubicBezTo>
                  <a:cubicBezTo>
                    <a:pt x="0" y="21358"/>
                    <a:pt x="483" y="21600"/>
                    <a:pt x="1080" y="21600"/>
                  </a:cubicBezTo>
                  <a:cubicBezTo>
                    <a:pt x="1378" y="21600"/>
                    <a:pt x="1648" y="21540"/>
                    <a:pt x="1844" y="21442"/>
                  </a:cubicBezTo>
                  <a:lnTo>
                    <a:pt x="21284" y="11182"/>
                  </a:lnTo>
                  <a:cubicBezTo>
                    <a:pt x="21479" y="11084"/>
                    <a:pt x="21600" y="10949"/>
                    <a:pt x="21600" y="10800"/>
                  </a:cubicBezTo>
                  <a:cubicBezTo>
                    <a:pt x="21600" y="10651"/>
                    <a:pt x="21479" y="10516"/>
                    <a:pt x="21284" y="10418"/>
                  </a:cubicBezTo>
                </a:path>
              </a:pathLst>
            </a:custGeom>
            <a:solidFill>
              <a:srgbClr val="373C4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</p:grpSp>
      <p:sp>
        <p:nvSpPr>
          <p:cNvPr id="20" name="Business Development Company">
            <a:extLst>
              <a:ext uri="{FF2B5EF4-FFF2-40B4-BE49-F238E27FC236}">
                <a16:creationId xmlns:a16="http://schemas.microsoft.com/office/drawing/2014/main" id="{00BBD40C-D7F7-4875-A6E3-2CFB4E016B7C}"/>
              </a:ext>
            </a:extLst>
          </p:cNvPr>
          <p:cNvSpPr txBox="1"/>
          <p:nvPr userDrawn="1"/>
        </p:nvSpPr>
        <p:spPr>
          <a:xfrm>
            <a:off x="15834361" y="12928600"/>
            <a:ext cx="56724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Business Development Company</a:t>
            </a:r>
          </a:p>
        </p:txBody>
      </p:sp>
    </p:spTree>
    <p:extLst>
      <p:ext uri="{BB962C8B-B14F-4D97-AF65-F5344CB8AC3E}">
        <p14:creationId xmlns:p14="http://schemas.microsoft.com/office/powerpoint/2010/main" val="3730803135"/>
      </p:ext>
    </p:extLst>
  </p:cSld>
  <p:clrMapOvr>
    <a:masterClrMapping/>
  </p:clrMapOvr>
  <p:transition spd="slow">
    <p:push dir="u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43A81375-0BC3-444F-8665-8B5795779B6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259893" y="1903875"/>
            <a:ext cx="4953001" cy="4953001"/>
          </a:xfrm>
          <a:custGeom>
            <a:avLst/>
            <a:gdLst>
              <a:gd name="connsiteX0" fmla="*/ 0 w 4953001"/>
              <a:gd name="connsiteY0" fmla="*/ 0 h 4953001"/>
              <a:gd name="connsiteX1" fmla="*/ 4953001 w 4953001"/>
              <a:gd name="connsiteY1" fmla="*/ 0 h 4953001"/>
              <a:gd name="connsiteX2" fmla="*/ 4953001 w 4953001"/>
              <a:gd name="connsiteY2" fmla="*/ 4953001 h 4953001"/>
              <a:gd name="connsiteX3" fmla="*/ 0 w 4953001"/>
              <a:gd name="connsiteY3" fmla="*/ 4953001 h 495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001" h="4953001">
                <a:moveTo>
                  <a:pt x="0" y="0"/>
                </a:moveTo>
                <a:lnTo>
                  <a:pt x="4953001" y="0"/>
                </a:lnTo>
                <a:lnTo>
                  <a:pt x="4953001" y="4953001"/>
                </a:lnTo>
                <a:lnTo>
                  <a:pt x="0" y="49530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FB15867A-327B-4776-BD1B-45B04C6FC1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212893" y="1903875"/>
            <a:ext cx="4953001" cy="4953001"/>
          </a:xfrm>
          <a:custGeom>
            <a:avLst/>
            <a:gdLst>
              <a:gd name="connsiteX0" fmla="*/ 0 w 4953001"/>
              <a:gd name="connsiteY0" fmla="*/ 0 h 4953001"/>
              <a:gd name="connsiteX1" fmla="*/ 4953001 w 4953001"/>
              <a:gd name="connsiteY1" fmla="*/ 0 h 4953001"/>
              <a:gd name="connsiteX2" fmla="*/ 4953001 w 4953001"/>
              <a:gd name="connsiteY2" fmla="*/ 4953001 h 4953001"/>
              <a:gd name="connsiteX3" fmla="*/ 0 w 4953001"/>
              <a:gd name="connsiteY3" fmla="*/ 4953001 h 495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001" h="4953001">
                <a:moveTo>
                  <a:pt x="0" y="0"/>
                </a:moveTo>
                <a:lnTo>
                  <a:pt x="4953001" y="0"/>
                </a:lnTo>
                <a:lnTo>
                  <a:pt x="4953001" y="4953001"/>
                </a:lnTo>
                <a:lnTo>
                  <a:pt x="0" y="4953001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89B10B45-CAFD-44BA-9A52-04579B32B36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165891" y="1903875"/>
            <a:ext cx="4953002" cy="4953001"/>
          </a:xfrm>
          <a:custGeom>
            <a:avLst/>
            <a:gdLst>
              <a:gd name="connsiteX0" fmla="*/ 0 w 4953002"/>
              <a:gd name="connsiteY0" fmla="*/ 0 h 4953001"/>
              <a:gd name="connsiteX1" fmla="*/ 4953002 w 4953002"/>
              <a:gd name="connsiteY1" fmla="*/ 0 h 4953001"/>
              <a:gd name="connsiteX2" fmla="*/ 4953002 w 4953002"/>
              <a:gd name="connsiteY2" fmla="*/ 4953001 h 4953001"/>
              <a:gd name="connsiteX3" fmla="*/ 0 w 4953002"/>
              <a:gd name="connsiteY3" fmla="*/ 4953001 h 495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002" h="4953001">
                <a:moveTo>
                  <a:pt x="0" y="0"/>
                </a:moveTo>
                <a:lnTo>
                  <a:pt x="4953002" y="0"/>
                </a:lnTo>
                <a:lnTo>
                  <a:pt x="4953002" y="4953001"/>
                </a:lnTo>
                <a:lnTo>
                  <a:pt x="0" y="49530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E16B9B7C-4083-4C3D-8834-EEA45CDDCDB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259893" y="6855420"/>
            <a:ext cx="4953001" cy="4953001"/>
          </a:xfrm>
          <a:custGeom>
            <a:avLst/>
            <a:gdLst>
              <a:gd name="connsiteX0" fmla="*/ 0 w 4953001"/>
              <a:gd name="connsiteY0" fmla="*/ 0 h 4953001"/>
              <a:gd name="connsiteX1" fmla="*/ 4953001 w 4953001"/>
              <a:gd name="connsiteY1" fmla="*/ 0 h 4953001"/>
              <a:gd name="connsiteX2" fmla="*/ 4953001 w 4953001"/>
              <a:gd name="connsiteY2" fmla="*/ 4953001 h 4953001"/>
              <a:gd name="connsiteX3" fmla="*/ 0 w 4953001"/>
              <a:gd name="connsiteY3" fmla="*/ 4953001 h 495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001" h="4953001">
                <a:moveTo>
                  <a:pt x="0" y="0"/>
                </a:moveTo>
                <a:lnTo>
                  <a:pt x="4953001" y="0"/>
                </a:lnTo>
                <a:lnTo>
                  <a:pt x="4953001" y="4953001"/>
                </a:lnTo>
                <a:lnTo>
                  <a:pt x="0" y="4953001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0FC25913-D713-41A3-824B-7A1CBA6478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212893" y="6855420"/>
            <a:ext cx="4953001" cy="4953001"/>
          </a:xfrm>
          <a:custGeom>
            <a:avLst/>
            <a:gdLst>
              <a:gd name="connsiteX0" fmla="*/ 0 w 4953001"/>
              <a:gd name="connsiteY0" fmla="*/ 0 h 4953001"/>
              <a:gd name="connsiteX1" fmla="*/ 4953001 w 4953001"/>
              <a:gd name="connsiteY1" fmla="*/ 0 h 4953001"/>
              <a:gd name="connsiteX2" fmla="*/ 4953001 w 4953001"/>
              <a:gd name="connsiteY2" fmla="*/ 4953001 h 4953001"/>
              <a:gd name="connsiteX3" fmla="*/ 0 w 4953001"/>
              <a:gd name="connsiteY3" fmla="*/ 4953001 h 495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001" h="4953001">
                <a:moveTo>
                  <a:pt x="0" y="0"/>
                </a:moveTo>
                <a:lnTo>
                  <a:pt x="4953001" y="0"/>
                </a:lnTo>
                <a:lnTo>
                  <a:pt x="4953001" y="4953001"/>
                </a:lnTo>
                <a:lnTo>
                  <a:pt x="0" y="49530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E529500C-4C17-4274-907A-9627BDFCB6B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165891" y="6855420"/>
            <a:ext cx="4953002" cy="4953001"/>
          </a:xfrm>
          <a:custGeom>
            <a:avLst/>
            <a:gdLst>
              <a:gd name="connsiteX0" fmla="*/ 0 w 4953002"/>
              <a:gd name="connsiteY0" fmla="*/ 0 h 4953001"/>
              <a:gd name="connsiteX1" fmla="*/ 4953002 w 4953002"/>
              <a:gd name="connsiteY1" fmla="*/ 0 h 4953001"/>
              <a:gd name="connsiteX2" fmla="*/ 4953002 w 4953002"/>
              <a:gd name="connsiteY2" fmla="*/ 4953001 h 4953001"/>
              <a:gd name="connsiteX3" fmla="*/ 0 w 4953002"/>
              <a:gd name="connsiteY3" fmla="*/ 4953001 h 495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002" h="4953001">
                <a:moveTo>
                  <a:pt x="0" y="0"/>
                </a:moveTo>
                <a:lnTo>
                  <a:pt x="4953002" y="0"/>
                </a:lnTo>
                <a:lnTo>
                  <a:pt x="4953002" y="4953001"/>
                </a:lnTo>
                <a:lnTo>
                  <a:pt x="0" y="4953001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689109997"/>
      </p:ext>
    </p:extLst>
  </p:cSld>
  <p:clrMapOvr>
    <a:masterClrMapping/>
  </p:clrMapOvr>
  <p:transition spd="slow">
    <p:push dir="u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8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ine">
            <a:extLst>
              <a:ext uri="{FF2B5EF4-FFF2-40B4-BE49-F238E27FC236}">
                <a16:creationId xmlns:a16="http://schemas.microsoft.com/office/drawing/2014/main" id="{3CEB7DF4-40EA-4B91-BF80-AA847E169534}"/>
              </a:ext>
            </a:extLst>
          </p:cNvPr>
          <p:cNvSpPr/>
          <p:nvPr userDrawn="1"/>
        </p:nvSpPr>
        <p:spPr>
          <a:xfrm>
            <a:off x="21988654" y="13081000"/>
            <a:ext cx="1122806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28" name="Group">
            <a:extLst>
              <a:ext uri="{FF2B5EF4-FFF2-40B4-BE49-F238E27FC236}">
                <a16:creationId xmlns:a16="http://schemas.microsoft.com/office/drawing/2014/main" id="{664543A2-FDD7-4971-A001-4BFE0224EDDC}"/>
              </a:ext>
            </a:extLst>
          </p:cNvPr>
          <p:cNvGrpSpPr/>
          <p:nvPr userDrawn="1"/>
        </p:nvGrpSpPr>
        <p:grpSpPr>
          <a:xfrm>
            <a:off x="1275556" y="12954000"/>
            <a:ext cx="1016001" cy="254000"/>
            <a:chOff x="0" y="0"/>
            <a:chExt cx="1016000" cy="254000"/>
          </a:xfrm>
          <a:solidFill>
            <a:srgbClr val="F7F9FF"/>
          </a:solidFill>
        </p:grpSpPr>
        <p:sp>
          <p:nvSpPr>
            <p:cNvPr id="29" name="Shape">
              <a:extLst>
                <a:ext uri="{FF2B5EF4-FFF2-40B4-BE49-F238E27FC236}">
                  <a16:creationId xmlns:a16="http://schemas.microsoft.com/office/drawing/2014/main" id="{A4CFC838-E192-42E2-97A0-3EF759C7396F}"/>
                </a:ext>
              </a:extLst>
            </p:cNvPr>
            <p:cNvSpPr/>
            <p:nvPr/>
          </p:nvSpPr>
          <p:spPr>
            <a:xfrm>
              <a:off x="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67" y="10800"/>
                  </a:moveTo>
                  <a:lnTo>
                    <a:pt x="21284" y="922"/>
                  </a:lnTo>
                  <a:cubicBezTo>
                    <a:pt x="21480" y="824"/>
                    <a:pt x="21600" y="689"/>
                    <a:pt x="21600" y="540"/>
                  </a:cubicBezTo>
                  <a:cubicBezTo>
                    <a:pt x="21600" y="242"/>
                    <a:pt x="21117" y="0"/>
                    <a:pt x="20520" y="0"/>
                  </a:cubicBezTo>
                  <a:cubicBezTo>
                    <a:pt x="20222" y="0"/>
                    <a:pt x="19953" y="61"/>
                    <a:pt x="19756" y="158"/>
                  </a:cubicBezTo>
                  <a:lnTo>
                    <a:pt x="316" y="10418"/>
                  </a:lnTo>
                  <a:cubicBezTo>
                    <a:pt x="121" y="10516"/>
                    <a:pt x="0" y="10651"/>
                    <a:pt x="0" y="10800"/>
                  </a:cubicBezTo>
                  <a:cubicBezTo>
                    <a:pt x="0" y="10949"/>
                    <a:pt x="120" y="11084"/>
                    <a:pt x="316" y="11182"/>
                  </a:cubicBezTo>
                  <a:lnTo>
                    <a:pt x="19756" y="21442"/>
                  </a:lnTo>
                  <a:cubicBezTo>
                    <a:pt x="19953" y="21540"/>
                    <a:pt x="20222" y="21600"/>
                    <a:pt x="20520" y="21600"/>
                  </a:cubicBezTo>
                  <a:cubicBezTo>
                    <a:pt x="21117" y="21600"/>
                    <a:pt x="21600" y="21358"/>
                    <a:pt x="21600" y="21060"/>
                  </a:cubicBezTo>
                  <a:cubicBezTo>
                    <a:pt x="21600" y="20911"/>
                    <a:pt x="21480" y="20776"/>
                    <a:pt x="21284" y="20678"/>
                  </a:cubicBezTo>
                  <a:cubicBezTo>
                    <a:pt x="21284" y="20678"/>
                    <a:pt x="2567" y="10800"/>
                    <a:pt x="2567" y="108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  <p:sp>
          <p:nvSpPr>
            <p:cNvPr id="30" name="Shape">
              <a:extLst>
                <a:ext uri="{FF2B5EF4-FFF2-40B4-BE49-F238E27FC236}">
                  <a16:creationId xmlns:a16="http://schemas.microsoft.com/office/drawing/2014/main" id="{234A20BE-172E-4341-8494-9DAABFD821A2}"/>
                </a:ext>
              </a:extLst>
            </p:cNvPr>
            <p:cNvSpPr/>
            <p:nvPr/>
          </p:nvSpPr>
          <p:spPr>
            <a:xfrm>
              <a:off x="88900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4" y="10418"/>
                  </a:moveTo>
                  <a:lnTo>
                    <a:pt x="1844" y="158"/>
                  </a:lnTo>
                  <a:cubicBezTo>
                    <a:pt x="1648" y="61"/>
                    <a:pt x="1378" y="0"/>
                    <a:pt x="1080" y="0"/>
                  </a:cubicBezTo>
                  <a:cubicBezTo>
                    <a:pt x="483" y="0"/>
                    <a:pt x="0" y="242"/>
                    <a:pt x="0" y="540"/>
                  </a:cubicBezTo>
                  <a:cubicBezTo>
                    <a:pt x="0" y="689"/>
                    <a:pt x="121" y="824"/>
                    <a:pt x="316" y="922"/>
                  </a:cubicBezTo>
                  <a:lnTo>
                    <a:pt x="19033" y="10800"/>
                  </a:lnTo>
                  <a:lnTo>
                    <a:pt x="316" y="20678"/>
                  </a:lnTo>
                  <a:cubicBezTo>
                    <a:pt x="121" y="20776"/>
                    <a:pt x="0" y="20911"/>
                    <a:pt x="0" y="21060"/>
                  </a:cubicBezTo>
                  <a:cubicBezTo>
                    <a:pt x="0" y="21358"/>
                    <a:pt x="483" y="21600"/>
                    <a:pt x="1080" y="21600"/>
                  </a:cubicBezTo>
                  <a:cubicBezTo>
                    <a:pt x="1378" y="21600"/>
                    <a:pt x="1648" y="21540"/>
                    <a:pt x="1844" y="21442"/>
                  </a:cubicBezTo>
                  <a:lnTo>
                    <a:pt x="21284" y="11182"/>
                  </a:lnTo>
                  <a:cubicBezTo>
                    <a:pt x="21479" y="11084"/>
                    <a:pt x="21600" y="10949"/>
                    <a:pt x="21600" y="10800"/>
                  </a:cubicBezTo>
                  <a:cubicBezTo>
                    <a:pt x="21600" y="10651"/>
                    <a:pt x="21479" y="10516"/>
                    <a:pt x="21284" y="10418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</p:grpSp>
      <p:sp>
        <p:nvSpPr>
          <p:cNvPr id="31" name="MEGAN">
            <a:extLst>
              <a:ext uri="{FF2B5EF4-FFF2-40B4-BE49-F238E27FC236}">
                <a16:creationId xmlns:a16="http://schemas.microsoft.com/office/drawing/2014/main" id="{F1F946C7-599F-446A-9614-0BD39D61F657}"/>
              </a:ext>
            </a:extLst>
          </p:cNvPr>
          <p:cNvSpPr txBox="1"/>
          <p:nvPr userDrawn="1"/>
        </p:nvSpPr>
        <p:spPr>
          <a:xfrm>
            <a:off x="1275556" y="888007"/>
            <a:ext cx="3156744" cy="418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20000"/>
              </a:lnSpc>
              <a:defRPr sz="2500" b="0">
                <a:solidFill>
                  <a:srgbClr val="2C2E3C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dirty="0">
                <a:solidFill>
                  <a:srgbClr val="F7F9FF"/>
                </a:solidFill>
              </a:rPr>
              <a:t>MEGAN</a:t>
            </a:r>
          </a:p>
        </p:txBody>
      </p:sp>
      <p:sp>
        <p:nvSpPr>
          <p:cNvPr id="32" name="Line">
            <a:extLst>
              <a:ext uri="{FF2B5EF4-FFF2-40B4-BE49-F238E27FC236}">
                <a16:creationId xmlns:a16="http://schemas.microsoft.com/office/drawing/2014/main" id="{B58F531E-E263-4856-8148-98DCACBCB9C6}"/>
              </a:ext>
            </a:extLst>
          </p:cNvPr>
          <p:cNvSpPr/>
          <p:nvPr userDrawn="1"/>
        </p:nvSpPr>
        <p:spPr>
          <a:xfrm>
            <a:off x="-1" y="1078508"/>
            <a:ext cx="1002891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Tw">
            <a:extLst>
              <a:ext uri="{FF2B5EF4-FFF2-40B4-BE49-F238E27FC236}">
                <a16:creationId xmlns:a16="http://schemas.microsoft.com/office/drawing/2014/main" id="{021615D8-8F38-42F3-AC4E-4A1B301E4EC0}"/>
              </a:ext>
            </a:extLst>
          </p:cNvPr>
          <p:cNvSpPr txBox="1"/>
          <p:nvPr userDrawn="1"/>
        </p:nvSpPr>
        <p:spPr>
          <a:xfrm rot="16200000">
            <a:off x="23424692" y="10835695"/>
            <a:ext cx="64607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Tw</a:t>
            </a:r>
          </a:p>
        </p:txBody>
      </p:sp>
      <p:sp>
        <p:nvSpPr>
          <p:cNvPr id="34" name="Ln">
            <a:extLst>
              <a:ext uri="{FF2B5EF4-FFF2-40B4-BE49-F238E27FC236}">
                <a16:creationId xmlns:a16="http://schemas.microsoft.com/office/drawing/2014/main" id="{2F21B864-E87C-4232-9545-E40441BDD800}"/>
              </a:ext>
            </a:extLst>
          </p:cNvPr>
          <p:cNvSpPr txBox="1"/>
          <p:nvPr userDrawn="1"/>
        </p:nvSpPr>
        <p:spPr>
          <a:xfrm rot="16200000">
            <a:off x="23474085" y="10172025"/>
            <a:ext cx="54729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r>
              <a:rPr>
                <a:solidFill>
                  <a:srgbClr val="F7F9FF"/>
                </a:solidFill>
              </a:rPr>
              <a:t>Ln</a:t>
            </a:r>
          </a:p>
        </p:txBody>
      </p:sp>
      <p:sp>
        <p:nvSpPr>
          <p:cNvPr id="35" name="Fb">
            <a:extLst>
              <a:ext uri="{FF2B5EF4-FFF2-40B4-BE49-F238E27FC236}">
                <a16:creationId xmlns:a16="http://schemas.microsoft.com/office/drawing/2014/main" id="{0A36D06E-C1E7-46D9-993D-9ADDA14DD825}"/>
              </a:ext>
            </a:extLst>
          </p:cNvPr>
          <p:cNvSpPr txBox="1"/>
          <p:nvPr userDrawn="1"/>
        </p:nvSpPr>
        <p:spPr>
          <a:xfrm rot="16200000">
            <a:off x="23457827" y="11507683"/>
            <a:ext cx="5798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Fb</a:t>
            </a:r>
          </a:p>
        </p:txBody>
      </p:sp>
      <p:sp>
        <p:nvSpPr>
          <p:cNvPr id="36" name="Slide Number">
            <a:extLst>
              <a:ext uri="{FF2B5EF4-FFF2-40B4-BE49-F238E27FC236}">
                <a16:creationId xmlns:a16="http://schemas.microsoft.com/office/drawing/2014/main" id="{09E87FBB-A7FC-4D0E-9ECA-6FCE3DA369FC}"/>
              </a:ext>
            </a:extLst>
          </p:cNvPr>
          <p:cNvSpPr txBox="1">
            <a:spLocks/>
          </p:cNvSpPr>
          <p:nvPr userDrawn="1"/>
        </p:nvSpPr>
        <p:spPr>
          <a:xfrm>
            <a:off x="23333077" y="12916793"/>
            <a:ext cx="831848" cy="3048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2C2E3C"/>
                </a:solidFill>
                <a:uFillTx/>
                <a:latin typeface="Lato Black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fld id="{86CB4B4D-7CA3-9044-876B-883B54F8677D}" type="slidenum">
              <a:rPr lang="en-US" smtClean="0">
                <a:solidFill>
                  <a:srgbClr val="F7F9FF"/>
                </a:solidFill>
              </a:rPr>
              <a:pPr hangingPunct="1"/>
              <a:t>‹#›</a:t>
            </a:fld>
            <a:endParaRPr lang="en-US" dirty="0">
              <a:solidFill>
                <a:srgbClr val="F7F9FF"/>
              </a:solidFill>
            </a:endParaRPr>
          </a:p>
        </p:txBody>
      </p:sp>
      <p:sp>
        <p:nvSpPr>
          <p:cNvPr id="37" name="Business Development Company">
            <a:extLst>
              <a:ext uri="{FF2B5EF4-FFF2-40B4-BE49-F238E27FC236}">
                <a16:creationId xmlns:a16="http://schemas.microsoft.com/office/drawing/2014/main" id="{3CFF4291-8FC4-48F4-9810-64BA366F24CE}"/>
              </a:ext>
            </a:extLst>
          </p:cNvPr>
          <p:cNvSpPr txBox="1"/>
          <p:nvPr userDrawn="1"/>
        </p:nvSpPr>
        <p:spPr>
          <a:xfrm>
            <a:off x="15834361" y="12928600"/>
            <a:ext cx="56724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Business Development Company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835EA3A-1CC9-45F5-862F-E98E0D518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3" y="1906455"/>
            <a:ext cx="4876801" cy="4876801"/>
          </a:xfrm>
          <a:custGeom>
            <a:avLst/>
            <a:gdLst>
              <a:gd name="connsiteX0" fmla="*/ 0 w 4876801"/>
              <a:gd name="connsiteY0" fmla="*/ 0 h 4876801"/>
              <a:gd name="connsiteX1" fmla="*/ 4876801 w 4876801"/>
              <a:gd name="connsiteY1" fmla="*/ 0 h 4876801"/>
              <a:gd name="connsiteX2" fmla="*/ 4876801 w 4876801"/>
              <a:gd name="connsiteY2" fmla="*/ 4876801 h 4876801"/>
              <a:gd name="connsiteX3" fmla="*/ 0 w 4876801"/>
              <a:gd name="connsiteY3" fmla="*/ 4876801 h 4876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1" h="4876801">
                <a:moveTo>
                  <a:pt x="0" y="0"/>
                </a:moveTo>
                <a:lnTo>
                  <a:pt x="4876801" y="0"/>
                </a:lnTo>
                <a:lnTo>
                  <a:pt x="4876801" y="4876801"/>
                </a:lnTo>
                <a:lnTo>
                  <a:pt x="0" y="48768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7192B31-E5D1-40E5-AA18-11D4DCE26F3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6797" y="1906455"/>
            <a:ext cx="4876801" cy="4876801"/>
          </a:xfrm>
          <a:custGeom>
            <a:avLst/>
            <a:gdLst>
              <a:gd name="connsiteX0" fmla="*/ 0 w 4876801"/>
              <a:gd name="connsiteY0" fmla="*/ 0 h 4876801"/>
              <a:gd name="connsiteX1" fmla="*/ 4876801 w 4876801"/>
              <a:gd name="connsiteY1" fmla="*/ 0 h 4876801"/>
              <a:gd name="connsiteX2" fmla="*/ 4876801 w 4876801"/>
              <a:gd name="connsiteY2" fmla="*/ 4876801 h 4876801"/>
              <a:gd name="connsiteX3" fmla="*/ 0 w 4876801"/>
              <a:gd name="connsiteY3" fmla="*/ 4876801 h 4876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1" h="4876801">
                <a:moveTo>
                  <a:pt x="0" y="0"/>
                </a:moveTo>
                <a:lnTo>
                  <a:pt x="4876801" y="0"/>
                </a:lnTo>
                <a:lnTo>
                  <a:pt x="4876801" y="4876801"/>
                </a:lnTo>
                <a:lnTo>
                  <a:pt x="0" y="4876801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E00124C-ECAA-4A18-8771-0504BD129BF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753598" y="1906455"/>
            <a:ext cx="4876801" cy="4876801"/>
          </a:xfrm>
          <a:custGeom>
            <a:avLst/>
            <a:gdLst>
              <a:gd name="connsiteX0" fmla="*/ 0 w 4876801"/>
              <a:gd name="connsiteY0" fmla="*/ 0 h 4876801"/>
              <a:gd name="connsiteX1" fmla="*/ 4876801 w 4876801"/>
              <a:gd name="connsiteY1" fmla="*/ 0 h 4876801"/>
              <a:gd name="connsiteX2" fmla="*/ 4876801 w 4876801"/>
              <a:gd name="connsiteY2" fmla="*/ 4876801 h 4876801"/>
              <a:gd name="connsiteX3" fmla="*/ 0 w 4876801"/>
              <a:gd name="connsiteY3" fmla="*/ 4876801 h 4876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1" h="4876801">
                <a:moveTo>
                  <a:pt x="0" y="0"/>
                </a:moveTo>
                <a:lnTo>
                  <a:pt x="4876801" y="0"/>
                </a:lnTo>
                <a:lnTo>
                  <a:pt x="4876801" y="4876801"/>
                </a:lnTo>
                <a:lnTo>
                  <a:pt x="0" y="48768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5EA185E-3BBD-47CE-B7A5-4770F959AF1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4630395" y="1906455"/>
            <a:ext cx="4876800" cy="4876801"/>
          </a:xfrm>
          <a:custGeom>
            <a:avLst/>
            <a:gdLst>
              <a:gd name="connsiteX0" fmla="*/ 0 w 4876800"/>
              <a:gd name="connsiteY0" fmla="*/ 0 h 4876801"/>
              <a:gd name="connsiteX1" fmla="*/ 4876800 w 4876800"/>
              <a:gd name="connsiteY1" fmla="*/ 0 h 4876801"/>
              <a:gd name="connsiteX2" fmla="*/ 4876800 w 4876800"/>
              <a:gd name="connsiteY2" fmla="*/ 4876801 h 4876801"/>
              <a:gd name="connsiteX3" fmla="*/ 0 w 4876800"/>
              <a:gd name="connsiteY3" fmla="*/ 4876801 h 4876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4876801">
                <a:moveTo>
                  <a:pt x="0" y="0"/>
                </a:moveTo>
                <a:lnTo>
                  <a:pt x="4876800" y="0"/>
                </a:lnTo>
                <a:lnTo>
                  <a:pt x="4876800" y="4876801"/>
                </a:lnTo>
                <a:lnTo>
                  <a:pt x="0" y="4876801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4643E046-2793-4E89-9DAD-589FE342D3B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9507195" y="1906455"/>
            <a:ext cx="4876800" cy="4876801"/>
          </a:xfrm>
          <a:custGeom>
            <a:avLst/>
            <a:gdLst>
              <a:gd name="connsiteX0" fmla="*/ 0 w 4876800"/>
              <a:gd name="connsiteY0" fmla="*/ 0 h 4876801"/>
              <a:gd name="connsiteX1" fmla="*/ 4876800 w 4876800"/>
              <a:gd name="connsiteY1" fmla="*/ 0 h 4876801"/>
              <a:gd name="connsiteX2" fmla="*/ 4876800 w 4876800"/>
              <a:gd name="connsiteY2" fmla="*/ 4876801 h 4876801"/>
              <a:gd name="connsiteX3" fmla="*/ 0 w 4876800"/>
              <a:gd name="connsiteY3" fmla="*/ 4876801 h 4876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4876801">
                <a:moveTo>
                  <a:pt x="0" y="0"/>
                </a:moveTo>
                <a:lnTo>
                  <a:pt x="4876800" y="0"/>
                </a:lnTo>
                <a:lnTo>
                  <a:pt x="4876800" y="4876801"/>
                </a:lnTo>
                <a:lnTo>
                  <a:pt x="0" y="48768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29213513"/>
      </p:ext>
    </p:extLst>
  </p:cSld>
  <p:clrMapOvr>
    <a:masterClrMapping/>
  </p:clrMapOvr>
  <p:transition spd="slow">
    <p:push dir="u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1C4987A9-105C-42D9-9AF8-117DCB0A835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3212894" y="1904999"/>
            <a:ext cx="3302001" cy="3302000"/>
          </a:xfrm>
          <a:custGeom>
            <a:avLst/>
            <a:gdLst>
              <a:gd name="connsiteX0" fmla="*/ 0 w 3302001"/>
              <a:gd name="connsiteY0" fmla="*/ 0 h 3302000"/>
              <a:gd name="connsiteX1" fmla="*/ 3302001 w 3302001"/>
              <a:gd name="connsiteY1" fmla="*/ 0 h 3302000"/>
              <a:gd name="connsiteX2" fmla="*/ 3302001 w 3302001"/>
              <a:gd name="connsiteY2" fmla="*/ 3302000 h 3302000"/>
              <a:gd name="connsiteX3" fmla="*/ 0 w 3302001"/>
              <a:gd name="connsiteY3" fmla="*/ 3302000 h 330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1" h="3302000">
                <a:moveTo>
                  <a:pt x="0" y="0"/>
                </a:moveTo>
                <a:lnTo>
                  <a:pt x="3302001" y="0"/>
                </a:lnTo>
                <a:lnTo>
                  <a:pt x="3302001" y="3302000"/>
                </a:lnTo>
                <a:lnTo>
                  <a:pt x="0" y="330200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7D742E5F-2550-4A78-90E9-F85A8BD17CC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514893" y="1904999"/>
            <a:ext cx="3302002" cy="3302000"/>
          </a:xfrm>
          <a:custGeom>
            <a:avLst/>
            <a:gdLst>
              <a:gd name="connsiteX0" fmla="*/ 0 w 3302002"/>
              <a:gd name="connsiteY0" fmla="*/ 0 h 3302000"/>
              <a:gd name="connsiteX1" fmla="*/ 3302002 w 3302002"/>
              <a:gd name="connsiteY1" fmla="*/ 0 h 3302000"/>
              <a:gd name="connsiteX2" fmla="*/ 3302002 w 3302002"/>
              <a:gd name="connsiteY2" fmla="*/ 3302000 h 3302000"/>
              <a:gd name="connsiteX3" fmla="*/ 0 w 3302002"/>
              <a:gd name="connsiteY3" fmla="*/ 3302000 h 330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2" h="3302000">
                <a:moveTo>
                  <a:pt x="0" y="0"/>
                </a:moveTo>
                <a:lnTo>
                  <a:pt x="3302002" y="0"/>
                </a:lnTo>
                <a:lnTo>
                  <a:pt x="3302002" y="3302000"/>
                </a:lnTo>
                <a:lnTo>
                  <a:pt x="0" y="3302000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ED276CC9-BCDD-47F2-BC18-306FF2EC7AD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9816893" y="1904999"/>
            <a:ext cx="3302002" cy="3302000"/>
          </a:xfrm>
          <a:custGeom>
            <a:avLst/>
            <a:gdLst>
              <a:gd name="connsiteX0" fmla="*/ 0 w 3302002"/>
              <a:gd name="connsiteY0" fmla="*/ 0 h 3302000"/>
              <a:gd name="connsiteX1" fmla="*/ 3302002 w 3302002"/>
              <a:gd name="connsiteY1" fmla="*/ 0 h 3302000"/>
              <a:gd name="connsiteX2" fmla="*/ 3302002 w 3302002"/>
              <a:gd name="connsiteY2" fmla="*/ 3302000 h 3302000"/>
              <a:gd name="connsiteX3" fmla="*/ 0 w 3302002"/>
              <a:gd name="connsiteY3" fmla="*/ 3302000 h 330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2" h="3302000">
                <a:moveTo>
                  <a:pt x="0" y="0"/>
                </a:moveTo>
                <a:lnTo>
                  <a:pt x="3302002" y="0"/>
                </a:lnTo>
                <a:lnTo>
                  <a:pt x="3302002" y="3302000"/>
                </a:lnTo>
                <a:lnTo>
                  <a:pt x="0" y="330200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0A97F86D-AF18-4221-8722-0ED0C0DADBB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3212894" y="5206999"/>
            <a:ext cx="3302001" cy="3302000"/>
          </a:xfrm>
          <a:custGeom>
            <a:avLst/>
            <a:gdLst>
              <a:gd name="connsiteX0" fmla="*/ 0 w 3302001"/>
              <a:gd name="connsiteY0" fmla="*/ 0 h 3302000"/>
              <a:gd name="connsiteX1" fmla="*/ 3302001 w 3302001"/>
              <a:gd name="connsiteY1" fmla="*/ 0 h 3302000"/>
              <a:gd name="connsiteX2" fmla="*/ 3302001 w 3302001"/>
              <a:gd name="connsiteY2" fmla="*/ 3302000 h 3302000"/>
              <a:gd name="connsiteX3" fmla="*/ 0 w 3302001"/>
              <a:gd name="connsiteY3" fmla="*/ 3302000 h 330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1" h="3302000">
                <a:moveTo>
                  <a:pt x="0" y="0"/>
                </a:moveTo>
                <a:lnTo>
                  <a:pt x="3302001" y="0"/>
                </a:lnTo>
                <a:lnTo>
                  <a:pt x="3302001" y="3302000"/>
                </a:lnTo>
                <a:lnTo>
                  <a:pt x="0" y="3302000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EDDC778C-B9A4-4A1B-A50A-94992E51FC1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6514893" y="5206999"/>
            <a:ext cx="3302001" cy="3302000"/>
          </a:xfrm>
          <a:custGeom>
            <a:avLst/>
            <a:gdLst>
              <a:gd name="connsiteX0" fmla="*/ 0 w 3302001"/>
              <a:gd name="connsiteY0" fmla="*/ 0 h 3302000"/>
              <a:gd name="connsiteX1" fmla="*/ 3302001 w 3302001"/>
              <a:gd name="connsiteY1" fmla="*/ 0 h 3302000"/>
              <a:gd name="connsiteX2" fmla="*/ 3302001 w 3302001"/>
              <a:gd name="connsiteY2" fmla="*/ 3302000 h 3302000"/>
              <a:gd name="connsiteX3" fmla="*/ 0 w 3302001"/>
              <a:gd name="connsiteY3" fmla="*/ 3302000 h 330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1" h="3302000">
                <a:moveTo>
                  <a:pt x="0" y="0"/>
                </a:moveTo>
                <a:lnTo>
                  <a:pt x="3302001" y="0"/>
                </a:lnTo>
                <a:lnTo>
                  <a:pt x="3302001" y="3302000"/>
                </a:lnTo>
                <a:lnTo>
                  <a:pt x="0" y="330200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1516A30-862A-475A-BCB2-DADA89E94BB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816891" y="5206999"/>
            <a:ext cx="3302002" cy="3302000"/>
          </a:xfrm>
          <a:custGeom>
            <a:avLst/>
            <a:gdLst>
              <a:gd name="connsiteX0" fmla="*/ 0 w 3302002"/>
              <a:gd name="connsiteY0" fmla="*/ 0 h 3302000"/>
              <a:gd name="connsiteX1" fmla="*/ 3302002 w 3302002"/>
              <a:gd name="connsiteY1" fmla="*/ 0 h 3302000"/>
              <a:gd name="connsiteX2" fmla="*/ 3302002 w 3302002"/>
              <a:gd name="connsiteY2" fmla="*/ 3302000 h 3302000"/>
              <a:gd name="connsiteX3" fmla="*/ 0 w 3302002"/>
              <a:gd name="connsiteY3" fmla="*/ 3302000 h 330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2" h="3302000">
                <a:moveTo>
                  <a:pt x="0" y="0"/>
                </a:moveTo>
                <a:lnTo>
                  <a:pt x="3302002" y="0"/>
                </a:lnTo>
                <a:lnTo>
                  <a:pt x="3302002" y="3302000"/>
                </a:lnTo>
                <a:lnTo>
                  <a:pt x="0" y="3302000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E9997B9-8DFC-4F22-9893-EB1E184A0FC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3212894" y="8508999"/>
            <a:ext cx="3302001" cy="3302000"/>
          </a:xfrm>
          <a:custGeom>
            <a:avLst/>
            <a:gdLst>
              <a:gd name="connsiteX0" fmla="*/ 0 w 3302001"/>
              <a:gd name="connsiteY0" fmla="*/ 0 h 3302000"/>
              <a:gd name="connsiteX1" fmla="*/ 3302001 w 3302001"/>
              <a:gd name="connsiteY1" fmla="*/ 0 h 3302000"/>
              <a:gd name="connsiteX2" fmla="*/ 3302001 w 3302001"/>
              <a:gd name="connsiteY2" fmla="*/ 3302000 h 3302000"/>
              <a:gd name="connsiteX3" fmla="*/ 0 w 3302001"/>
              <a:gd name="connsiteY3" fmla="*/ 3302000 h 330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1" h="3302000">
                <a:moveTo>
                  <a:pt x="0" y="0"/>
                </a:moveTo>
                <a:lnTo>
                  <a:pt x="3302001" y="0"/>
                </a:lnTo>
                <a:lnTo>
                  <a:pt x="3302001" y="3302000"/>
                </a:lnTo>
                <a:lnTo>
                  <a:pt x="0" y="330200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B34759E-B000-46C4-8AB8-DAFBF500331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6514893" y="8508999"/>
            <a:ext cx="3302002" cy="3302000"/>
          </a:xfrm>
          <a:custGeom>
            <a:avLst/>
            <a:gdLst>
              <a:gd name="connsiteX0" fmla="*/ 0 w 3302002"/>
              <a:gd name="connsiteY0" fmla="*/ 0 h 3302000"/>
              <a:gd name="connsiteX1" fmla="*/ 3302002 w 3302002"/>
              <a:gd name="connsiteY1" fmla="*/ 0 h 3302000"/>
              <a:gd name="connsiteX2" fmla="*/ 3302002 w 3302002"/>
              <a:gd name="connsiteY2" fmla="*/ 3302000 h 3302000"/>
              <a:gd name="connsiteX3" fmla="*/ 0 w 3302002"/>
              <a:gd name="connsiteY3" fmla="*/ 3302000 h 330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2" h="3302000">
                <a:moveTo>
                  <a:pt x="0" y="0"/>
                </a:moveTo>
                <a:lnTo>
                  <a:pt x="3302002" y="0"/>
                </a:lnTo>
                <a:lnTo>
                  <a:pt x="3302002" y="3302000"/>
                </a:lnTo>
                <a:lnTo>
                  <a:pt x="0" y="3302000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887C454-4280-4ACC-8CD9-34A2D4D92F5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9816893" y="8508999"/>
            <a:ext cx="3302002" cy="3302000"/>
          </a:xfrm>
          <a:custGeom>
            <a:avLst/>
            <a:gdLst>
              <a:gd name="connsiteX0" fmla="*/ 0 w 3302002"/>
              <a:gd name="connsiteY0" fmla="*/ 0 h 3302000"/>
              <a:gd name="connsiteX1" fmla="*/ 3302002 w 3302002"/>
              <a:gd name="connsiteY1" fmla="*/ 0 h 3302000"/>
              <a:gd name="connsiteX2" fmla="*/ 3302002 w 3302002"/>
              <a:gd name="connsiteY2" fmla="*/ 3302000 h 3302000"/>
              <a:gd name="connsiteX3" fmla="*/ 0 w 3302002"/>
              <a:gd name="connsiteY3" fmla="*/ 3302000 h 330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2" h="3302000">
                <a:moveTo>
                  <a:pt x="0" y="0"/>
                </a:moveTo>
                <a:lnTo>
                  <a:pt x="3302002" y="0"/>
                </a:lnTo>
                <a:lnTo>
                  <a:pt x="3302002" y="3302000"/>
                </a:lnTo>
                <a:lnTo>
                  <a:pt x="0" y="330200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810290585"/>
      </p:ext>
    </p:extLst>
  </p:cSld>
  <p:clrMapOvr>
    <a:masterClrMapping/>
  </p:clrMapOvr>
  <p:transition spd="slow">
    <p:push dir="u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AEDA4E0-4851-4948-87B3-8AE27F9330E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-2"/>
            <a:ext cx="7620000" cy="13716000"/>
          </a:xfrm>
          <a:custGeom>
            <a:avLst/>
            <a:gdLst>
              <a:gd name="connsiteX0" fmla="*/ 0 w 7620000"/>
              <a:gd name="connsiteY0" fmla="*/ 0 h 13716000"/>
              <a:gd name="connsiteX1" fmla="*/ 7620000 w 7620000"/>
              <a:gd name="connsiteY1" fmla="*/ 0 h 13716000"/>
              <a:gd name="connsiteX2" fmla="*/ 7620000 w 7620000"/>
              <a:gd name="connsiteY2" fmla="*/ 13716000 h 13716000"/>
              <a:gd name="connsiteX3" fmla="*/ 0 w 76200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0" h="13716000">
                <a:moveTo>
                  <a:pt x="0" y="0"/>
                </a:moveTo>
                <a:lnTo>
                  <a:pt x="7620000" y="0"/>
                </a:lnTo>
                <a:lnTo>
                  <a:pt x="7620000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F80F800-7ECF-4361-B13B-43767FC41A2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19999" y="-2"/>
            <a:ext cx="7620001" cy="13716001"/>
          </a:xfrm>
          <a:custGeom>
            <a:avLst/>
            <a:gdLst>
              <a:gd name="connsiteX0" fmla="*/ 0 w 7620001"/>
              <a:gd name="connsiteY0" fmla="*/ 0 h 13716001"/>
              <a:gd name="connsiteX1" fmla="*/ 7620001 w 7620001"/>
              <a:gd name="connsiteY1" fmla="*/ 0 h 13716001"/>
              <a:gd name="connsiteX2" fmla="*/ 7620001 w 7620001"/>
              <a:gd name="connsiteY2" fmla="*/ 13716001 h 13716001"/>
              <a:gd name="connsiteX3" fmla="*/ 0 w 7620001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1" h="13716001">
                <a:moveTo>
                  <a:pt x="0" y="0"/>
                </a:moveTo>
                <a:lnTo>
                  <a:pt x="7620001" y="0"/>
                </a:lnTo>
                <a:lnTo>
                  <a:pt x="7620001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363208637"/>
      </p:ext>
    </p:extLst>
  </p:cSld>
  <p:clrMapOvr>
    <a:masterClrMapping/>
  </p:clrMapOvr>
  <p:transition spd="slow">
    <p:push dir="u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1617609"/>
      </p:ext>
    </p:extLst>
  </p:cSld>
  <p:clrMapOvr>
    <a:masterClrMapping/>
  </p:clrMapOvr>
  <p:transition spd="slow">
    <p:push dir="u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70060E-3043-458B-9E38-CB33D232F69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191999" y="0"/>
            <a:ext cx="12192001" cy="13716001"/>
          </a:xfrm>
          <a:custGeom>
            <a:avLst/>
            <a:gdLst>
              <a:gd name="connsiteX0" fmla="*/ 0 w 12192001"/>
              <a:gd name="connsiteY0" fmla="*/ 0 h 13716001"/>
              <a:gd name="connsiteX1" fmla="*/ 12192001 w 12192001"/>
              <a:gd name="connsiteY1" fmla="*/ 0 h 13716001"/>
              <a:gd name="connsiteX2" fmla="*/ 12192001 w 12192001"/>
              <a:gd name="connsiteY2" fmla="*/ 13716001 h 13716001"/>
              <a:gd name="connsiteX3" fmla="*/ 0 w 12192001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13716001">
                <a:moveTo>
                  <a:pt x="0" y="0"/>
                </a:moveTo>
                <a:lnTo>
                  <a:pt x="12192001" y="0"/>
                </a:lnTo>
                <a:lnTo>
                  <a:pt x="12192001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855275306"/>
      </p:ext>
    </p:extLst>
  </p:cSld>
  <p:clrMapOvr>
    <a:masterClrMapping/>
  </p:clrMapOvr>
  <p:transition spd="slow">
    <p:push dir="u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5A79C6D-0518-40D2-8A02-F28DC172FC6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81999" y="1905000"/>
            <a:ext cx="7620000" cy="9906000"/>
          </a:xfrm>
          <a:custGeom>
            <a:avLst/>
            <a:gdLst>
              <a:gd name="connsiteX0" fmla="*/ 0 w 7620000"/>
              <a:gd name="connsiteY0" fmla="*/ 0 h 9906000"/>
              <a:gd name="connsiteX1" fmla="*/ 7620000 w 7620000"/>
              <a:gd name="connsiteY1" fmla="*/ 0 h 9906000"/>
              <a:gd name="connsiteX2" fmla="*/ 7620000 w 7620000"/>
              <a:gd name="connsiteY2" fmla="*/ 9906000 h 9906000"/>
              <a:gd name="connsiteX3" fmla="*/ 0 w 7620000"/>
              <a:gd name="connsiteY3" fmla="*/ 9906000 h 990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0" h="9906000">
                <a:moveTo>
                  <a:pt x="0" y="0"/>
                </a:moveTo>
                <a:lnTo>
                  <a:pt x="7620000" y="0"/>
                </a:lnTo>
                <a:lnTo>
                  <a:pt x="7620000" y="9906000"/>
                </a:lnTo>
                <a:lnTo>
                  <a:pt x="0" y="990600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647425096"/>
      </p:ext>
    </p:extLst>
  </p:cSld>
  <p:clrMapOvr>
    <a:masterClrMapping/>
  </p:clrMapOvr>
  <p:transition spd="slow">
    <p:push dir="u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21CC8AD-0E34-4702-9012-B6007FF1683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191999" y="0"/>
            <a:ext cx="7620000" cy="13716001"/>
          </a:xfrm>
          <a:custGeom>
            <a:avLst/>
            <a:gdLst>
              <a:gd name="connsiteX0" fmla="*/ 0 w 7620000"/>
              <a:gd name="connsiteY0" fmla="*/ 0 h 13716001"/>
              <a:gd name="connsiteX1" fmla="*/ 7620000 w 7620000"/>
              <a:gd name="connsiteY1" fmla="*/ 0 h 13716001"/>
              <a:gd name="connsiteX2" fmla="*/ 7620000 w 7620000"/>
              <a:gd name="connsiteY2" fmla="*/ 13716001 h 13716001"/>
              <a:gd name="connsiteX3" fmla="*/ 0 w 7620000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0" h="13716001">
                <a:moveTo>
                  <a:pt x="0" y="0"/>
                </a:moveTo>
                <a:lnTo>
                  <a:pt x="7620000" y="0"/>
                </a:lnTo>
                <a:lnTo>
                  <a:pt x="7620000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541045001"/>
      </p:ext>
    </p:extLst>
  </p:cSld>
  <p:clrMapOvr>
    <a:masterClrMapping/>
  </p:clrMapOvr>
  <p:transition spd="slow">
    <p:push dir="u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6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6723490-4546-458D-AC4C-4C2E228F784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191999" y="1907578"/>
            <a:ext cx="12192000" cy="9900842"/>
          </a:xfrm>
          <a:custGeom>
            <a:avLst/>
            <a:gdLst>
              <a:gd name="connsiteX0" fmla="*/ 0 w 12192000"/>
              <a:gd name="connsiteY0" fmla="*/ 0 h 9900842"/>
              <a:gd name="connsiteX1" fmla="*/ 12192000 w 12192000"/>
              <a:gd name="connsiteY1" fmla="*/ 0 h 9900842"/>
              <a:gd name="connsiteX2" fmla="*/ 12192000 w 12192000"/>
              <a:gd name="connsiteY2" fmla="*/ 9900842 h 9900842"/>
              <a:gd name="connsiteX3" fmla="*/ 0 w 12192000"/>
              <a:gd name="connsiteY3" fmla="*/ 9900842 h 99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900842">
                <a:moveTo>
                  <a:pt x="0" y="0"/>
                </a:moveTo>
                <a:lnTo>
                  <a:pt x="12192000" y="0"/>
                </a:lnTo>
                <a:lnTo>
                  <a:pt x="12192000" y="9900842"/>
                </a:lnTo>
                <a:lnTo>
                  <a:pt x="0" y="9900842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grpSp>
        <p:nvGrpSpPr>
          <p:cNvPr id="17" name="Group">
            <a:extLst>
              <a:ext uri="{FF2B5EF4-FFF2-40B4-BE49-F238E27FC236}">
                <a16:creationId xmlns:a16="http://schemas.microsoft.com/office/drawing/2014/main" id="{E956B1A0-FACF-45B3-BE5A-5F160E252319}"/>
              </a:ext>
            </a:extLst>
          </p:cNvPr>
          <p:cNvGrpSpPr/>
          <p:nvPr userDrawn="1"/>
        </p:nvGrpSpPr>
        <p:grpSpPr>
          <a:xfrm>
            <a:off x="1275556" y="12954000"/>
            <a:ext cx="1016001" cy="254000"/>
            <a:chOff x="0" y="0"/>
            <a:chExt cx="1016000" cy="254000"/>
          </a:xfrm>
        </p:grpSpPr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08CED2B0-5742-4102-975F-431B264ABED3}"/>
                </a:ext>
              </a:extLst>
            </p:cNvPr>
            <p:cNvSpPr/>
            <p:nvPr/>
          </p:nvSpPr>
          <p:spPr>
            <a:xfrm>
              <a:off x="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67" y="10800"/>
                  </a:moveTo>
                  <a:lnTo>
                    <a:pt x="21284" y="922"/>
                  </a:lnTo>
                  <a:cubicBezTo>
                    <a:pt x="21480" y="824"/>
                    <a:pt x="21600" y="689"/>
                    <a:pt x="21600" y="540"/>
                  </a:cubicBezTo>
                  <a:cubicBezTo>
                    <a:pt x="21600" y="242"/>
                    <a:pt x="21117" y="0"/>
                    <a:pt x="20520" y="0"/>
                  </a:cubicBezTo>
                  <a:cubicBezTo>
                    <a:pt x="20222" y="0"/>
                    <a:pt x="19953" y="61"/>
                    <a:pt x="19756" y="158"/>
                  </a:cubicBezTo>
                  <a:lnTo>
                    <a:pt x="316" y="10418"/>
                  </a:lnTo>
                  <a:cubicBezTo>
                    <a:pt x="121" y="10516"/>
                    <a:pt x="0" y="10651"/>
                    <a:pt x="0" y="10800"/>
                  </a:cubicBezTo>
                  <a:cubicBezTo>
                    <a:pt x="0" y="10949"/>
                    <a:pt x="120" y="11084"/>
                    <a:pt x="316" y="11182"/>
                  </a:cubicBezTo>
                  <a:lnTo>
                    <a:pt x="19756" y="21442"/>
                  </a:lnTo>
                  <a:cubicBezTo>
                    <a:pt x="19953" y="21540"/>
                    <a:pt x="20222" y="21600"/>
                    <a:pt x="20520" y="21600"/>
                  </a:cubicBezTo>
                  <a:cubicBezTo>
                    <a:pt x="21117" y="21600"/>
                    <a:pt x="21600" y="21358"/>
                    <a:pt x="21600" y="21060"/>
                  </a:cubicBezTo>
                  <a:cubicBezTo>
                    <a:pt x="21600" y="20911"/>
                    <a:pt x="21480" y="20776"/>
                    <a:pt x="21284" y="20678"/>
                  </a:cubicBezTo>
                  <a:cubicBezTo>
                    <a:pt x="21284" y="20678"/>
                    <a:pt x="2567" y="10800"/>
                    <a:pt x="2567" y="10800"/>
                  </a:cubicBezTo>
                  <a:close/>
                </a:path>
              </a:pathLst>
            </a:custGeom>
            <a:solidFill>
              <a:srgbClr val="373C4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1062C96D-7972-4C45-922E-6ADDE95C7551}"/>
                </a:ext>
              </a:extLst>
            </p:cNvPr>
            <p:cNvSpPr/>
            <p:nvPr/>
          </p:nvSpPr>
          <p:spPr>
            <a:xfrm>
              <a:off x="88900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4" y="10418"/>
                  </a:moveTo>
                  <a:lnTo>
                    <a:pt x="1844" y="158"/>
                  </a:lnTo>
                  <a:cubicBezTo>
                    <a:pt x="1648" y="61"/>
                    <a:pt x="1378" y="0"/>
                    <a:pt x="1080" y="0"/>
                  </a:cubicBezTo>
                  <a:cubicBezTo>
                    <a:pt x="483" y="0"/>
                    <a:pt x="0" y="242"/>
                    <a:pt x="0" y="540"/>
                  </a:cubicBezTo>
                  <a:cubicBezTo>
                    <a:pt x="0" y="689"/>
                    <a:pt x="121" y="824"/>
                    <a:pt x="316" y="922"/>
                  </a:cubicBezTo>
                  <a:lnTo>
                    <a:pt x="19033" y="10800"/>
                  </a:lnTo>
                  <a:lnTo>
                    <a:pt x="316" y="20678"/>
                  </a:lnTo>
                  <a:cubicBezTo>
                    <a:pt x="121" y="20776"/>
                    <a:pt x="0" y="20911"/>
                    <a:pt x="0" y="21060"/>
                  </a:cubicBezTo>
                  <a:cubicBezTo>
                    <a:pt x="0" y="21358"/>
                    <a:pt x="483" y="21600"/>
                    <a:pt x="1080" y="21600"/>
                  </a:cubicBezTo>
                  <a:cubicBezTo>
                    <a:pt x="1378" y="21600"/>
                    <a:pt x="1648" y="21540"/>
                    <a:pt x="1844" y="21442"/>
                  </a:cubicBezTo>
                  <a:lnTo>
                    <a:pt x="21284" y="11182"/>
                  </a:lnTo>
                  <a:cubicBezTo>
                    <a:pt x="21479" y="11084"/>
                    <a:pt x="21600" y="10949"/>
                    <a:pt x="21600" y="10800"/>
                  </a:cubicBezTo>
                  <a:cubicBezTo>
                    <a:pt x="21600" y="10651"/>
                    <a:pt x="21479" y="10516"/>
                    <a:pt x="21284" y="10418"/>
                  </a:cubicBezTo>
                </a:path>
              </a:pathLst>
            </a:custGeom>
            <a:solidFill>
              <a:srgbClr val="373C4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</p:grpSp>
      <p:sp>
        <p:nvSpPr>
          <p:cNvPr id="20" name="Tw">
            <a:extLst>
              <a:ext uri="{FF2B5EF4-FFF2-40B4-BE49-F238E27FC236}">
                <a16:creationId xmlns:a16="http://schemas.microsoft.com/office/drawing/2014/main" id="{6FDC8A36-67B9-48F9-83F3-0BCA06E94510}"/>
              </a:ext>
            </a:extLst>
          </p:cNvPr>
          <p:cNvSpPr txBox="1"/>
          <p:nvPr userDrawn="1"/>
        </p:nvSpPr>
        <p:spPr>
          <a:xfrm>
            <a:off x="23393400" y="926107"/>
            <a:ext cx="5092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Tw</a:t>
            </a:r>
          </a:p>
        </p:txBody>
      </p:sp>
      <p:sp>
        <p:nvSpPr>
          <p:cNvPr id="21" name="Ln">
            <a:extLst>
              <a:ext uri="{FF2B5EF4-FFF2-40B4-BE49-F238E27FC236}">
                <a16:creationId xmlns:a16="http://schemas.microsoft.com/office/drawing/2014/main" id="{8C9D78F4-B940-44AE-A896-FF5FC3FA6A26}"/>
              </a:ext>
            </a:extLst>
          </p:cNvPr>
          <p:cNvSpPr txBox="1"/>
          <p:nvPr userDrawn="1"/>
        </p:nvSpPr>
        <p:spPr>
          <a:xfrm>
            <a:off x="22959645" y="926107"/>
            <a:ext cx="28003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r>
              <a:rPr>
                <a:solidFill>
                  <a:srgbClr val="F7F9FF"/>
                </a:solidFill>
              </a:rPr>
              <a:t>Ln</a:t>
            </a:r>
          </a:p>
        </p:txBody>
      </p:sp>
      <p:sp>
        <p:nvSpPr>
          <p:cNvPr id="22" name="Fb">
            <a:extLst>
              <a:ext uri="{FF2B5EF4-FFF2-40B4-BE49-F238E27FC236}">
                <a16:creationId xmlns:a16="http://schemas.microsoft.com/office/drawing/2014/main" id="{0E4F0B92-FA08-4C0B-848B-C1971DDDB662}"/>
              </a:ext>
            </a:extLst>
          </p:cNvPr>
          <p:cNvSpPr txBox="1"/>
          <p:nvPr userDrawn="1"/>
        </p:nvSpPr>
        <p:spPr>
          <a:xfrm>
            <a:off x="22330565" y="926107"/>
            <a:ext cx="29667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Fb</a:t>
            </a:r>
          </a:p>
        </p:txBody>
      </p:sp>
      <p:sp>
        <p:nvSpPr>
          <p:cNvPr id="23" name="Line">
            <a:extLst>
              <a:ext uri="{FF2B5EF4-FFF2-40B4-BE49-F238E27FC236}">
                <a16:creationId xmlns:a16="http://schemas.microsoft.com/office/drawing/2014/main" id="{647392BE-57BD-4832-8B7C-C09F87F1C43D}"/>
              </a:ext>
            </a:extLst>
          </p:cNvPr>
          <p:cNvSpPr/>
          <p:nvPr userDrawn="1"/>
        </p:nvSpPr>
        <p:spPr>
          <a:xfrm>
            <a:off x="21988654" y="13081000"/>
            <a:ext cx="1122806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8D6B4F57-ACA2-4301-8E58-0759684E9416}"/>
              </a:ext>
            </a:extLst>
          </p:cNvPr>
          <p:cNvSpPr txBox="1">
            <a:spLocks/>
          </p:cNvSpPr>
          <p:nvPr userDrawn="1"/>
        </p:nvSpPr>
        <p:spPr>
          <a:xfrm>
            <a:off x="23333077" y="12916793"/>
            <a:ext cx="831848" cy="3048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2C2E3C"/>
                </a:solidFill>
                <a:uFillTx/>
                <a:latin typeface="Lato Black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fld id="{86CB4B4D-7CA3-9044-876B-883B54F8677D}" type="slidenum">
              <a:rPr lang="en-US" smtClean="0">
                <a:solidFill>
                  <a:srgbClr val="F7F9FF"/>
                </a:solidFill>
              </a:rPr>
              <a:pPr hangingPunct="1"/>
              <a:t>‹#›</a:t>
            </a:fld>
            <a:endParaRPr lang="en-US" dirty="0">
              <a:solidFill>
                <a:srgbClr val="F7F9FF"/>
              </a:solidFill>
            </a:endParaRPr>
          </a:p>
        </p:txBody>
      </p:sp>
      <p:sp>
        <p:nvSpPr>
          <p:cNvPr id="25" name="Business Development Company">
            <a:extLst>
              <a:ext uri="{FF2B5EF4-FFF2-40B4-BE49-F238E27FC236}">
                <a16:creationId xmlns:a16="http://schemas.microsoft.com/office/drawing/2014/main" id="{D7DE4519-1390-48BF-AD66-6934E4C7CFEE}"/>
              </a:ext>
            </a:extLst>
          </p:cNvPr>
          <p:cNvSpPr txBox="1"/>
          <p:nvPr userDrawn="1"/>
        </p:nvSpPr>
        <p:spPr>
          <a:xfrm>
            <a:off x="15834361" y="12928600"/>
            <a:ext cx="56724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Business Development Company</a:t>
            </a:r>
          </a:p>
        </p:txBody>
      </p:sp>
      <p:sp>
        <p:nvSpPr>
          <p:cNvPr id="26" name="MEGAN">
            <a:extLst>
              <a:ext uri="{FF2B5EF4-FFF2-40B4-BE49-F238E27FC236}">
                <a16:creationId xmlns:a16="http://schemas.microsoft.com/office/drawing/2014/main" id="{060C7D85-769A-4C61-9F68-1C4D8F43A07A}"/>
              </a:ext>
            </a:extLst>
          </p:cNvPr>
          <p:cNvSpPr txBox="1"/>
          <p:nvPr userDrawn="1"/>
        </p:nvSpPr>
        <p:spPr>
          <a:xfrm>
            <a:off x="1275556" y="888007"/>
            <a:ext cx="3086894" cy="418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20000"/>
              </a:lnSpc>
              <a:defRPr sz="2500" b="0">
                <a:solidFill>
                  <a:srgbClr val="2C2E3C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dirty="0">
                <a:solidFill>
                  <a:srgbClr val="F7F9FF"/>
                </a:solidFill>
              </a:rPr>
              <a:t>MEGAN</a:t>
            </a:r>
          </a:p>
        </p:txBody>
      </p:sp>
      <p:sp>
        <p:nvSpPr>
          <p:cNvPr id="27" name="Line">
            <a:extLst>
              <a:ext uri="{FF2B5EF4-FFF2-40B4-BE49-F238E27FC236}">
                <a16:creationId xmlns:a16="http://schemas.microsoft.com/office/drawing/2014/main" id="{5B71C226-842D-41AE-B1C6-4B6B62C5CA01}"/>
              </a:ext>
            </a:extLst>
          </p:cNvPr>
          <p:cNvSpPr/>
          <p:nvPr userDrawn="1"/>
        </p:nvSpPr>
        <p:spPr>
          <a:xfrm>
            <a:off x="-1" y="1078508"/>
            <a:ext cx="1002891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9594196"/>
      </p:ext>
    </p:extLst>
  </p:cSld>
  <p:clrMapOvr>
    <a:masterClrMapping/>
  </p:clrMapOvr>
  <p:transition spd="slow">
    <p:push dir="u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7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DA0A154-B74E-468F-BBE7-7152AB4F5B2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6857999"/>
            <a:ext cx="24384000" cy="6858000"/>
          </a:xfrm>
          <a:custGeom>
            <a:avLst/>
            <a:gdLst>
              <a:gd name="connsiteX0" fmla="*/ 0 w 24384000"/>
              <a:gd name="connsiteY0" fmla="*/ 0 h 6858000"/>
              <a:gd name="connsiteX1" fmla="*/ 24384000 w 24384000"/>
              <a:gd name="connsiteY1" fmla="*/ 0 h 6858000"/>
              <a:gd name="connsiteX2" fmla="*/ 24384000 w 24384000"/>
              <a:gd name="connsiteY2" fmla="*/ 6858000 h 6858000"/>
              <a:gd name="connsiteX3" fmla="*/ 0 w 2438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0" h="6858000">
                <a:moveTo>
                  <a:pt x="0" y="0"/>
                </a:moveTo>
                <a:lnTo>
                  <a:pt x="24384000" y="0"/>
                </a:lnTo>
                <a:lnTo>
                  <a:pt x="2438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8" name="MEGAN">
            <a:extLst>
              <a:ext uri="{FF2B5EF4-FFF2-40B4-BE49-F238E27FC236}">
                <a16:creationId xmlns:a16="http://schemas.microsoft.com/office/drawing/2014/main" id="{5AE778E3-7661-4D05-BA07-E652C8B852F2}"/>
              </a:ext>
            </a:extLst>
          </p:cNvPr>
          <p:cNvSpPr txBox="1"/>
          <p:nvPr userDrawn="1"/>
        </p:nvSpPr>
        <p:spPr>
          <a:xfrm>
            <a:off x="1275556" y="888007"/>
            <a:ext cx="3086894" cy="418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20000"/>
              </a:lnSpc>
              <a:defRPr sz="2500" b="0">
                <a:solidFill>
                  <a:srgbClr val="2C2E3C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dirty="0">
                <a:solidFill>
                  <a:srgbClr val="F7F9FF"/>
                </a:solidFill>
              </a:rPr>
              <a:t>MEGAN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1B155CE1-3C9D-47D2-9859-08F6834D05A1}"/>
              </a:ext>
            </a:extLst>
          </p:cNvPr>
          <p:cNvSpPr/>
          <p:nvPr userDrawn="1"/>
        </p:nvSpPr>
        <p:spPr>
          <a:xfrm>
            <a:off x="-1" y="1078508"/>
            <a:ext cx="1002891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982A7E06-5C75-49ED-935F-BB5777808563}"/>
              </a:ext>
            </a:extLst>
          </p:cNvPr>
          <p:cNvSpPr/>
          <p:nvPr userDrawn="1"/>
        </p:nvSpPr>
        <p:spPr>
          <a:xfrm>
            <a:off x="21988653" y="1065808"/>
            <a:ext cx="1136817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Business Development Company">
            <a:extLst>
              <a:ext uri="{FF2B5EF4-FFF2-40B4-BE49-F238E27FC236}">
                <a16:creationId xmlns:a16="http://schemas.microsoft.com/office/drawing/2014/main" id="{73ACDF17-2B84-43AD-B409-F047EBF91D61}"/>
              </a:ext>
            </a:extLst>
          </p:cNvPr>
          <p:cNvSpPr txBox="1"/>
          <p:nvPr userDrawn="1"/>
        </p:nvSpPr>
        <p:spPr>
          <a:xfrm>
            <a:off x="15834361" y="913407"/>
            <a:ext cx="56724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Business Development Company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16030346-0CA5-479E-B73D-BE6682C8D79D}"/>
              </a:ext>
            </a:extLst>
          </p:cNvPr>
          <p:cNvSpPr txBox="1">
            <a:spLocks/>
          </p:cNvSpPr>
          <p:nvPr userDrawn="1"/>
        </p:nvSpPr>
        <p:spPr>
          <a:xfrm>
            <a:off x="23333077" y="901600"/>
            <a:ext cx="831848" cy="3048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2C2E3C"/>
                </a:solidFill>
                <a:uFillTx/>
                <a:latin typeface="Lato Black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fld id="{86CB4B4D-7CA3-9044-876B-883B54F8677D}" type="slidenum">
              <a:rPr lang="en-US" smtClean="0">
                <a:solidFill>
                  <a:srgbClr val="F7F9FF"/>
                </a:solidFill>
              </a:rPr>
              <a:pPr hangingPunct="1"/>
              <a:t>‹#›</a:t>
            </a:fld>
            <a:endParaRPr lang="en-US" dirty="0">
              <a:solidFill>
                <a:srgbClr val="F7F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67411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2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GAN">
            <a:extLst>
              <a:ext uri="{FF2B5EF4-FFF2-40B4-BE49-F238E27FC236}">
                <a16:creationId xmlns:a16="http://schemas.microsoft.com/office/drawing/2014/main" id="{60AD4851-173A-47B3-8F29-CF65327870A0}"/>
              </a:ext>
            </a:extLst>
          </p:cNvPr>
          <p:cNvSpPr txBox="1"/>
          <p:nvPr userDrawn="1"/>
        </p:nvSpPr>
        <p:spPr>
          <a:xfrm>
            <a:off x="1275556" y="888007"/>
            <a:ext cx="3156744" cy="418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20000"/>
              </a:lnSpc>
              <a:defRPr sz="2500" b="0">
                <a:solidFill>
                  <a:srgbClr val="2C2E3C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dirty="0">
                <a:solidFill>
                  <a:srgbClr val="F7F9FF"/>
                </a:solidFill>
              </a:rPr>
              <a:t>MEGAN</a:t>
            </a:r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72DD1C8C-63CA-4C14-B1D1-092B851618C2}"/>
              </a:ext>
            </a:extLst>
          </p:cNvPr>
          <p:cNvSpPr/>
          <p:nvPr userDrawn="1"/>
        </p:nvSpPr>
        <p:spPr>
          <a:xfrm>
            <a:off x="-1" y="1078508"/>
            <a:ext cx="1002891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517BDB4-D1C8-4CF5-9DEF-3DE32804E1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2" y="66"/>
            <a:ext cx="24384001" cy="8256390"/>
          </a:xfrm>
          <a:custGeom>
            <a:avLst/>
            <a:gdLst>
              <a:gd name="connsiteX0" fmla="*/ 0 w 24384001"/>
              <a:gd name="connsiteY0" fmla="*/ 0 h 8256390"/>
              <a:gd name="connsiteX1" fmla="*/ 24384001 w 24384001"/>
              <a:gd name="connsiteY1" fmla="*/ 0 h 8256390"/>
              <a:gd name="connsiteX2" fmla="*/ 24384001 w 24384001"/>
              <a:gd name="connsiteY2" fmla="*/ 8256390 h 8256390"/>
              <a:gd name="connsiteX3" fmla="*/ 0 w 24384001"/>
              <a:gd name="connsiteY3" fmla="*/ 8256390 h 825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1" h="8256390">
                <a:moveTo>
                  <a:pt x="0" y="0"/>
                </a:moveTo>
                <a:lnTo>
                  <a:pt x="24384001" y="0"/>
                </a:lnTo>
                <a:lnTo>
                  <a:pt x="24384001" y="8256390"/>
                </a:lnTo>
                <a:lnTo>
                  <a:pt x="0" y="825639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5" name="Line">
            <a:extLst>
              <a:ext uri="{FF2B5EF4-FFF2-40B4-BE49-F238E27FC236}">
                <a16:creationId xmlns:a16="http://schemas.microsoft.com/office/drawing/2014/main" id="{565967A6-39FF-48D2-9E72-BB12E3CD6464}"/>
              </a:ext>
            </a:extLst>
          </p:cNvPr>
          <p:cNvSpPr/>
          <p:nvPr userDrawn="1"/>
        </p:nvSpPr>
        <p:spPr>
          <a:xfrm>
            <a:off x="21988654" y="13081000"/>
            <a:ext cx="1122806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6" name="Group">
            <a:extLst>
              <a:ext uri="{FF2B5EF4-FFF2-40B4-BE49-F238E27FC236}">
                <a16:creationId xmlns:a16="http://schemas.microsoft.com/office/drawing/2014/main" id="{8B2EE8FC-2EF1-453D-8F72-2CA3354E19D3}"/>
              </a:ext>
            </a:extLst>
          </p:cNvPr>
          <p:cNvGrpSpPr/>
          <p:nvPr userDrawn="1"/>
        </p:nvGrpSpPr>
        <p:grpSpPr>
          <a:xfrm>
            <a:off x="1275556" y="12954000"/>
            <a:ext cx="1016001" cy="254000"/>
            <a:chOff x="0" y="0"/>
            <a:chExt cx="1016000" cy="254000"/>
          </a:xfrm>
          <a:solidFill>
            <a:srgbClr val="F7F9FF"/>
          </a:solidFill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id="{FC4DCE3B-8BB9-4BB3-967E-1C5F48467432}"/>
                </a:ext>
              </a:extLst>
            </p:cNvPr>
            <p:cNvSpPr/>
            <p:nvPr/>
          </p:nvSpPr>
          <p:spPr>
            <a:xfrm>
              <a:off x="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67" y="10800"/>
                  </a:moveTo>
                  <a:lnTo>
                    <a:pt x="21284" y="922"/>
                  </a:lnTo>
                  <a:cubicBezTo>
                    <a:pt x="21480" y="824"/>
                    <a:pt x="21600" y="689"/>
                    <a:pt x="21600" y="540"/>
                  </a:cubicBezTo>
                  <a:cubicBezTo>
                    <a:pt x="21600" y="242"/>
                    <a:pt x="21117" y="0"/>
                    <a:pt x="20520" y="0"/>
                  </a:cubicBezTo>
                  <a:cubicBezTo>
                    <a:pt x="20222" y="0"/>
                    <a:pt x="19953" y="61"/>
                    <a:pt x="19756" y="158"/>
                  </a:cubicBezTo>
                  <a:lnTo>
                    <a:pt x="316" y="10418"/>
                  </a:lnTo>
                  <a:cubicBezTo>
                    <a:pt x="121" y="10516"/>
                    <a:pt x="0" y="10651"/>
                    <a:pt x="0" y="10800"/>
                  </a:cubicBezTo>
                  <a:cubicBezTo>
                    <a:pt x="0" y="10949"/>
                    <a:pt x="120" y="11084"/>
                    <a:pt x="316" y="11182"/>
                  </a:cubicBezTo>
                  <a:lnTo>
                    <a:pt x="19756" y="21442"/>
                  </a:lnTo>
                  <a:cubicBezTo>
                    <a:pt x="19953" y="21540"/>
                    <a:pt x="20222" y="21600"/>
                    <a:pt x="20520" y="21600"/>
                  </a:cubicBezTo>
                  <a:cubicBezTo>
                    <a:pt x="21117" y="21600"/>
                    <a:pt x="21600" y="21358"/>
                    <a:pt x="21600" y="21060"/>
                  </a:cubicBezTo>
                  <a:cubicBezTo>
                    <a:pt x="21600" y="20911"/>
                    <a:pt x="21480" y="20776"/>
                    <a:pt x="21284" y="20678"/>
                  </a:cubicBezTo>
                  <a:cubicBezTo>
                    <a:pt x="21284" y="20678"/>
                    <a:pt x="2567" y="10800"/>
                    <a:pt x="2567" y="108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5E345064-BD96-4E06-AFBD-5933A12FB075}"/>
                </a:ext>
              </a:extLst>
            </p:cNvPr>
            <p:cNvSpPr/>
            <p:nvPr/>
          </p:nvSpPr>
          <p:spPr>
            <a:xfrm>
              <a:off x="88900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4" y="10418"/>
                  </a:moveTo>
                  <a:lnTo>
                    <a:pt x="1844" y="158"/>
                  </a:lnTo>
                  <a:cubicBezTo>
                    <a:pt x="1648" y="61"/>
                    <a:pt x="1378" y="0"/>
                    <a:pt x="1080" y="0"/>
                  </a:cubicBezTo>
                  <a:cubicBezTo>
                    <a:pt x="483" y="0"/>
                    <a:pt x="0" y="242"/>
                    <a:pt x="0" y="540"/>
                  </a:cubicBezTo>
                  <a:cubicBezTo>
                    <a:pt x="0" y="689"/>
                    <a:pt x="121" y="824"/>
                    <a:pt x="316" y="922"/>
                  </a:cubicBezTo>
                  <a:lnTo>
                    <a:pt x="19033" y="10800"/>
                  </a:lnTo>
                  <a:lnTo>
                    <a:pt x="316" y="20678"/>
                  </a:lnTo>
                  <a:cubicBezTo>
                    <a:pt x="121" y="20776"/>
                    <a:pt x="0" y="20911"/>
                    <a:pt x="0" y="21060"/>
                  </a:cubicBezTo>
                  <a:cubicBezTo>
                    <a:pt x="0" y="21358"/>
                    <a:pt x="483" y="21600"/>
                    <a:pt x="1080" y="21600"/>
                  </a:cubicBezTo>
                  <a:cubicBezTo>
                    <a:pt x="1378" y="21600"/>
                    <a:pt x="1648" y="21540"/>
                    <a:pt x="1844" y="21442"/>
                  </a:cubicBezTo>
                  <a:lnTo>
                    <a:pt x="21284" y="11182"/>
                  </a:lnTo>
                  <a:cubicBezTo>
                    <a:pt x="21479" y="11084"/>
                    <a:pt x="21600" y="10949"/>
                    <a:pt x="21600" y="10800"/>
                  </a:cubicBezTo>
                  <a:cubicBezTo>
                    <a:pt x="21600" y="10651"/>
                    <a:pt x="21479" y="10516"/>
                    <a:pt x="21284" y="10418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</p:grpSp>
      <p:sp>
        <p:nvSpPr>
          <p:cNvPr id="11" name="Tw">
            <a:extLst>
              <a:ext uri="{FF2B5EF4-FFF2-40B4-BE49-F238E27FC236}">
                <a16:creationId xmlns:a16="http://schemas.microsoft.com/office/drawing/2014/main" id="{F6BF7615-F606-451E-A7D5-25CF8A448D61}"/>
              </a:ext>
            </a:extLst>
          </p:cNvPr>
          <p:cNvSpPr txBox="1"/>
          <p:nvPr userDrawn="1"/>
        </p:nvSpPr>
        <p:spPr>
          <a:xfrm rot="16200000">
            <a:off x="23424692" y="10835695"/>
            <a:ext cx="64607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Tw</a:t>
            </a:r>
          </a:p>
        </p:txBody>
      </p:sp>
      <p:sp>
        <p:nvSpPr>
          <p:cNvPr id="12" name="Ln">
            <a:extLst>
              <a:ext uri="{FF2B5EF4-FFF2-40B4-BE49-F238E27FC236}">
                <a16:creationId xmlns:a16="http://schemas.microsoft.com/office/drawing/2014/main" id="{491AE514-EE32-4FE8-AD11-F91CF720312E}"/>
              </a:ext>
            </a:extLst>
          </p:cNvPr>
          <p:cNvSpPr txBox="1"/>
          <p:nvPr userDrawn="1"/>
        </p:nvSpPr>
        <p:spPr>
          <a:xfrm rot="16200000">
            <a:off x="23474085" y="10172025"/>
            <a:ext cx="54729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r>
              <a:rPr>
                <a:solidFill>
                  <a:srgbClr val="F7F9FF"/>
                </a:solidFill>
              </a:rPr>
              <a:t>Ln</a:t>
            </a:r>
          </a:p>
        </p:txBody>
      </p:sp>
      <p:sp>
        <p:nvSpPr>
          <p:cNvPr id="13" name="Fb">
            <a:extLst>
              <a:ext uri="{FF2B5EF4-FFF2-40B4-BE49-F238E27FC236}">
                <a16:creationId xmlns:a16="http://schemas.microsoft.com/office/drawing/2014/main" id="{7C356972-D10C-41EE-BC6F-E9FFD2F430A8}"/>
              </a:ext>
            </a:extLst>
          </p:cNvPr>
          <p:cNvSpPr txBox="1"/>
          <p:nvPr userDrawn="1"/>
        </p:nvSpPr>
        <p:spPr>
          <a:xfrm rot="16200000">
            <a:off x="23457827" y="11507683"/>
            <a:ext cx="5798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Fb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B76C754E-FB72-40A3-B784-39ABDD5294ED}"/>
              </a:ext>
            </a:extLst>
          </p:cNvPr>
          <p:cNvSpPr txBox="1">
            <a:spLocks/>
          </p:cNvSpPr>
          <p:nvPr userDrawn="1"/>
        </p:nvSpPr>
        <p:spPr>
          <a:xfrm>
            <a:off x="23333077" y="12916793"/>
            <a:ext cx="831848" cy="3048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2C2E3C"/>
                </a:solidFill>
                <a:uFillTx/>
                <a:latin typeface="Lato Black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fld id="{86CB4B4D-7CA3-9044-876B-883B54F8677D}" type="slidenum">
              <a:rPr lang="en-US" smtClean="0">
                <a:solidFill>
                  <a:srgbClr val="F7F9FF"/>
                </a:solidFill>
              </a:rPr>
              <a:pPr hangingPunct="1"/>
              <a:t>‹#›</a:t>
            </a:fld>
            <a:endParaRPr lang="en-US" dirty="0">
              <a:solidFill>
                <a:srgbClr val="F7F9FF"/>
              </a:solidFill>
            </a:endParaRPr>
          </a:p>
        </p:txBody>
      </p:sp>
      <p:sp>
        <p:nvSpPr>
          <p:cNvPr id="15" name="Business Development Company">
            <a:extLst>
              <a:ext uri="{FF2B5EF4-FFF2-40B4-BE49-F238E27FC236}">
                <a16:creationId xmlns:a16="http://schemas.microsoft.com/office/drawing/2014/main" id="{DD466917-E7A3-43F8-9EC1-C233C00C9EC7}"/>
              </a:ext>
            </a:extLst>
          </p:cNvPr>
          <p:cNvSpPr txBox="1"/>
          <p:nvPr userDrawn="1"/>
        </p:nvSpPr>
        <p:spPr>
          <a:xfrm>
            <a:off x="15834361" y="12928600"/>
            <a:ext cx="56724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Business Development Company</a:t>
            </a:r>
          </a:p>
        </p:txBody>
      </p:sp>
    </p:spTree>
    <p:extLst>
      <p:ext uri="{BB962C8B-B14F-4D97-AF65-F5344CB8AC3E}">
        <p14:creationId xmlns:p14="http://schemas.microsoft.com/office/powerpoint/2010/main" val="4123040894"/>
      </p:ext>
    </p:extLst>
  </p:cSld>
  <p:clrMapOvr>
    <a:masterClrMapping/>
  </p:clrMapOvr>
  <p:transition spd="slow">
    <p:push dir="u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8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">
            <a:extLst>
              <a:ext uri="{FF2B5EF4-FFF2-40B4-BE49-F238E27FC236}">
                <a16:creationId xmlns:a16="http://schemas.microsoft.com/office/drawing/2014/main" id="{859A3EF4-6827-483B-B406-8B4FB539B5DC}"/>
              </a:ext>
            </a:extLst>
          </p:cNvPr>
          <p:cNvSpPr/>
          <p:nvPr userDrawn="1"/>
        </p:nvSpPr>
        <p:spPr>
          <a:xfrm>
            <a:off x="21988654" y="13081000"/>
            <a:ext cx="1122806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6" name="Group">
            <a:extLst>
              <a:ext uri="{FF2B5EF4-FFF2-40B4-BE49-F238E27FC236}">
                <a16:creationId xmlns:a16="http://schemas.microsoft.com/office/drawing/2014/main" id="{5F74FC60-1D2D-4D95-93F6-5FB4910043C0}"/>
              </a:ext>
            </a:extLst>
          </p:cNvPr>
          <p:cNvGrpSpPr/>
          <p:nvPr userDrawn="1"/>
        </p:nvGrpSpPr>
        <p:grpSpPr>
          <a:xfrm>
            <a:off x="1275556" y="12954000"/>
            <a:ext cx="1016001" cy="254000"/>
            <a:chOff x="0" y="0"/>
            <a:chExt cx="1016000" cy="254000"/>
          </a:xfrm>
          <a:solidFill>
            <a:srgbClr val="F7F9FF"/>
          </a:solidFill>
        </p:grpSpPr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EC2BEC36-7897-4D0F-AB65-F5F954156B6F}"/>
                </a:ext>
              </a:extLst>
            </p:cNvPr>
            <p:cNvSpPr/>
            <p:nvPr/>
          </p:nvSpPr>
          <p:spPr>
            <a:xfrm>
              <a:off x="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67" y="10800"/>
                  </a:moveTo>
                  <a:lnTo>
                    <a:pt x="21284" y="922"/>
                  </a:lnTo>
                  <a:cubicBezTo>
                    <a:pt x="21480" y="824"/>
                    <a:pt x="21600" y="689"/>
                    <a:pt x="21600" y="540"/>
                  </a:cubicBezTo>
                  <a:cubicBezTo>
                    <a:pt x="21600" y="242"/>
                    <a:pt x="21117" y="0"/>
                    <a:pt x="20520" y="0"/>
                  </a:cubicBezTo>
                  <a:cubicBezTo>
                    <a:pt x="20222" y="0"/>
                    <a:pt x="19953" y="61"/>
                    <a:pt x="19756" y="158"/>
                  </a:cubicBezTo>
                  <a:lnTo>
                    <a:pt x="316" y="10418"/>
                  </a:lnTo>
                  <a:cubicBezTo>
                    <a:pt x="121" y="10516"/>
                    <a:pt x="0" y="10651"/>
                    <a:pt x="0" y="10800"/>
                  </a:cubicBezTo>
                  <a:cubicBezTo>
                    <a:pt x="0" y="10949"/>
                    <a:pt x="120" y="11084"/>
                    <a:pt x="316" y="11182"/>
                  </a:cubicBezTo>
                  <a:lnTo>
                    <a:pt x="19756" y="21442"/>
                  </a:lnTo>
                  <a:cubicBezTo>
                    <a:pt x="19953" y="21540"/>
                    <a:pt x="20222" y="21600"/>
                    <a:pt x="20520" y="21600"/>
                  </a:cubicBezTo>
                  <a:cubicBezTo>
                    <a:pt x="21117" y="21600"/>
                    <a:pt x="21600" y="21358"/>
                    <a:pt x="21600" y="21060"/>
                  </a:cubicBezTo>
                  <a:cubicBezTo>
                    <a:pt x="21600" y="20911"/>
                    <a:pt x="21480" y="20776"/>
                    <a:pt x="21284" y="20678"/>
                  </a:cubicBezTo>
                  <a:cubicBezTo>
                    <a:pt x="21284" y="20678"/>
                    <a:pt x="2567" y="10800"/>
                    <a:pt x="2567" y="108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56D544FF-2DC1-42A3-9AFF-D697711ABF74}"/>
                </a:ext>
              </a:extLst>
            </p:cNvPr>
            <p:cNvSpPr/>
            <p:nvPr/>
          </p:nvSpPr>
          <p:spPr>
            <a:xfrm>
              <a:off x="88900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4" y="10418"/>
                  </a:moveTo>
                  <a:lnTo>
                    <a:pt x="1844" y="158"/>
                  </a:lnTo>
                  <a:cubicBezTo>
                    <a:pt x="1648" y="61"/>
                    <a:pt x="1378" y="0"/>
                    <a:pt x="1080" y="0"/>
                  </a:cubicBezTo>
                  <a:cubicBezTo>
                    <a:pt x="483" y="0"/>
                    <a:pt x="0" y="242"/>
                    <a:pt x="0" y="540"/>
                  </a:cubicBezTo>
                  <a:cubicBezTo>
                    <a:pt x="0" y="689"/>
                    <a:pt x="121" y="824"/>
                    <a:pt x="316" y="922"/>
                  </a:cubicBezTo>
                  <a:lnTo>
                    <a:pt x="19033" y="10800"/>
                  </a:lnTo>
                  <a:lnTo>
                    <a:pt x="316" y="20678"/>
                  </a:lnTo>
                  <a:cubicBezTo>
                    <a:pt x="121" y="20776"/>
                    <a:pt x="0" y="20911"/>
                    <a:pt x="0" y="21060"/>
                  </a:cubicBezTo>
                  <a:cubicBezTo>
                    <a:pt x="0" y="21358"/>
                    <a:pt x="483" y="21600"/>
                    <a:pt x="1080" y="21600"/>
                  </a:cubicBezTo>
                  <a:cubicBezTo>
                    <a:pt x="1378" y="21600"/>
                    <a:pt x="1648" y="21540"/>
                    <a:pt x="1844" y="21442"/>
                  </a:cubicBezTo>
                  <a:lnTo>
                    <a:pt x="21284" y="11182"/>
                  </a:lnTo>
                  <a:cubicBezTo>
                    <a:pt x="21479" y="11084"/>
                    <a:pt x="21600" y="10949"/>
                    <a:pt x="21600" y="10800"/>
                  </a:cubicBezTo>
                  <a:cubicBezTo>
                    <a:pt x="21600" y="10651"/>
                    <a:pt x="21479" y="10516"/>
                    <a:pt x="21284" y="10418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</p:grpSp>
      <p:sp>
        <p:nvSpPr>
          <p:cNvPr id="19" name="MEGAN">
            <a:extLst>
              <a:ext uri="{FF2B5EF4-FFF2-40B4-BE49-F238E27FC236}">
                <a16:creationId xmlns:a16="http://schemas.microsoft.com/office/drawing/2014/main" id="{78AD3FC3-162E-4CC1-88C5-F2F1C97DD438}"/>
              </a:ext>
            </a:extLst>
          </p:cNvPr>
          <p:cNvSpPr txBox="1"/>
          <p:nvPr userDrawn="1"/>
        </p:nvSpPr>
        <p:spPr>
          <a:xfrm>
            <a:off x="1275556" y="888007"/>
            <a:ext cx="3156744" cy="418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20000"/>
              </a:lnSpc>
              <a:defRPr sz="2500" b="0">
                <a:solidFill>
                  <a:srgbClr val="2C2E3C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dirty="0">
                <a:solidFill>
                  <a:srgbClr val="F7F9FF"/>
                </a:solidFill>
              </a:rPr>
              <a:t>MEGAN</a:t>
            </a:r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C1EE2E9C-C21F-451A-A50D-4863D7ED0AD7}"/>
              </a:ext>
            </a:extLst>
          </p:cNvPr>
          <p:cNvSpPr/>
          <p:nvPr userDrawn="1"/>
        </p:nvSpPr>
        <p:spPr>
          <a:xfrm>
            <a:off x="-1" y="1078508"/>
            <a:ext cx="1002891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" name="Tw">
            <a:extLst>
              <a:ext uri="{FF2B5EF4-FFF2-40B4-BE49-F238E27FC236}">
                <a16:creationId xmlns:a16="http://schemas.microsoft.com/office/drawing/2014/main" id="{8CEAF079-7E70-4659-BA5D-588E7D683F42}"/>
              </a:ext>
            </a:extLst>
          </p:cNvPr>
          <p:cNvSpPr txBox="1"/>
          <p:nvPr userDrawn="1"/>
        </p:nvSpPr>
        <p:spPr>
          <a:xfrm rot="16200000">
            <a:off x="23424692" y="10835695"/>
            <a:ext cx="64607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Tw</a:t>
            </a:r>
          </a:p>
        </p:txBody>
      </p:sp>
      <p:sp>
        <p:nvSpPr>
          <p:cNvPr id="22" name="Ln">
            <a:extLst>
              <a:ext uri="{FF2B5EF4-FFF2-40B4-BE49-F238E27FC236}">
                <a16:creationId xmlns:a16="http://schemas.microsoft.com/office/drawing/2014/main" id="{95FA81DB-C501-44B6-AF36-812858098A56}"/>
              </a:ext>
            </a:extLst>
          </p:cNvPr>
          <p:cNvSpPr txBox="1"/>
          <p:nvPr userDrawn="1"/>
        </p:nvSpPr>
        <p:spPr>
          <a:xfrm rot="16200000">
            <a:off x="23474085" y="10172025"/>
            <a:ext cx="54729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r>
              <a:rPr>
                <a:solidFill>
                  <a:srgbClr val="F7F9FF"/>
                </a:solidFill>
              </a:rPr>
              <a:t>Ln</a:t>
            </a:r>
          </a:p>
        </p:txBody>
      </p:sp>
      <p:sp>
        <p:nvSpPr>
          <p:cNvPr id="23" name="Fb">
            <a:extLst>
              <a:ext uri="{FF2B5EF4-FFF2-40B4-BE49-F238E27FC236}">
                <a16:creationId xmlns:a16="http://schemas.microsoft.com/office/drawing/2014/main" id="{2B99481B-7D06-43A8-9AE3-14D2FD8E548D}"/>
              </a:ext>
            </a:extLst>
          </p:cNvPr>
          <p:cNvSpPr txBox="1"/>
          <p:nvPr userDrawn="1"/>
        </p:nvSpPr>
        <p:spPr>
          <a:xfrm rot="16200000">
            <a:off x="23457827" y="11507683"/>
            <a:ext cx="5798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Fb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51F9895B-9F6A-4C8E-83B4-F5E4243C7545}"/>
              </a:ext>
            </a:extLst>
          </p:cNvPr>
          <p:cNvSpPr txBox="1">
            <a:spLocks/>
          </p:cNvSpPr>
          <p:nvPr userDrawn="1"/>
        </p:nvSpPr>
        <p:spPr>
          <a:xfrm>
            <a:off x="23333077" y="12916793"/>
            <a:ext cx="831848" cy="3048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2C2E3C"/>
                </a:solidFill>
                <a:uFillTx/>
                <a:latin typeface="Lato Black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fld id="{86CB4B4D-7CA3-9044-876B-883B54F8677D}" type="slidenum">
              <a:rPr lang="en-US" smtClean="0">
                <a:solidFill>
                  <a:srgbClr val="F7F9FF"/>
                </a:solidFill>
              </a:rPr>
              <a:pPr hangingPunct="1"/>
              <a:t>‹#›</a:t>
            </a:fld>
            <a:endParaRPr lang="en-US" dirty="0">
              <a:solidFill>
                <a:srgbClr val="F7F9FF"/>
              </a:solidFill>
            </a:endParaRPr>
          </a:p>
        </p:txBody>
      </p:sp>
      <p:sp>
        <p:nvSpPr>
          <p:cNvPr id="25" name="Business Development Company">
            <a:extLst>
              <a:ext uri="{FF2B5EF4-FFF2-40B4-BE49-F238E27FC236}">
                <a16:creationId xmlns:a16="http://schemas.microsoft.com/office/drawing/2014/main" id="{D4167C9A-38CF-4998-8A0E-862053150701}"/>
              </a:ext>
            </a:extLst>
          </p:cNvPr>
          <p:cNvSpPr txBox="1"/>
          <p:nvPr userDrawn="1"/>
        </p:nvSpPr>
        <p:spPr>
          <a:xfrm>
            <a:off x="15834361" y="12928600"/>
            <a:ext cx="56724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Business Development Company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6E61E3-788C-49DE-A7EB-73E54D608DA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-1"/>
            <a:ext cx="24384000" cy="8890000"/>
          </a:xfrm>
          <a:custGeom>
            <a:avLst/>
            <a:gdLst>
              <a:gd name="connsiteX0" fmla="*/ 0 w 24384000"/>
              <a:gd name="connsiteY0" fmla="*/ 0 h 8890000"/>
              <a:gd name="connsiteX1" fmla="*/ 24384000 w 24384000"/>
              <a:gd name="connsiteY1" fmla="*/ 0 h 8890000"/>
              <a:gd name="connsiteX2" fmla="*/ 24384000 w 24384000"/>
              <a:gd name="connsiteY2" fmla="*/ 8890000 h 8890000"/>
              <a:gd name="connsiteX3" fmla="*/ 0 w 24384000"/>
              <a:gd name="connsiteY3" fmla="*/ 8890000 h 8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0" h="8890000">
                <a:moveTo>
                  <a:pt x="0" y="0"/>
                </a:moveTo>
                <a:lnTo>
                  <a:pt x="24384000" y="0"/>
                </a:lnTo>
                <a:lnTo>
                  <a:pt x="24384000" y="8890000"/>
                </a:lnTo>
                <a:lnTo>
                  <a:pt x="0" y="889000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65034948"/>
      </p:ext>
    </p:extLst>
  </p:cSld>
  <p:clrMapOvr>
    <a:masterClrMapping/>
  </p:clrMapOvr>
  <p:transition spd="slow">
    <p:push dir="u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9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">
            <a:extLst>
              <a:ext uri="{FF2B5EF4-FFF2-40B4-BE49-F238E27FC236}">
                <a16:creationId xmlns:a16="http://schemas.microsoft.com/office/drawing/2014/main" id="{F5541690-A70F-451B-B64A-62B443442709}"/>
              </a:ext>
            </a:extLst>
          </p:cNvPr>
          <p:cNvSpPr/>
          <p:nvPr userDrawn="1"/>
        </p:nvSpPr>
        <p:spPr>
          <a:xfrm>
            <a:off x="21988654" y="13081000"/>
            <a:ext cx="1122806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21" name="Group">
            <a:extLst>
              <a:ext uri="{FF2B5EF4-FFF2-40B4-BE49-F238E27FC236}">
                <a16:creationId xmlns:a16="http://schemas.microsoft.com/office/drawing/2014/main" id="{5026B421-4176-4D7C-A390-36B94D042980}"/>
              </a:ext>
            </a:extLst>
          </p:cNvPr>
          <p:cNvGrpSpPr/>
          <p:nvPr userDrawn="1"/>
        </p:nvGrpSpPr>
        <p:grpSpPr>
          <a:xfrm>
            <a:off x="1275556" y="12954000"/>
            <a:ext cx="1016001" cy="254000"/>
            <a:chOff x="0" y="0"/>
            <a:chExt cx="1016000" cy="254000"/>
          </a:xfrm>
          <a:solidFill>
            <a:srgbClr val="F7F9FF"/>
          </a:solidFill>
        </p:grpSpPr>
        <p:sp>
          <p:nvSpPr>
            <p:cNvPr id="22" name="Shape">
              <a:extLst>
                <a:ext uri="{FF2B5EF4-FFF2-40B4-BE49-F238E27FC236}">
                  <a16:creationId xmlns:a16="http://schemas.microsoft.com/office/drawing/2014/main" id="{F045FC82-D36E-452D-9EF7-8384900C9D93}"/>
                </a:ext>
              </a:extLst>
            </p:cNvPr>
            <p:cNvSpPr/>
            <p:nvPr/>
          </p:nvSpPr>
          <p:spPr>
            <a:xfrm>
              <a:off x="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67" y="10800"/>
                  </a:moveTo>
                  <a:lnTo>
                    <a:pt x="21284" y="922"/>
                  </a:lnTo>
                  <a:cubicBezTo>
                    <a:pt x="21480" y="824"/>
                    <a:pt x="21600" y="689"/>
                    <a:pt x="21600" y="540"/>
                  </a:cubicBezTo>
                  <a:cubicBezTo>
                    <a:pt x="21600" y="242"/>
                    <a:pt x="21117" y="0"/>
                    <a:pt x="20520" y="0"/>
                  </a:cubicBezTo>
                  <a:cubicBezTo>
                    <a:pt x="20222" y="0"/>
                    <a:pt x="19953" y="61"/>
                    <a:pt x="19756" y="158"/>
                  </a:cubicBezTo>
                  <a:lnTo>
                    <a:pt x="316" y="10418"/>
                  </a:lnTo>
                  <a:cubicBezTo>
                    <a:pt x="121" y="10516"/>
                    <a:pt x="0" y="10651"/>
                    <a:pt x="0" y="10800"/>
                  </a:cubicBezTo>
                  <a:cubicBezTo>
                    <a:pt x="0" y="10949"/>
                    <a:pt x="120" y="11084"/>
                    <a:pt x="316" y="11182"/>
                  </a:cubicBezTo>
                  <a:lnTo>
                    <a:pt x="19756" y="21442"/>
                  </a:lnTo>
                  <a:cubicBezTo>
                    <a:pt x="19953" y="21540"/>
                    <a:pt x="20222" y="21600"/>
                    <a:pt x="20520" y="21600"/>
                  </a:cubicBezTo>
                  <a:cubicBezTo>
                    <a:pt x="21117" y="21600"/>
                    <a:pt x="21600" y="21358"/>
                    <a:pt x="21600" y="21060"/>
                  </a:cubicBezTo>
                  <a:cubicBezTo>
                    <a:pt x="21600" y="20911"/>
                    <a:pt x="21480" y="20776"/>
                    <a:pt x="21284" y="20678"/>
                  </a:cubicBezTo>
                  <a:cubicBezTo>
                    <a:pt x="21284" y="20678"/>
                    <a:pt x="2567" y="10800"/>
                    <a:pt x="2567" y="108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  <p:sp>
          <p:nvSpPr>
            <p:cNvPr id="23" name="Shape">
              <a:extLst>
                <a:ext uri="{FF2B5EF4-FFF2-40B4-BE49-F238E27FC236}">
                  <a16:creationId xmlns:a16="http://schemas.microsoft.com/office/drawing/2014/main" id="{94734FE8-0427-425C-A1C5-F8DF2CBDA04F}"/>
                </a:ext>
              </a:extLst>
            </p:cNvPr>
            <p:cNvSpPr/>
            <p:nvPr/>
          </p:nvSpPr>
          <p:spPr>
            <a:xfrm>
              <a:off x="88900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4" y="10418"/>
                  </a:moveTo>
                  <a:lnTo>
                    <a:pt x="1844" y="158"/>
                  </a:lnTo>
                  <a:cubicBezTo>
                    <a:pt x="1648" y="61"/>
                    <a:pt x="1378" y="0"/>
                    <a:pt x="1080" y="0"/>
                  </a:cubicBezTo>
                  <a:cubicBezTo>
                    <a:pt x="483" y="0"/>
                    <a:pt x="0" y="242"/>
                    <a:pt x="0" y="540"/>
                  </a:cubicBezTo>
                  <a:cubicBezTo>
                    <a:pt x="0" y="689"/>
                    <a:pt x="121" y="824"/>
                    <a:pt x="316" y="922"/>
                  </a:cubicBezTo>
                  <a:lnTo>
                    <a:pt x="19033" y="10800"/>
                  </a:lnTo>
                  <a:lnTo>
                    <a:pt x="316" y="20678"/>
                  </a:lnTo>
                  <a:cubicBezTo>
                    <a:pt x="121" y="20776"/>
                    <a:pt x="0" y="20911"/>
                    <a:pt x="0" y="21060"/>
                  </a:cubicBezTo>
                  <a:cubicBezTo>
                    <a:pt x="0" y="21358"/>
                    <a:pt x="483" y="21600"/>
                    <a:pt x="1080" y="21600"/>
                  </a:cubicBezTo>
                  <a:cubicBezTo>
                    <a:pt x="1378" y="21600"/>
                    <a:pt x="1648" y="21540"/>
                    <a:pt x="1844" y="21442"/>
                  </a:cubicBezTo>
                  <a:lnTo>
                    <a:pt x="21284" y="11182"/>
                  </a:lnTo>
                  <a:cubicBezTo>
                    <a:pt x="21479" y="11084"/>
                    <a:pt x="21600" y="10949"/>
                    <a:pt x="21600" y="10800"/>
                  </a:cubicBezTo>
                  <a:cubicBezTo>
                    <a:pt x="21600" y="10651"/>
                    <a:pt x="21479" y="10516"/>
                    <a:pt x="21284" y="10418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</p:grpSp>
      <p:sp>
        <p:nvSpPr>
          <p:cNvPr id="24" name="MEGAN">
            <a:extLst>
              <a:ext uri="{FF2B5EF4-FFF2-40B4-BE49-F238E27FC236}">
                <a16:creationId xmlns:a16="http://schemas.microsoft.com/office/drawing/2014/main" id="{8C0EA0A2-73C9-4EB0-9F91-4D801773A86F}"/>
              </a:ext>
            </a:extLst>
          </p:cNvPr>
          <p:cNvSpPr txBox="1"/>
          <p:nvPr userDrawn="1"/>
        </p:nvSpPr>
        <p:spPr>
          <a:xfrm>
            <a:off x="1275556" y="888007"/>
            <a:ext cx="3156744" cy="418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20000"/>
              </a:lnSpc>
              <a:defRPr sz="2500" b="0">
                <a:solidFill>
                  <a:srgbClr val="2C2E3C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dirty="0">
                <a:solidFill>
                  <a:srgbClr val="F7F9FF"/>
                </a:solidFill>
              </a:rPr>
              <a:t>MEGAN</a:t>
            </a:r>
          </a:p>
        </p:txBody>
      </p:sp>
      <p:sp>
        <p:nvSpPr>
          <p:cNvPr id="25" name="Line">
            <a:extLst>
              <a:ext uri="{FF2B5EF4-FFF2-40B4-BE49-F238E27FC236}">
                <a16:creationId xmlns:a16="http://schemas.microsoft.com/office/drawing/2014/main" id="{1E5D9DEC-0E17-43D9-BA96-C760A5E899D9}"/>
              </a:ext>
            </a:extLst>
          </p:cNvPr>
          <p:cNvSpPr/>
          <p:nvPr userDrawn="1"/>
        </p:nvSpPr>
        <p:spPr>
          <a:xfrm>
            <a:off x="-1" y="1078508"/>
            <a:ext cx="1002891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" name="Tw">
            <a:extLst>
              <a:ext uri="{FF2B5EF4-FFF2-40B4-BE49-F238E27FC236}">
                <a16:creationId xmlns:a16="http://schemas.microsoft.com/office/drawing/2014/main" id="{F2CD221D-DCC7-4E11-8F63-201CCA42F436}"/>
              </a:ext>
            </a:extLst>
          </p:cNvPr>
          <p:cNvSpPr txBox="1"/>
          <p:nvPr userDrawn="1"/>
        </p:nvSpPr>
        <p:spPr>
          <a:xfrm rot="16200000">
            <a:off x="23424692" y="10835695"/>
            <a:ext cx="64607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Tw</a:t>
            </a:r>
          </a:p>
        </p:txBody>
      </p:sp>
      <p:sp>
        <p:nvSpPr>
          <p:cNvPr id="31" name="Ln">
            <a:extLst>
              <a:ext uri="{FF2B5EF4-FFF2-40B4-BE49-F238E27FC236}">
                <a16:creationId xmlns:a16="http://schemas.microsoft.com/office/drawing/2014/main" id="{D88C0550-32D7-4391-BCBD-03BDEDACC529}"/>
              </a:ext>
            </a:extLst>
          </p:cNvPr>
          <p:cNvSpPr txBox="1"/>
          <p:nvPr userDrawn="1"/>
        </p:nvSpPr>
        <p:spPr>
          <a:xfrm rot="16200000">
            <a:off x="23474085" y="10172025"/>
            <a:ext cx="54729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r>
              <a:rPr>
                <a:solidFill>
                  <a:srgbClr val="F7F9FF"/>
                </a:solidFill>
              </a:rPr>
              <a:t>Ln</a:t>
            </a:r>
          </a:p>
        </p:txBody>
      </p:sp>
      <p:sp>
        <p:nvSpPr>
          <p:cNvPr id="32" name="Fb">
            <a:extLst>
              <a:ext uri="{FF2B5EF4-FFF2-40B4-BE49-F238E27FC236}">
                <a16:creationId xmlns:a16="http://schemas.microsoft.com/office/drawing/2014/main" id="{1BB30913-62D4-4652-B935-36FF8B62BA9F}"/>
              </a:ext>
            </a:extLst>
          </p:cNvPr>
          <p:cNvSpPr txBox="1"/>
          <p:nvPr userDrawn="1"/>
        </p:nvSpPr>
        <p:spPr>
          <a:xfrm rot="16200000">
            <a:off x="23457827" y="11507683"/>
            <a:ext cx="5798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Fb</a:t>
            </a:r>
          </a:p>
        </p:txBody>
      </p:sp>
      <p:sp>
        <p:nvSpPr>
          <p:cNvPr id="33" name="Slide Number">
            <a:extLst>
              <a:ext uri="{FF2B5EF4-FFF2-40B4-BE49-F238E27FC236}">
                <a16:creationId xmlns:a16="http://schemas.microsoft.com/office/drawing/2014/main" id="{CF28E497-1936-4310-B487-218FA70CDE45}"/>
              </a:ext>
            </a:extLst>
          </p:cNvPr>
          <p:cNvSpPr txBox="1">
            <a:spLocks/>
          </p:cNvSpPr>
          <p:nvPr userDrawn="1"/>
        </p:nvSpPr>
        <p:spPr>
          <a:xfrm>
            <a:off x="23333077" y="12916793"/>
            <a:ext cx="831848" cy="3048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2C2E3C"/>
                </a:solidFill>
                <a:uFillTx/>
                <a:latin typeface="Lato Black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fld id="{86CB4B4D-7CA3-9044-876B-883B54F8677D}" type="slidenum">
              <a:rPr lang="en-US" smtClean="0">
                <a:solidFill>
                  <a:srgbClr val="F7F9FF"/>
                </a:solidFill>
              </a:rPr>
              <a:pPr hangingPunct="1"/>
              <a:t>‹#›</a:t>
            </a:fld>
            <a:endParaRPr lang="en-US" dirty="0">
              <a:solidFill>
                <a:srgbClr val="F7F9FF"/>
              </a:solidFill>
            </a:endParaRPr>
          </a:p>
        </p:txBody>
      </p:sp>
      <p:sp>
        <p:nvSpPr>
          <p:cNvPr id="34" name="Business Development Company">
            <a:extLst>
              <a:ext uri="{FF2B5EF4-FFF2-40B4-BE49-F238E27FC236}">
                <a16:creationId xmlns:a16="http://schemas.microsoft.com/office/drawing/2014/main" id="{551DDFD5-3829-4E86-A842-B3570A8167A1}"/>
              </a:ext>
            </a:extLst>
          </p:cNvPr>
          <p:cNvSpPr txBox="1"/>
          <p:nvPr userDrawn="1"/>
        </p:nvSpPr>
        <p:spPr>
          <a:xfrm>
            <a:off x="15834361" y="12928600"/>
            <a:ext cx="56724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Business Development Company</a:t>
            </a:r>
          </a:p>
        </p:txBody>
      </p:sp>
      <p:sp>
        <p:nvSpPr>
          <p:cNvPr id="17" name="Fb">
            <a:extLst>
              <a:ext uri="{FF2B5EF4-FFF2-40B4-BE49-F238E27FC236}">
                <a16:creationId xmlns:a16="http://schemas.microsoft.com/office/drawing/2014/main" id="{A1A18C3E-B434-489F-8E11-90EE64E50E01}"/>
              </a:ext>
            </a:extLst>
          </p:cNvPr>
          <p:cNvSpPr txBox="1"/>
          <p:nvPr userDrawn="1"/>
        </p:nvSpPr>
        <p:spPr>
          <a:xfrm rot="16200000">
            <a:off x="23457827" y="11507683"/>
            <a:ext cx="5798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rPr>
              <a:t>Fb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F4F7F4EF-B461-453A-B996-8188D29C7BA0}"/>
              </a:ext>
            </a:extLst>
          </p:cNvPr>
          <p:cNvSpPr txBox="1">
            <a:spLocks/>
          </p:cNvSpPr>
          <p:nvPr userDrawn="1"/>
        </p:nvSpPr>
        <p:spPr>
          <a:xfrm>
            <a:off x="23333077" y="12916793"/>
            <a:ext cx="831848" cy="3048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2C2E3C"/>
                </a:solidFill>
                <a:uFillTx/>
                <a:latin typeface="Lato Black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fld id="{86CB4B4D-7CA3-9044-876B-883B54F8677D}" type="slidenum">
              <a:rPr lang="en-US" smtClean="0"/>
              <a:pPr hangingPunct="1"/>
              <a:t>‹#›</a:t>
            </a:fld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6C8638F-FD13-4ABA-8647-C8BA8B40A2F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-1"/>
            <a:ext cx="7620000" cy="13716001"/>
          </a:xfrm>
          <a:custGeom>
            <a:avLst/>
            <a:gdLst>
              <a:gd name="connsiteX0" fmla="*/ 0 w 7620000"/>
              <a:gd name="connsiteY0" fmla="*/ 0 h 13716001"/>
              <a:gd name="connsiteX1" fmla="*/ 7620000 w 7620000"/>
              <a:gd name="connsiteY1" fmla="*/ 0 h 13716001"/>
              <a:gd name="connsiteX2" fmla="*/ 7620000 w 7620000"/>
              <a:gd name="connsiteY2" fmla="*/ 13716001 h 13716001"/>
              <a:gd name="connsiteX3" fmla="*/ 0 w 7620000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0" h="13716001">
                <a:moveTo>
                  <a:pt x="0" y="0"/>
                </a:moveTo>
                <a:lnTo>
                  <a:pt x="7620000" y="0"/>
                </a:lnTo>
                <a:lnTo>
                  <a:pt x="7620000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D3A0B8DC-47EB-4D6D-80E8-18D97290302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954000" y="7998420"/>
            <a:ext cx="3810001" cy="3810001"/>
          </a:xfrm>
          <a:custGeom>
            <a:avLst/>
            <a:gdLst>
              <a:gd name="connsiteX0" fmla="*/ 0 w 3810001"/>
              <a:gd name="connsiteY0" fmla="*/ 0 h 3810001"/>
              <a:gd name="connsiteX1" fmla="*/ 3810001 w 3810001"/>
              <a:gd name="connsiteY1" fmla="*/ 0 h 3810001"/>
              <a:gd name="connsiteX2" fmla="*/ 3810001 w 3810001"/>
              <a:gd name="connsiteY2" fmla="*/ 3810001 h 3810001"/>
              <a:gd name="connsiteX3" fmla="*/ 0 w 3810001"/>
              <a:gd name="connsiteY3" fmla="*/ 3810001 h 38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0001" h="3810001">
                <a:moveTo>
                  <a:pt x="0" y="0"/>
                </a:moveTo>
                <a:lnTo>
                  <a:pt x="3810001" y="0"/>
                </a:lnTo>
                <a:lnTo>
                  <a:pt x="3810001" y="3810001"/>
                </a:lnTo>
                <a:lnTo>
                  <a:pt x="0" y="38100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EC606D65-CB4C-4EBE-917F-F1871964456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763999" y="7998420"/>
            <a:ext cx="3810000" cy="3810001"/>
          </a:xfrm>
          <a:custGeom>
            <a:avLst/>
            <a:gdLst>
              <a:gd name="connsiteX0" fmla="*/ 0 w 3810000"/>
              <a:gd name="connsiteY0" fmla="*/ 0 h 3810001"/>
              <a:gd name="connsiteX1" fmla="*/ 3810000 w 3810000"/>
              <a:gd name="connsiteY1" fmla="*/ 0 h 3810001"/>
              <a:gd name="connsiteX2" fmla="*/ 3810000 w 3810000"/>
              <a:gd name="connsiteY2" fmla="*/ 3810001 h 3810001"/>
              <a:gd name="connsiteX3" fmla="*/ 0 w 3810000"/>
              <a:gd name="connsiteY3" fmla="*/ 3810001 h 38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0000" h="3810001">
                <a:moveTo>
                  <a:pt x="0" y="0"/>
                </a:moveTo>
                <a:lnTo>
                  <a:pt x="3810000" y="0"/>
                </a:lnTo>
                <a:lnTo>
                  <a:pt x="3810000" y="3810001"/>
                </a:lnTo>
                <a:lnTo>
                  <a:pt x="0" y="3810001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9D890459-53ED-4D79-8E32-3689F98E967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0573999" y="7998420"/>
            <a:ext cx="3810000" cy="3810001"/>
          </a:xfrm>
          <a:custGeom>
            <a:avLst/>
            <a:gdLst>
              <a:gd name="connsiteX0" fmla="*/ 0 w 3810000"/>
              <a:gd name="connsiteY0" fmla="*/ 0 h 3810001"/>
              <a:gd name="connsiteX1" fmla="*/ 3810000 w 3810000"/>
              <a:gd name="connsiteY1" fmla="*/ 0 h 3810001"/>
              <a:gd name="connsiteX2" fmla="*/ 3810000 w 3810000"/>
              <a:gd name="connsiteY2" fmla="*/ 3810001 h 3810001"/>
              <a:gd name="connsiteX3" fmla="*/ 0 w 3810000"/>
              <a:gd name="connsiteY3" fmla="*/ 3810001 h 38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0000" h="3810001">
                <a:moveTo>
                  <a:pt x="0" y="0"/>
                </a:moveTo>
                <a:lnTo>
                  <a:pt x="3810000" y="0"/>
                </a:lnTo>
                <a:lnTo>
                  <a:pt x="3810000" y="3810001"/>
                </a:lnTo>
                <a:lnTo>
                  <a:pt x="0" y="38100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514947608"/>
      </p:ext>
    </p:extLst>
  </p:cSld>
  <p:clrMapOvr>
    <a:masterClrMapping/>
  </p:clrMapOvr>
  <p:transition spd="slow">
    <p:push dir="u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0EAA9EB-A29C-402B-8298-3552E0A6958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13354" y="1904999"/>
            <a:ext cx="5080001" cy="9906000"/>
          </a:xfrm>
          <a:custGeom>
            <a:avLst/>
            <a:gdLst>
              <a:gd name="connsiteX0" fmla="*/ 0 w 5080001"/>
              <a:gd name="connsiteY0" fmla="*/ 0 h 9906000"/>
              <a:gd name="connsiteX1" fmla="*/ 5080001 w 5080001"/>
              <a:gd name="connsiteY1" fmla="*/ 0 h 9906000"/>
              <a:gd name="connsiteX2" fmla="*/ 5080001 w 5080001"/>
              <a:gd name="connsiteY2" fmla="*/ 9906000 h 9906000"/>
              <a:gd name="connsiteX3" fmla="*/ 0 w 5080001"/>
              <a:gd name="connsiteY3" fmla="*/ 9906000 h 990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1" h="9906000">
                <a:moveTo>
                  <a:pt x="0" y="0"/>
                </a:moveTo>
                <a:lnTo>
                  <a:pt x="5080001" y="0"/>
                </a:lnTo>
                <a:lnTo>
                  <a:pt x="5080001" y="9906000"/>
                </a:lnTo>
                <a:lnTo>
                  <a:pt x="0" y="990600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2991536-62C2-453D-A24B-F468FDAF4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93354" y="1904999"/>
            <a:ext cx="5080001" cy="9906000"/>
          </a:xfrm>
          <a:custGeom>
            <a:avLst/>
            <a:gdLst>
              <a:gd name="connsiteX0" fmla="*/ 0 w 5080001"/>
              <a:gd name="connsiteY0" fmla="*/ 0 h 9906000"/>
              <a:gd name="connsiteX1" fmla="*/ 5080001 w 5080001"/>
              <a:gd name="connsiteY1" fmla="*/ 0 h 9906000"/>
              <a:gd name="connsiteX2" fmla="*/ 5080001 w 5080001"/>
              <a:gd name="connsiteY2" fmla="*/ 9906000 h 9906000"/>
              <a:gd name="connsiteX3" fmla="*/ 0 w 5080001"/>
              <a:gd name="connsiteY3" fmla="*/ 9906000 h 990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1" h="9906000">
                <a:moveTo>
                  <a:pt x="0" y="0"/>
                </a:moveTo>
                <a:lnTo>
                  <a:pt x="5080001" y="0"/>
                </a:lnTo>
                <a:lnTo>
                  <a:pt x="5080001" y="9906000"/>
                </a:lnTo>
                <a:lnTo>
                  <a:pt x="0" y="9906000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A06AA3F-A1C4-472C-9D05-BD572A40D32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373354" y="1904999"/>
            <a:ext cx="5080001" cy="9906000"/>
          </a:xfrm>
          <a:custGeom>
            <a:avLst/>
            <a:gdLst>
              <a:gd name="connsiteX0" fmla="*/ 0 w 5080001"/>
              <a:gd name="connsiteY0" fmla="*/ 0 h 9906000"/>
              <a:gd name="connsiteX1" fmla="*/ 5080001 w 5080001"/>
              <a:gd name="connsiteY1" fmla="*/ 0 h 9906000"/>
              <a:gd name="connsiteX2" fmla="*/ 5080001 w 5080001"/>
              <a:gd name="connsiteY2" fmla="*/ 9906000 h 9906000"/>
              <a:gd name="connsiteX3" fmla="*/ 0 w 5080001"/>
              <a:gd name="connsiteY3" fmla="*/ 9906000 h 990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1" h="9906000">
                <a:moveTo>
                  <a:pt x="0" y="0"/>
                </a:moveTo>
                <a:lnTo>
                  <a:pt x="5080001" y="0"/>
                </a:lnTo>
                <a:lnTo>
                  <a:pt x="5080001" y="9906000"/>
                </a:lnTo>
                <a:lnTo>
                  <a:pt x="0" y="990600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634939232"/>
      </p:ext>
    </p:extLst>
  </p:cSld>
  <p:clrMapOvr>
    <a:masterClrMapping/>
  </p:clrMapOvr>
  <p:transition spd="slow">
    <p:push dir="u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7D8795-4D92-4DBD-B8F7-E6AF574590E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-1"/>
            <a:ext cx="18415000" cy="13716000"/>
          </a:xfrm>
          <a:custGeom>
            <a:avLst/>
            <a:gdLst>
              <a:gd name="connsiteX0" fmla="*/ 0 w 18415000"/>
              <a:gd name="connsiteY0" fmla="*/ 0 h 13716000"/>
              <a:gd name="connsiteX1" fmla="*/ 18415000 w 18415000"/>
              <a:gd name="connsiteY1" fmla="*/ 0 h 13716000"/>
              <a:gd name="connsiteX2" fmla="*/ 18415000 w 18415000"/>
              <a:gd name="connsiteY2" fmla="*/ 13716000 h 13716000"/>
              <a:gd name="connsiteX3" fmla="*/ 0 w 184150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00" h="13716000">
                <a:moveTo>
                  <a:pt x="0" y="0"/>
                </a:moveTo>
                <a:lnTo>
                  <a:pt x="18415000" y="0"/>
                </a:lnTo>
                <a:lnTo>
                  <a:pt x="18415000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68227459"/>
      </p:ext>
    </p:extLst>
  </p:cSld>
  <p:clrMapOvr>
    <a:masterClrMapping/>
  </p:clrMapOvr>
  <p:transition spd="slow">
    <p:push dir="u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2EA0A15-61A2-4CA3-AEDC-C86E206717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33999" y="0"/>
            <a:ext cx="6350000" cy="13716001"/>
          </a:xfrm>
          <a:custGeom>
            <a:avLst/>
            <a:gdLst>
              <a:gd name="connsiteX0" fmla="*/ 0 w 6350000"/>
              <a:gd name="connsiteY0" fmla="*/ 0 h 13716001"/>
              <a:gd name="connsiteX1" fmla="*/ 6350000 w 6350000"/>
              <a:gd name="connsiteY1" fmla="*/ 0 h 13716001"/>
              <a:gd name="connsiteX2" fmla="*/ 6350000 w 6350000"/>
              <a:gd name="connsiteY2" fmla="*/ 13716001 h 13716001"/>
              <a:gd name="connsiteX3" fmla="*/ 0 w 6350000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0000" h="13716001">
                <a:moveTo>
                  <a:pt x="0" y="0"/>
                </a:moveTo>
                <a:lnTo>
                  <a:pt x="6350000" y="0"/>
                </a:lnTo>
                <a:lnTo>
                  <a:pt x="6350000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613632233"/>
      </p:ext>
    </p:extLst>
  </p:cSld>
  <p:clrMapOvr>
    <a:masterClrMapping/>
  </p:clrMapOvr>
  <p:transition spd="slow">
    <p:push dir="u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8AA7203-A434-447B-ABCD-17BD06876AD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182937" y="1906455"/>
            <a:ext cx="8255001" cy="5080001"/>
          </a:xfrm>
          <a:custGeom>
            <a:avLst/>
            <a:gdLst>
              <a:gd name="connsiteX0" fmla="*/ 0 w 8255001"/>
              <a:gd name="connsiteY0" fmla="*/ 0 h 5080001"/>
              <a:gd name="connsiteX1" fmla="*/ 8255001 w 8255001"/>
              <a:gd name="connsiteY1" fmla="*/ 0 h 5080001"/>
              <a:gd name="connsiteX2" fmla="*/ 8255001 w 8255001"/>
              <a:gd name="connsiteY2" fmla="*/ 5080001 h 5080001"/>
              <a:gd name="connsiteX3" fmla="*/ 0 w 8255001"/>
              <a:gd name="connsiteY3" fmla="*/ 5080001 h 50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5001" h="5080001">
                <a:moveTo>
                  <a:pt x="0" y="0"/>
                </a:moveTo>
                <a:lnTo>
                  <a:pt x="8255001" y="0"/>
                </a:lnTo>
                <a:lnTo>
                  <a:pt x="8255001" y="5080001"/>
                </a:lnTo>
                <a:lnTo>
                  <a:pt x="0" y="50800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E4C3F05-4099-4529-A7F7-FA79DA92A28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800159" y="6574725"/>
            <a:ext cx="8255000" cy="5080001"/>
          </a:xfrm>
          <a:custGeom>
            <a:avLst/>
            <a:gdLst>
              <a:gd name="connsiteX0" fmla="*/ 0 w 8255000"/>
              <a:gd name="connsiteY0" fmla="*/ 0 h 5080001"/>
              <a:gd name="connsiteX1" fmla="*/ 8255000 w 8255000"/>
              <a:gd name="connsiteY1" fmla="*/ 0 h 5080001"/>
              <a:gd name="connsiteX2" fmla="*/ 8255000 w 8255000"/>
              <a:gd name="connsiteY2" fmla="*/ 5080001 h 5080001"/>
              <a:gd name="connsiteX3" fmla="*/ 0 w 8255000"/>
              <a:gd name="connsiteY3" fmla="*/ 5080001 h 50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5000" h="5080001">
                <a:moveTo>
                  <a:pt x="0" y="0"/>
                </a:moveTo>
                <a:lnTo>
                  <a:pt x="8255000" y="0"/>
                </a:lnTo>
                <a:lnTo>
                  <a:pt x="8255000" y="5080001"/>
                </a:lnTo>
                <a:lnTo>
                  <a:pt x="0" y="50800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7DFC1B9-C908-4A92-9E94-8F971C2D4F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456488" y="4405803"/>
            <a:ext cx="7471239" cy="4709109"/>
          </a:xfrm>
          <a:custGeom>
            <a:avLst/>
            <a:gdLst>
              <a:gd name="connsiteX0" fmla="*/ 0 w 7471239"/>
              <a:gd name="connsiteY0" fmla="*/ 0 h 4709109"/>
              <a:gd name="connsiteX1" fmla="*/ 7471239 w 7471239"/>
              <a:gd name="connsiteY1" fmla="*/ 0 h 4709109"/>
              <a:gd name="connsiteX2" fmla="*/ 7471239 w 7471239"/>
              <a:gd name="connsiteY2" fmla="*/ 4709109 h 4709109"/>
              <a:gd name="connsiteX3" fmla="*/ 0 w 7471239"/>
              <a:gd name="connsiteY3" fmla="*/ 4709109 h 470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1239" h="4709109">
                <a:moveTo>
                  <a:pt x="0" y="0"/>
                </a:moveTo>
                <a:lnTo>
                  <a:pt x="7471239" y="0"/>
                </a:lnTo>
                <a:lnTo>
                  <a:pt x="7471239" y="4709109"/>
                </a:lnTo>
                <a:lnTo>
                  <a:pt x="0" y="4709109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183962841"/>
      </p:ext>
    </p:extLst>
  </p:cSld>
  <p:clrMapOvr>
    <a:masterClrMapping/>
  </p:clrMapOvr>
  <p:transition spd="slow">
    <p:push dir="u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8E2C33-49CA-4D2C-8D42-4EE80D2ADBF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686521" y="4918670"/>
            <a:ext cx="8255001" cy="5080001"/>
          </a:xfrm>
          <a:custGeom>
            <a:avLst/>
            <a:gdLst>
              <a:gd name="connsiteX0" fmla="*/ 0 w 8255001"/>
              <a:gd name="connsiteY0" fmla="*/ 0 h 5080001"/>
              <a:gd name="connsiteX1" fmla="*/ 8255001 w 8255001"/>
              <a:gd name="connsiteY1" fmla="*/ 0 h 5080001"/>
              <a:gd name="connsiteX2" fmla="*/ 8255001 w 8255001"/>
              <a:gd name="connsiteY2" fmla="*/ 5080001 h 5080001"/>
              <a:gd name="connsiteX3" fmla="*/ 0 w 8255001"/>
              <a:gd name="connsiteY3" fmla="*/ 5080001 h 50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5001" h="5080001">
                <a:moveTo>
                  <a:pt x="0" y="0"/>
                </a:moveTo>
                <a:lnTo>
                  <a:pt x="8255001" y="0"/>
                </a:lnTo>
                <a:lnTo>
                  <a:pt x="8255001" y="5080001"/>
                </a:lnTo>
                <a:lnTo>
                  <a:pt x="0" y="5080001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BE35BCE-1344-4334-A678-6973E4DA8F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452168" y="6361137"/>
            <a:ext cx="7711005" cy="4860235"/>
          </a:xfrm>
          <a:custGeom>
            <a:avLst/>
            <a:gdLst>
              <a:gd name="connsiteX0" fmla="*/ 0 w 7711005"/>
              <a:gd name="connsiteY0" fmla="*/ 0 h 4860235"/>
              <a:gd name="connsiteX1" fmla="*/ 7711005 w 7711005"/>
              <a:gd name="connsiteY1" fmla="*/ 0 h 4860235"/>
              <a:gd name="connsiteX2" fmla="*/ 7711005 w 7711005"/>
              <a:gd name="connsiteY2" fmla="*/ 4860235 h 4860235"/>
              <a:gd name="connsiteX3" fmla="*/ 0 w 7711005"/>
              <a:gd name="connsiteY3" fmla="*/ 4860235 h 486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11005" h="4860235">
                <a:moveTo>
                  <a:pt x="0" y="0"/>
                </a:moveTo>
                <a:lnTo>
                  <a:pt x="7711005" y="0"/>
                </a:lnTo>
                <a:lnTo>
                  <a:pt x="7711005" y="4860235"/>
                </a:lnTo>
                <a:lnTo>
                  <a:pt x="0" y="4860235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532092024"/>
      </p:ext>
    </p:extLst>
  </p:cSld>
  <p:clrMapOvr>
    <a:masterClrMapping/>
  </p:clrMapOvr>
  <p:transition spd="slow">
    <p:push dir="u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240CFC1-8CA9-4D48-9888-D375F46A364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511307" y="4405824"/>
            <a:ext cx="7471240" cy="4709109"/>
          </a:xfrm>
          <a:custGeom>
            <a:avLst/>
            <a:gdLst>
              <a:gd name="connsiteX0" fmla="*/ 0 w 7471240"/>
              <a:gd name="connsiteY0" fmla="*/ 0 h 4709109"/>
              <a:gd name="connsiteX1" fmla="*/ 7471240 w 7471240"/>
              <a:gd name="connsiteY1" fmla="*/ 0 h 4709109"/>
              <a:gd name="connsiteX2" fmla="*/ 7471240 w 7471240"/>
              <a:gd name="connsiteY2" fmla="*/ 4709109 h 4709109"/>
              <a:gd name="connsiteX3" fmla="*/ 0 w 7471240"/>
              <a:gd name="connsiteY3" fmla="*/ 4709109 h 470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1240" h="4709109">
                <a:moveTo>
                  <a:pt x="0" y="0"/>
                </a:moveTo>
                <a:lnTo>
                  <a:pt x="7471240" y="0"/>
                </a:lnTo>
                <a:lnTo>
                  <a:pt x="7471240" y="4709109"/>
                </a:lnTo>
                <a:lnTo>
                  <a:pt x="0" y="4709109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85805270"/>
      </p:ext>
    </p:extLst>
  </p:cSld>
  <p:clrMapOvr>
    <a:masterClrMapping/>
  </p:clrMapOvr>
  <p:transition spd="slow">
    <p:push dir="u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7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D7EA74E-1B27-4FE0-811D-CC31CE55012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142759" y="2545490"/>
            <a:ext cx="13048449" cy="8224415"/>
          </a:xfrm>
          <a:custGeom>
            <a:avLst/>
            <a:gdLst>
              <a:gd name="connsiteX0" fmla="*/ 0 w 13048449"/>
              <a:gd name="connsiteY0" fmla="*/ 0 h 8224415"/>
              <a:gd name="connsiteX1" fmla="*/ 13048449 w 13048449"/>
              <a:gd name="connsiteY1" fmla="*/ 0 h 8224415"/>
              <a:gd name="connsiteX2" fmla="*/ 13048449 w 13048449"/>
              <a:gd name="connsiteY2" fmla="*/ 8224415 h 8224415"/>
              <a:gd name="connsiteX3" fmla="*/ 0 w 13048449"/>
              <a:gd name="connsiteY3" fmla="*/ 8224415 h 822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8449" h="8224415">
                <a:moveTo>
                  <a:pt x="0" y="0"/>
                </a:moveTo>
                <a:lnTo>
                  <a:pt x="13048449" y="0"/>
                </a:lnTo>
                <a:lnTo>
                  <a:pt x="13048449" y="8224415"/>
                </a:lnTo>
                <a:lnTo>
                  <a:pt x="0" y="8224415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grpSp>
        <p:nvGrpSpPr>
          <p:cNvPr id="17" name="Group">
            <a:extLst>
              <a:ext uri="{FF2B5EF4-FFF2-40B4-BE49-F238E27FC236}">
                <a16:creationId xmlns:a16="http://schemas.microsoft.com/office/drawing/2014/main" id="{BBC6C30B-A693-4092-8D5E-3A9B1792B7BE}"/>
              </a:ext>
            </a:extLst>
          </p:cNvPr>
          <p:cNvGrpSpPr/>
          <p:nvPr userDrawn="1"/>
        </p:nvGrpSpPr>
        <p:grpSpPr>
          <a:xfrm>
            <a:off x="1275556" y="12954000"/>
            <a:ext cx="1016001" cy="254000"/>
            <a:chOff x="0" y="0"/>
            <a:chExt cx="1016000" cy="254000"/>
          </a:xfrm>
        </p:grpSpPr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26C25298-5E83-480D-9E86-D314E663F8E7}"/>
                </a:ext>
              </a:extLst>
            </p:cNvPr>
            <p:cNvSpPr/>
            <p:nvPr/>
          </p:nvSpPr>
          <p:spPr>
            <a:xfrm>
              <a:off x="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67" y="10800"/>
                  </a:moveTo>
                  <a:lnTo>
                    <a:pt x="21284" y="922"/>
                  </a:lnTo>
                  <a:cubicBezTo>
                    <a:pt x="21480" y="824"/>
                    <a:pt x="21600" y="689"/>
                    <a:pt x="21600" y="540"/>
                  </a:cubicBezTo>
                  <a:cubicBezTo>
                    <a:pt x="21600" y="242"/>
                    <a:pt x="21117" y="0"/>
                    <a:pt x="20520" y="0"/>
                  </a:cubicBezTo>
                  <a:cubicBezTo>
                    <a:pt x="20222" y="0"/>
                    <a:pt x="19953" y="61"/>
                    <a:pt x="19756" y="158"/>
                  </a:cubicBezTo>
                  <a:lnTo>
                    <a:pt x="316" y="10418"/>
                  </a:lnTo>
                  <a:cubicBezTo>
                    <a:pt x="121" y="10516"/>
                    <a:pt x="0" y="10651"/>
                    <a:pt x="0" y="10800"/>
                  </a:cubicBezTo>
                  <a:cubicBezTo>
                    <a:pt x="0" y="10949"/>
                    <a:pt x="120" y="11084"/>
                    <a:pt x="316" y="11182"/>
                  </a:cubicBezTo>
                  <a:lnTo>
                    <a:pt x="19756" y="21442"/>
                  </a:lnTo>
                  <a:cubicBezTo>
                    <a:pt x="19953" y="21540"/>
                    <a:pt x="20222" y="21600"/>
                    <a:pt x="20520" y="21600"/>
                  </a:cubicBezTo>
                  <a:cubicBezTo>
                    <a:pt x="21117" y="21600"/>
                    <a:pt x="21600" y="21358"/>
                    <a:pt x="21600" y="21060"/>
                  </a:cubicBezTo>
                  <a:cubicBezTo>
                    <a:pt x="21600" y="20911"/>
                    <a:pt x="21480" y="20776"/>
                    <a:pt x="21284" y="20678"/>
                  </a:cubicBezTo>
                  <a:cubicBezTo>
                    <a:pt x="21284" y="20678"/>
                    <a:pt x="2567" y="10800"/>
                    <a:pt x="2567" y="10800"/>
                  </a:cubicBezTo>
                  <a:close/>
                </a:path>
              </a:pathLst>
            </a:custGeom>
            <a:solidFill>
              <a:srgbClr val="373C4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A277B7E1-05CF-4B19-8B42-30E79AC8570E}"/>
                </a:ext>
              </a:extLst>
            </p:cNvPr>
            <p:cNvSpPr/>
            <p:nvPr/>
          </p:nvSpPr>
          <p:spPr>
            <a:xfrm>
              <a:off x="88900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4" y="10418"/>
                  </a:moveTo>
                  <a:lnTo>
                    <a:pt x="1844" y="158"/>
                  </a:lnTo>
                  <a:cubicBezTo>
                    <a:pt x="1648" y="61"/>
                    <a:pt x="1378" y="0"/>
                    <a:pt x="1080" y="0"/>
                  </a:cubicBezTo>
                  <a:cubicBezTo>
                    <a:pt x="483" y="0"/>
                    <a:pt x="0" y="242"/>
                    <a:pt x="0" y="540"/>
                  </a:cubicBezTo>
                  <a:cubicBezTo>
                    <a:pt x="0" y="689"/>
                    <a:pt x="121" y="824"/>
                    <a:pt x="316" y="922"/>
                  </a:cubicBezTo>
                  <a:lnTo>
                    <a:pt x="19033" y="10800"/>
                  </a:lnTo>
                  <a:lnTo>
                    <a:pt x="316" y="20678"/>
                  </a:lnTo>
                  <a:cubicBezTo>
                    <a:pt x="121" y="20776"/>
                    <a:pt x="0" y="20911"/>
                    <a:pt x="0" y="21060"/>
                  </a:cubicBezTo>
                  <a:cubicBezTo>
                    <a:pt x="0" y="21358"/>
                    <a:pt x="483" y="21600"/>
                    <a:pt x="1080" y="21600"/>
                  </a:cubicBezTo>
                  <a:cubicBezTo>
                    <a:pt x="1378" y="21600"/>
                    <a:pt x="1648" y="21540"/>
                    <a:pt x="1844" y="21442"/>
                  </a:cubicBezTo>
                  <a:lnTo>
                    <a:pt x="21284" y="11182"/>
                  </a:lnTo>
                  <a:cubicBezTo>
                    <a:pt x="21479" y="11084"/>
                    <a:pt x="21600" y="10949"/>
                    <a:pt x="21600" y="10800"/>
                  </a:cubicBezTo>
                  <a:cubicBezTo>
                    <a:pt x="21600" y="10651"/>
                    <a:pt x="21479" y="10516"/>
                    <a:pt x="21284" y="10418"/>
                  </a:cubicBezTo>
                </a:path>
              </a:pathLst>
            </a:custGeom>
            <a:solidFill>
              <a:srgbClr val="373C4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</p:grpSp>
      <p:sp>
        <p:nvSpPr>
          <p:cNvPr id="20" name="Tw">
            <a:extLst>
              <a:ext uri="{FF2B5EF4-FFF2-40B4-BE49-F238E27FC236}">
                <a16:creationId xmlns:a16="http://schemas.microsoft.com/office/drawing/2014/main" id="{AA552E87-1310-4067-8AD8-57DB8176AB79}"/>
              </a:ext>
            </a:extLst>
          </p:cNvPr>
          <p:cNvSpPr txBox="1"/>
          <p:nvPr userDrawn="1"/>
        </p:nvSpPr>
        <p:spPr>
          <a:xfrm>
            <a:off x="23393400" y="926107"/>
            <a:ext cx="5092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Tw</a:t>
            </a:r>
          </a:p>
        </p:txBody>
      </p:sp>
      <p:sp>
        <p:nvSpPr>
          <p:cNvPr id="21" name="Ln">
            <a:extLst>
              <a:ext uri="{FF2B5EF4-FFF2-40B4-BE49-F238E27FC236}">
                <a16:creationId xmlns:a16="http://schemas.microsoft.com/office/drawing/2014/main" id="{77EF2786-2844-4CD8-A538-8D52AD3D98B4}"/>
              </a:ext>
            </a:extLst>
          </p:cNvPr>
          <p:cNvSpPr txBox="1"/>
          <p:nvPr userDrawn="1"/>
        </p:nvSpPr>
        <p:spPr>
          <a:xfrm>
            <a:off x="22959645" y="926107"/>
            <a:ext cx="28003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r>
              <a:rPr>
                <a:solidFill>
                  <a:srgbClr val="F7F9FF"/>
                </a:solidFill>
              </a:rPr>
              <a:t>Ln</a:t>
            </a:r>
          </a:p>
        </p:txBody>
      </p:sp>
      <p:sp>
        <p:nvSpPr>
          <p:cNvPr id="22" name="Fb">
            <a:extLst>
              <a:ext uri="{FF2B5EF4-FFF2-40B4-BE49-F238E27FC236}">
                <a16:creationId xmlns:a16="http://schemas.microsoft.com/office/drawing/2014/main" id="{4D4BAE41-AF74-4FB2-AE6F-4B3C2BF53E47}"/>
              </a:ext>
            </a:extLst>
          </p:cNvPr>
          <p:cNvSpPr txBox="1"/>
          <p:nvPr userDrawn="1"/>
        </p:nvSpPr>
        <p:spPr>
          <a:xfrm>
            <a:off x="22330565" y="926107"/>
            <a:ext cx="29667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Fb</a:t>
            </a:r>
          </a:p>
        </p:txBody>
      </p:sp>
      <p:sp>
        <p:nvSpPr>
          <p:cNvPr id="23" name="Line">
            <a:extLst>
              <a:ext uri="{FF2B5EF4-FFF2-40B4-BE49-F238E27FC236}">
                <a16:creationId xmlns:a16="http://schemas.microsoft.com/office/drawing/2014/main" id="{B29FF1B6-1C47-4EC5-B801-315E8B09EAE2}"/>
              </a:ext>
            </a:extLst>
          </p:cNvPr>
          <p:cNvSpPr/>
          <p:nvPr userDrawn="1"/>
        </p:nvSpPr>
        <p:spPr>
          <a:xfrm>
            <a:off x="21988654" y="13081000"/>
            <a:ext cx="1122806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D8E5B263-77CC-4414-AC24-59E6B6805D94}"/>
              </a:ext>
            </a:extLst>
          </p:cNvPr>
          <p:cNvSpPr txBox="1">
            <a:spLocks/>
          </p:cNvSpPr>
          <p:nvPr userDrawn="1"/>
        </p:nvSpPr>
        <p:spPr>
          <a:xfrm>
            <a:off x="23333077" y="12916793"/>
            <a:ext cx="831848" cy="3048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2C2E3C"/>
                </a:solidFill>
                <a:uFillTx/>
                <a:latin typeface="Lato Black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fld id="{86CB4B4D-7CA3-9044-876B-883B54F8677D}" type="slidenum">
              <a:rPr lang="en-US" smtClean="0">
                <a:solidFill>
                  <a:srgbClr val="F7F9FF"/>
                </a:solidFill>
              </a:rPr>
              <a:pPr hangingPunct="1"/>
              <a:t>‹#›</a:t>
            </a:fld>
            <a:endParaRPr lang="en-US" dirty="0">
              <a:solidFill>
                <a:srgbClr val="F7F9FF"/>
              </a:solidFill>
            </a:endParaRPr>
          </a:p>
        </p:txBody>
      </p:sp>
      <p:sp>
        <p:nvSpPr>
          <p:cNvPr id="25" name="Business Development Company">
            <a:extLst>
              <a:ext uri="{FF2B5EF4-FFF2-40B4-BE49-F238E27FC236}">
                <a16:creationId xmlns:a16="http://schemas.microsoft.com/office/drawing/2014/main" id="{4E9C1C19-348D-42C5-AE45-28B4BB0763DC}"/>
              </a:ext>
            </a:extLst>
          </p:cNvPr>
          <p:cNvSpPr txBox="1"/>
          <p:nvPr userDrawn="1"/>
        </p:nvSpPr>
        <p:spPr>
          <a:xfrm>
            <a:off x="15834361" y="12928600"/>
            <a:ext cx="56724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Business Development Company</a:t>
            </a:r>
          </a:p>
        </p:txBody>
      </p:sp>
      <p:sp>
        <p:nvSpPr>
          <p:cNvPr id="26" name="MEGAN">
            <a:extLst>
              <a:ext uri="{FF2B5EF4-FFF2-40B4-BE49-F238E27FC236}">
                <a16:creationId xmlns:a16="http://schemas.microsoft.com/office/drawing/2014/main" id="{796C4571-B7D1-4297-A45A-EC9DA04C92EB}"/>
              </a:ext>
            </a:extLst>
          </p:cNvPr>
          <p:cNvSpPr txBox="1"/>
          <p:nvPr userDrawn="1"/>
        </p:nvSpPr>
        <p:spPr>
          <a:xfrm>
            <a:off x="1275556" y="888007"/>
            <a:ext cx="3086894" cy="418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20000"/>
              </a:lnSpc>
              <a:defRPr sz="2500" b="0">
                <a:solidFill>
                  <a:srgbClr val="2C2E3C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dirty="0">
                <a:solidFill>
                  <a:srgbClr val="F7F9FF"/>
                </a:solidFill>
              </a:rPr>
              <a:t>MEGAN</a:t>
            </a:r>
          </a:p>
        </p:txBody>
      </p:sp>
      <p:sp>
        <p:nvSpPr>
          <p:cNvPr id="27" name="Line">
            <a:extLst>
              <a:ext uri="{FF2B5EF4-FFF2-40B4-BE49-F238E27FC236}">
                <a16:creationId xmlns:a16="http://schemas.microsoft.com/office/drawing/2014/main" id="{808F8042-CAEE-4C84-B16A-EE50C42FC177}"/>
              </a:ext>
            </a:extLst>
          </p:cNvPr>
          <p:cNvSpPr/>
          <p:nvPr userDrawn="1"/>
        </p:nvSpPr>
        <p:spPr>
          <a:xfrm>
            <a:off x="-1" y="1078508"/>
            <a:ext cx="1002891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571107"/>
      </p:ext>
    </p:extLst>
  </p:cSld>
  <p:clrMapOvr>
    <a:masterClrMapping/>
  </p:clrMapOvr>
  <p:transition spd="slow">
    <p:push dir="u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4617F9-479F-41F3-8660-45153B9774D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619281" y="2744790"/>
            <a:ext cx="6226026" cy="8345402"/>
          </a:xfrm>
          <a:custGeom>
            <a:avLst/>
            <a:gdLst>
              <a:gd name="connsiteX0" fmla="*/ 0 w 6226026"/>
              <a:gd name="connsiteY0" fmla="*/ 0 h 8345402"/>
              <a:gd name="connsiteX1" fmla="*/ 6226026 w 6226026"/>
              <a:gd name="connsiteY1" fmla="*/ 0 h 8345402"/>
              <a:gd name="connsiteX2" fmla="*/ 6226026 w 6226026"/>
              <a:gd name="connsiteY2" fmla="*/ 8345402 h 8345402"/>
              <a:gd name="connsiteX3" fmla="*/ 0 w 6226026"/>
              <a:gd name="connsiteY3" fmla="*/ 8345402 h 834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6026" h="8345402">
                <a:moveTo>
                  <a:pt x="0" y="0"/>
                </a:moveTo>
                <a:lnTo>
                  <a:pt x="6226026" y="0"/>
                </a:lnTo>
                <a:lnTo>
                  <a:pt x="6226026" y="8345402"/>
                </a:lnTo>
                <a:lnTo>
                  <a:pt x="0" y="8345402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3652619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CCE1CD2-CF16-4982-B85F-B5F3F11A36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191999" y="0"/>
            <a:ext cx="10926895" cy="13716097"/>
          </a:xfrm>
          <a:custGeom>
            <a:avLst/>
            <a:gdLst>
              <a:gd name="connsiteX0" fmla="*/ 0 w 10926895"/>
              <a:gd name="connsiteY0" fmla="*/ 0 h 13716097"/>
              <a:gd name="connsiteX1" fmla="*/ 10926895 w 10926895"/>
              <a:gd name="connsiteY1" fmla="*/ 0 h 13716097"/>
              <a:gd name="connsiteX2" fmla="*/ 10926895 w 10926895"/>
              <a:gd name="connsiteY2" fmla="*/ 13716097 h 13716097"/>
              <a:gd name="connsiteX3" fmla="*/ 0 w 10926895"/>
              <a:gd name="connsiteY3" fmla="*/ 13716097 h 1371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26895" h="13716097">
                <a:moveTo>
                  <a:pt x="0" y="0"/>
                </a:moveTo>
                <a:lnTo>
                  <a:pt x="10926895" y="0"/>
                </a:lnTo>
                <a:lnTo>
                  <a:pt x="10926895" y="13716097"/>
                </a:lnTo>
                <a:lnTo>
                  <a:pt x="0" y="13716097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227838525"/>
      </p:ext>
    </p:extLst>
  </p:cSld>
  <p:clrMapOvr>
    <a:masterClrMapping/>
  </p:clrMapOvr>
  <p:transition spd="slow">
    <p:push dir="u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9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5459AE3-5D20-4A8D-A32B-53212110E16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522597" y="2259453"/>
            <a:ext cx="10113967" cy="6101558"/>
          </a:xfrm>
          <a:custGeom>
            <a:avLst/>
            <a:gdLst>
              <a:gd name="connsiteX0" fmla="*/ 0 w 10113967"/>
              <a:gd name="connsiteY0" fmla="*/ 0 h 6101558"/>
              <a:gd name="connsiteX1" fmla="*/ 10113967 w 10113967"/>
              <a:gd name="connsiteY1" fmla="*/ 0 h 6101558"/>
              <a:gd name="connsiteX2" fmla="*/ 10113967 w 10113967"/>
              <a:gd name="connsiteY2" fmla="*/ 6101558 h 6101558"/>
              <a:gd name="connsiteX3" fmla="*/ 0 w 10113967"/>
              <a:gd name="connsiteY3" fmla="*/ 6101558 h 6101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13967" h="6101558">
                <a:moveTo>
                  <a:pt x="0" y="0"/>
                </a:moveTo>
                <a:lnTo>
                  <a:pt x="10113967" y="0"/>
                </a:lnTo>
                <a:lnTo>
                  <a:pt x="10113967" y="6101558"/>
                </a:lnTo>
                <a:lnTo>
                  <a:pt x="0" y="6101558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135692235"/>
      </p:ext>
    </p:extLst>
  </p:cSld>
  <p:clrMapOvr>
    <a:masterClrMapping/>
  </p:clrMapOvr>
  <p:transition spd="slow">
    <p:push dir="u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356356"/>
      </p:ext>
    </p:extLst>
  </p:cSld>
  <p:clrMapOvr>
    <a:masterClrMapping/>
  </p:clrMapOvr>
  <p:transition spd="slow">
    <p:push dir="u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F13B4D8-7541-4E20-BB41-5C0D94AAFD0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921503" y="51"/>
            <a:ext cx="12192001" cy="13715948"/>
          </a:xfrm>
          <a:custGeom>
            <a:avLst/>
            <a:gdLst>
              <a:gd name="connsiteX0" fmla="*/ 0 w 12192001"/>
              <a:gd name="connsiteY0" fmla="*/ 0 h 13715948"/>
              <a:gd name="connsiteX1" fmla="*/ 12192001 w 12192001"/>
              <a:gd name="connsiteY1" fmla="*/ 0 h 13715948"/>
              <a:gd name="connsiteX2" fmla="*/ 12192001 w 12192001"/>
              <a:gd name="connsiteY2" fmla="*/ 13715948 h 13715948"/>
              <a:gd name="connsiteX3" fmla="*/ 0 w 12192001"/>
              <a:gd name="connsiteY3" fmla="*/ 13715948 h 13715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13715948">
                <a:moveTo>
                  <a:pt x="0" y="0"/>
                </a:moveTo>
                <a:lnTo>
                  <a:pt x="12192001" y="0"/>
                </a:lnTo>
                <a:lnTo>
                  <a:pt x="12192001" y="13715948"/>
                </a:lnTo>
                <a:lnTo>
                  <a:pt x="0" y="13715948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9925516"/>
      </p:ext>
    </p:extLst>
  </p:cSld>
  <p:clrMapOvr>
    <a:masterClrMapping/>
  </p:clrMapOvr>
  <p:transition spd="slow">
    <p:push dir="u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C2754DB-95C4-4641-B450-31BF2A3802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75556" y="1904999"/>
            <a:ext cx="7112001" cy="9906001"/>
          </a:xfrm>
          <a:custGeom>
            <a:avLst/>
            <a:gdLst>
              <a:gd name="connsiteX0" fmla="*/ 0 w 7112001"/>
              <a:gd name="connsiteY0" fmla="*/ 0 h 9906001"/>
              <a:gd name="connsiteX1" fmla="*/ 7112001 w 7112001"/>
              <a:gd name="connsiteY1" fmla="*/ 0 h 9906001"/>
              <a:gd name="connsiteX2" fmla="*/ 7112001 w 7112001"/>
              <a:gd name="connsiteY2" fmla="*/ 9906001 h 9906001"/>
              <a:gd name="connsiteX3" fmla="*/ 0 w 7112001"/>
              <a:gd name="connsiteY3" fmla="*/ 9906001 h 990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001" h="9906001">
                <a:moveTo>
                  <a:pt x="0" y="0"/>
                </a:moveTo>
                <a:lnTo>
                  <a:pt x="7112001" y="0"/>
                </a:lnTo>
                <a:lnTo>
                  <a:pt x="7112001" y="9906001"/>
                </a:lnTo>
                <a:lnTo>
                  <a:pt x="0" y="9906001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1B382FC-2B29-4B6A-AD50-F01CBE4DAD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635999" y="1904999"/>
            <a:ext cx="14477604" cy="9906001"/>
          </a:xfrm>
          <a:custGeom>
            <a:avLst/>
            <a:gdLst>
              <a:gd name="connsiteX0" fmla="*/ 0 w 14477604"/>
              <a:gd name="connsiteY0" fmla="*/ 0 h 9906001"/>
              <a:gd name="connsiteX1" fmla="*/ 14477604 w 14477604"/>
              <a:gd name="connsiteY1" fmla="*/ 0 h 9906001"/>
              <a:gd name="connsiteX2" fmla="*/ 14477604 w 14477604"/>
              <a:gd name="connsiteY2" fmla="*/ 9906001 h 9906001"/>
              <a:gd name="connsiteX3" fmla="*/ 0 w 14477604"/>
              <a:gd name="connsiteY3" fmla="*/ 9906001 h 990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7604" h="9906001">
                <a:moveTo>
                  <a:pt x="0" y="0"/>
                </a:moveTo>
                <a:lnTo>
                  <a:pt x="14477604" y="0"/>
                </a:lnTo>
                <a:lnTo>
                  <a:pt x="14477604" y="9906001"/>
                </a:lnTo>
                <a:lnTo>
                  <a:pt x="0" y="99060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57259901"/>
      </p:ext>
    </p:extLst>
  </p:cSld>
  <p:clrMapOvr>
    <a:masterClrMapping/>
  </p:clrMapOvr>
  <p:transition spd="slow">
    <p:push dir="u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3516EED-2EE4-41FA-85FC-69080DF8BFC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75556" y="1904999"/>
            <a:ext cx="7112001" cy="9906001"/>
          </a:xfrm>
          <a:custGeom>
            <a:avLst/>
            <a:gdLst>
              <a:gd name="connsiteX0" fmla="*/ 0 w 7112001"/>
              <a:gd name="connsiteY0" fmla="*/ 0 h 9906001"/>
              <a:gd name="connsiteX1" fmla="*/ 7112001 w 7112001"/>
              <a:gd name="connsiteY1" fmla="*/ 0 h 9906001"/>
              <a:gd name="connsiteX2" fmla="*/ 7112001 w 7112001"/>
              <a:gd name="connsiteY2" fmla="*/ 9906001 h 9906001"/>
              <a:gd name="connsiteX3" fmla="*/ 0 w 7112001"/>
              <a:gd name="connsiteY3" fmla="*/ 9906001 h 990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001" h="9906001">
                <a:moveTo>
                  <a:pt x="0" y="0"/>
                </a:moveTo>
                <a:lnTo>
                  <a:pt x="7112001" y="0"/>
                </a:lnTo>
                <a:lnTo>
                  <a:pt x="7112001" y="9906001"/>
                </a:lnTo>
                <a:lnTo>
                  <a:pt x="0" y="99060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A9128E4-CE16-4716-9D04-4CADAEF8D4B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635999" y="1904999"/>
            <a:ext cx="7112000" cy="9906001"/>
          </a:xfrm>
          <a:custGeom>
            <a:avLst/>
            <a:gdLst>
              <a:gd name="connsiteX0" fmla="*/ 0 w 7112000"/>
              <a:gd name="connsiteY0" fmla="*/ 0 h 9906001"/>
              <a:gd name="connsiteX1" fmla="*/ 7112000 w 7112000"/>
              <a:gd name="connsiteY1" fmla="*/ 0 h 9906001"/>
              <a:gd name="connsiteX2" fmla="*/ 7112000 w 7112000"/>
              <a:gd name="connsiteY2" fmla="*/ 9906001 h 9906001"/>
              <a:gd name="connsiteX3" fmla="*/ 0 w 7112000"/>
              <a:gd name="connsiteY3" fmla="*/ 9906001 h 990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000" h="9906001">
                <a:moveTo>
                  <a:pt x="0" y="0"/>
                </a:moveTo>
                <a:lnTo>
                  <a:pt x="7112000" y="0"/>
                </a:lnTo>
                <a:lnTo>
                  <a:pt x="7112000" y="9906001"/>
                </a:lnTo>
                <a:lnTo>
                  <a:pt x="0" y="9906001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864031C-DD72-43B2-B22C-22FBBD6A89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996443" y="1904999"/>
            <a:ext cx="7112001" cy="9906001"/>
          </a:xfrm>
          <a:custGeom>
            <a:avLst/>
            <a:gdLst>
              <a:gd name="connsiteX0" fmla="*/ 0 w 7112001"/>
              <a:gd name="connsiteY0" fmla="*/ 0 h 9906001"/>
              <a:gd name="connsiteX1" fmla="*/ 7112001 w 7112001"/>
              <a:gd name="connsiteY1" fmla="*/ 0 h 9906001"/>
              <a:gd name="connsiteX2" fmla="*/ 7112001 w 7112001"/>
              <a:gd name="connsiteY2" fmla="*/ 9906001 h 9906001"/>
              <a:gd name="connsiteX3" fmla="*/ 0 w 7112001"/>
              <a:gd name="connsiteY3" fmla="*/ 9906001 h 990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001" h="9906001">
                <a:moveTo>
                  <a:pt x="0" y="0"/>
                </a:moveTo>
                <a:lnTo>
                  <a:pt x="7112001" y="0"/>
                </a:lnTo>
                <a:lnTo>
                  <a:pt x="7112001" y="9906001"/>
                </a:lnTo>
                <a:lnTo>
                  <a:pt x="0" y="99060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537128505"/>
      </p:ext>
    </p:extLst>
  </p:cSld>
  <p:clrMapOvr>
    <a:masterClrMapping/>
  </p:clrMapOvr>
  <p:transition spd="slow">
    <p:push dir="u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7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2C4705E-5AD0-4875-9FED-D283BE100C4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75556" y="1904999"/>
            <a:ext cx="10160001" cy="9906001"/>
          </a:xfrm>
          <a:custGeom>
            <a:avLst/>
            <a:gdLst>
              <a:gd name="connsiteX0" fmla="*/ 0 w 10160001"/>
              <a:gd name="connsiteY0" fmla="*/ 0 h 9906001"/>
              <a:gd name="connsiteX1" fmla="*/ 10160001 w 10160001"/>
              <a:gd name="connsiteY1" fmla="*/ 0 h 9906001"/>
              <a:gd name="connsiteX2" fmla="*/ 10160001 w 10160001"/>
              <a:gd name="connsiteY2" fmla="*/ 9906001 h 9906001"/>
              <a:gd name="connsiteX3" fmla="*/ 0 w 10160001"/>
              <a:gd name="connsiteY3" fmla="*/ 9906001 h 990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60001" h="9906001">
                <a:moveTo>
                  <a:pt x="0" y="0"/>
                </a:moveTo>
                <a:lnTo>
                  <a:pt x="10160001" y="0"/>
                </a:lnTo>
                <a:lnTo>
                  <a:pt x="10160001" y="9906001"/>
                </a:lnTo>
                <a:lnTo>
                  <a:pt x="0" y="99060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278669293"/>
      </p:ext>
    </p:extLst>
  </p:cSld>
  <p:clrMapOvr>
    <a:masterClrMapping/>
  </p:clrMapOvr>
  <p:transition spd="slow">
    <p:push dir="u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F70F07F-C981-4AA1-AD9E-4A0E864C6DF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81999" y="-2"/>
            <a:ext cx="8890000" cy="6984604"/>
          </a:xfrm>
          <a:custGeom>
            <a:avLst/>
            <a:gdLst>
              <a:gd name="connsiteX0" fmla="*/ 0 w 8890000"/>
              <a:gd name="connsiteY0" fmla="*/ 0 h 6984604"/>
              <a:gd name="connsiteX1" fmla="*/ 8890000 w 8890000"/>
              <a:gd name="connsiteY1" fmla="*/ 0 h 6984604"/>
              <a:gd name="connsiteX2" fmla="*/ 8890000 w 8890000"/>
              <a:gd name="connsiteY2" fmla="*/ 6984604 h 6984604"/>
              <a:gd name="connsiteX3" fmla="*/ 0 w 8890000"/>
              <a:gd name="connsiteY3" fmla="*/ 6984604 h 6984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90000" h="6984604">
                <a:moveTo>
                  <a:pt x="0" y="0"/>
                </a:moveTo>
                <a:lnTo>
                  <a:pt x="8890000" y="0"/>
                </a:lnTo>
                <a:lnTo>
                  <a:pt x="8890000" y="6984604"/>
                </a:lnTo>
                <a:lnTo>
                  <a:pt x="0" y="6984604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4A29C98-76FE-4A70-8DD7-1D77332654D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1999" y="7364610"/>
            <a:ext cx="5080000" cy="6351309"/>
          </a:xfrm>
          <a:custGeom>
            <a:avLst/>
            <a:gdLst>
              <a:gd name="connsiteX0" fmla="*/ 0 w 5080000"/>
              <a:gd name="connsiteY0" fmla="*/ 0 h 6351309"/>
              <a:gd name="connsiteX1" fmla="*/ 5080000 w 5080000"/>
              <a:gd name="connsiteY1" fmla="*/ 0 h 6351309"/>
              <a:gd name="connsiteX2" fmla="*/ 5080000 w 5080000"/>
              <a:gd name="connsiteY2" fmla="*/ 6351309 h 6351309"/>
              <a:gd name="connsiteX3" fmla="*/ 0 w 5080000"/>
              <a:gd name="connsiteY3" fmla="*/ 6351309 h 635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0" h="6351309">
                <a:moveTo>
                  <a:pt x="0" y="0"/>
                </a:moveTo>
                <a:lnTo>
                  <a:pt x="5080000" y="0"/>
                </a:lnTo>
                <a:lnTo>
                  <a:pt x="5080000" y="6351309"/>
                </a:lnTo>
                <a:lnTo>
                  <a:pt x="0" y="6351309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863470481"/>
      </p:ext>
    </p:extLst>
  </p:cSld>
  <p:clrMapOvr>
    <a:masterClrMapping/>
  </p:clrMapOvr>
  <p:transition spd="slow">
    <p:push dir="u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D971467-4562-41B7-A8E1-F4A0A98DDD6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949621" y="8524717"/>
            <a:ext cx="4394311" cy="2769727"/>
          </a:xfrm>
          <a:custGeom>
            <a:avLst/>
            <a:gdLst>
              <a:gd name="connsiteX0" fmla="*/ 0 w 4394311"/>
              <a:gd name="connsiteY0" fmla="*/ 0 h 2769727"/>
              <a:gd name="connsiteX1" fmla="*/ 4394311 w 4394311"/>
              <a:gd name="connsiteY1" fmla="*/ 0 h 2769727"/>
              <a:gd name="connsiteX2" fmla="*/ 4394311 w 4394311"/>
              <a:gd name="connsiteY2" fmla="*/ 2769727 h 2769727"/>
              <a:gd name="connsiteX3" fmla="*/ 0 w 4394311"/>
              <a:gd name="connsiteY3" fmla="*/ 2769727 h 2769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4311" h="2769727">
                <a:moveTo>
                  <a:pt x="0" y="0"/>
                </a:moveTo>
                <a:lnTo>
                  <a:pt x="4394311" y="0"/>
                </a:lnTo>
                <a:lnTo>
                  <a:pt x="4394311" y="2769727"/>
                </a:lnTo>
                <a:lnTo>
                  <a:pt x="0" y="2769727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FEA649E-3811-44D9-98FD-165AABD9A1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223503" y="0"/>
            <a:ext cx="8890000" cy="11809513"/>
          </a:xfrm>
          <a:custGeom>
            <a:avLst/>
            <a:gdLst>
              <a:gd name="connsiteX0" fmla="*/ 0 w 8890000"/>
              <a:gd name="connsiteY0" fmla="*/ 0 h 11809513"/>
              <a:gd name="connsiteX1" fmla="*/ 8890000 w 8890000"/>
              <a:gd name="connsiteY1" fmla="*/ 0 h 11809513"/>
              <a:gd name="connsiteX2" fmla="*/ 8890000 w 8890000"/>
              <a:gd name="connsiteY2" fmla="*/ 11809513 h 11809513"/>
              <a:gd name="connsiteX3" fmla="*/ 0 w 8890000"/>
              <a:gd name="connsiteY3" fmla="*/ 11809513 h 11809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90000" h="11809513">
                <a:moveTo>
                  <a:pt x="0" y="0"/>
                </a:moveTo>
                <a:lnTo>
                  <a:pt x="8890000" y="0"/>
                </a:lnTo>
                <a:lnTo>
                  <a:pt x="8890000" y="11809513"/>
                </a:lnTo>
                <a:lnTo>
                  <a:pt x="0" y="11809513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36490858"/>
      </p:ext>
    </p:extLst>
  </p:cSld>
  <p:clrMapOvr>
    <a:masterClrMapping/>
  </p:clrMapOvr>
  <p:transition spd="slow">
    <p:push dir="u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4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66ABE40-F100-4B16-9F0D-A04147ADE27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219372" y="4930757"/>
            <a:ext cx="3235385" cy="3854484"/>
          </a:xfrm>
          <a:custGeom>
            <a:avLst/>
            <a:gdLst>
              <a:gd name="connsiteX0" fmla="*/ 0 w 3235385"/>
              <a:gd name="connsiteY0" fmla="*/ 0 h 3854484"/>
              <a:gd name="connsiteX1" fmla="*/ 3235385 w 3235385"/>
              <a:gd name="connsiteY1" fmla="*/ 0 h 3854484"/>
              <a:gd name="connsiteX2" fmla="*/ 3235385 w 3235385"/>
              <a:gd name="connsiteY2" fmla="*/ 3854484 h 3854484"/>
              <a:gd name="connsiteX3" fmla="*/ 0 w 3235385"/>
              <a:gd name="connsiteY3" fmla="*/ 3854484 h 385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5385" h="3854484">
                <a:moveTo>
                  <a:pt x="0" y="0"/>
                </a:moveTo>
                <a:lnTo>
                  <a:pt x="3235385" y="0"/>
                </a:lnTo>
                <a:lnTo>
                  <a:pt x="3235385" y="3854484"/>
                </a:lnTo>
                <a:lnTo>
                  <a:pt x="0" y="3854484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43883963"/>
      </p:ext>
    </p:extLst>
  </p:cSld>
  <p:clrMapOvr>
    <a:masterClrMapping/>
  </p:clrMapOvr>
  <p:transition spd="slow">
    <p:push dir="u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261B30B-5DC9-4560-A2A3-9DF2BEDD608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191999" y="-1"/>
            <a:ext cx="12192000" cy="13716000"/>
          </a:xfrm>
          <a:custGeom>
            <a:avLst/>
            <a:gdLst>
              <a:gd name="connsiteX0" fmla="*/ 0 w 12192000"/>
              <a:gd name="connsiteY0" fmla="*/ 0 h 13716000"/>
              <a:gd name="connsiteX1" fmla="*/ 12192000 w 12192000"/>
              <a:gd name="connsiteY1" fmla="*/ 0 h 13716000"/>
              <a:gd name="connsiteX2" fmla="*/ 12192000 w 12192000"/>
              <a:gd name="connsiteY2" fmla="*/ 13716000 h 13716000"/>
              <a:gd name="connsiteX3" fmla="*/ 0 w 121920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3716000">
                <a:moveTo>
                  <a:pt x="0" y="0"/>
                </a:moveTo>
                <a:lnTo>
                  <a:pt x="12192000" y="0"/>
                </a:lnTo>
                <a:lnTo>
                  <a:pt x="12192000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18741192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">
            <a:extLst>
              <a:ext uri="{FF2B5EF4-FFF2-40B4-BE49-F238E27FC236}">
                <a16:creationId xmlns:a16="http://schemas.microsoft.com/office/drawing/2014/main" id="{F70A4CC6-F35A-44E7-989E-46BA9D0E3D1A}"/>
              </a:ext>
            </a:extLst>
          </p:cNvPr>
          <p:cNvSpPr/>
          <p:nvPr userDrawn="1"/>
        </p:nvSpPr>
        <p:spPr>
          <a:xfrm>
            <a:off x="21988654" y="13081000"/>
            <a:ext cx="1122806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9" name="Group">
            <a:extLst>
              <a:ext uri="{FF2B5EF4-FFF2-40B4-BE49-F238E27FC236}">
                <a16:creationId xmlns:a16="http://schemas.microsoft.com/office/drawing/2014/main" id="{170DD0CB-997E-4350-B20D-253D1F816EB5}"/>
              </a:ext>
            </a:extLst>
          </p:cNvPr>
          <p:cNvGrpSpPr/>
          <p:nvPr userDrawn="1"/>
        </p:nvGrpSpPr>
        <p:grpSpPr>
          <a:xfrm>
            <a:off x="1275556" y="12954000"/>
            <a:ext cx="1016001" cy="254000"/>
            <a:chOff x="0" y="0"/>
            <a:chExt cx="1016000" cy="254000"/>
          </a:xfrm>
          <a:solidFill>
            <a:srgbClr val="F7F9FF"/>
          </a:solidFill>
        </p:grpSpPr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D81089C0-44EE-4875-B42C-0D6334D2EF3B}"/>
                </a:ext>
              </a:extLst>
            </p:cNvPr>
            <p:cNvSpPr/>
            <p:nvPr/>
          </p:nvSpPr>
          <p:spPr>
            <a:xfrm>
              <a:off x="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67" y="10800"/>
                  </a:moveTo>
                  <a:lnTo>
                    <a:pt x="21284" y="922"/>
                  </a:lnTo>
                  <a:cubicBezTo>
                    <a:pt x="21480" y="824"/>
                    <a:pt x="21600" y="689"/>
                    <a:pt x="21600" y="540"/>
                  </a:cubicBezTo>
                  <a:cubicBezTo>
                    <a:pt x="21600" y="242"/>
                    <a:pt x="21117" y="0"/>
                    <a:pt x="20520" y="0"/>
                  </a:cubicBezTo>
                  <a:cubicBezTo>
                    <a:pt x="20222" y="0"/>
                    <a:pt x="19953" y="61"/>
                    <a:pt x="19756" y="158"/>
                  </a:cubicBezTo>
                  <a:lnTo>
                    <a:pt x="316" y="10418"/>
                  </a:lnTo>
                  <a:cubicBezTo>
                    <a:pt x="121" y="10516"/>
                    <a:pt x="0" y="10651"/>
                    <a:pt x="0" y="10800"/>
                  </a:cubicBezTo>
                  <a:cubicBezTo>
                    <a:pt x="0" y="10949"/>
                    <a:pt x="120" y="11084"/>
                    <a:pt x="316" y="11182"/>
                  </a:cubicBezTo>
                  <a:lnTo>
                    <a:pt x="19756" y="21442"/>
                  </a:lnTo>
                  <a:cubicBezTo>
                    <a:pt x="19953" y="21540"/>
                    <a:pt x="20222" y="21600"/>
                    <a:pt x="20520" y="21600"/>
                  </a:cubicBezTo>
                  <a:cubicBezTo>
                    <a:pt x="21117" y="21600"/>
                    <a:pt x="21600" y="21358"/>
                    <a:pt x="21600" y="21060"/>
                  </a:cubicBezTo>
                  <a:cubicBezTo>
                    <a:pt x="21600" y="20911"/>
                    <a:pt x="21480" y="20776"/>
                    <a:pt x="21284" y="20678"/>
                  </a:cubicBezTo>
                  <a:cubicBezTo>
                    <a:pt x="21284" y="20678"/>
                    <a:pt x="2567" y="10800"/>
                    <a:pt x="2567" y="108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6CF3ED76-C5D1-4FF1-9F8E-B8885196E38B}"/>
                </a:ext>
              </a:extLst>
            </p:cNvPr>
            <p:cNvSpPr/>
            <p:nvPr/>
          </p:nvSpPr>
          <p:spPr>
            <a:xfrm>
              <a:off x="88900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4" y="10418"/>
                  </a:moveTo>
                  <a:lnTo>
                    <a:pt x="1844" y="158"/>
                  </a:lnTo>
                  <a:cubicBezTo>
                    <a:pt x="1648" y="61"/>
                    <a:pt x="1378" y="0"/>
                    <a:pt x="1080" y="0"/>
                  </a:cubicBezTo>
                  <a:cubicBezTo>
                    <a:pt x="483" y="0"/>
                    <a:pt x="0" y="242"/>
                    <a:pt x="0" y="540"/>
                  </a:cubicBezTo>
                  <a:cubicBezTo>
                    <a:pt x="0" y="689"/>
                    <a:pt x="121" y="824"/>
                    <a:pt x="316" y="922"/>
                  </a:cubicBezTo>
                  <a:lnTo>
                    <a:pt x="19033" y="10800"/>
                  </a:lnTo>
                  <a:lnTo>
                    <a:pt x="316" y="20678"/>
                  </a:lnTo>
                  <a:cubicBezTo>
                    <a:pt x="121" y="20776"/>
                    <a:pt x="0" y="20911"/>
                    <a:pt x="0" y="21060"/>
                  </a:cubicBezTo>
                  <a:cubicBezTo>
                    <a:pt x="0" y="21358"/>
                    <a:pt x="483" y="21600"/>
                    <a:pt x="1080" y="21600"/>
                  </a:cubicBezTo>
                  <a:cubicBezTo>
                    <a:pt x="1378" y="21600"/>
                    <a:pt x="1648" y="21540"/>
                    <a:pt x="1844" y="21442"/>
                  </a:cubicBezTo>
                  <a:lnTo>
                    <a:pt x="21284" y="11182"/>
                  </a:lnTo>
                  <a:cubicBezTo>
                    <a:pt x="21479" y="11084"/>
                    <a:pt x="21600" y="10949"/>
                    <a:pt x="21600" y="10800"/>
                  </a:cubicBezTo>
                  <a:cubicBezTo>
                    <a:pt x="21600" y="10651"/>
                    <a:pt x="21479" y="10516"/>
                    <a:pt x="21284" y="10418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</p:grpSp>
      <p:sp>
        <p:nvSpPr>
          <p:cNvPr id="22" name="MEGAN">
            <a:extLst>
              <a:ext uri="{FF2B5EF4-FFF2-40B4-BE49-F238E27FC236}">
                <a16:creationId xmlns:a16="http://schemas.microsoft.com/office/drawing/2014/main" id="{B9B5616E-6758-4901-BC1F-4B07262C4108}"/>
              </a:ext>
            </a:extLst>
          </p:cNvPr>
          <p:cNvSpPr txBox="1"/>
          <p:nvPr userDrawn="1"/>
        </p:nvSpPr>
        <p:spPr>
          <a:xfrm>
            <a:off x="1275556" y="888007"/>
            <a:ext cx="3156744" cy="418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20000"/>
              </a:lnSpc>
              <a:defRPr sz="2500" b="0">
                <a:solidFill>
                  <a:srgbClr val="2C2E3C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dirty="0">
                <a:solidFill>
                  <a:srgbClr val="F7F9FF"/>
                </a:solidFill>
              </a:rPr>
              <a:t>MEGAN</a:t>
            </a:r>
          </a:p>
        </p:txBody>
      </p:sp>
      <p:sp>
        <p:nvSpPr>
          <p:cNvPr id="23" name="Line">
            <a:extLst>
              <a:ext uri="{FF2B5EF4-FFF2-40B4-BE49-F238E27FC236}">
                <a16:creationId xmlns:a16="http://schemas.microsoft.com/office/drawing/2014/main" id="{8BAC5607-FAD4-4DD4-99B7-286B591F0CE5}"/>
              </a:ext>
            </a:extLst>
          </p:cNvPr>
          <p:cNvSpPr/>
          <p:nvPr userDrawn="1"/>
        </p:nvSpPr>
        <p:spPr>
          <a:xfrm>
            <a:off x="-1" y="1078508"/>
            <a:ext cx="1002891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" name="Tw">
            <a:extLst>
              <a:ext uri="{FF2B5EF4-FFF2-40B4-BE49-F238E27FC236}">
                <a16:creationId xmlns:a16="http://schemas.microsoft.com/office/drawing/2014/main" id="{C9353733-CE5B-4195-99D1-1BB1F6A3F742}"/>
              </a:ext>
            </a:extLst>
          </p:cNvPr>
          <p:cNvSpPr txBox="1"/>
          <p:nvPr userDrawn="1"/>
        </p:nvSpPr>
        <p:spPr>
          <a:xfrm rot="16200000">
            <a:off x="23424692" y="10835695"/>
            <a:ext cx="64607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Tw</a:t>
            </a:r>
          </a:p>
        </p:txBody>
      </p:sp>
      <p:sp>
        <p:nvSpPr>
          <p:cNvPr id="25" name="Ln">
            <a:extLst>
              <a:ext uri="{FF2B5EF4-FFF2-40B4-BE49-F238E27FC236}">
                <a16:creationId xmlns:a16="http://schemas.microsoft.com/office/drawing/2014/main" id="{F9CA3E3D-CE6B-4A50-A0B5-1ED60FF611F9}"/>
              </a:ext>
            </a:extLst>
          </p:cNvPr>
          <p:cNvSpPr txBox="1"/>
          <p:nvPr userDrawn="1"/>
        </p:nvSpPr>
        <p:spPr>
          <a:xfrm rot="16200000">
            <a:off x="23474085" y="10172025"/>
            <a:ext cx="54729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r>
              <a:rPr>
                <a:solidFill>
                  <a:srgbClr val="F7F9FF"/>
                </a:solidFill>
              </a:rPr>
              <a:t>Ln</a:t>
            </a:r>
          </a:p>
        </p:txBody>
      </p:sp>
      <p:sp>
        <p:nvSpPr>
          <p:cNvPr id="26" name="Fb">
            <a:extLst>
              <a:ext uri="{FF2B5EF4-FFF2-40B4-BE49-F238E27FC236}">
                <a16:creationId xmlns:a16="http://schemas.microsoft.com/office/drawing/2014/main" id="{2D1B7DAB-EB31-46BB-9F1C-A21D89C3AFAD}"/>
              </a:ext>
            </a:extLst>
          </p:cNvPr>
          <p:cNvSpPr txBox="1"/>
          <p:nvPr userDrawn="1"/>
        </p:nvSpPr>
        <p:spPr>
          <a:xfrm rot="16200000">
            <a:off x="23457827" y="11507683"/>
            <a:ext cx="5798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Fb</a:t>
            </a:r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545FCB23-3CF2-4449-838F-CFDA3CDFBD72}"/>
              </a:ext>
            </a:extLst>
          </p:cNvPr>
          <p:cNvSpPr txBox="1">
            <a:spLocks/>
          </p:cNvSpPr>
          <p:nvPr userDrawn="1"/>
        </p:nvSpPr>
        <p:spPr>
          <a:xfrm>
            <a:off x="23333077" y="12916793"/>
            <a:ext cx="831848" cy="3048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2C2E3C"/>
                </a:solidFill>
                <a:uFillTx/>
                <a:latin typeface="Lato Black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fld id="{86CB4B4D-7CA3-9044-876B-883B54F8677D}" type="slidenum">
              <a:rPr lang="en-US" smtClean="0">
                <a:solidFill>
                  <a:srgbClr val="F7F9FF"/>
                </a:solidFill>
              </a:rPr>
              <a:pPr hangingPunct="1"/>
              <a:t>‹#›</a:t>
            </a:fld>
            <a:endParaRPr lang="en-US" dirty="0">
              <a:solidFill>
                <a:srgbClr val="F7F9FF"/>
              </a:solidFill>
            </a:endParaRPr>
          </a:p>
        </p:txBody>
      </p:sp>
      <p:sp>
        <p:nvSpPr>
          <p:cNvPr id="28" name="Business Development Company">
            <a:extLst>
              <a:ext uri="{FF2B5EF4-FFF2-40B4-BE49-F238E27FC236}">
                <a16:creationId xmlns:a16="http://schemas.microsoft.com/office/drawing/2014/main" id="{1FD5B8D9-2D24-4B13-9F60-B80F7D0E1882}"/>
              </a:ext>
            </a:extLst>
          </p:cNvPr>
          <p:cNvSpPr txBox="1"/>
          <p:nvPr userDrawn="1"/>
        </p:nvSpPr>
        <p:spPr>
          <a:xfrm>
            <a:off x="15834361" y="12928600"/>
            <a:ext cx="56724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Business Development Company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2CE30CF-A0E9-4DBE-9EA5-B99C0252345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24384000" cy="6858000"/>
          </a:xfrm>
          <a:custGeom>
            <a:avLst/>
            <a:gdLst>
              <a:gd name="connsiteX0" fmla="*/ 0 w 24384000"/>
              <a:gd name="connsiteY0" fmla="*/ 0 h 6858000"/>
              <a:gd name="connsiteX1" fmla="*/ 24384000 w 24384000"/>
              <a:gd name="connsiteY1" fmla="*/ 0 h 6858000"/>
              <a:gd name="connsiteX2" fmla="*/ 24384000 w 24384000"/>
              <a:gd name="connsiteY2" fmla="*/ 6858000 h 6858000"/>
              <a:gd name="connsiteX3" fmla="*/ 0 w 2438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0" h="6858000">
                <a:moveTo>
                  <a:pt x="0" y="0"/>
                </a:moveTo>
                <a:lnTo>
                  <a:pt x="24384000" y="0"/>
                </a:lnTo>
                <a:lnTo>
                  <a:pt x="2438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111378185"/>
      </p:ext>
    </p:extLst>
  </p:cSld>
  <p:clrMapOvr>
    <a:masterClrMapping/>
  </p:clrMapOvr>
  <p:transition spd="slow">
    <p:push dir="u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8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CAB0B1A-CDB2-4662-A8BB-5B86A8DFD89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6763999" y="0"/>
            <a:ext cx="7620000" cy="13716001"/>
          </a:xfrm>
          <a:custGeom>
            <a:avLst/>
            <a:gdLst>
              <a:gd name="connsiteX0" fmla="*/ 0 w 7620000"/>
              <a:gd name="connsiteY0" fmla="*/ 0 h 13716001"/>
              <a:gd name="connsiteX1" fmla="*/ 7620000 w 7620000"/>
              <a:gd name="connsiteY1" fmla="*/ 0 h 13716001"/>
              <a:gd name="connsiteX2" fmla="*/ 7620000 w 7620000"/>
              <a:gd name="connsiteY2" fmla="*/ 13716001 h 13716001"/>
              <a:gd name="connsiteX3" fmla="*/ 0 w 7620000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0" h="13716001">
                <a:moveTo>
                  <a:pt x="0" y="0"/>
                </a:moveTo>
                <a:lnTo>
                  <a:pt x="7620000" y="0"/>
                </a:lnTo>
                <a:lnTo>
                  <a:pt x="7620000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88194055"/>
      </p:ext>
    </p:extLst>
  </p:cSld>
  <p:clrMapOvr>
    <a:masterClrMapping/>
  </p:clrMapOvr>
  <p:transition spd="slow">
    <p:push dir="u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9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w">
            <a:extLst>
              <a:ext uri="{FF2B5EF4-FFF2-40B4-BE49-F238E27FC236}">
                <a16:creationId xmlns:a16="http://schemas.microsoft.com/office/drawing/2014/main" id="{303C2F18-7CDD-4049-8A67-45BF27826EDF}"/>
              </a:ext>
            </a:extLst>
          </p:cNvPr>
          <p:cNvSpPr txBox="1"/>
          <p:nvPr userDrawn="1"/>
        </p:nvSpPr>
        <p:spPr>
          <a:xfrm rot="16200000">
            <a:off x="23424692" y="10835695"/>
            <a:ext cx="64607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rPr>
              <a:t>Tw</a:t>
            </a:r>
          </a:p>
        </p:txBody>
      </p:sp>
      <p:sp>
        <p:nvSpPr>
          <p:cNvPr id="38" name="Ln">
            <a:extLst>
              <a:ext uri="{FF2B5EF4-FFF2-40B4-BE49-F238E27FC236}">
                <a16:creationId xmlns:a16="http://schemas.microsoft.com/office/drawing/2014/main" id="{68D2078B-E2F9-4852-AF50-94628B5F8213}"/>
              </a:ext>
            </a:extLst>
          </p:cNvPr>
          <p:cNvSpPr txBox="1"/>
          <p:nvPr userDrawn="1"/>
        </p:nvSpPr>
        <p:spPr>
          <a:xfrm rot="16200000">
            <a:off x="23474085" y="10172025"/>
            <a:ext cx="54729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r>
              <a:t>Ln</a:t>
            </a:r>
          </a:p>
        </p:txBody>
      </p:sp>
      <p:sp>
        <p:nvSpPr>
          <p:cNvPr id="39" name="Fb">
            <a:extLst>
              <a:ext uri="{FF2B5EF4-FFF2-40B4-BE49-F238E27FC236}">
                <a16:creationId xmlns:a16="http://schemas.microsoft.com/office/drawing/2014/main" id="{66D1A8F2-A339-408E-8C8E-9E19DD8C937A}"/>
              </a:ext>
            </a:extLst>
          </p:cNvPr>
          <p:cNvSpPr txBox="1"/>
          <p:nvPr userDrawn="1"/>
        </p:nvSpPr>
        <p:spPr>
          <a:xfrm rot="16200000">
            <a:off x="23457827" y="11507683"/>
            <a:ext cx="5798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rPr>
              <a:t>Fb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B182D0DE-A1A2-4DE7-B673-0A4A96B8606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143999" y="1899181"/>
            <a:ext cx="5080001" cy="4953001"/>
          </a:xfrm>
          <a:custGeom>
            <a:avLst/>
            <a:gdLst>
              <a:gd name="connsiteX0" fmla="*/ 0 w 5080001"/>
              <a:gd name="connsiteY0" fmla="*/ 0 h 4953001"/>
              <a:gd name="connsiteX1" fmla="*/ 5080001 w 5080001"/>
              <a:gd name="connsiteY1" fmla="*/ 0 h 4953001"/>
              <a:gd name="connsiteX2" fmla="*/ 5080001 w 5080001"/>
              <a:gd name="connsiteY2" fmla="*/ 4953001 h 4953001"/>
              <a:gd name="connsiteX3" fmla="*/ 0 w 5080001"/>
              <a:gd name="connsiteY3" fmla="*/ 4953001 h 495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1" h="4953001">
                <a:moveTo>
                  <a:pt x="0" y="0"/>
                </a:moveTo>
                <a:lnTo>
                  <a:pt x="5080001" y="0"/>
                </a:lnTo>
                <a:lnTo>
                  <a:pt x="5080001" y="4953001"/>
                </a:lnTo>
                <a:lnTo>
                  <a:pt x="0" y="49530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1273E057-0D1D-45EA-9EAD-0B7A2151C37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223999" y="1899181"/>
            <a:ext cx="5080001" cy="4953001"/>
          </a:xfrm>
          <a:custGeom>
            <a:avLst/>
            <a:gdLst>
              <a:gd name="connsiteX0" fmla="*/ 0 w 5080001"/>
              <a:gd name="connsiteY0" fmla="*/ 0 h 4953001"/>
              <a:gd name="connsiteX1" fmla="*/ 5080001 w 5080001"/>
              <a:gd name="connsiteY1" fmla="*/ 0 h 4953001"/>
              <a:gd name="connsiteX2" fmla="*/ 5080001 w 5080001"/>
              <a:gd name="connsiteY2" fmla="*/ 4953001 h 4953001"/>
              <a:gd name="connsiteX3" fmla="*/ 0 w 5080001"/>
              <a:gd name="connsiteY3" fmla="*/ 4953001 h 495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1" h="4953001">
                <a:moveTo>
                  <a:pt x="0" y="0"/>
                </a:moveTo>
                <a:lnTo>
                  <a:pt x="5080001" y="0"/>
                </a:lnTo>
                <a:lnTo>
                  <a:pt x="5080001" y="4953001"/>
                </a:lnTo>
                <a:lnTo>
                  <a:pt x="0" y="4953001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6ED1BCA2-D43F-47B9-83A6-B8FA74A00DA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9303999" y="1902090"/>
            <a:ext cx="5080000" cy="4953000"/>
          </a:xfrm>
          <a:custGeom>
            <a:avLst/>
            <a:gdLst>
              <a:gd name="connsiteX0" fmla="*/ 0 w 5080000"/>
              <a:gd name="connsiteY0" fmla="*/ 0 h 4953000"/>
              <a:gd name="connsiteX1" fmla="*/ 5080000 w 5080000"/>
              <a:gd name="connsiteY1" fmla="*/ 0 h 4953000"/>
              <a:gd name="connsiteX2" fmla="*/ 5080000 w 5080000"/>
              <a:gd name="connsiteY2" fmla="*/ 4953000 h 4953000"/>
              <a:gd name="connsiteX3" fmla="*/ 0 w 5080000"/>
              <a:gd name="connsiteY3" fmla="*/ 4953000 h 495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0" h="4953000">
                <a:moveTo>
                  <a:pt x="0" y="0"/>
                </a:moveTo>
                <a:lnTo>
                  <a:pt x="5080000" y="0"/>
                </a:lnTo>
                <a:lnTo>
                  <a:pt x="5080000" y="4953000"/>
                </a:lnTo>
                <a:lnTo>
                  <a:pt x="0" y="495300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AEE9BBB-26EC-47E0-B5E9-61DE1858622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43999" y="6852181"/>
            <a:ext cx="5080001" cy="4953001"/>
          </a:xfrm>
          <a:custGeom>
            <a:avLst/>
            <a:gdLst>
              <a:gd name="connsiteX0" fmla="*/ 0 w 5080001"/>
              <a:gd name="connsiteY0" fmla="*/ 0 h 4953001"/>
              <a:gd name="connsiteX1" fmla="*/ 5080001 w 5080001"/>
              <a:gd name="connsiteY1" fmla="*/ 0 h 4953001"/>
              <a:gd name="connsiteX2" fmla="*/ 5080001 w 5080001"/>
              <a:gd name="connsiteY2" fmla="*/ 4953001 h 4953001"/>
              <a:gd name="connsiteX3" fmla="*/ 0 w 5080001"/>
              <a:gd name="connsiteY3" fmla="*/ 4953001 h 495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1" h="4953001">
                <a:moveTo>
                  <a:pt x="0" y="0"/>
                </a:moveTo>
                <a:lnTo>
                  <a:pt x="5080001" y="0"/>
                </a:lnTo>
                <a:lnTo>
                  <a:pt x="5080001" y="4953001"/>
                </a:lnTo>
                <a:lnTo>
                  <a:pt x="0" y="4953001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301CB711-578A-4CF4-AF8D-ED61168B236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223999" y="6852181"/>
            <a:ext cx="5080001" cy="4953001"/>
          </a:xfrm>
          <a:custGeom>
            <a:avLst/>
            <a:gdLst>
              <a:gd name="connsiteX0" fmla="*/ 0 w 5080001"/>
              <a:gd name="connsiteY0" fmla="*/ 0 h 4953001"/>
              <a:gd name="connsiteX1" fmla="*/ 5080001 w 5080001"/>
              <a:gd name="connsiteY1" fmla="*/ 0 h 4953001"/>
              <a:gd name="connsiteX2" fmla="*/ 5080001 w 5080001"/>
              <a:gd name="connsiteY2" fmla="*/ 4953001 h 4953001"/>
              <a:gd name="connsiteX3" fmla="*/ 0 w 5080001"/>
              <a:gd name="connsiteY3" fmla="*/ 4953001 h 495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1" h="4953001">
                <a:moveTo>
                  <a:pt x="0" y="0"/>
                </a:moveTo>
                <a:lnTo>
                  <a:pt x="5080001" y="0"/>
                </a:lnTo>
                <a:lnTo>
                  <a:pt x="5080001" y="4953001"/>
                </a:lnTo>
                <a:lnTo>
                  <a:pt x="0" y="49530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46198F66-0F24-4A87-854F-AA925909D7A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303999" y="6855090"/>
            <a:ext cx="5080000" cy="4953000"/>
          </a:xfrm>
          <a:custGeom>
            <a:avLst/>
            <a:gdLst>
              <a:gd name="connsiteX0" fmla="*/ 0 w 5080000"/>
              <a:gd name="connsiteY0" fmla="*/ 0 h 4953000"/>
              <a:gd name="connsiteX1" fmla="*/ 5080000 w 5080000"/>
              <a:gd name="connsiteY1" fmla="*/ 0 h 4953000"/>
              <a:gd name="connsiteX2" fmla="*/ 5080000 w 5080000"/>
              <a:gd name="connsiteY2" fmla="*/ 4953000 h 4953000"/>
              <a:gd name="connsiteX3" fmla="*/ 0 w 5080000"/>
              <a:gd name="connsiteY3" fmla="*/ 4953000 h 495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0" h="4953000">
                <a:moveTo>
                  <a:pt x="0" y="0"/>
                </a:moveTo>
                <a:lnTo>
                  <a:pt x="5080000" y="0"/>
                </a:lnTo>
                <a:lnTo>
                  <a:pt x="5080000" y="4953000"/>
                </a:lnTo>
                <a:lnTo>
                  <a:pt x="0" y="4953000"/>
                </a:lnTo>
                <a:close/>
              </a:path>
            </a:pathLst>
          </a:custGeom>
          <a:solidFill>
            <a:srgbClr val="DDE5F0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grpSp>
        <p:nvGrpSpPr>
          <p:cNvPr id="19" name="Group">
            <a:extLst>
              <a:ext uri="{FF2B5EF4-FFF2-40B4-BE49-F238E27FC236}">
                <a16:creationId xmlns:a16="http://schemas.microsoft.com/office/drawing/2014/main" id="{7DE19179-CFF6-48E0-93D0-2DEE3188C8F6}"/>
              </a:ext>
            </a:extLst>
          </p:cNvPr>
          <p:cNvGrpSpPr/>
          <p:nvPr userDrawn="1"/>
        </p:nvGrpSpPr>
        <p:grpSpPr>
          <a:xfrm>
            <a:off x="1275556" y="12954000"/>
            <a:ext cx="1016001" cy="254000"/>
            <a:chOff x="0" y="0"/>
            <a:chExt cx="1016000" cy="254000"/>
          </a:xfrm>
        </p:grpSpPr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4991043B-64CD-4D3A-A135-013950E64399}"/>
                </a:ext>
              </a:extLst>
            </p:cNvPr>
            <p:cNvSpPr/>
            <p:nvPr/>
          </p:nvSpPr>
          <p:spPr>
            <a:xfrm>
              <a:off x="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67" y="10800"/>
                  </a:moveTo>
                  <a:lnTo>
                    <a:pt x="21284" y="922"/>
                  </a:lnTo>
                  <a:cubicBezTo>
                    <a:pt x="21480" y="824"/>
                    <a:pt x="21600" y="689"/>
                    <a:pt x="21600" y="540"/>
                  </a:cubicBezTo>
                  <a:cubicBezTo>
                    <a:pt x="21600" y="242"/>
                    <a:pt x="21117" y="0"/>
                    <a:pt x="20520" y="0"/>
                  </a:cubicBezTo>
                  <a:cubicBezTo>
                    <a:pt x="20222" y="0"/>
                    <a:pt x="19953" y="61"/>
                    <a:pt x="19756" y="158"/>
                  </a:cubicBezTo>
                  <a:lnTo>
                    <a:pt x="316" y="10418"/>
                  </a:lnTo>
                  <a:cubicBezTo>
                    <a:pt x="121" y="10516"/>
                    <a:pt x="0" y="10651"/>
                    <a:pt x="0" y="10800"/>
                  </a:cubicBezTo>
                  <a:cubicBezTo>
                    <a:pt x="0" y="10949"/>
                    <a:pt x="120" y="11084"/>
                    <a:pt x="316" y="11182"/>
                  </a:cubicBezTo>
                  <a:lnTo>
                    <a:pt x="19756" y="21442"/>
                  </a:lnTo>
                  <a:cubicBezTo>
                    <a:pt x="19953" y="21540"/>
                    <a:pt x="20222" y="21600"/>
                    <a:pt x="20520" y="21600"/>
                  </a:cubicBezTo>
                  <a:cubicBezTo>
                    <a:pt x="21117" y="21600"/>
                    <a:pt x="21600" y="21358"/>
                    <a:pt x="21600" y="21060"/>
                  </a:cubicBezTo>
                  <a:cubicBezTo>
                    <a:pt x="21600" y="20911"/>
                    <a:pt x="21480" y="20776"/>
                    <a:pt x="21284" y="20678"/>
                  </a:cubicBezTo>
                  <a:cubicBezTo>
                    <a:pt x="21284" y="20678"/>
                    <a:pt x="2567" y="10800"/>
                    <a:pt x="2567" y="10800"/>
                  </a:cubicBezTo>
                  <a:close/>
                </a:path>
              </a:pathLst>
            </a:custGeom>
            <a:solidFill>
              <a:srgbClr val="373C4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E445BDC1-3976-484F-97F7-93E5F07AC640}"/>
                </a:ext>
              </a:extLst>
            </p:cNvPr>
            <p:cNvSpPr/>
            <p:nvPr/>
          </p:nvSpPr>
          <p:spPr>
            <a:xfrm>
              <a:off x="88900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4" y="10418"/>
                  </a:moveTo>
                  <a:lnTo>
                    <a:pt x="1844" y="158"/>
                  </a:lnTo>
                  <a:cubicBezTo>
                    <a:pt x="1648" y="61"/>
                    <a:pt x="1378" y="0"/>
                    <a:pt x="1080" y="0"/>
                  </a:cubicBezTo>
                  <a:cubicBezTo>
                    <a:pt x="483" y="0"/>
                    <a:pt x="0" y="242"/>
                    <a:pt x="0" y="540"/>
                  </a:cubicBezTo>
                  <a:cubicBezTo>
                    <a:pt x="0" y="689"/>
                    <a:pt x="121" y="824"/>
                    <a:pt x="316" y="922"/>
                  </a:cubicBezTo>
                  <a:lnTo>
                    <a:pt x="19033" y="10800"/>
                  </a:lnTo>
                  <a:lnTo>
                    <a:pt x="316" y="20678"/>
                  </a:lnTo>
                  <a:cubicBezTo>
                    <a:pt x="121" y="20776"/>
                    <a:pt x="0" y="20911"/>
                    <a:pt x="0" y="21060"/>
                  </a:cubicBezTo>
                  <a:cubicBezTo>
                    <a:pt x="0" y="21358"/>
                    <a:pt x="483" y="21600"/>
                    <a:pt x="1080" y="21600"/>
                  </a:cubicBezTo>
                  <a:cubicBezTo>
                    <a:pt x="1378" y="21600"/>
                    <a:pt x="1648" y="21540"/>
                    <a:pt x="1844" y="21442"/>
                  </a:cubicBezTo>
                  <a:lnTo>
                    <a:pt x="21284" y="11182"/>
                  </a:lnTo>
                  <a:cubicBezTo>
                    <a:pt x="21479" y="11084"/>
                    <a:pt x="21600" y="10949"/>
                    <a:pt x="21600" y="10800"/>
                  </a:cubicBezTo>
                  <a:cubicBezTo>
                    <a:pt x="21600" y="10651"/>
                    <a:pt x="21479" y="10516"/>
                    <a:pt x="21284" y="10418"/>
                  </a:cubicBezTo>
                </a:path>
              </a:pathLst>
            </a:custGeom>
            <a:solidFill>
              <a:srgbClr val="373C4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</p:grpSp>
      <p:sp>
        <p:nvSpPr>
          <p:cNvPr id="22" name="Tw">
            <a:extLst>
              <a:ext uri="{FF2B5EF4-FFF2-40B4-BE49-F238E27FC236}">
                <a16:creationId xmlns:a16="http://schemas.microsoft.com/office/drawing/2014/main" id="{938DB185-BA50-4571-A925-D56F5F30B285}"/>
              </a:ext>
            </a:extLst>
          </p:cNvPr>
          <p:cNvSpPr txBox="1"/>
          <p:nvPr userDrawn="1"/>
        </p:nvSpPr>
        <p:spPr>
          <a:xfrm>
            <a:off x="23393400" y="926107"/>
            <a:ext cx="5092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Tw</a:t>
            </a:r>
          </a:p>
        </p:txBody>
      </p:sp>
      <p:sp>
        <p:nvSpPr>
          <p:cNvPr id="29" name="Ln">
            <a:extLst>
              <a:ext uri="{FF2B5EF4-FFF2-40B4-BE49-F238E27FC236}">
                <a16:creationId xmlns:a16="http://schemas.microsoft.com/office/drawing/2014/main" id="{63D1715B-CD51-49CC-B63D-C3387ACB6FA9}"/>
              </a:ext>
            </a:extLst>
          </p:cNvPr>
          <p:cNvSpPr txBox="1"/>
          <p:nvPr userDrawn="1"/>
        </p:nvSpPr>
        <p:spPr>
          <a:xfrm>
            <a:off x="22959645" y="926107"/>
            <a:ext cx="28003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r>
              <a:rPr>
                <a:solidFill>
                  <a:srgbClr val="F7F9FF"/>
                </a:solidFill>
              </a:rPr>
              <a:t>Ln</a:t>
            </a:r>
          </a:p>
        </p:txBody>
      </p:sp>
      <p:sp>
        <p:nvSpPr>
          <p:cNvPr id="30" name="Fb">
            <a:extLst>
              <a:ext uri="{FF2B5EF4-FFF2-40B4-BE49-F238E27FC236}">
                <a16:creationId xmlns:a16="http://schemas.microsoft.com/office/drawing/2014/main" id="{CDF79FA1-D3D8-4841-80F4-D3D5839C709E}"/>
              </a:ext>
            </a:extLst>
          </p:cNvPr>
          <p:cNvSpPr txBox="1"/>
          <p:nvPr userDrawn="1"/>
        </p:nvSpPr>
        <p:spPr>
          <a:xfrm>
            <a:off x="22330565" y="926107"/>
            <a:ext cx="29667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Fb</a:t>
            </a:r>
          </a:p>
        </p:txBody>
      </p:sp>
      <p:sp>
        <p:nvSpPr>
          <p:cNvPr id="42" name="Line">
            <a:extLst>
              <a:ext uri="{FF2B5EF4-FFF2-40B4-BE49-F238E27FC236}">
                <a16:creationId xmlns:a16="http://schemas.microsoft.com/office/drawing/2014/main" id="{7D2F3B89-3CB8-4B20-94A5-B072922E06CE}"/>
              </a:ext>
            </a:extLst>
          </p:cNvPr>
          <p:cNvSpPr/>
          <p:nvPr userDrawn="1"/>
        </p:nvSpPr>
        <p:spPr>
          <a:xfrm>
            <a:off x="21988654" y="13081000"/>
            <a:ext cx="1122806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3" name="Slide Number">
            <a:extLst>
              <a:ext uri="{FF2B5EF4-FFF2-40B4-BE49-F238E27FC236}">
                <a16:creationId xmlns:a16="http://schemas.microsoft.com/office/drawing/2014/main" id="{F4CFF661-22A4-4107-AEC3-B3EC839857B0}"/>
              </a:ext>
            </a:extLst>
          </p:cNvPr>
          <p:cNvSpPr txBox="1">
            <a:spLocks/>
          </p:cNvSpPr>
          <p:nvPr userDrawn="1"/>
        </p:nvSpPr>
        <p:spPr>
          <a:xfrm>
            <a:off x="23333077" y="12916793"/>
            <a:ext cx="831848" cy="3048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2C2E3C"/>
                </a:solidFill>
                <a:uFillTx/>
                <a:latin typeface="Lato Black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fld id="{86CB4B4D-7CA3-9044-876B-883B54F8677D}" type="slidenum">
              <a:rPr lang="en-US" smtClean="0">
                <a:solidFill>
                  <a:srgbClr val="F7F9FF"/>
                </a:solidFill>
              </a:rPr>
              <a:pPr hangingPunct="1"/>
              <a:t>‹#›</a:t>
            </a:fld>
            <a:endParaRPr lang="en-US" dirty="0">
              <a:solidFill>
                <a:srgbClr val="F7F9FF"/>
              </a:solidFill>
            </a:endParaRPr>
          </a:p>
        </p:txBody>
      </p:sp>
      <p:sp>
        <p:nvSpPr>
          <p:cNvPr id="44" name="Business Development Company">
            <a:extLst>
              <a:ext uri="{FF2B5EF4-FFF2-40B4-BE49-F238E27FC236}">
                <a16:creationId xmlns:a16="http://schemas.microsoft.com/office/drawing/2014/main" id="{B63D0D7A-26AE-46AD-B44D-7EDF7D7DDC5E}"/>
              </a:ext>
            </a:extLst>
          </p:cNvPr>
          <p:cNvSpPr txBox="1"/>
          <p:nvPr userDrawn="1"/>
        </p:nvSpPr>
        <p:spPr>
          <a:xfrm>
            <a:off x="15834361" y="12928600"/>
            <a:ext cx="56724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Business Development Company</a:t>
            </a:r>
          </a:p>
        </p:txBody>
      </p:sp>
      <p:sp>
        <p:nvSpPr>
          <p:cNvPr id="45" name="MEGAN">
            <a:extLst>
              <a:ext uri="{FF2B5EF4-FFF2-40B4-BE49-F238E27FC236}">
                <a16:creationId xmlns:a16="http://schemas.microsoft.com/office/drawing/2014/main" id="{097D36D5-101E-4E33-BC66-6CA50461B552}"/>
              </a:ext>
            </a:extLst>
          </p:cNvPr>
          <p:cNvSpPr txBox="1"/>
          <p:nvPr userDrawn="1"/>
        </p:nvSpPr>
        <p:spPr>
          <a:xfrm>
            <a:off x="1275556" y="888007"/>
            <a:ext cx="3086894" cy="418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20000"/>
              </a:lnSpc>
              <a:defRPr sz="2500" b="0">
                <a:solidFill>
                  <a:srgbClr val="2C2E3C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dirty="0">
                <a:solidFill>
                  <a:srgbClr val="F7F9FF"/>
                </a:solidFill>
              </a:rPr>
              <a:t>MEGAN</a:t>
            </a:r>
          </a:p>
        </p:txBody>
      </p:sp>
      <p:sp>
        <p:nvSpPr>
          <p:cNvPr id="46" name="Line">
            <a:extLst>
              <a:ext uri="{FF2B5EF4-FFF2-40B4-BE49-F238E27FC236}">
                <a16:creationId xmlns:a16="http://schemas.microsoft.com/office/drawing/2014/main" id="{32B5642C-B828-4E3B-B986-F9669F62DB20}"/>
              </a:ext>
            </a:extLst>
          </p:cNvPr>
          <p:cNvSpPr/>
          <p:nvPr userDrawn="1"/>
        </p:nvSpPr>
        <p:spPr>
          <a:xfrm>
            <a:off x="-1" y="1078508"/>
            <a:ext cx="1002891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8333022"/>
      </p:ext>
    </p:extLst>
  </p:cSld>
  <p:clrMapOvr>
    <a:masterClrMapping/>
  </p:clrMapOvr>
  <p:transition spd="slow">
    <p:push dir="u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0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1524E87-624F-4574-ABF3-9D76A425713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-1"/>
            <a:ext cx="17780000" cy="13716000"/>
          </a:xfrm>
          <a:custGeom>
            <a:avLst/>
            <a:gdLst>
              <a:gd name="connsiteX0" fmla="*/ 0 w 17780000"/>
              <a:gd name="connsiteY0" fmla="*/ 0 h 13716000"/>
              <a:gd name="connsiteX1" fmla="*/ 17780000 w 17780000"/>
              <a:gd name="connsiteY1" fmla="*/ 0 h 13716000"/>
              <a:gd name="connsiteX2" fmla="*/ 17780000 w 17780000"/>
              <a:gd name="connsiteY2" fmla="*/ 13716000 h 13716000"/>
              <a:gd name="connsiteX3" fmla="*/ 0 w 177800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80000" h="13716000">
                <a:moveTo>
                  <a:pt x="0" y="0"/>
                </a:moveTo>
                <a:lnTo>
                  <a:pt x="17780000" y="0"/>
                </a:lnTo>
                <a:lnTo>
                  <a:pt x="17780000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56356593"/>
      </p:ext>
    </p:extLst>
  </p:cSld>
  <p:clrMapOvr>
    <a:masterClrMapping/>
  </p:clrMapOvr>
  <p:transition spd="slow">
    <p:push dir="u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DC5D6F0-C9E8-4E0F-A905-936A9697965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1963539"/>
            <a:ext cx="24384001" cy="9788757"/>
          </a:xfrm>
          <a:custGeom>
            <a:avLst/>
            <a:gdLst>
              <a:gd name="connsiteX0" fmla="*/ 0 w 24384001"/>
              <a:gd name="connsiteY0" fmla="*/ 0 h 9788757"/>
              <a:gd name="connsiteX1" fmla="*/ 24384001 w 24384001"/>
              <a:gd name="connsiteY1" fmla="*/ 0 h 9788757"/>
              <a:gd name="connsiteX2" fmla="*/ 24384001 w 24384001"/>
              <a:gd name="connsiteY2" fmla="*/ 9788757 h 9788757"/>
              <a:gd name="connsiteX3" fmla="*/ 0 w 24384001"/>
              <a:gd name="connsiteY3" fmla="*/ 9788757 h 978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1" h="9788757">
                <a:moveTo>
                  <a:pt x="0" y="0"/>
                </a:moveTo>
                <a:lnTo>
                  <a:pt x="24384001" y="0"/>
                </a:lnTo>
                <a:lnTo>
                  <a:pt x="24384001" y="9788757"/>
                </a:lnTo>
                <a:lnTo>
                  <a:pt x="0" y="9788757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grpSp>
        <p:nvGrpSpPr>
          <p:cNvPr id="16" name="Group">
            <a:extLst>
              <a:ext uri="{FF2B5EF4-FFF2-40B4-BE49-F238E27FC236}">
                <a16:creationId xmlns:a16="http://schemas.microsoft.com/office/drawing/2014/main" id="{180DF93D-4FAA-45C5-97AC-66EEC4FBC3E2}"/>
              </a:ext>
            </a:extLst>
          </p:cNvPr>
          <p:cNvGrpSpPr/>
          <p:nvPr userDrawn="1"/>
        </p:nvGrpSpPr>
        <p:grpSpPr>
          <a:xfrm>
            <a:off x="1275556" y="12954000"/>
            <a:ext cx="1016001" cy="254000"/>
            <a:chOff x="0" y="0"/>
            <a:chExt cx="1016000" cy="254000"/>
          </a:xfrm>
        </p:grpSpPr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691CD9FC-96D1-4389-9124-F0761163413C}"/>
                </a:ext>
              </a:extLst>
            </p:cNvPr>
            <p:cNvSpPr/>
            <p:nvPr/>
          </p:nvSpPr>
          <p:spPr>
            <a:xfrm>
              <a:off x="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67" y="10800"/>
                  </a:moveTo>
                  <a:lnTo>
                    <a:pt x="21284" y="922"/>
                  </a:lnTo>
                  <a:cubicBezTo>
                    <a:pt x="21480" y="824"/>
                    <a:pt x="21600" y="689"/>
                    <a:pt x="21600" y="540"/>
                  </a:cubicBezTo>
                  <a:cubicBezTo>
                    <a:pt x="21600" y="242"/>
                    <a:pt x="21117" y="0"/>
                    <a:pt x="20520" y="0"/>
                  </a:cubicBezTo>
                  <a:cubicBezTo>
                    <a:pt x="20222" y="0"/>
                    <a:pt x="19953" y="61"/>
                    <a:pt x="19756" y="158"/>
                  </a:cubicBezTo>
                  <a:lnTo>
                    <a:pt x="316" y="10418"/>
                  </a:lnTo>
                  <a:cubicBezTo>
                    <a:pt x="121" y="10516"/>
                    <a:pt x="0" y="10651"/>
                    <a:pt x="0" y="10800"/>
                  </a:cubicBezTo>
                  <a:cubicBezTo>
                    <a:pt x="0" y="10949"/>
                    <a:pt x="120" y="11084"/>
                    <a:pt x="316" y="11182"/>
                  </a:cubicBezTo>
                  <a:lnTo>
                    <a:pt x="19756" y="21442"/>
                  </a:lnTo>
                  <a:cubicBezTo>
                    <a:pt x="19953" y="21540"/>
                    <a:pt x="20222" y="21600"/>
                    <a:pt x="20520" y="21600"/>
                  </a:cubicBezTo>
                  <a:cubicBezTo>
                    <a:pt x="21117" y="21600"/>
                    <a:pt x="21600" y="21358"/>
                    <a:pt x="21600" y="21060"/>
                  </a:cubicBezTo>
                  <a:cubicBezTo>
                    <a:pt x="21600" y="20911"/>
                    <a:pt x="21480" y="20776"/>
                    <a:pt x="21284" y="20678"/>
                  </a:cubicBezTo>
                  <a:cubicBezTo>
                    <a:pt x="21284" y="20678"/>
                    <a:pt x="2567" y="10800"/>
                    <a:pt x="2567" y="10800"/>
                  </a:cubicBezTo>
                  <a:close/>
                </a:path>
              </a:pathLst>
            </a:custGeom>
            <a:solidFill>
              <a:srgbClr val="373C4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E7209472-74BE-48B6-B814-37B2B6F146C4}"/>
                </a:ext>
              </a:extLst>
            </p:cNvPr>
            <p:cNvSpPr/>
            <p:nvPr/>
          </p:nvSpPr>
          <p:spPr>
            <a:xfrm>
              <a:off x="88900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4" y="10418"/>
                  </a:moveTo>
                  <a:lnTo>
                    <a:pt x="1844" y="158"/>
                  </a:lnTo>
                  <a:cubicBezTo>
                    <a:pt x="1648" y="61"/>
                    <a:pt x="1378" y="0"/>
                    <a:pt x="1080" y="0"/>
                  </a:cubicBezTo>
                  <a:cubicBezTo>
                    <a:pt x="483" y="0"/>
                    <a:pt x="0" y="242"/>
                    <a:pt x="0" y="540"/>
                  </a:cubicBezTo>
                  <a:cubicBezTo>
                    <a:pt x="0" y="689"/>
                    <a:pt x="121" y="824"/>
                    <a:pt x="316" y="922"/>
                  </a:cubicBezTo>
                  <a:lnTo>
                    <a:pt x="19033" y="10800"/>
                  </a:lnTo>
                  <a:lnTo>
                    <a:pt x="316" y="20678"/>
                  </a:lnTo>
                  <a:cubicBezTo>
                    <a:pt x="121" y="20776"/>
                    <a:pt x="0" y="20911"/>
                    <a:pt x="0" y="21060"/>
                  </a:cubicBezTo>
                  <a:cubicBezTo>
                    <a:pt x="0" y="21358"/>
                    <a:pt x="483" y="21600"/>
                    <a:pt x="1080" y="21600"/>
                  </a:cubicBezTo>
                  <a:cubicBezTo>
                    <a:pt x="1378" y="21600"/>
                    <a:pt x="1648" y="21540"/>
                    <a:pt x="1844" y="21442"/>
                  </a:cubicBezTo>
                  <a:lnTo>
                    <a:pt x="21284" y="11182"/>
                  </a:lnTo>
                  <a:cubicBezTo>
                    <a:pt x="21479" y="11084"/>
                    <a:pt x="21600" y="10949"/>
                    <a:pt x="21600" y="10800"/>
                  </a:cubicBezTo>
                  <a:cubicBezTo>
                    <a:pt x="21600" y="10651"/>
                    <a:pt x="21479" y="10516"/>
                    <a:pt x="21284" y="10418"/>
                  </a:cubicBezTo>
                </a:path>
              </a:pathLst>
            </a:custGeom>
            <a:solidFill>
              <a:srgbClr val="373C4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</p:grpSp>
      <p:sp>
        <p:nvSpPr>
          <p:cNvPr id="19" name="Tw">
            <a:extLst>
              <a:ext uri="{FF2B5EF4-FFF2-40B4-BE49-F238E27FC236}">
                <a16:creationId xmlns:a16="http://schemas.microsoft.com/office/drawing/2014/main" id="{69CC2974-F292-4489-8A79-C1E3062B2687}"/>
              </a:ext>
            </a:extLst>
          </p:cNvPr>
          <p:cNvSpPr txBox="1"/>
          <p:nvPr userDrawn="1"/>
        </p:nvSpPr>
        <p:spPr>
          <a:xfrm>
            <a:off x="23393400" y="926107"/>
            <a:ext cx="5092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Tw</a:t>
            </a:r>
          </a:p>
        </p:txBody>
      </p:sp>
      <p:sp>
        <p:nvSpPr>
          <p:cNvPr id="20" name="Ln">
            <a:extLst>
              <a:ext uri="{FF2B5EF4-FFF2-40B4-BE49-F238E27FC236}">
                <a16:creationId xmlns:a16="http://schemas.microsoft.com/office/drawing/2014/main" id="{2CFD888E-23C7-44E7-9DE6-C1009847E324}"/>
              </a:ext>
            </a:extLst>
          </p:cNvPr>
          <p:cNvSpPr txBox="1"/>
          <p:nvPr userDrawn="1"/>
        </p:nvSpPr>
        <p:spPr>
          <a:xfrm>
            <a:off x="22959645" y="926107"/>
            <a:ext cx="28003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r>
              <a:rPr>
                <a:solidFill>
                  <a:srgbClr val="F7F9FF"/>
                </a:solidFill>
              </a:rPr>
              <a:t>Ln</a:t>
            </a:r>
          </a:p>
        </p:txBody>
      </p:sp>
      <p:sp>
        <p:nvSpPr>
          <p:cNvPr id="21" name="Fb">
            <a:extLst>
              <a:ext uri="{FF2B5EF4-FFF2-40B4-BE49-F238E27FC236}">
                <a16:creationId xmlns:a16="http://schemas.microsoft.com/office/drawing/2014/main" id="{42C52D05-E207-4195-B8C5-C1B6FBFC3E46}"/>
              </a:ext>
            </a:extLst>
          </p:cNvPr>
          <p:cNvSpPr txBox="1"/>
          <p:nvPr userDrawn="1"/>
        </p:nvSpPr>
        <p:spPr>
          <a:xfrm>
            <a:off x="22330565" y="926107"/>
            <a:ext cx="29667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Fb</a:t>
            </a:r>
          </a:p>
        </p:txBody>
      </p:sp>
      <p:sp>
        <p:nvSpPr>
          <p:cNvPr id="22" name="Line">
            <a:extLst>
              <a:ext uri="{FF2B5EF4-FFF2-40B4-BE49-F238E27FC236}">
                <a16:creationId xmlns:a16="http://schemas.microsoft.com/office/drawing/2014/main" id="{27B8763D-7F95-498E-901A-4423188FA13F}"/>
              </a:ext>
            </a:extLst>
          </p:cNvPr>
          <p:cNvSpPr/>
          <p:nvPr userDrawn="1"/>
        </p:nvSpPr>
        <p:spPr>
          <a:xfrm>
            <a:off x="21988654" y="13081000"/>
            <a:ext cx="1122806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DE188634-6CC3-45E4-882F-09C708F6B848}"/>
              </a:ext>
            </a:extLst>
          </p:cNvPr>
          <p:cNvSpPr txBox="1">
            <a:spLocks/>
          </p:cNvSpPr>
          <p:nvPr userDrawn="1"/>
        </p:nvSpPr>
        <p:spPr>
          <a:xfrm>
            <a:off x="23333077" y="12916793"/>
            <a:ext cx="831848" cy="3048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2C2E3C"/>
                </a:solidFill>
                <a:uFillTx/>
                <a:latin typeface="Lato Black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fld id="{86CB4B4D-7CA3-9044-876B-883B54F8677D}" type="slidenum">
              <a:rPr lang="en-US" smtClean="0">
                <a:solidFill>
                  <a:srgbClr val="F7F9FF"/>
                </a:solidFill>
              </a:rPr>
              <a:pPr hangingPunct="1"/>
              <a:t>‹#›</a:t>
            </a:fld>
            <a:endParaRPr lang="en-US" dirty="0">
              <a:solidFill>
                <a:srgbClr val="F7F9FF"/>
              </a:solidFill>
            </a:endParaRPr>
          </a:p>
        </p:txBody>
      </p:sp>
      <p:sp>
        <p:nvSpPr>
          <p:cNvPr id="24" name="Business Development Company">
            <a:extLst>
              <a:ext uri="{FF2B5EF4-FFF2-40B4-BE49-F238E27FC236}">
                <a16:creationId xmlns:a16="http://schemas.microsoft.com/office/drawing/2014/main" id="{D10148F0-AA2F-4B47-9429-10656195E742}"/>
              </a:ext>
            </a:extLst>
          </p:cNvPr>
          <p:cNvSpPr txBox="1"/>
          <p:nvPr userDrawn="1"/>
        </p:nvSpPr>
        <p:spPr>
          <a:xfrm>
            <a:off x="15834361" y="12928600"/>
            <a:ext cx="56724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Business Development Company</a:t>
            </a:r>
          </a:p>
        </p:txBody>
      </p:sp>
      <p:sp>
        <p:nvSpPr>
          <p:cNvPr id="25" name="MEGAN">
            <a:extLst>
              <a:ext uri="{FF2B5EF4-FFF2-40B4-BE49-F238E27FC236}">
                <a16:creationId xmlns:a16="http://schemas.microsoft.com/office/drawing/2014/main" id="{970056EC-3848-4CF1-9DB8-626858766A57}"/>
              </a:ext>
            </a:extLst>
          </p:cNvPr>
          <p:cNvSpPr txBox="1"/>
          <p:nvPr userDrawn="1"/>
        </p:nvSpPr>
        <p:spPr>
          <a:xfrm>
            <a:off x="1275556" y="888007"/>
            <a:ext cx="3086894" cy="418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20000"/>
              </a:lnSpc>
              <a:defRPr sz="2500" b="0">
                <a:solidFill>
                  <a:srgbClr val="2C2E3C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dirty="0">
                <a:solidFill>
                  <a:srgbClr val="F7F9FF"/>
                </a:solidFill>
              </a:rPr>
              <a:t>MEGAN</a:t>
            </a:r>
          </a:p>
        </p:txBody>
      </p:sp>
      <p:sp>
        <p:nvSpPr>
          <p:cNvPr id="26" name="Line">
            <a:extLst>
              <a:ext uri="{FF2B5EF4-FFF2-40B4-BE49-F238E27FC236}">
                <a16:creationId xmlns:a16="http://schemas.microsoft.com/office/drawing/2014/main" id="{338DE466-AB8C-49B2-8F12-8BACA9E312ED}"/>
              </a:ext>
            </a:extLst>
          </p:cNvPr>
          <p:cNvSpPr/>
          <p:nvPr userDrawn="1"/>
        </p:nvSpPr>
        <p:spPr>
          <a:xfrm>
            <a:off x="-1" y="1078508"/>
            <a:ext cx="1002891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176325"/>
      </p:ext>
    </p:extLst>
  </p:cSld>
  <p:clrMapOvr>
    <a:masterClrMapping/>
  </p:clrMapOvr>
  <p:transition spd="slow">
    <p:push dir="u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2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416BD2E-55CD-45D3-A2FA-91D426173E9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-1"/>
            <a:ext cx="24384000" cy="1371600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24384000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123097107"/>
      </p:ext>
    </p:extLst>
  </p:cSld>
  <p:clrMapOvr>
    <a:masterClrMapping/>
  </p:clrMapOvr>
  <p:transition spd="slow">
    <p:push dir="u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3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8066E4F-4E8A-4980-949C-2A451E84260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826999" y="-2"/>
            <a:ext cx="11557000" cy="13716001"/>
          </a:xfrm>
          <a:custGeom>
            <a:avLst/>
            <a:gdLst>
              <a:gd name="connsiteX0" fmla="*/ 0 w 11557000"/>
              <a:gd name="connsiteY0" fmla="*/ 0 h 13716001"/>
              <a:gd name="connsiteX1" fmla="*/ 11557000 w 11557000"/>
              <a:gd name="connsiteY1" fmla="*/ 0 h 13716001"/>
              <a:gd name="connsiteX2" fmla="*/ 11557000 w 11557000"/>
              <a:gd name="connsiteY2" fmla="*/ 13716001 h 13716001"/>
              <a:gd name="connsiteX3" fmla="*/ 0 w 11557000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57000" h="13716001">
                <a:moveTo>
                  <a:pt x="0" y="0"/>
                </a:moveTo>
                <a:lnTo>
                  <a:pt x="11557000" y="0"/>
                </a:lnTo>
                <a:lnTo>
                  <a:pt x="11557000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95803449"/>
      </p:ext>
    </p:extLst>
  </p:cSld>
  <p:clrMapOvr>
    <a:masterClrMapping/>
  </p:clrMapOvr>
  <p:transition spd="slow">
    <p:push dir="u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4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ine">
            <a:extLst>
              <a:ext uri="{FF2B5EF4-FFF2-40B4-BE49-F238E27FC236}">
                <a16:creationId xmlns:a16="http://schemas.microsoft.com/office/drawing/2014/main" id="{C28DC8D8-91A2-4E61-BCA0-0E048067BC37}"/>
              </a:ext>
            </a:extLst>
          </p:cNvPr>
          <p:cNvSpPr/>
          <p:nvPr userDrawn="1"/>
        </p:nvSpPr>
        <p:spPr>
          <a:xfrm>
            <a:off x="21988654" y="13081000"/>
            <a:ext cx="1122806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8" name="Group">
            <a:extLst>
              <a:ext uri="{FF2B5EF4-FFF2-40B4-BE49-F238E27FC236}">
                <a16:creationId xmlns:a16="http://schemas.microsoft.com/office/drawing/2014/main" id="{17719560-C91E-4EA9-95BD-CB89D9855FB2}"/>
              </a:ext>
            </a:extLst>
          </p:cNvPr>
          <p:cNvGrpSpPr/>
          <p:nvPr userDrawn="1"/>
        </p:nvGrpSpPr>
        <p:grpSpPr>
          <a:xfrm>
            <a:off x="1275556" y="12954000"/>
            <a:ext cx="1016001" cy="254000"/>
            <a:chOff x="0" y="0"/>
            <a:chExt cx="1016000" cy="254000"/>
          </a:xfrm>
          <a:solidFill>
            <a:srgbClr val="F7F9FF"/>
          </a:solidFill>
        </p:grpSpPr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C6019152-4752-4AA9-A0C1-C95E0825B8CF}"/>
                </a:ext>
              </a:extLst>
            </p:cNvPr>
            <p:cNvSpPr/>
            <p:nvPr/>
          </p:nvSpPr>
          <p:spPr>
            <a:xfrm>
              <a:off x="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67" y="10800"/>
                  </a:moveTo>
                  <a:lnTo>
                    <a:pt x="21284" y="922"/>
                  </a:lnTo>
                  <a:cubicBezTo>
                    <a:pt x="21480" y="824"/>
                    <a:pt x="21600" y="689"/>
                    <a:pt x="21600" y="540"/>
                  </a:cubicBezTo>
                  <a:cubicBezTo>
                    <a:pt x="21600" y="242"/>
                    <a:pt x="21117" y="0"/>
                    <a:pt x="20520" y="0"/>
                  </a:cubicBezTo>
                  <a:cubicBezTo>
                    <a:pt x="20222" y="0"/>
                    <a:pt x="19953" y="61"/>
                    <a:pt x="19756" y="158"/>
                  </a:cubicBezTo>
                  <a:lnTo>
                    <a:pt x="316" y="10418"/>
                  </a:lnTo>
                  <a:cubicBezTo>
                    <a:pt x="121" y="10516"/>
                    <a:pt x="0" y="10651"/>
                    <a:pt x="0" y="10800"/>
                  </a:cubicBezTo>
                  <a:cubicBezTo>
                    <a:pt x="0" y="10949"/>
                    <a:pt x="120" y="11084"/>
                    <a:pt x="316" y="11182"/>
                  </a:cubicBezTo>
                  <a:lnTo>
                    <a:pt x="19756" y="21442"/>
                  </a:lnTo>
                  <a:cubicBezTo>
                    <a:pt x="19953" y="21540"/>
                    <a:pt x="20222" y="21600"/>
                    <a:pt x="20520" y="21600"/>
                  </a:cubicBezTo>
                  <a:cubicBezTo>
                    <a:pt x="21117" y="21600"/>
                    <a:pt x="21600" y="21358"/>
                    <a:pt x="21600" y="21060"/>
                  </a:cubicBezTo>
                  <a:cubicBezTo>
                    <a:pt x="21600" y="20911"/>
                    <a:pt x="21480" y="20776"/>
                    <a:pt x="21284" y="20678"/>
                  </a:cubicBezTo>
                  <a:cubicBezTo>
                    <a:pt x="21284" y="20678"/>
                    <a:pt x="2567" y="10800"/>
                    <a:pt x="2567" y="108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68DFDA46-5685-4CCE-839A-CBE6B7E83F49}"/>
                </a:ext>
              </a:extLst>
            </p:cNvPr>
            <p:cNvSpPr/>
            <p:nvPr/>
          </p:nvSpPr>
          <p:spPr>
            <a:xfrm>
              <a:off x="88900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4" y="10418"/>
                  </a:moveTo>
                  <a:lnTo>
                    <a:pt x="1844" y="158"/>
                  </a:lnTo>
                  <a:cubicBezTo>
                    <a:pt x="1648" y="61"/>
                    <a:pt x="1378" y="0"/>
                    <a:pt x="1080" y="0"/>
                  </a:cubicBezTo>
                  <a:cubicBezTo>
                    <a:pt x="483" y="0"/>
                    <a:pt x="0" y="242"/>
                    <a:pt x="0" y="540"/>
                  </a:cubicBezTo>
                  <a:cubicBezTo>
                    <a:pt x="0" y="689"/>
                    <a:pt x="121" y="824"/>
                    <a:pt x="316" y="922"/>
                  </a:cubicBezTo>
                  <a:lnTo>
                    <a:pt x="19033" y="10800"/>
                  </a:lnTo>
                  <a:lnTo>
                    <a:pt x="316" y="20678"/>
                  </a:lnTo>
                  <a:cubicBezTo>
                    <a:pt x="121" y="20776"/>
                    <a:pt x="0" y="20911"/>
                    <a:pt x="0" y="21060"/>
                  </a:cubicBezTo>
                  <a:cubicBezTo>
                    <a:pt x="0" y="21358"/>
                    <a:pt x="483" y="21600"/>
                    <a:pt x="1080" y="21600"/>
                  </a:cubicBezTo>
                  <a:cubicBezTo>
                    <a:pt x="1378" y="21600"/>
                    <a:pt x="1648" y="21540"/>
                    <a:pt x="1844" y="21442"/>
                  </a:cubicBezTo>
                  <a:lnTo>
                    <a:pt x="21284" y="11182"/>
                  </a:lnTo>
                  <a:cubicBezTo>
                    <a:pt x="21479" y="11084"/>
                    <a:pt x="21600" y="10949"/>
                    <a:pt x="21600" y="10800"/>
                  </a:cubicBezTo>
                  <a:cubicBezTo>
                    <a:pt x="21600" y="10651"/>
                    <a:pt x="21479" y="10516"/>
                    <a:pt x="21284" y="10418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</p:grpSp>
      <p:sp>
        <p:nvSpPr>
          <p:cNvPr id="21" name="MEGAN">
            <a:extLst>
              <a:ext uri="{FF2B5EF4-FFF2-40B4-BE49-F238E27FC236}">
                <a16:creationId xmlns:a16="http://schemas.microsoft.com/office/drawing/2014/main" id="{70B3130E-BC94-4E03-BD20-A6C909AA0E8A}"/>
              </a:ext>
            </a:extLst>
          </p:cNvPr>
          <p:cNvSpPr txBox="1"/>
          <p:nvPr userDrawn="1"/>
        </p:nvSpPr>
        <p:spPr>
          <a:xfrm>
            <a:off x="1275556" y="888007"/>
            <a:ext cx="3156744" cy="418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20000"/>
              </a:lnSpc>
              <a:defRPr sz="2500" b="0">
                <a:solidFill>
                  <a:srgbClr val="2C2E3C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dirty="0">
                <a:solidFill>
                  <a:srgbClr val="F7F9FF"/>
                </a:solidFill>
              </a:rPr>
              <a:t>MEGAN</a:t>
            </a:r>
          </a:p>
        </p:txBody>
      </p:sp>
      <p:sp>
        <p:nvSpPr>
          <p:cNvPr id="22" name="Line">
            <a:extLst>
              <a:ext uri="{FF2B5EF4-FFF2-40B4-BE49-F238E27FC236}">
                <a16:creationId xmlns:a16="http://schemas.microsoft.com/office/drawing/2014/main" id="{850B1201-C3EE-4755-BD76-A4287DDCF5ED}"/>
              </a:ext>
            </a:extLst>
          </p:cNvPr>
          <p:cNvSpPr/>
          <p:nvPr userDrawn="1"/>
        </p:nvSpPr>
        <p:spPr>
          <a:xfrm>
            <a:off x="-1" y="1078508"/>
            <a:ext cx="1002891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" name="Tw">
            <a:extLst>
              <a:ext uri="{FF2B5EF4-FFF2-40B4-BE49-F238E27FC236}">
                <a16:creationId xmlns:a16="http://schemas.microsoft.com/office/drawing/2014/main" id="{AAE10BD7-EE75-47AE-A9B7-07F5CFF92468}"/>
              </a:ext>
            </a:extLst>
          </p:cNvPr>
          <p:cNvSpPr txBox="1"/>
          <p:nvPr userDrawn="1"/>
        </p:nvSpPr>
        <p:spPr>
          <a:xfrm rot="16200000">
            <a:off x="23424692" y="10835695"/>
            <a:ext cx="64607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Tw</a:t>
            </a:r>
          </a:p>
        </p:txBody>
      </p:sp>
      <p:sp>
        <p:nvSpPr>
          <p:cNvPr id="24" name="Ln">
            <a:extLst>
              <a:ext uri="{FF2B5EF4-FFF2-40B4-BE49-F238E27FC236}">
                <a16:creationId xmlns:a16="http://schemas.microsoft.com/office/drawing/2014/main" id="{45E4D7A4-25E9-4254-9854-E1C355DE4679}"/>
              </a:ext>
            </a:extLst>
          </p:cNvPr>
          <p:cNvSpPr txBox="1"/>
          <p:nvPr userDrawn="1"/>
        </p:nvSpPr>
        <p:spPr>
          <a:xfrm rot="16200000">
            <a:off x="23474085" y="10172025"/>
            <a:ext cx="54729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r>
              <a:rPr>
                <a:solidFill>
                  <a:srgbClr val="F7F9FF"/>
                </a:solidFill>
              </a:rPr>
              <a:t>Ln</a:t>
            </a:r>
          </a:p>
        </p:txBody>
      </p:sp>
      <p:sp>
        <p:nvSpPr>
          <p:cNvPr id="25" name="Fb">
            <a:extLst>
              <a:ext uri="{FF2B5EF4-FFF2-40B4-BE49-F238E27FC236}">
                <a16:creationId xmlns:a16="http://schemas.microsoft.com/office/drawing/2014/main" id="{288693B4-C417-4B2D-A385-04B274958A1D}"/>
              </a:ext>
            </a:extLst>
          </p:cNvPr>
          <p:cNvSpPr txBox="1"/>
          <p:nvPr userDrawn="1"/>
        </p:nvSpPr>
        <p:spPr>
          <a:xfrm rot="16200000">
            <a:off x="23457827" y="11507683"/>
            <a:ext cx="5798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Fb</a:t>
            </a: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15A4A408-8353-4438-A553-6AFEE282DEBC}"/>
              </a:ext>
            </a:extLst>
          </p:cNvPr>
          <p:cNvSpPr txBox="1">
            <a:spLocks/>
          </p:cNvSpPr>
          <p:nvPr userDrawn="1"/>
        </p:nvSpPr>
        <p:spPr>
          <a:xfrm>
            <a:off x="23333077" y="12916793"/>
            <a:ext cx="831848" cy="3048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2C2E3C"/>
                </a:solidFill>
                <a:uFillTx/>
                <a:latin typeface="Lato Black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fld id="{86CB4B4D-7CA3-9044-876B-883B54F8677D}" type="slidenum">
              <a:rPr lang="en-US" smtClean="0">
                <a:solidFill>
                  <a:srgbClr val="F7F9FF"/>
                </a:solidFill>
              </a:rPr>
              <a:pPr hangingPunct="1"/>
              <a:t>‹#›</a:t>
            </a:fld>
            <a:endParaRPr lang="en-US" dirty="0">
              <a:solidFill>
                <a:srgbClr val="F7F9FF"/>
              </a:solidFill>
            </a:endParaRPr>
          </a:p>
        </p:txBody>
      </p:sp>
      <p:sp>
        <p:nvSpPr>
          <p:cNvPr id="27" name="Business Development Company">
            <a:extLst>
              <a:ext uri="{FF2B5EF4-FFF2-40B4-BE49-F238E27FC236}">
                <a16:creationId xmlns:a16="http://schemas.microsoft.com/office/drawing/2014/main" id="{F6A8E870-0C51-4B58-A75A-28A60D3539D6}"/>
              </a:ext>
            </a:extLst>
          </p:cNvPr>
          <p:cNvSpPr txBox="1"/>
          <p:nvPr userDrawn="1"/>
        </p:nvSpPr>
        <p:spPr>
          <a:xfrm>
            <a:off x="15834361" y="12928600"/>
            <a:ext cx="56724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Business Development Company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F978A24-E279-4F83-A55D-8BD37EF0A94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361081" y="6601420"/>
            <a:ext cx="12757814" cy="5207001"/>
          </a:xfrm>
          <a:custGeom>
            <a:avLst/>
            <a:gdLst>
              <a:gd name="connsiteX0" fmla="*/ 0 w 12757814"/>
              <a:gd name="connsiteY0" fmla="*/ 0 h 5207001"/>
              <a:gd name="connsiteX1" fmla="*/ 12757814 w 12757814"/>
              <a:gd name="connsiteY1" fmla="*/ 0 h 5207001"/>
              <a:gd name="connsiteX2" fmla="*/ 12757814 w 12757814"/>
              <a:gd name="connsiteY2" fmla="*/ 5207001 h 5207001"/>
              <a:gd name="connsiteX3" fmla="*/ 0 w 12757814"/>
              <a:gd name="connsiteY3" fmla="*/ 5207001 h 520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57814" h="5207001">
                <a:moveTo>
                  <a:pt x="0" y="0"/>
                </a:moveTo>
                <a:lnTo>
                  <a:pt x="12757814" y="0"/>
                </a:lnTo>
                <a:lnTo>
                  <a:pt x="12757814" y="5207001"/>
                </a:lnTo>
                <a:lnTo>
                  <a:pt x="0" y="52070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71726807"/>
      </p:ext>
    </p:extLst>
  </p:cSld>
  <p:clrMapOvr>
    <a:masterClrMapping/>
  </p:clrMapOvr>
  <p:transition spd="slow">
    <p:push dir="u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5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2B84409-22B5-4AC0-8B7D-15BDEE69247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-1"/>
            <a:ext cx="24384001" cy="13716000"/>
          </a:xfrm>
          <a:custGeom>
            <a:avLst/>
            <a:gdLst>
              <a:gd name="connsiteX0" fmla="*/ 0 w 24384001"/>
              <a:gd name="connsiteY0" fmla="*/ 0 h 13716000"/>
              <a:gd name="connsiteX1" fmla="*/ 24384001 w 24384001"/>
              <a:gd name="connsiteY1" fmla="*/ 0 h 13716000"/>
              <a:gd name="connsiteX2" fmla="*/ 24384001 w 24384001"/>
              <a:gd name="connsiteY2" fmla="*/ 13716000 h 13716000"/>
              <a:gd name="connsiteX3" fmla="*/ 0 w 24384001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1" h="13716000">
                <a:moveTo>
                  <a:pt x="0" y="0"/>
                </a:moveTo>
                <a:lnTo>
                  <a:pt x="24384001" y="0"/>
                </a:lnTo>
                <a:lnTo>
                  <a:pt x="24384001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85505806"/>
      </p:ext>
    </p:extLst>
  </p:cSld>
  <p:clrMapOvr>
    <a:masterClrMapping/>
  </p:clrMapOvr>
  <p:transition spd="slow">
    <p:push dir="u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7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D823A5-2770-4A00-A775-08AC1295E04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197"/>
            <a:ext cx="13970000" cy="13715802"/>
          </a:xfrm>
          <a:custGeom>
            <a:avLst/>
            <a:gdLst>
              <a:gd name="connsiteX0" fmla="*/ 0 w 13970000"/>
              <a:gd name="connsiteY0" fmla="*/ 0 h 13715802"/>
              <a:gd name="connsiteX1" fmla="*/ 13970000 w 13970000"/>
              <a:gd name="connsiteY1" fmla="*/ 0 h 13715802"/>
              <a:gd name="connsiteX2" fmla="*/ 13970000 w 13970000"/>
              <a:gd name="connsiteY2" fmla="*/ 13715802 h 13715802"/>
              <a:gd name="connsiteX3" fmla="*/ 0 w 13970000"/>
              <a:gd name="connsiteY3" fmla="*/ 13715802 h 1371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70000" h="13715802">
                <a:moveTo>
                  <a:pt x="0" y="0"/>
                </a:moveTo>
                <a:lnTo>
                  <a:pt x="13970000" y="0"/>
                </a:lnTo>
                <a:lnTo>
                  <a:pt x="13970000" y="13715802"/>
                </a:lnTo>
                <a:lnTo>
                  <a:pt x="0" y="13715802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42898317"/>
      </p:ext>
    </p:extLst>
  </p:cSld>
  <p:clrMapOvr>
    <a:masterClrMapping/>
  </p:clrMapOvr>
  <p:transition spd="slow">
    <p:push dir="u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2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1D21634-5E4A-49D3-BA11-8A34644A95C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1430000" cy="13716000"/>
          </a:xfrm>
          <a:custGeom>
            <a:avLst/>
            <a:gdLst>
              <a:gd name="connsiteX0" fmla="*/ 0 w 11430000"/>
              <a:gd name="connsiteY0" fmla="*/ 0 h 13716000"/>
              <a:gd name="connsiteX1" fmla="*/ 11430000 w 11430000"/>
              <a:gd name="connsiteY1" fmla="*/ 0 h 13716000"/>
              <a:gd name="connsiteX2" fmla="*/ 11430000 w 11430000"/>
              <a:gd name="connsiteY2" fmla="*/ 13716000 h 13716000"/>
              <a:gd name="connsiteX3" fmla="*/ 0 w 114300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13716000">
                <a:moveTo>
                  <a:pt x="0" y="0"/>
                </a:moveTo>
                <a:lnTo>
                  <a:pt x="11430000" y="0"/>
                </a:lnTo>
                <a:lnTo>
                  <a:pt x="11430000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50186691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867882-F8C0-4DE4-8F4F-BC5B9639AC2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191998" y="0"/>
            <a:ext cx="12192002" cy="13716001"/>
          </a:xfrm>
          <a:custGeom>
            <a:avLst/>
            <a:gdLst>
              <a:gd name="connsiteX0" fmla="*/ 0 w 12192002"/>
              <a:gd name="connsiteY0" fmla="*/ 0 h 13716001"/>
              <a:gd name="connsiteX1" fmla="*/ 12192002 w 12192002"/>
              <a:gd name="connsiteY1" fmla="*/ 0 h 13716001"/>
              <a:gd name="connsiteX2" fmla="*/ 12192002 w 12192002"/>
              <a:gd name="connsiteY2" fmla="*/ 13716001 h 13716001"/>
              <a:gd name="connsiteX3" fmla="*/ 0 w 12192002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2" h="13716001">
                <a:moveTo>
                  <a:pt x="0" y="0"/>
                </a:moveTo>
                <a:lnTo>
                  <a:pt x="12192002" y="0"/>
                </a:lnTo>
                <a:lnTo>
                  <a:pt x="12192002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372085815"/>
      </p:ext>
    </p:extLst>
  </p:cSld>
  <p:clrMapOvr>
    <a:masterClrMapping/>
  </p:clrMapOvr>
  <p:transition spd="slow">
    <p:push dir="u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3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3B5DA9C-84A0-47B6-8EC5-28708F51A73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-1"/>
            <a:ext cx="24384000" cy="1371600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24384000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430173872"/>
      </p:ext>
    </p:extLst>
  </p:cSld>
  <p:clrMapOvr>
    <a:masterClrMapping/>
  </p:clrMapOvr>
  <p:transition spd="slow">
    <p:push dir="u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4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A768CB4-9EF2-4FF7-A196-66149B373C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131"/>
            <a:ext cx="24384000" cy="13715869"/>
          </a:xfrm>
          <a:custGeom>
            <a:avLst/>
            <a:gdLst>
              <a:gd name="connsiteX0" fmla="*/ 0 w 24384000"/>
              <a:gd name="connsiteY0" fmla="*/ 0 h 13715869"/>
              <a:gd name="connsiteX1" fmla="*/ 24384000 w 24384000"/>
              <a:gd name="connsiteY1" fmla="*/ 0 h 13715869"/>
              <a:gd name="connsiteX2" fmla="*/ 24384000 w 24384000"/>
              <a:gd name="connsiteY2" fmla="*/ 13715869 h 13715869"/>
              <a:gd name="connsiteX3" fmla="*/ 0 w 24384000"/>
              <a:gd name="connsiteY3" fmla="*/ 13715869 h 13715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0" h="13715869">
                <a:moveTo>
                  <a:pt x="0" y="0"/>
                </a:moveTo>
                <a:lnTo>
                  <a:pt x="24384000" y="0"/>
                </a:lnTo>
                <a:lnTo>
                  <a:pt x="24384000" y="13715869"/>
                </a:lnTo>
                <a:lnTo>
                  <a:pt x="0" y="13715869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86303823"/>
      </p:ext>
    </p:extLst>
  </p:cSld>
  <p:clrMapOvr>
    <a:masterClrMapping/>
  </p:clrMapOvr>
  <p:transition spd="slow">
    <p:push dir="u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5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05F78D1-3D55-4960-96A7-1C9CD5DB31F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24384000" cy="11808421"/>
          </a:xfrm>
          <a:custGeom>
            <a:avLst/>
            <a:gdLst>
              <a:gd name="connsiteX0" fmla="*/ 0 w 24384000"/>
              <a:gd name="connsiteY0" fmla="*/ 0 h 11808421"/>
              <a:gd name="connsiteX1" fmla="*/ 24384000 w 24384000"/>
              <a:gd name="connsiteY1" fmla="*/ 0 h 11808421"/>
              <a:gd name="connsiteX2" fmla="*/ 24384000 w 24384000"/>
              <a:gd name="connsiteY2" fmla="*/ 11808421 h 11808421"/>
              <a:gd name="connsiteX3" fmla="*/ 0 w 24384000"/>
              <a:gd name="connsiteY3" fmla="*/ 11808421 h 11808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0" h="11808421">
                <a:moveTo>
                  <a:pt x="0" y="0"/>
                </a:moveTo>
                <a:lnTo>
                  <a:pt x="24384000" y="0"/>
                </a:lnTo>
                <a:lnTo>
                  <a:pt x="24384000" y="11808421"/>
                </a:lnTo>
                <a:lnTo>
                  <a:pt x="0" y="11808421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  <p:grpSp>
        <p:nvGrpSpPr>
          <p:cNvPr id="16" name="Group">
            <a:extLst>
              <a:ext uri="{FF2B5EF4-FFF2-40B4-BE49-F238E27FC236}">
                <a16:creationId xmlns:a16="http://schemas.microsoft.com/office/drawing/2014/main" id="{2F082C1D-405F-4B08-8A08-45AC8E325270}"/>
              </a:ext>
            </a:extLst>
          </p:cNvPr>
          <p:cNvGrpSpPr/>
          <p:nvPr userDrawn="1"/>
        </p:nvGrpSpPr>
        <p:grpSpPr>
          <a:xfrm>
            <a:off x="1275556" y="12954000"/>
            <a:ext cx="1016001" cy="254000"/>
            <a:chOff x="0" y="0"/>
            <a:chExt cx="1016000" cy="254000"/>
          </a:xfrm>
          <a:solidFill>
            <a:srgbClr val="F7F9FF"/>
          </a:solidFill>
        </p:grpSpPr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29924CE1-5D9B-4B7A-97C2-635E69B3C5D2}"/>
                </a:ext>
              </a:extLst>
            </p:cNvPr>
            <p:cNvSpPr/>
            <p:nvPr/>
          </p:nvSpPr>
          <p:spPr>
            <a:xfrm>
              <a:off x="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67" y="10800"/>
                  </a:moveTo>
                  <a:lnTo>
                    <a:pt x="21284" y="922"/>
                  </a:lnTo>
                  <a:cubicBezTo>
                    <a:pt x="21480" y="824"/>
                    <a:pt x="21600" y="689"/>
                    <a:pt x="21600" y="540"/>
                  </a:cubicBezTo>
                  <a:cubicBezTo>
                    <a:pt x="21600" y="242"/>
                    <a:pt x="21117" y="0"/>
                    <a:pt x="20520" y="0"/>
                  </a:cubicBezTo>
                  <a:cubicBezTo>
                    <a:pt x="20222" y="0"/>
                    <a:pt x="19953" y="61"/>
                    <a:pt x="19756" y="158"/>
                  </a:cubicBezTo>
                  <a:lnTo>
                    <a:pt x="316" y="10418"/>
                  </a:lnTo>
                  <a:cubicBezTo>
                    <a:pt x="121" y="10516"/>
                    <a:pt x="0" y="10651"/>
                    <a:pt x="0" y="10800"/>
                  </a:cubicBezTo>
                  <a:cubicBezTo>
                    <a:pt x="0" y="10949"/>
                    <a:pt x="120" y="11084"/>
                    <a:pt x="316" y="11182"/>
                  </a:cubicBezTo>
                  <a:lnTo>
                    <a:pt x="19756" y="21442"/>
                  </a:lnTo>
                  <a:cubicBezTo>
                    <a:pt x="19953" y="21540"/>
                    <a:pt x="20222" y="21600"/>
                    <a:pt x="20520" y="21600"/>
                  </a:cubicBezTo>
                  <a:cubicBezTo>
                    <a:pt x="21117" y="21600"/>
                    <a:pt x="21600" y="21358"/>
                    <a:pt x="21600" y="21060"/>
                  </a:cubicBezTo>
                  <a:cubicBezTo>
                    <a:pt x="21600" y="20911"/>
                    <a:pt x="21480" y="20776"/>
                    <a:pt x="21284" y="20678"/>
                  </a:cubicBezTo>
                  <a:cubicBezTo>
                    <a:pt x="21284" y="20678"/>
                    <a:pt x="2567" y="10800"/>
                    <a:pt x="2567" y="108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>
                <a:solidFill>
                  <a:srgbClr val="F7F9FF"/>
                </a:solidFill>
              </a:endParaRPr>
            </a:p>
          </p:txBody>
        </p:sp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B3DB5215-2219-424B-A2FF-06D0739751D4}"/>
                </a:ext>
              </a:extLst>
            </p:cNvPr>
            <p:cNvSpPr/>
            <p:nvPr/>
          </p:nvSpPr>
          <p:spPr>
            <a:xfrm>
              <a:off x="88900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4" y="10418"/>
                  </a:moveTo>
                  <a:lnTo>
                    <a:pt x="1844" y="158"/>
                  </a:lnTo>
                  <a:cubicBezTo>
                    <a:pt x="1648" y="61"/>
                    <a:pt x="1378" y="0"/>
                    <a:pt x="1080" y="0"/>
                  </a:cubicBezTo>
                  <a:cubicBezTo>
                    <a:pt x="483" y="0"/>
                    <a:pt x="0" y="242"/>
                    <a:pt x="0" y="540"/>
                  </a:cubicBezTo>
                  <a:cubicBezTo>
                    <a:pt x="0" y="689"/>
                    <a:pt x="121" y="824"/>
                    <a:pt x="316" y="922"/>
                  </a:cubicBezTo>
                  <a:lnTo>
                    <a:pt x="19033" y="10800"/>
                  </a:lnTo>
                  <a:lnTo>
                    <a:pt x="316" y="20678"/>
                  </a:lnTo>
                  <a:cubicBezTo>
                    <a:pt x="121" y="20776"/>
                    <a:pt x="0" y="20911"/>
                    <a:pt x="0" y="21060"/>
                  </a:cubicBezTo>
                  <a:cubicBezTo>
                    <a:pt x="0" y="21358"/>
                    <a:pt x="483" y="21600"/>
                    <a:pt x="1080" y="21600"/>
                  </a:cubicBezTo>
                  <a:cubicBezTo>
                    <a:pt x="1378" y="21600"/>
                    <a:pt x="1648" y="21540"/>
                    <a:pt x="1844" y="21442"/>
                  </a:cubicBezTo>
                  <a:lnTo>
                    <a:pt x="21284" y="11182"/>
                  </a:lnTo>
                  <a:cubicBezTo>
                    <a:pt x="21479" y="11084"/>
                    <a:pt x="21600" y="10949"/>
                    <a:pt x="21600" y="10800"/>
                  </a:cubicBezTo>
                  <a:cubicBezTo>
                    <a:pt x="21600" y="10651"/>
                    <a:pt x="21479" y="10516"/>
                    <a:pt x="21284" y="10418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>
                <a:solidFill>
                  <a:srgbClr val="F7F9FF"/>
                </a:solidFill>
              </a:endParaRPr>
            </a:p>
          </p:txBody>
        </p:sp>
      </p:grpSp>
      <p:sp>
        <p:nvSpPr>
          <p:cNvPr id="19" name="Line">
            <a:extLst>
              <a:ext uri="{FF2B5EF4-FFF2-40B4-BE49-F238E27FC236}">
                <a16:creationId xmlns:a16="http://schemas.microsoft.com/office/drawing/2014/main" id="{B10682E3-38DC-4BDD-BF9F-2906F3804C22}"/>
              </a:ext>
            </a:extLst>
          </p:cNvPr>
          <p:cNvSpPr/>
          <p:nvPr userDrawn="1"/>
        </p:nvSpPr>
        <p:spPr>
          <a:xfrm>
            <a:off x="21988654" y="13081000"/>
            <a:ext cx="1122806" cy="0"/>
          </a:xfrm>
          <a:prstGeom prst="line">
            <a:avLst/>
          </a:prstGeom>
          <a:ln w="254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7F9FF"/>
              </a:solidFill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8345D881-2519-4F57-94C2-7C8DB4FEF802}"/>
              </a:ext>
            </a:extLst>
          </p:cNvPr>
          <p:cNvSpPr txBox="1">
            <a:spLocks/>
          </p:cNvSpPr>
          <p:nvPr userDrawn="1"/>
        </p:nvSpPr>
        <p:spPr>
          <a:xfrm>
            <a:off x="23333077" y="12916793"/>
            <a:ext cx="831848" cy="3048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2C2E3C"/>
                </a:solidFill>
                <a:uFillTx/>
                <a:latin typeface="Lato Black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fld id="{86CB4B4D-7CA3-9044-876B-883B54F8677D}" type="slidenum">
              <a:rPr lang="en-US" smtClean="0">
                <a:solidFill>
                  <a:srgbClr val="F7F9FF"/>
                </a:solidFill>
              </a:rPr>
              <a:pPr hangingPunct="1"/>
              <a:t>‹#›</a:t>
            </a:fld>
            <a:endParaRPr lang="en-US" dirty="0">
              <a:solidFill>
                <a:srgbClr val="F7F9FF"/>
              </a:solidFill>
            </a:endParaRPr>
          </a:p>
        </p:txBody>
      </p:sp>
      <p:sp>
        <p:nvSpPr>
          <p:cNvPr id="21" name="Business Development Company">
            <a:extLst>
              <a:ext uri="{FF2B5EF4-FFF2-40B4-BE49-F238E27FC236}">
                <a16:creationId xmlns:a16="http://schemas.microsoft.com/office/drawing/2014/main" id="{33F71A57-4C77-461D-961E-64E2DC6EC330}"/>
              </a:ext>
            </a:extLst>
          </p:cNvPr>
          <p:cNvSpPr txBox="1"/>
          <p:nvPr userDrawn="1"/>
        </p:nvSpPr>
        <p:spPr>
          <a:xfrm>
            <a:off x="15834361" y="12928600"/>
            <a:ext cx="56724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Business Development Company</a:t>
            </a:r>
          </a:p>
        </p:txBody>
      </p:sp>
    </p:spTree>
    <p:extLst>
      <p:ext uri="{BB962C8B-B14F-4D97-AF65-F5344CB8AC3E}">
        <p14:creationId xmlns:p14="http://schemas.microsoft.com/office/powerpoint/2010/main" val="1959595816"/>
      </p:ext>
    </p:extLst>
  </p:cSld>
  <p:clrMapOvr>
    <a:masterClrMapping/>
  </p:clrMapOvr>
  <p:transition spd="slow">
    <p:push dir="u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6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FE92E15-5AD4-48BA-854F-0080380D87E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131"/>
            <a:ext cx="24384000" cy="13715869"/>
          </a:xfrm>
          <a:custGeom>
            <a:avLst/>
            <a:gdLst>
              <a:gd name="connsiteX0" fmla="*/ 0 w 24384000"/>
              <a:gd name="connsiteY0" fmla="*/ 0 h 13715869"/>
              <a:gd name="connsiteX1" fmla="*/ 24384000 w 24384000"/>
              <a:gd name="connsiteY1" fmla="*/ 0 h 13715869"/>
              <a:gd name="connsiteX2" fmla="*/ 24384000 w 24384000"/>
              <a:gd name="connsiteY2" fmla="*/ 13715869 h 13715869"/>
              <a:gd name="connsiteX3" fmla="*/ 0 w 24384000"/>
              <a:gd name="connsiteY3" fmla="*/ 13715869 h 13715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0" h="13715869">
                <a:moveTo>
                  <a:pt x="0" y="0"/>
                </a:moveTo>
                <a:lnTo>
                  <a:pt x="24384000" y="0"/>
                </a:lnTo>
                <a:lnTo>
                  <a:pt x="24384000" y="13715869"/>
                </a:lnTo>
                <a:lnTo>
                  <a:pt x="0" y="13715869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823242540"/>
      </p:ext>
    </p:extLst>
  </p:cSld>
  <p:clrMapOvr>
    <a:masterClrMapping/>
  </p:clrMapOvr>
  <p:transition spd="slow">
    <p:push dir="u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7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0628333-8109-4A34-BCF9-5FD77BCA196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131"/>
            <a:ext cx="24384000" cy="13715869"/>
          </a:xfrm>
          <a:custGeom>
            <a:avLst/>
            <a:gdLst>
              <a:gd name="connsiteX0" fmla="*/ 0 w 24384000"/>
              <a:gd name="connsiteY0" fmla="*/ 0 h 13715869"/>
              <a:gd name="connsiteX1" fmla="*/ 24384000 w 24384000"/>
              <a:gd name="connsiteY1" fmla="*/ 0 h 13715869"/>
              <a:gd name="connsiteX2" fmla="*/ 24384000 w 24384000"/>
              <a:gd name="connsiteY2" fmla="*/ 13715869 h 13715869"/>
              <a:gd name="connsiteX3" fmla="*/ 0 w 24384000"/>
              <a:gd name="connsiteY3" fmla="*/ 13715869 h 13715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0" h="13715869">
                <a:moveTo>
                  <a:pt x="0" y="0"/>
                </a:moveTo>
                <a:lnTo>
                  <a:pt x="24384000" y="0"/>
                </a:lnTo>
                <a:lnTo>
                  <a:pt x="24384000" y="13715869"/>
                </a:lnTo>
                <a:lnTo>
                  <a:pt x="0" y="13715869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anchor="ctr">
            <a:noAutofit/>
          </a:bodyPr>
          <a:lstStyle>
            <a:lvl1pPr>
              <a:defRPr sz="800"/>
            </a:lvl1pPr>
          </a:lstStyle>
          <a:p>
            <a:r>
              <a:rPr lang="en-M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8032171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23747731" y="11324225"/>
            <a:ext cx="0" cy="1124949"/>
          </a:xfrm>
          <a:prstGeom prst="line">
            <a:avLst/>
          </a:prstGeom>
          <a:ln w="127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MEGAN"/>
          <p:cNvSpPr txBox="1"/>
          <p:nvPr userDrawn="1"/>
        </p:nvSpPr>
        <p:spPr>
          <a:xfrm>
            <a:off x="1275556" y="888007"/>
            <a:ext cx="4119404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 anchorCtr="0">
            <a:spAutoFit/>
          </a:bodyPr>
          <a:lstStyle>
            <a:lvl1pPr algn="l">
              <a:lnSpc>
                <a:spcPct val="120000"/>
              </a:lnSpc>
              <a:defRPr sz="2500" b="0">
                <a:solidFill>
                  <a:srgbClr val="2C2E3C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pPr>
              <a:lnSpc>
                <a:spcPct val="100000"/>
              </a:lnSpc>
            </a:pPr>
            <a:r>
              <a:rPr dirty="0">
                <a:solidFill>
                  <a:srgbClr val="F7F9FF"/>
                </a:solidFill>
              </a:rPr>
              <a:t>MEGAN</a:t>
            </a:r>
          </a:p>
        </p:txBody>
      </p:sp>
      <p:sp>
        <p:nvSpPr>
          <p:cNvPr id="10" name="Fb"/>
          <p:cNvSpPr txBox="1"/>
          <p:nvPr/>
        </p:nvSpPr>
        <p:spPr>
          <a:xfrm rot="16200000">
            <a:off x="23432264" y="2391305"/>
            <a:ext cx="630934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Fb</a:t>
            </a:r>
          </a:p>
        </p:txBody>
      </p:sp>
      <p:sp>
        <p:nvSpPr>
          <p:cNvPr id="11" name="Tw"/>
          <p:cNvSpPr txBox="1"/>
          <p:nvPr/>
        </p:nvSpPr>
        <p:spPr>
          <a:xfrm rot="16200000">
            <a:off x="23396207" y="1629306"/>
            <a:ext cx="70304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Tw</a:t>
            </a:r>
          </a:p>
        </p:txBody>
      </p:sp>
      <p:sp>
        <p:nvSpPr>
          <p:cNvPr id="12" name="Ln"/>
          <p:cNvSpPr txBox="1"/>
          <p:nvPr/>
        </p:nvSpPr>
        <p:spPr>
          <a:xfrm rot="16200000">
            <a:off x="23449955" y="875625"/>
            <a:ext cx="59555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r>
              <a:rPr dirty="0">
                <a:solidFill>
                  <a:srgbClr val="F7F9FF"/>
                </a:solidFill>
              </a:rPr>
              <a:t>Ln</a:t>
            </a:r>
          </a:p>
        </p:txBody>
      </p:sp>
      <p:sp>
        <p:nvSpPr>
          <p:cNvPr id="13" name="Line"/>
          <p:cNvSpPr/>
          <p:nvPr/>
        </p:nvSpPr>
        <p:spPr>
          <a:xfrm flipV="1">
            <a:off x="23760431" y="-2"/>
            <a:ext cx="0" cy="571501"/>
          </a:xfrm>
          <a:prstGeom prst="line">
            <a:avLst/>
          </a:prstGeom>
          <a:ln w="12700">
            <a:solidFill>
              <a:srgbClr val="F7F9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9727EBB1-DB6C-445B-BF8A-86F7BA9E3E45}"/>
              </a:ext>
            </a:extLst>
          </p:cNvPr>
          <p:cNvSpPr txBox="1">
            <a:spLocks/>
          </p:cNvSpPr>
          <p:nvPr userDrawn="1"/>
        </p:nvSpPr>
        <p:spPr>
          <a:xfrm>
            <a:off x="23328314" y="12916793"/>
            <a:ext cx="841374" cy="3048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2C2E3C"/>
                </a:solidFill>
                <a:uFillTx/>
                <a:latin typeface="Lato Black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fld id="{86CB4B4D-7CA3-9044-876B-883B54F8677D}" type="slidenum">
              <a:rPr lang="en-US" smtClean="0">
                <a:solidFill>
                  <a:srgbClr val="F7F9FF"/>
                </a:solidFill>
              </a:rPr>
              <a:pPr hangingPunct="1"/>
              <a:t>‹#›</a:t>
            </a:fld>
            <a:endParaRPr lang="en-US" dirty="0">
              <a:solidFill>
                <a:srgbClr val="F7F9FF"/>
              </a:solidFill>
            </a:endParaRPr>
          </a:p>
        </p:txBody>
      </p:sp>
      <p:sp>
        <p:nvSpPr>
          <p:cNvPr id="19" name="Business Development Company">
            <a:extLst>
              <a:ext uri="{FF2B5EF4-FFF2-40B4-BE49-F238E27FC236}">
                <a16:creationId xmlns:a16="http://schemas.microsoft.com/office/drawing/2014/main" id="{E397FBBD-3CAD-417A-A899-9589B467C3D5}"/>
              </a:ext>
            </a:extLst>
          </p:cNvPr>
          <p:cNvSpPr txBox="1"/>
          <p:nvPr userDrawn="1"/>
        </p:nvSpPr>
        <p:spPr>
          <a:xfrm rot="16200000">
            <a:off x="20277323" y="7304320"/>
            <a:ext cx="694081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noAutofit/>
          </a:bodyPr>
          <a:lstStyle>
            <a:lvl1pPr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lvl1pPr>
          </a:lstStyle>
          <a:p>
            <a:pPr algn="l">
              <a:defRPr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dirty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rPr>
              <a:t>Business Development Company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0D222B3-508B-4342-AD03-60BBE5BD509C}"/>
              </a:ext>
            </a:extLst>
          </p:cNvPr>
          <p:cNvCxnSpPr/>
          <p:nvPr userDrawn="1"/>
        </p:nvCxnSpPr>
        <p:spPr>
          <a:xfrm>
            <a:off x="-1" y="1078508"/>
            <a:ext cx="1014984" cy="0"/>
          </a:xfrm>
          <a:prstGeom prst="line">
            <a:avLst/>
          </a:prstGeom>
          <a:noFill/>
          <a:ln w="25400" cap="flat">
            <a:solidFill>
              <a:srgbClr val="F7F9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0" name="Group">
            <a:extLst>
              <a:ext uri="{FF2B5EF4-FFF2-40B4-BE49-F238E27FC236}">
                <a16:creationId xmlns:a16="http://schemas.microsoft.com/office/drawing/2014/main" id="{89D4BB69-2E35-4641-83A4-41073A126BD1}"/>
              </a:ext>
            </a:extLst>
          </p:cNvPr>
          <p:cNvGrpSpPr/>
          <p:nvPr userDrawn="1"/>
        </p:nvGrpSpPr>
        <p:grpSpPr>
          <a:xfrm>
            <a:off x="1275556" y="12954000"/>
            <a:ext cx="1016001" cy="254000"/>
            <a:chOff x="0" y="0"/>
            <a:chExt cx="1016000" cy="254000"/>
          </a:xfrm>
          <a:solidFill>
            <a:srgbClr val="F7F9FF"/>
          </a:solidFill>
        </p:grpSpPr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DDC8030D-5AAD-496A-941B-B546D64E833D}"/>
                </a:ext>
              </a:extLst>
            </p:cNvPr>
            <p:cNvSpPr/>
            <p:nvPr/>
          </p:nvSpPr>
          <p:spPr>
            <a:xfrm>
              <a:off x="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67" y="10800"/>
                  </a:moveTo>
                  <a:lnTo>
                    <a:pt x="21284" y="922"/>
                  </a:lnTo>
                  <a:cubicBezTo>
                    <a:pt x="21480" y="824"/>
                    <a:pt x="21600" y="689"/>
                    <a:pt x="21600" y="540"/>
                  </a:cubicBezTo>
                  <a:cubicBezTo>
                    <a:pt x="21600" y="242"/>
                    <a:pt x="21117" y="0"/>
                    <a:pt x="20520" y="0"/>
                  </a:cubicBezTo>
                  <a:cubicBezTo>
                    <a:pt x="20222" y="0"/>
                    <a:pt x="19953" y="61"/>
                    <a:pt x="19756" y="158"/>
                  </a:cubicBezTo>
                  <a:lnTo>
                    <a:pt x="316" y="10418"/>
                  </a:lnTo>
                  <a:cubicBezTo>
                    <a:pt x="121" y="10516"/>
                    <a:pt x="0" y="10651"/>
                    <a:pt x="0" y="10800"/>
                  </a:cubicBezTo>
                  <a:cubicBezTo>
                    <a:pt x="0" y="10949"/>
                    <a:pt x="120" y="11084"/>
                    <a:pt x="316" y="11182"/>
                  </a:cubicBezTo>
                  <a:lnTo>
                    <a:pt x="19756" y="21442"/>
                  </a:lnTo>
                  <a:cubicBezTo>
                    <a:pt x="19953" y="21540"/>
                    <a:pt x="20222" y="21600"/>
                    <a:pt x="20520" y="21600"/>
                  </a:cubicBezTo>
                  <a:cubicBezTo>
                    <a:pt x="21117" y="21600"/>
                    <a:pt x="21600" y="21358"/>
                    <a:pt x="21600" y="21060"/>
                  </a:cubicBezTo>
                  <a:cubicBezTo>
                    <a:pt x="21600" y="20911"/>
                    <a:pt x="21480" y="20776"/>
                    <a:pt x="21284" y="20678"/>
                  </a:cubicBezTo>
                  <a:cubicBezTo>
                    <a:pt x="21284" y="20678"/>
                    <a:pt x="2567" y="10800"/>
                    <a:pt x="2567" y="108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  <p:sp>
          <p:nvSpPr>
            <p:cNvPr id="32" name="Shape">
              <a:extLst>
                <a:ext uri="{FF2B5EF4-FFF2-40B4-BE49-F238E27FC236}">
                  <a16:creationId xmlns:a16="http://schemas.microsoft.com/office/drawing/2014/main" id="{C34CE171-EA0D-4FE3-A6CF-DF973C396297}"/>
                </a:ext>
              </a:extLst>
            </p:cNvPr>
            <p:cNvSpPr/>
            <p:nvPr/>
          </p:nvSpPr>
          <p:spPr>
            <a:xfrm>
              <a:off x="889000" y="0"/>
              <a:ext cx="12700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4" y="10418"/>
                  </a:moveTo>
                  <a:lnTo>
                    <a:pt x="1844" y="158"/>
                  </a:lnTo>
                  <a:cubicBezTo>
                    <a:pt x="1648" y="61"/>
                    <a:pt x="1378" y="0"/>
                    <a:pt x="1080" y="0"/>
                  </a:cubicBezTo>
                  <a:cubicBezTo>
                    <a:pt x="483" y="0"/>
                    <a:pt x="0" y="242"/>
                    <a:pt x="0" y="540"/>
                  </a:cubicBezTo>
                  <a:cubicBezTo>
                    <a:pt x="0" y="689"/>
                    <a:pt x="121" y="824"/>
                    <a:pt x="316" y="922"/>
                  </a:cubicBezTo>
                  <a:lnTo>
                    <a:pt x="19033" y="10800"/>
                  </a:lnTo>
                  <a:lnTo>
                    <a:pt x="316" y="20678"/>
                  </a:lnTo>
                  <a:cubicBezTo>
                    <a:pt x="121" y="20776"/>
                    <a:pt x="0" y="20911"/>
                    <a:pt x="0" y="21060"/>
                  </a:cubicBezTo>
                  <a:cubicBezTo>
                    <a:pt x="0" y="21358"/>
                    <a:pt x="483" y="21600"/>
                    <a:pt x="1080" y="21600"/>
                  </a:cubicBezTo>
                  <a:cubicBezTo>
                    <a:pt x="1378" y="21600"/>
                    <a:pt x="1648" y="21540"/>
                    <a:pt x="1844" y="21442"/>
                  </a:cubicBezTo>
                  <a:lnTo>
                    <a:pt x="21284" y="11182"/>
                  </a:lnTo>
                  <a:cubicBezTo>
                    <a:pt x="21479" y="11084"/>
                    <a:pt x="21600" y="10949"/>
                    <a:pt x="21600" y="10800"/>
                  </a:cubicBezTo>
                  <a:cubicBezTo>
                    <a:pt x="21600" y="10651"/>
                    <a:pt x="21479" y="10516"/>
                    <a:pt x="21284" y="10418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7" r:id="rId4"/>
    <p:sldLayoutId id="2147483669" r:id="rId5"/>
    <p:sldLayoutId id="2147483843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71" r:id="rId14"/>
    <p:sldLayoutId id="2147483672" r:id="rId15"/>
    <p:sldLayoutId id="2147483677" r:id="rId16"/>
    <p:sldLayoutId id="2147483678" r:id="rId17"/>
    <p:sldLayoutId id="2147483679" r:id="rId18"/>
    <p:sldLayoutId id="2147483680" r:id="rId19"/>
    <p:sldLayoutId id="2147483687" r:id="rId20"/>
    <p:sldLayoutId id="2147483688" r:id="rId21"/>
    <p:sldLayoutId id="2147483693" r:id="rId22"/>
    <p:sldLayoutId id="2147483694" r:id="rId23"/>
    <p:sldLayoutId id="2147483695" r:id="rId24"/>
    <p:sldLayoutId id="2147483696" r:id="rId25"/>
    <p:sldLayoutId id="2147483697" r:id="rId26"/>
    <p:sldLayoutId id="2147483698" r:id="rId27"/>
    <p:sldLayoutId id="2147483699" r:id="rId28"/>
    <p:sldLayoutId id="2147483700" r:id="rId29"/>
    <p:sldLayoutId id="2147483701" r:id="rId30"/>
    <p:sldLayoutId id="2147483702" r:id="rId31"/>
    <p:sldLayoutId id="2147483703" r:id="rId32"/>
    <p:sldLayoutId id="2147483704" r:id="rId33"/>
    <p:sldLayoutId id="2147483705" r:id="rId34"/>
    <p:sldLayoutId id="2147483706" r:id="rId35"/>
    <p:sldLayoutId id="2147483707" r:id="rId36"/>
    <p:sldLayoutId id="2147483708" r:id="rId37"/>
    <p:sldLayoutId id="2147483709" r:id="rId38"/>
    <p:sldLayoutId id="2147483710" r:id="rId39"/>
    <p:sldLayoutId id="2147483711" r:id="rId40"/>
    <p:sldLayoutId id="2147483712" r:id="rId41"/>
    <p:sldLayoutId id="2147483713" r:id="rId42"/>
    <p:sldLayoutId id="2147483714" r:id="rId43"/>
    <p:sldLayoutId id="2147483715" r:id="rId44"/>
    <p:sldLayoutId id="2147483716" r:id="rId45"/>
    <p:sldLayoutId id="2147483717" r:id="rId46"/>
    <p:sldLayoutId id="2147483718" r:id="rId47"/>
    <p:sldLayoutId id="2147483719" r:id="rId48"/>
    <p:sldLayoutId id="2147483720" r:id="rId49"/>
    <p:sldLayoutId id="2147483721" r:id="rId50"/>
    <p:sldLayoutId id="2147483722" r:id="rId51"/>
    <p:sldLayoutId id="2147483723" r:id="rId52"/>
    <p:sldLayoutId id="2147483724" r:id="rId53"/>
    <p:sldLayoutId id="2147483725" r:id="rId54"/>
    <p:sldLayoutId id="2147483727" r:id="rId55"/>
    <p:sldLayoutId id="2147483728" r:id="rId56"/>
    <p:sldLayoutId id="2147483729" r:id="rId57"/>
    <p:sldLayoutId id="2147483730" r:id="rId58"/>
    <p:sldLayoutId id="2147483731" r:id="rId59"/>
    <p:sldLayoutId id="2147483732" r:id="rId60"/>
    <p:sldLayoutId id="2147483733" r:id="rId61"/>
    <p:sldLayoutId id="2147483734" r:id="rId62"/>
    <p:sldLayoutId id="2147483735" r:id="rId63"/>
    <p:sldLayoutId id="2147483736" r:id="rId64"/>
    <p:sldLayoutId id="2147483737" r:id="rId65"/>
    <p:sldLayoutId id="2147483738" r:id="rId66"/>
    <p:sldLayoutId id="2147483739" r:id="rId67"/>
    <p:sldLayoutId id="2147483741" r:id="rId68"/>
    <p:sldLayoutId id="2147483742" r:id="rId69"/>
    <p:sldLayoutId id="2147483743" r:id="rId70"/>
    <p:sldLayoutId id="2147483744" r:id="rId71"/>
    <p:sldLayoutId id="2147483748" r:id="rId72"/>
    <p:sldLayoutId id="2147483749" r:id="rId73"/>
    <p:sldLayoutId id="2147483750" r:id="rId74"/>
    <p:sldLayoutId id="2147483751" r:id="rId75"/>
    <p:sldLayoutId id="2147483754" r:id="rId76"/>
    <p:sldLayoutId id="2147483755" r:id="rId77"/>
    <p:sldLayoutId id="2147483758" r:id="rId78"/>
    <p:sldLayoutId id="2147483761" r:id="rId79"/>
    <p:sldLayoutId id="2147483762" r:id="rId80"/>
    <p:sldLayoutId id="2147483763" r:id="rId81"/>
    <p:sldLayoutId id="2147483764" r:id="rId82"/>
    <p:sldLayoutId id="2147483765" r:id="rId83"/>
    <p:sldLayoutId id="2147483766" r:id="rId84"/>
    <p:sldLayoutId id="2147483767" r:id="rId85"/>
    <p:sldLayoutId id="2147483768" r:id="rId86"/>
    <p:sldLayoutId id="2147483779" r:id="rId87"/>
    <p:sldLayoutId id="2147483781" r:id="rId88"/>
    <p:sldLayoutId id="2147483836" r:id="rId89"/>
    <p:sldLayoutId id="2147483837" r:id="rId90"/>
    <p:sldLayoutId id="2147483838" r:id="rId91"/>
    <p:sldLayoutId id="2147483839" r:id="rId92"/>
    <p:sldLayoutId id="2147483840" r:id="rId93"/>
    <p:sldLayoutId id="2147483841" r:id="rId94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Black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Black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Black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Black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Black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Black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Black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Black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Blac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table with various cooking utensils and a cutting board&#10;&#10;Description automatically generated">
            <a:extLst>
              <a:ext uri="{FF2B5EF4-FFF2-40B4-BE49-F238E27FC236}">
                <a16:creationId xmlns:a16="http://schemas.microsoft.com/office/drawing/2014/main" id="{46FBFB43-10C1-4E1F-08E5-C45083672A9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0" b="7480"/>
          <a:stretch>
            <a:fillRect/>
          </a:stretch>
        </p:blipFill>
        <p:spPr/>
      </p:pic>
      <p:sp>
        <p:nvSpPr>
          <p:cNvPr id="84" name="Opacity"/>
          <p:cNvSpPr/>
          <p:nvPr/>
        </p:nvSpPr>
        <p:spPr>
          <a:xfrm>
            <a:off x="-199" y="0"/>
            <a:ext cx="24384000" cy="13716001"/>
          </a:xfrm>
          <a:prstGeom prst="rect">
            <a:avLst/>
          </a:prstGeom>
          <a:gradFill>
            <a:gsLst>
              <a:gs pos="100000">
                <a:schemeClr val="accent3">
                  <a:lumMod val="20000"/>
                  <a:lumOff val="80000"/>
                </a:schemeClr>
              </a:gs>
              <a:gs pos="0">
                <a:schemeClr val="accent2">
                  <a:lumMod val="20000"/>
                  <a:lumOff val="80000"/>
                </a:schemeClr>
              </a:gs>
              <a:gs pos="77000">
                <a:schemeClr val="accent5">
                  <a:alpha val="70000"/>
                </a:schemeClr>
              </a:gs>
            </a:gsLst>
            <a:lin ang="2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85" name="Business Multipurpose…"/>
          <p:cNvSpPr txBox="1"/>
          <p:nvPr/>
        </p:nvSpPr>
        <p:spPr>
          <a:xfrm>
            <a:off x="5063413" y="5531483"/>
            <a:ext cx="14256776" cy="1326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defRPr sz="7000" b="0">
                <a:solidFill>
                  <a:srgbClr val="F7F9FF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lang="en-CA" sz="8000" dirty="0"/>
              <a:t>Let Him Cook!</a:t>
            </a:r>
            <a:endParaRPr sz="8000" dirty="0"/>
          </a:p>
        </p:txBody>
      </p:sp>
      <p:sp>
        <p:nvSpPr>
          <p:cNvPr id="86" name="Synergistically iterate strategic growth strategies after cross alignments.…"/>
          <p:cNvSpPr txBox="1"/>
          <p:nvPr/>
        </p:nvSpPr>
        <p:spPr>
          <a:xfrm>
            <a:off x="6075516" y="7401342"/>
            <a:ext cx="12486968" cy="1897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 sz="2000" b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defRPr>
            </a:pPr>
            <a:r>
              <a:rPr lang="en-CA" sz="4400" i="1" dirty="0"/>
              <a:t>Learn to Cook smarter with the LHC </a:t>
            </a:r>
          </a:p>
          <a:p>
            <a:pPr>
              <a:lnSpc>
                <a:spcPct val="150000"/>
              </a:lnSpc>
              <a:defRPr sz="2000" b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defRPr>
            </a:pPr>
            <a:r>
              <a:rPr lang="en-CA" sz="4400" i="1" dirty="0"/>
              <a:t>Assistant Application.</a:t>
            </a:r>
            <a:endParaRPr sz="4400" i="1" dirty="0"/>
          </a:p>
        </p:txBody>
      </p:sp>
      <p:sp>
        <p:nvSpPr>
          <p:cNvPr id="87" name="Shape"/>
          <p:cNvSpPr/>
          <p:nvPr/>
        </p:nvSpPr>
        <p:spPr>
          <a:xfrm>
            <a:off x="12065000" y="11936758"/>
            <a:ext cx="254000" cy="127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60" y="0"/>
                </a:moveTo>
                <a:cubicBezTo>
                  <a:pt x="20911" y="0"/>
                  <a:pt x="20776" y="121"/>
                  <a:pt x="20678" y="316"/>
                </a:cubicBezTo>
                <a:lnTo>
                  <a:pt x="10800" y="19033"/>
                </a:lnTo>
                <a:lnTo>
                  <a:pt x="922" y="316"/>
                </a:lnTo>
                <a:cubicBezTo>
                  <a:pt x="824" y="121"/>
                  <a:pt x="689" y="0"/>
                  <a:pt x="540" y="0"/>
                </a:cubicBezTo>
                <a:cubicBezTo>
                  <a:pt x="242" y="0"/>
                  <a:pt x="0" y="483"/>
                  <a:pt x="0" y="1080"/>
                </a:cubicBezTo>
                <a:cubicBezTo>
                  <a:pt x="0" y="1378"/>
                  <a:pt x="60" y="1648"/>
                  <a:pt x="158" y="1844"/>
                </a:cubicBezTo>
                <a:lnTo>
                  <a:pt x="10418" y="21284"/>
                </a:lnTo>
                <a:cubicBezTo>
                  <a:pt x="10516" y="21480"/>
                  <a:pt x="10651" y="21600"/>
                  <a:pt x="10800" y="21600"/>
                </a:cubicBezTo>
                <a:cubicBezTo>
                  <a:pt x="10949" y="21600"/>
                  <a:pt x="11084" y="21480"/>
                  <a:pt x="11182" y="21284"/>
                </a:cubicBezTo>
                <a:lnTo>
                  <a:pt x="21442" y="1844"/>
                </a:lnTo>
                <a:cubicBezTo>
                  <a:pt x="21540" y="1648"/>
                  <a:pt x="21600" y="1378"/>
                  <a:pt x="21600" y="1080"/>
                </a:cubicBezTo>
                <a:cubicBezTo>
                  <a:pt x="21600" y="483"/>
                  <a:pt x="21358" y="0"/>
                  <a:pt x="21060" y="0"/>
                </a:cubicBezTo>
              </a:path>
            </a:pathLst>
          </a:custGeom>
          <a:solidFill>
            <a:srgbClr val="F7F9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016269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A person cooking food in a pan&#10;&#10;Description automatically generated">
            <a:extLst>
              <a:ext uri="{FF2B5EF4-FFF2-40B4-BE49-F238E27FC236}">
                <a16:creationId xmlns:a16="http://schemas.microsoft.com/office/drawing/2014/main" id="{83498A79-CD79-3C5D-8F51-B3F24CBD7A0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1" b="12541"/>
          <a:stretch>
            <a:fillRect/>
          </a:stretch>
        </p:blipFill>
        <p:spPr/>
      </p:pic>
      <p:sp>
        <p:nvSpPr>
          <p:cNvPr id="132" name="About"/>
          <p:cNvSpPr txBox="1"/>
          <p:nvPr/>
        </p:nvSpPr>
        <p:spPr>
          <a:xfrm>
            <a:off x="3231952" y="2205421"/>
            <a:ext cx="5978955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4000" b="0"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CA" sz="8000" b="1" dirty="0">
                <a:solidFill>
                  <a:srgbClr val="F7F9FF"/>
                </a:solidFill>
              </a:rPr>
              <a:t>Our Product</a:t>
            </a:r>
            <a:endParaRPr sz="8000" b="1" dirty="0">
              <a:solidFill>
                <a:srgbClr val="F7F9FF"/>
              </a:solidFill>
            </a:endParaRPr>
          </a:p>
        </p:txBody>
      </p:sp>
      <p:sp>
        <p:nvSpPr>
          <p:cNvPr id="135" name="Line"/>
          <p:cNvSpPr/>
          <p:nvPr/>
        </p:nvSpPr>
        <p:spPr>
          <a:xfrm>
            <a:off x="1269338" y="1938206"/>
            <a:ext cx="1016662" cy="0"/>
          </a:xfrm>
          <a:prstGeom prst="line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Monotonectally deliver functionalized…">
            <a:extLst>
              <a:ext uri="{FF2B5EF4-FFF2-40B4-BE49-F238E27FC236}">
                <a16:creationId xmlns:a16="http://schemas.microsoft.com/office/drawing/2014/main" id="{A51C2A6C-AEC7-E73C-EE11-4AA63FFEA157}"/>
              </a:ext>
            </a:extLst>
          </p:cNvPr>
          <p:cNvSpPr txBox="1"/>
          <p:nvPr/>
        </p:nvSpPr>
        <p:spPr>
          <a:xfrm>
            <a:off x="2601137" y="7218947"/>
            <a:ext cx="5898643" cy="1380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50000"/>
              </a:lnSpc>
              <a:defRPr sz="2000" b="0"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lang="en-CA" sz="3200" dirty="0">
                <a:solidFill>
                  <a:srgbClr val="F7F9FF"/>
                </a:solidFill>
              </a:rPr>
              <a:t>A unique way to learn cooking and get personalized feedback.</a:t>
            </a:r>
            <a:endParaRPr sz="3200" dirty="0">
              <a:solidFill>
                <a:srgbClr val="F7F9FF"/>
              </a:solidFill>
            </a:endParaRPr>
          </a:p>
        </p:txBody>
      </p:sp>
      <p:grpSp>
        <p:nvGrpSpPr>
          <p:cNvPr id="4" name="Group">
            <a:extLst>
              <a:ext uri="{FF2B5EF4-FFF2-40B4-BE49-F238E27FC236}">
                <a16:creationId xmlns:a16="http://schemas.microsoft.com/office/drawing/2014/main" id="{57105384-C585-8BC5-7227-3DE12E2FBB96}"/>
              </a:ext>
            </a:extLst>
          </p:cNvPr>
          <p:cNvGrpSpPr/>
          <p:nvPr/>
        </p:nvGrpSpPr>
        <p:grpSpPr>
          <a:xfrm>
            <a:off x="1269339" y="7455809"/>
            <a:ext cx="906334" cy="906334"/>
            <a:chOff x="0" y="0"/>
            <a:chExt cx="635000" cy="635000"/>
          </a:xfrm>
        </p:grpSpPr>
        <p:sp>
          <p:nvSpPr>
            <p:cNvPr id="5" name="Circle">
              <a:extLst>
                <a:ext uri="{FF2B5EF4-FFF2-40B4-BE49-F238E27FC236}">
                  <a16:creationId xmlns:a16="http://schemas.microsoft.com/office/drawing/2014/main" id="{33A5807F-2941-C8DB-52A9-6C0477E2C11E}"/>
                </a:ext>
              </a:extLst>
            </p:cNvPr>
            <p:cNvSpPr/>
            <p:nvPr/>
          </p:nvSpPr>
          <p:spPr>
            <a:xfrm>
              <a:off x="0" y="0"/>
              <a:ext cx="635000" cy="635000"/>
            </a:xfrm>
            <a:prstGeom prst="ellipse">
              <a:avLst/>
            </a:prstGeom>
            <a:solidFill>
              <a:srgbClr val="F7F9FF"/>
            </a:solidFill>
            <a:ln w="12700" cap="flat">
              <a:solidFill>
                <a:srgbClr val="F7F9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" name="3">
              <a:extLst>
                <a:ext uri="{FF2B5EF4-FFF2-40B4-BE49-F238E27FC236}">
                  <a16:creationId xmlns:a16="http://schemas.microsoft.com/office/drawing/2014/main" id="{204E6659-EF75-8534-BCE2-37D5B99E24DC}"/>
                </a:ext>
              </a:extLst>
            </p:cNvPr>
            <p:cNvSpPr txBox="1"/>
            <p:nvPr/>
          </p:nvSpPr>
          <p:spPr>
            <a:xfrm>
              <a:off x="96344" y="203348"/>
              <a:ext cx="463329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>
                <a:lnSpc>
                  <a:spcPct val="150000"/>
                </a:lnSpc>
                <a:defRPr sz="2000" b="0">
                  <a:solidFill>
                    <a:srgbClr val="2C2E3C"/>
                  </a:solidFill>
                  <a:latin typeface="Lato Black"/>
                  <a:ea typeface="Lato Black"/>
                  <a:cs typeface="Lato Black"/>
                  <a:sym typeface="Lato Black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CA" dirty="0"/>
                <a:t>2</a:t>
              </a:r>
              <a:endParaRPr dirty="0"/>
            </a:p>
          </p:txBody>
        </p:sp>
      </p:grpSp>
      <p:sp>
        <p:nvSpPr>
          <p:cNvPr id="7" name="Monotonectally deliver functionalized…">
            <a:extLst>
              <a:ext uri="{FF2B5EF4-FFF2-40B4-BE49-F238E27FC236}">
                <a16:creationId xmlns:a16="http://schemas.microsoft.com/office/drawing/2014/main" id="{8B802377-6DF9-68A7-BE5A-18F462ED1210}"/>
              </a:ext>
            </a:extLst>
          </p:cNvPr>
          <p:cNvSpPr txBox="1"/>
          <p:nvPr/>
        </p:nvSpPr>
        <p:spPr>
          <a:xfrm>
            <a:off x="2601137" y="9801943"/>
            <a:ext cx="6326207" cy="1380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50000"/>
              </a:lnSpc>
              <a:defRPr sz="2000" b="0"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lang="en-CA" sz="3200" dirty="0">
                <a:solidFill>
                  <a:srgbClr val="F7F9FF"/>
                </a:solidFill>
              </a:rPr>
              <a:t>Continue learning through an incentive and rewards system.</a:t>
            </a:r>
            <a:endParaRPr sz="3200" dirty="0">
              <a:solidFill>
                <a:srgbClr val="F7F9FF"/>
              </a:solidFill>
            </a:endParaRPr>
          </a:p>
        </p:txBody>
      </p:sp>
      <p:grpSp>
        <p:nvGrpSpPr>
          <p:cNvPr id="8" name="Group">
            <a:extLst>
              <a:ext uri="{FF2B5EF4-FFF2-40B4-BE49-F238E27FC236}">
                <a16:creationId xmlns:a16="http://schemas.microsoft.com/office/drawing/2014/main" id="{D3FC10FA-B2BB-8C86-0B6B-B148E16BF23A}"/>
              </a:ext>
            </a:extLst>
          </p:cNvPr>
          <p:cNvGrpSpPr/>
          <p:nvPr/>
        </p:nvGrpSpPr>
        <p:grpSpPr>
          <a:xfrm>
            <a:off x="1269339" y="10044785"/>
            <a:ext cx="906334" cy="906334"/>
            <a:chOff x="0" y="0"/>
            <a:chExt cx="635000" cy="635000"/>
          </a:xfrm>
          <a:solidFill>
            <a:schemeClr val="accent1"/>
          </a:solidFill>
        </p:grpSpPr>
        <p:sp>
          <p:nvSpPr>
            <p:cNvPr id="9" name="Circle">
              <a:extLst>
                <a:ext uri="{FF2B5EF4-FFF2-40B4-BE49-F238E27FC236}">
                  <a16:creationId xmlns:a16="http://schemas.microsoft.com/office/drawing/2014/main" id="{EE9F8564-B880-0DCA-33A8-2BB85D64452E}"/>
                </a:ext>
              </a:extLst>
            </p:cNvPr>
            <p:cNvSpPr/>
            <p:nvPr/>
          </p:nvSpPr>
          <p:spPr>
            <a:xfrm>
              <a:off x="0" y="0"/>
              <a:ext cx="635000" cy="635000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" name="5">
              <a:extLst>
                <a:ext uri="{FF2B5EF4-FFF2-40B4-BE49-F238E27FC236}">
                  <a16:creationId xmlns:a16="http://schemas.microsoft.com/office/drawing/2014/main" id="{19B2FC38-1F11-03E7-09A5-401696125B34}"/>
                </a:ext>
              </a:extLst>
            </p:cNvPr>
            <p:cNvSpPr txBox="1"/>
            <p:nvPr/>
          </p:nvSpPr>
          <p:spPr>
            <a:xfrm>
              <a:off x="109210" y="159422"/>
              <a:ext cx="415069" cy="30777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>
                <a:lnSpc>
                  <a:spcPct val="150000"/>
                </a:lnSpc>
                <a:defRPr sz="2000" b="0">
                  <a:solidFill>
                    <a:srgbClr val="F7F9FF"/>
                  </a:solidFill>
                  <a:latin typeface="Lato Black"/>
                  <a:ea typeface="Lato Black"/>
                  <a:cs typeface="Lato Black"/>
                  <a:sym typeface="Lato Black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CA" dirty="0"/>
                <a:t>3</a:t>
              </a:r>
              <a:endParaRPr dirty="0"/>
            </a:p>
          </p:txBody>
        </p:sp>
      </p:grpSp>
      <p:sp>
        <p:nvSpPr>
          <p:cNvPr id="11" name="Monotonectally deliver functionalized…">
            <a:extLst>
              <a:ext uri="{FF2B5EF4-FFF2-40B4-BE49-F238E27FC236}">
                <a16:creationId xmlns:a16="http://schemas.microsoft.com/office/drawing/2014/main" id="{A6FA33B4-D14F-4632-A2EF-BCD432FE341B}"/>
              </a:ext>
            </a:extLst>
          </p:cNvPr>
          <p:cNvSpPr txBox="1"/>
          <p:nvPr/>
        </p:nvSpPr>
        <p:spPr>
          <a:xfrm>
            <a:off x="2639241" y="4635951"/>
            <a:ext cx="5035044" cy="1380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50000"/>
              </a:lnSpc>
              <a:defRPr sz="2000" b="0"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rPr lang="en-CA" sz="3200" dirty="0">
                <a:solidFill>
                  <a:srgbClr val="F7F9FF"/>
                </a:solidFill>
              </a:rPr>
              <a:t>Bridge the gap between ‘Cooking and Complicated’. </a:t>
            </a:r>
            <a:endParaRPr sz="3200" dirty="0">
              <a:solidFill>
                <a:srgbClr val="F7F9FF"/>
              </a:solidFill>
            </a:endParaRPr>
          </a:p>
        </p:txBody>
      </p:sp>
      <p:grpSp>
        <p:nvGrpSpPr>
          <p:cNvPr id="12" name="Group">
            <a:extLst>
              <a:ext uri="{FF2B5EF4-FFF2-40B4-BE49-F238E27FC236}">
                <a16:creationId xmlns:a16="http://schemas.microsoft.com/office/drawing/2014/main" id="{219D7927-98B4-E008-1BE7-51D2D0E55364}"/>
              </a:ext>
            </a:extLst>
          </p:cNvPr>
          <p:cNvGrpSpPr/>
          <p:nvPr/>
        </p:nvGrpSpPr>
        <p:grpSpPr>
          <a:xfrm>
            <a:off x="1269338" y="4639290"/>
            <a:ext cx="906334" cy="906334"/>
            <a:chOff x="0" y="0"/>
            <a:chExt cx="635000" cy="635000"/>
          </a:xfrm>
        </p:grpSpPr>
        <p:sp>
          <p:nvSpPr>
            <p:cNvPr id="13" name="Circle">
              <a:extLst>
                <a:ext uri="{FF2B5EF4-FFF2-40B4-BE49-F238E27FC236}">
                  <a16:creationId xmlns:a16="http://schemas.microsoft.com/office/drawing/2014/main" id="{D104CEE4-F903-B369-CE61-EB042BDBF657}"/>
                </a:ext>
              </a:extLst>
            </p:cNvPr>
            <p:cNvSpPr/>
            <p:nvPr/>
          </p:nvSpPr>
          <p:spPr>
            <a:xfrm>
              <a:off x="0" y="0"/>
              <a:ext cx="635000" cy="635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" name="1">
              <a:extLst>
                <a:ext uri="{FF2B5EF4-FFF2-40B4-BE49-F238E27FC236}">
                  <a16:creationId xmlns:a16="http://schemas.microsoft.com/office/drawing/2014/main" id="{D78C255C-29E2-3F4C-A7FA-650E89FD0D86}"/>
                </a:ext>
              </a:extLst>
            </p:cNvPr>
            <p:cNvSpPr txBox="1"/>
            <p:nvPr/>
          </p:nvSpPr>
          <p:spPr>
            <a:xfrm>
              <a:off x="63490" y="184196"/>
              <a:ext cx="506511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>
                <a:lnSpc>
                  <a:spcPct val="150000"/>
                </a:lnSpc>
                <a:defRPr sz="2000" b="0">
                  <a:solidFill>
                    <a:srgbClr val="F7F9FF"/>
                  </a:solidFill>
                  <a:latin typeface="Lato Black"/>
                  <a:ea typeface="Lato Black"/>
                  <a:cs typeface="Lato Black"/>
                  <a:sym typeface="Lato Black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dirty="0"/>
                <a:t>1</a:t>
              </a:r>
            </a:p>
          </p:txBody>
        </p:sp>
      </p:grpSp>
      <p:sp>
        <p:nvSpPr>
          <p:cNvPr id="18" name="Rounded Rectangle">
            <a:extLst>
              <a:ext uri="{FF2B5EF4-FFF2-40B4-BE49-F238E27FC236}">
                <a16:creationId xmlns:a16="http://schemas.microsoft.com/office/drawing/2014/main" id="{A267524C-2BDF-ECE4-CF21-35CFCBDB44F7}"/>
              </a:ext>
            </a:extLst>
          </p:cNvPr>
          <p:cNvSpPr/>
          <p:nvPr/>
        </p:nvSpPr>
        <p:spPr>
          <a:xfrm>
            <a:off x="1226628" y="329386"/>
            <a:ext cx="2453274" cy="1185333"/>
          </a:xfrm>
          <a:prstGeom prst="roundRect">
            <a:avLst>
              <a:gd name="adj" fmla="val 1667"/>
            </a:avLst>
          </a:prstGeom>
          <a:solidFill>
            <a:srgbClr val="272A35"/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Application"/>
          <p:cNvSpPr txBox="1"/>
          <p:nvPr/>
        </p:nvSpPr>
        <p:spPr>
          <a:xfrm>
            <a:off x="1269338" y="2361538"/>
            <a:ext cx="7312899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4000" b="0"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CA" sz="8000" dirty="0">
                <a:solidFill>
                  <a:srgbClr val="F7F9FF"/>
                </a:solidFill>
              </a:rPr>
              <a:t>Our Application</a:t>
            </a:r>
            <a:endParaRPr sz="8000" dirty="0">
              <a:solidFill>
                <a:srgbClr val="F7F9FF"/>
              </a:solidFill>
            </a:endParaRPr>
          </a:p>
        </p:txBody>
      </p:sp>
      <p:sp>
        <p:nvSpPr>
          <p:cNvPr id="1376" name="There is no greatness where there…"/>
          <p:cNvSpPr txBox="1"/>
          <p:nvPr/>
        </p:nvSpPr>
        <p:spPr>
          <a:xfrm>
            <a:off x="1242911" y="3952459"/>
            <a:ext cx="7312899" cy="1401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20000"/>
              </a:lnSpc>
              <a:defRPr sz="4000" b="0">
                <a:solidFill>
                  <a:srgbClr val="2C2E3C"/>
                </a:solidFill>
                <a:latin typeface="Lato-Light"/>
                <a:ea typeface="Lato-Light"/>
                <a:cs typeface="Lato-Light"/>
                <a:sym typeface="Lato-Light"/>
              </a:defRPr>
            </a:pPr>
            <a:r>
              <a:rPr lang="en-CA" sz="4000" i="1" dirty="0">
                <a:solidFill>
                  <a:srgbClr val="F7F9FF"/>
                </a:solidFill>
              </a:rPr>
              <a:t>Built as a REACT Web App with mobile capabilities.</a:t>
            </a:r>
            <a:endParaRPr sz="4000" i="1" dirty="0">
              <a:solidFill>
                <a:srgbClr val="F7F9FF"/>
              </a:solidFill>
            </a:endParaRPr>
          </a:p>
        </p:txBody>
      </p:sp>
      <p:sp>
        <p:nvSpPr>
          <p:cNvPr id="1377" name="Line"/>
          <p:cNvSpPr/>
          <p:nvPr/>
        </p:nvSpPr>
        <p:spPr>
          <a:xfrm>
            <a:off x="1269338" y="1938206"/>
            <a:ext cx="1031410" cy="0"/>
          </a:xfrm>
          <a:prstGeom prst="line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78" name="Rectangle"/>
          <p:cNvSpPr/>
          <p:nvPr/>
        </p:nvSpPr>
        <p:spPr>
          <a:xfrm>
            <a:off x="1269338" y="9605069"/>
            <a:ext cx="7620001" cy="101601"/>
          </a:xfrm>
          <a:prstGeom prst="rect">
            <a:avLst/>
          </a:prstGeom>
          <a:solidFill>
            <a:srgbClr val="F7F9FF">
              <a:alpha val="1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79" name="Rectangle"/>
          <p:cNvSpPr/>
          <p:nvPr/>
        </p:nvSpPr>
        <p:spPr>
          <a:xfrm>
            <a:off x="1269338" y="9605070"/>
            <a:ext cx="1764148" cy="9607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80" name="DESIGN"/>
          <p:cNvSpPr txBox="1"/>
          <p:nvPr/>
        </p:nvSpPr>
        <p:spPr>
          <a:xfrm>
            <a:off x="1269338" y="9071801"/>
            <a:ext cx="1942840" cy="400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lnSpc>
                <a:spcPct val="150000"/>
              </a:lnSpc>
              <a:defRPr sz="2000" b="0"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CA" dirty="0">
                <a:solidFill>
                  <a:srgbClr val="F7F9FF"/>
                </a:solidFill>
              </a:rPr>
              <a:t>Google AI Studio</a:t>
            </a:r>
            <a:endParaRPr dirty="0">
              <a:solidFill>
                <a:srgbClr val="F7F9FF"/>
              </a:solidFill>
            </a:endParaRPr>
          </a:p>
        </p:txBody>
      </p:sp>
      <p:sp>
        <p:nvSpPr>
          <p:cNvPr id="1381" name="80%"/>
          <p:cNvSpPr txBox="1"/>
          <p:nvPr/>
        </p:nvSpPr>
        <p:spPr>
          <a:xfrm>
            <a:off x="8126310" y="8775284"/>
            <a:ext cx="763029" cy="601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b">
            <a:spAutoFit/>
          </a:bodyPr>
          <a:lstStyle>
            <a:lvl1pPr algn="r">
              <a:lnSpc>
                <a:spcPct val="150000"/>
              </a:lnSpc>
              <a:defRPr b="0"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CA" dirty="0">
                <a:solidFill>
                  <a:srgbClr val="F7F9FF"/>
                </a:solidFill>
              </a:rPr>
              <a:t>2</a:t>
            </a:r>
            <a:r>
              <a:rPr dirty="0">
                <a:solidFill>
                  <a:srgbClr val="F7F9FF"/>
                </a:solidFill>
              </a:rPr>
              <a:t>0%</a:t>
            </a:r>
          </a:p>
        </p:txBody>
      </p:sp>
      <p:sp>
        <p:nvSpPr>
          <p:cNvPr id="1382" name="Rectangle"/>
          <p:cNvSpPr/>
          <p:nvPr/>
        </p:nvSpPr>
        <p:spPr>
          <a:xfrm>
            <a:off x="1269338" y="10827423"/>
            <a:ext cx="7620001" cy="101601"/>
          </a:xfrm>
          <a:prstGeom prst="rect">
            <a:avLst/>
          </a:prstGeom>
          <a:solidFill>
            <a:srgbClr val="F7F9FF">
              <a:alpha val="1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383" name="Rectangle"/>
          <p:cNvSpPr/>
          <p:nvPr/>
        </p:nvSpPr>
        <p:spPr>
          <a:xfrm>
            <a:off x="1269338" y="10827424"/>
            <a:ext cx="817531" cy="905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84" name="CONTENT"/>
          <p:cNvSpPr txBox="1"/>
          <p:nvPr/>
        </p:nvSpPr>
        <p:spPr>
          <a:xfrm>
            <a:off x="1269338" y="10294155"/>
            <a:ext cx="65" cy="400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lnSpc>
                <a:spcPct val="150000"/>
              </a:lnSpc>
              <a:defRPr sz="2000" b="0"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endParaRPr dirty="0">
              <a:solidFill>
                <a:srgbClr val="F7F9FF"/>
              </a:solidFill>
            </a:endParaRPr>
          </a:p>
        </p:txBody>
      </p:sp>
      <p:sp>
        <p:nvSpPr>
          <p:cNvPr id="1385" name="60%"/>
          <p:cNvSpPr txBox="1"/>
          <p:nvPr/>
        </p:nvSpPr>
        <p:spPr>
          <a:xfrm>
            <a:off x="8126310" y="9997638"/>
            <a:ext cx="763029" cy="601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b">
            <a:spAutoFit/>
          </a:bodyPr>
          <a:lstStyle>
            <a:lvl1pPr algn="r">
              <a:lnSpc>
                <a:spcPct val="150000"/>
              </a:lnSpc>
              <a:defRPr b="0"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CA" dirty="0">
                <a:solidFill>
                  <a:srgbClr val="F7F9FF"/>
                </a:solidFill>
              </a:rPr>
              <a:t>1</a:t>
            </a:r>
            <a:r>
              <a:rPr dirty="0">
                <a:solidFill>
                  <a:srgbClr val="F7F9FF"/>
                </a:solidFill>
              </a:rPr>
              <a:t>0%</a:t>
            </a:r>
          </a:p>
        </p:txBody>
      </p:sp>
      <p:grpSp>
        <p:nvGrpSpPr>
          <p:cNvPr id="1389" name="Group"/>
          <p:cNvGrpSpPr/>
          <p:nvPr/>
        </p:nvGrpSpPr>
        <p:grpSpPr>
          <a:xfrm>
            <a:off x="19265403" y="2702983"/>
            <a:ext cx="3810001" cy="3810001"/>
            <a:chOff x="0" y="0"/>
            <a:chExt cx="3810000" cy="3810000"/>
          </a:xfrm>
        </p:grpSpPr>
        <p:sp>
          <p:nvSpPr>
            <p:cNvPr id="1386" name="Rounded Rectangle"/>
            <p:cNvSpPr/>
            <p:nvPr/>
          </p:nvSpPr>
          <p:spPr>
            <a:xfrm>
              <a:off x="0" y="0"/>
              <a:ext cx="3810000" cy="3810000"/>
            </a:xfrm>
            <a:prstGeom prst="roundRect">
              <a:avLst>
                <a:gd name="adj" fmla="val 166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508000" dist="376925" dir="5400000" rotWithShape="0">
                <a:srgbClr val="000000">
                  <a:alpha val="20096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1387" name="80"/>
            <p:cNvSpPr txBox="1"/>
            <p:nvPr/>
          </p:nvSpPr>
          <p:spPr>
            <a:xfrm>
              <a:off x="798928" y="576692"/>
              <a:ext cx="2212144" cy="1077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7000" b="0">
                  <a:solidFill>
                    <a:srgbClr val="F7F9FF"/>
                  </a:solidFill>
                  <a:latin typeface="Lato Black"/>
                  <a:ea typeface="Lato Black"/>
                  <a:cs typeface="Lato Black"/>
                  <a:sym typeface="Lato Black"/>
                </a:defRPr>
              </a:lvl1pPr>
            </a:lstStyle>
            <a:p>
              <a:r>
                <a:rPr lang="en-CA" dirty="0"/>
                <a:t>1 in 5</a:t>
              </a:r>
              <a:endParaRPr dirty="0"/>
            </a:p>
          </p:txBody>
        </p:sp>
        <p:sp>
          <p:nvSpPr>
            <p:cNvPr id="1388" name="BUSINESS PROJECTS…"/>
            <p:cNvSpPr txBox="1"/>
            <p:nvPr/>
          </p:nvSpPr>
          <p:spPr>
            <a:xfrm>
              <a:off x="597751" y="1905000"/>
              <a:ext cx="2614496" cy="13242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ct val="150000"/>
                </a:lnSpc>
                <a:defRPr sz="2000" b="0">
                  <a:solidFill>
                    <a:srgbClr val="F7F9FF"/>
                  </a:solidFill>
                  <a:latin typeface="Lato Black"/>
                  <a:ea typeface="Lato Black"/>
                  <a:cs typeface="Lato Black"/>
                  <a:sym typeface="Lato Black"/>
                </a:defRPr>
              </a:pPr>
              <a:r>
                <a:rPr lang="en-CA" dirty="0"/>
                <a:t>COLLEGE STUDENTS</a:t>
              </a:r>
            </a:p>
            <a:p>
              <a:pPr>
                <a:lnSpc>
                  <a:spcPct val="150000"/>
                </a:lnSpc>
                <a:defRPr sz="2000" b="0">
                  <a:solidFill>
                    <a:srgbClr val="F7F9FF"/>
                  </a:solidFill>
                  <a:latin typeface="Lato-Light"/>
                  <a:ea typeface="Lato-Light"/>
                  <a:cs typeface="Lato-Light"/>
                  <a:sym typeface="Lato-Light"/>
                </a:defRPr>
              </a:pPr>
              <a:r>
                <a:rPr lang="en-CA" dirty="0"/>
                <a:t>College Students don’t </a:t>
              </a:r>
            </a:p>
            <a:p>
              <a:pPr>
                <a:lnSpc>
                  <a:spcPct val="150000"/>
                </a:lnSpc>
                <a:defRPr sz="2000" b="0">
                  <a:solidFill>
                    <a:srgbClr val="F7F9FF"/>
                  </a:solidFill>
                  <a:latin typeface="Lato-Light"/>
                  <a:ea typeface="Lato-Light"/>
                  <a:cs typeface="Lato-Light"/>
                  <a:sym typeface="Lato-Light"/>
                </a:defRPr>
              </a:pPr>
              <a:r>
                <a:rPr lang="en-CA" dirty="0"/>
                <a:t>know how to cook.</a:t>
              </a:r>
              <a:endParaRPr dirty="0"/>
            </a:p>
          </p:txBody>
        </p:sp>
      </p:grpSp>
      <p:grpSp>
        <p:nvGrpSpPr>
          <p:cNvPr id="1393" name="Group"/>
          <p:cNvGrpSpPr/>
          <p:nvPr/>
        </p:nvGrpSpPr>
        <p:grpSpPr>
          <a:xfrm>
            <a:off x="19278103" y="7203016"/>
            <a:ext cx="3810001" cy="3810001"/>
            <a:chOff x="0" y="0"/>
            <a:chExt cx="3810000" cy="3810000"/>
          </a:xfrm>
        </p:grpSpPr>
        <p:sp>
          <p:nvSpPr>
            <p:cNvPr id="1390" name="Rounded Rectangle"/>
            <p:cNvSpPr/>
            <p:nvPr/>
          </p:nvSpPr>
          <p:spPr>
            <a:xfrm>
              <a:off x="0" y="0"/>
              <a:ext cx="3810000" cy="3810000"/>
            </a:xfrm>
            <a:prstGeom prst="roundRect">
              <a:avLst>
                <a:gd name="adj" fmla="val 1667"/>
              </a:avLst>
            </a:prstGeom>
            <a:noFill/>
            <a:ln w="25400" cap="flat">
              <a:solidFill>
                <a:srgbClr val="C8CBD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91" name="65"/>
            <p:cNvSpPr txBox="1"/>
            <p:nvPr/>
          </p:nvSpPr>
          <p:spPr>
            <a:xfrm>
              <a:off x="1012928" y="213585"/>
              <a:ext cx="1784143" cy="1077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7000" b="0">
                  <a:solidFill>
                    <a:srgbClr val="2C2E3C"/>
                  </a:solidFill>
                  <a:latin typeface="Lato Black"/>
                  <a:ea typeface="Lato Black"/>
                  <a:cs typeface="Lato Black"/>
                  <a:sym typeface="Lato Black"/>
                </a:defRPr>
              </a:lvl1pPr>
            </a:lstStyle>
            <a:p>
              <a:r>
                <a:rPr lang="en-CA" dirty="0">
                  <a:solidFill>
                    <a:srgbClr val="F7F9FF"/>
                  </a:solidFill>
                </a:rPr>
                <a:t>9</a:t>
              </a:r>
              <a:r>
                <a:rPr dirty="0">
                  <a:solidFill>
                    <a:srgbClr val="F7F9FF"/>
                  </a:solidFill>
                </a:rPr>
                <a:t>5</a:t>
              </a:r>
              <a:r>
                <a:rPr lang="en-CA" dirty="0">
                  <a:solidFill>
                    <a:srgbClr val="F7F9FF"/>
                  </a:solidFill>
                </a:rPr>
                <a:t>%</a:t>
              </a:r>
              <a:endParaRPr dirty="0">
                <a:solidFill>
                  <a:srgbClr val="F7F9FF"/>
                </a:solidFill>
              </a:endParaRPr>
            </a:p>
          </p:txBody>
        </p:sp>
        <p:sp>
          <p:nvSpPr>
            <p:cNvPr id="1392" name="PROMO SOLUTIONS…"/>
            <p:cNvSpPr txBox="1"/>
            <p:nvPr/>
          </p:nvSpPr>
          <p:spPr>
            <a:xfrm>
              <a:off x="131277" y="1504387"/>
              <a:ext cx="3547445" cy="22475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ct val="150000"/>
                </a:lnSpc>
                <a:defRPr sz="2000" b="0">
                  <a:solidFill>
                    <a:srgbClr val="2C2E3C"/>
                  </a:solidFill>
                  <a:latin typeface="Lato Black"/>
                  <a:ea typeface="Lato Black"/>
                  <a:cs typeface="Lato Black"/>
                  <a:sym typeface="Lato Black"/>
                </a:defRPr>
              </a:pPr>
              <a:r>
                <a:rPr lang="en-CA" dirty="0">
                  <a:solidFill>
                    <a:srgbClr val="F7F9FF"/>
                  </a:solidFill>
                </a:rPr>
                <a:t>EMERGING TECH (AI)</a:t>
              </a:r>
            </a:p>
            <a:p>
              <a:pPr>
                <a:lnSpc>
                  <a:spcPct val="150000"/>
                </a:lnSpc>
                <a:defRPr sz="2000" b="0">
                  <a:solidFill>
                    <a:srgbClr val="2C2E3C"/>
                  </a:solidFill>
                  <a:latin typeface="Lato Black"/>
                  <a:ea typeface="Lato Black"/>
                  <a:cs typeface="Lato Black"/>
                  <a:sym typeface="Lato Black"/>
                </a:defRPr>
              </a:pPr>
              <a:r>
                <a:rPr lang="en-CA" dirty="0">
                  <a:solidFill>
                    <a:srgbClr val="F7F9FF"/>
                  </a:solidFill>
                </a:rPr>
                <a:t>95% of people want to engage </a:t>
              </a:r>
            </a:p>
            <a:p>
              <a:pPr>
                <a:lnSpc>
                  <a:spcPct val="150000"/>
                </a:lnSpc>
                <a:defRPr sz="2000" b="0">
                  <a:solidFill>
                    <a:srgbClr val="2C2E3C"/>
                  </a:solidFill>
                  <a:latin typeface="Lato Black"/>
                  <a:ea typeface="Lato Black"/>
                  <a:cs typeface="Lato Black"/>
                  <a:sym typeface="Lato Black"/>
                </a:defRPr>
              </a:pPr>
              <a:r>
                <a:rPr lang="en-CA" dirty="0">
                  <a:solidFill>
                    <a:srgbClr val="F7F9FF"/>
                  </a:solidFill>
                </a:rPr>
                <a:t>in a points-based loyalty </a:t>
              </a:r>
            </a:p>
            <a:p>
              <a:pPr>
                <a:lnSpc>
                  <a:spcPct val="150000"/>
                </a:lnSpc>
                <a:defRPr sz="2000" b="0">
                  <a:solidFill>
                    <a:srgbClr val="2C2E3C"/>
                  </a:solidFill>
                  <a:latin typeface="Lato Black"/>
                  <a:ea typeface="Lato Black"/>
                  <a:cs typeface="Lato Black"/>
                  <a:sym typeface="Lato Black"/>
                </a:defRPr>
              </a:pPr>
              <a:r>
                <a:rPr lang="en-CA" dirty="0">
                  <a:solidFill>
                    <a:srgbClr val="F7F9FF"/>
                  </a:solidFill>
                </a:rPr>
                <a:t>program using emerging </a:t>
              </a:r>
            </a:p>
            <a:p>
              <a:pPr>
                <a:lnSpc>
                  <a:spcPct val="150000"/>
                </a:lnSpc>
                <a:defRPr sz="2000" b="0">
                  <a:solidFill>
                    <a:srgbClr val="2C2E3C"/>
                  </a:solidFill>
                  <a:latin typeface="Lato Black"/>
                  <a:ea typeface="Lato Black"/>
                  <a:cs typeface="Lato Black"/>
                  <a:sym typeface="Lato Black"/>
                </a:defRPr>
              </a:pPr>
              <a:r>
                <a:rPr lang="en-CA" dirty="0">
                  <a:solidFill>
                    <a:srgbClr val="F7F9FF"/>
                  </a:solidFill>
                </a:rPr>
                <a:t>technologies like AI.</a:t>
              </a:r>
            </a:p>
          </p:txBody>
        </p:sp>
      </p:grpSp>
      <p:sp>
        <p:nvSpPr>
          <p:cNvPr id="1394" name="Rectangle"/>
          <p:cNvSpPr/>
          <p:nvPr/>
        </p:nvSpPr>
        <p:spPr>
          <a:xfrm>
            <a:off x="0" y="8744623"/>
            <a:ext cx="1270000" cy="2669514"/>
          </a:xfrm>
          <a:prstGeom prst="rect">
            <a:avLst/>
          </a:prstGeom>
          <a:solidFill>
            <a:srgbClr val="272A3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7F9FF"/>
              </a:solidFill>
            </a:endParaRPr>
          </a:p>
        </p:txBody>
      </p:sp>
      <p:grpSp>
        <p:nvGrpSpPr>
          <p:cNvPr id="26" name="Group">
            <a:extLst>
              <a:ext uri="{FF2B5EF4-FFF2-40B4-BE49-F238E27FC236}">
                <a16:creationId xmlns:a16="http://schemas.microsoft.com/office/drawing/2014/main" id="{F8D79A74-7FFF-4F3F-A9BA-A1DCF685AD79}"/>
              </a:ext>
            </a:extLst>
          </p:cNvPr>
          <p:cNvGrpSpPr/>
          <p:nvPr/>
        </p:nvGrpSpPr>
        <p:grpSpPr>
          <a:xfrm>
            <a:off x="13009587" y="1902817"/>
            <a:ext cx="5143207" cy="9906794"/>
            <a:chOff x="0" y="0"/>
            <a:chExt cx="5143205" cy="9906793"/>
          </a:xfrm>
        </p:grpSpPr>
        <p:pic>
          <p:nvPicPr>
            <p:cNvPr id="27" name="phone_mockup.png" descr="phone_mockup.png">
              <a:extLst>
                <a:ext uri="{FF2B5EF4-FFF2-40B4-BE49-F238E27FC236}">
                  <a16:creationId xmlns:a16="http://schemas.microsoft.com/office/drawing/2014/main" id="{A259663B-EC73-4B84-AD33-989A04742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143206" cy="99067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" name="Image.jpg" descr="Image.jpg">
              <a:extLst>
                <a:ext uri="{FF2B5EF4-FFF2-40B4-BE49-F238E27FC236}">
                  <a16:creationId xmlns:a16="http://schemas.microsoft.com/office/drawing/2014/main" id="{7FF99BA8-A1DA-4E80-96F7-C4880FC4E51A}"/>
                </a:ext>
              </a:extLst>
            </p:cNvPr>
            <p:cNvPicPr>
              <a:picLocks/>
            </p:cNvPicPr>
            <p:nvPr/>
          </p:nvPicPr>
          <p:blipFill>
            <a:blip r:embed="rId3"/>
            <a:srcRect l="36863" r="36863"/>
            <a:stretch>
              <a:fillRect/>
            </a:stretch>
          </p:blipFill>
          <p:spPr>
            <a:xfrm>
              <a:off x="497361" y="139700"/>
              <a:ext cx="4133851" cy="8850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108" y="0"/>
                  </a:moveTo>
                  <a:cubicBezTo>
                    <a:pt x="2903" y="0"/>
                    <a:pt x="2179" y="0"/>
                    <a:pt x="1696" y="94"/>
                  </a:cubicBezTo>
                  <a:cubicBezTo>
                    <a:pt x="1001" y="212"/>
                    <a:pt x="454" y="468"/>
                    <a:pt x="201" y="792"/>
                  </a:cubicBezTo>
                  <a:cubicBezTo>
                    <a:pt x="0" y="1018"/>
                    <a:pt x="0" y="1356"/>
                    <a:pt x="0" y="1919"/>
                  </a:cubicBezTo>
                  <a:lnTo>
                    <a:pt x="0" y="19681"/>
                  </a:lnTo>
                  <a:cubicBezTo>
                    <a:pt x="0" y="20244"/>
                    <a:pt x="0" y="20582"/>
                    <a:pt x="201" y="20808"/>
                  </a:cubicBezTo>
                  <a:cubicBezTo>
                    <a:pt x="454" y="21132"/>
                    <a:pt x="1001" y="21388"/>
                    <a:pt x="1696" y="21506"/>
                  </a:cubicBezTo>
                  <a:cubicBezTo>
                    <a:pt x="2179" y="21600"/>
                    <a:pt x="2902" y="21600"/>
                    <a:pt x="4108" y="21600"/>
                  </a:cubicBezTo>
                  <a:lnTo>
                    <a:pt x="17492" y="21600"/>
                  </a:lnTo>
                  <a:cubicBezTo>
                    <a:pt x="18698" y="21600"/>
                    <a:pt x="19421" y="21600"/>
                    <a:pt x="19904" y="21506"/>
                  </a:cubicBezTo>
                  <a:cubicBezTo>
                    <a:pt x="20599" y="21388"/>
                    <a:pt x="21146" y="21132"/>
                    <a:pt x="21399" y="20808"/>
                  </a:cubicBezTo>
                  <a:cubicBezTo>
                    <a:pt x="21600" y="20582"/>
                    <a:pt x="21600" y="20244"/>
                    <a:pt x="21600" y="19681"/>
                  </a:cubicBezTo>
                  <a:lnTo>
                    <a:pt x="21600" y="1919"/>
                  </a:lnTo>
                  <a:cubicBezTo>
                    <a:pt x="21600" y="1356"/>
                    <a:pt x="21600" y="1018"/>
                    <a:pt x="21399" y="792"/>
                  </a:cubicBezTo>
                  <a:cubicBezTo>
                    <a:pt x="21146" y="468"/>
                    <a:pt x="20599" y="212"/>
                    <a:pt x="19904" y="94"/>
                  </a:cubicBezTo>
                  <a:cubicBezTo>
                    <a:pt x="19421" y="0"/>
                    <a:pt x="18698" y="0"/>
                    <a:pt x="17492" y="0"/>
                  </a:cubicBezTo>
                  <a:lnTo>
                    <a:pt x="16839" y="0"/>
                  </a:lnTo>
                  <a:cubicBezTo>
                    <a:pt x="16718" y="16"/>
                    <a:pt x="16622" y="57"/>
                    <a:pt x="16575" y="110"/>
                  </a:cubicBezTo>
                  <a:cubicBezTo>
                    <a:pt x="16532" y="158"/>
                    <a:pt x="16533" y="214"/>
                    <a:pt x="16525" y="268"/>
                  </a:cubicBezTo>
                  <a:cubicBezTo>
                    <a:pt x="16519" y="314"/>
                    <a:pt x="16506" y="359"/>
                    <a:pt x="16494" y="404"/>
                  </a:cubicBezTo>
                  <a:cubicBezTo>
                    <a:pt x="16482" y="450"/>
                    <a:pt x="16472" y="497"/>
                    <a:pt x="16443" y="542"/>
                  </a:cubicBezTo>
                  <a:cubicBezTo>
                    <a:pt x="16366" y="657"/>
                    <a:pt x="16173" y="747"/>
                    <a:pt x="15926" y="783"/>
                  </a:cubicBezTo>
                  <a:cubicBezTo>
                    <a:pt x="15851" y="795"/>
                    <a:pt x="15758" y="801"/>
                    <a:pt x="15636" y="804"/>
                  </a:cubicBezTo>
                  <a:cubicBezTo>
                    <a:pt x="15514" y="807"/>
                    <a:pt x="15363" y="807"/>
                    <a:pt x="15175" y="807"/>
                  </a:cubicBezTo>
                  <a:lnTo>
                    <a:pt x="6366" y="807"/>
                  </a:lnTo>
                  <a:cubicBezTo>
                    <a:pt x="6179" y="807"/>
                    <a:pt x="6028" y="807"/>
                    <a:pt x="5906" y="804"/>
                  </a:cubicBezTo>
                  <a:cubicBezTo>
                    <a:pt x="5784" y="801"/>
                    <a:pt x="5689" y="795"/>
                    <a:pt x="5614" y="783"/>
                  </a:cubicBezTo>
                  <a:cubicBezTo>
                    <a:pt x="5373" y="743"/>
                    <a:pt x="5185" y="654"/>
                    <a:pt x="5099" y="542"/>
                  </a:cubicBezTo>
                  <a:cubicBezTo>
                    <a:pt x="5066" y="497"/>
                    <a:pt x="5050" y="451"/>
                    <a:pt x="5048" y="404"/>
                  </a:cubicBezTo>
                  <a:cubicBezTo>
                    <a:pt x="5045" y="359"/>
                    <a:pt x="5055" y="314"/>
                    <a:pt x="5052" y="268"/>
                  </a:cubicBezTo>
                  <a:cubicBezTo>
                    <a:pt x="5048" y="216"/>
                    <a:pt x="5029" y="163"/>
                    <a:pt x="4979" y="117"/>
                  </a:cubicBezTo>
                  <a:cubicBezTo>
                    <a:pt x="4931" y="72"/>
                    <a:pt x="4855" y="34"/>
                    <a:pt x="4761" y="7"/>
                  </a:cubicBezTo>
                  <a:cubicBezTo>
                    <a:pt x="5143" y="7"/>
                    <a:pt x="5525" y="6"/>
                    <a:pt x="5906" y="4"/>
                  </a:cubicBezTo>
                  <a:cubicBezTo>
                    <a:pt x="6059" y="3"/>
                    <a:pt x="6213" y="2"/>
                    <a:pt x="6366" y="1"/>
                  </a:cubicBezTo>
                  <a:lnTo>
                    <a:pt x="15175" y="1"/>
                  </a:lnTo>
                  <a:cubicBezTo>
                    <a:pt x="15329" y="2"/>
                    <a:pt x="15482" y="3"/>
                    <a:pt x="15636" y="4"/>
                  </a:cubicBezTo>
                  <a:cubicBezTo>
                    <a:pt x="16037" y="6"/>
                    <a:pt x="16438" y="4"/>
                    <a:pt x="16839" y="0"/>
                  </a:cubicBezTo>
                  <a:lnTo>
                    <a:pt x="410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pic>
        <p:nvPicPr>
          <p:cNvPr id="3" name="Picture 2" descr="A logo with a fork and spoon&#10;&#10;Description automatically generated">
            <a:extLst>
              <a:ext uri="{FF2B5EF4-FFF2-40B4-BE49-F238E27FC236}">
                <a16:creationId xmlns:a16="http://schemas.microsoft.com/office/drawing/2014/main" id="{B0890FF7-DFA0-9CCF-B046-301EE4CE2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1284" y="5144350"/>
            <a:ext cx="2540000" cy="2540000"/>
          </a:xfrm>
          <a:prstGeom prst="rect">
            <a:avLst/>
          </a:prstGeom>
        </p:spPr>
      </p:pic>
      <p:sp>
        <p:nvSpPr>
          <p:cNvPr id="15" name="Rounded Rectangle">
            <a:extLst>
              <a:ext uri="{FF2B5EF4-FFF2-40B4-BE49-F238E27FC236}">
                <a16:creationId xmlns:a16="http://schemas.microsoft.com/office/drawing/2014/main" id="{1948CF15-C71E-2F00-ABF6-D8126D641458}"/>
              </a:ext>
            </a:extLst>
          </p:cNvPr>
          <p:cNvSpPr/>
          <p:nvPr/>
        </p:nvSpPr>
        <p:spPr>
          <a:xfrm>
            <a:off x="1226628" y="329386"/>
            <a:ext cx="2453274" cy="1185333"/>
          </a:xfrm>
          <a:prstGeom prst="roundRect">
            <a:avLst>
              <a:gd name="adj" fmla="val 1667"/>
            </a:avLst>
          </a:prstGeom>
          <a:solidFill>
            <a:srgbClr val="272A35"/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">
            <a:extLst>
              <a:ext uri="{FF2B5EF4-FFF2-40B4-BE49-F238E27FC236}">
                <a16:creationId xmlns:a16="http://schemas.microsoft.com/office/drawing/2014/main" id="{14C32C2B-741C-0485-29FC-E6EFCBF0845D}"/>
              </a:ext>
            </a:extLst>
          </p:cNvPr>
          <p:cNvSpPr/>
          <p:nvPr/>
        </p:nvSpPr>
        <p:spPr>
          <a:xfrm>
            <a:off x="1269338" y="7101415"/>
            <a:ext cx="7620001" cy="101601"/>
          </a:xfrm>
          <a:prstGeom prst="rect">
            <a:avLst/>
          </a:prstGeom>
          <a:solidFill>
            <a:srgbClr val="F7F9FF">
              <a:alpha val="1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" name="Rectangle">
            <a:extLst>
              <a:ext uri="{FF2B5EF4-FFF2-40B4-BE49-F238E27FC236}">
                <a16:creationId xmlns:a16="http://schemas.microsoft.com/office/drawing/2014/main" id="{D1531DF2-4DDE-B3E2-42EC-7EEF88D5BFDF}"/>
              </a:ext>
            </a:extLst>
          </p:cNvPr>
          <p:cNvSpPr/>
          <p:nvPr/>
        </p:nvSpPr>
        <p:spPr>
          <a:xfrm>
            <a:off x="1269338" y="7101416"/>
            <a:ext cx="3563919" cy="9607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" name="DESIGN">
            <a:extLst>
              <a:ext uri="{FF2B5EF4-FFF2-40B4-BE49-F238E27FC236}">
                <a16:creationId xmlns:a16="http://schemas.microsoft.com/office/drawing/2014/main" id="{389B7F02-7D2D-1D1E-F6D9-ED9A2AF59F8A}"/>
              </a:ext>
            </a:extLst>
          </p:cNvPr>
          <p:cNvSpPr txBox="1"/>
          <p:nvPr/>
        </p:nvSpPr>
        <p:spPr>
          <a:xfrm>
            <a:off x="1269338" y="6568147"/>
            <a:ext cx="817531" cy="400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lnSpc>
                <a:spcPct val="150000"/>
              </a:lnSpc>
              <a:defRPr sz="2000" b="0"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CA" dirty="0">
                <a:solidFill>
                  <a:srgbClr val="F7F9FF"/>
                </a:solidFill>
              </a:rPr>
              <a:t>REACT</a:t>
            </a:r>
            <a:endParaRPr dirty="0">
              <a:solidFill>
                <a:srgbClr val="F7F9FF"/>
              </a:solidFill>
            </a:endParaRPr>
          </a:p>
        </p:txBody>
      </p:sp>
      <p:sp>
        <p:nvSpPr>
          <p:cNvPr id="21" name="80%">
            <a:extLst>
              <a:ext uri="{FF2B5EF4-FFF2-40B4-BE49-F238E27FC236}">
                <a16:creationId xmlns:a16="http://schemas.microsoft.com/office/drawing/2014/main" id="{F3F823A3-EDB9-07EF-B34F-1C38A4956B82}"/>
              </a:ext>
            </a:extLst>
          </p:cNvPr>
          <p:cNvSpPr txBox="1"/>
          <p:nvPr/>
        </p:nvSpPr>
        <p:spPr>
          <a:xfrm>
            <a:off x="8126310" y="6271630"/>
            <a:ext cx="763029" cy="601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b">
            <a:spAutoFit/>
          </a:bodyPr>
          <a:lstStyle>
            <a:lvl1pPr algn="r">
              <a:lnSpc>
                <a:spcPct val="150000"/>
              </a:lnSpc>
              <a:defRPr b="0"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CA" dirty="0">
                <a:solidFill>
                  <a:srgbClr val="F7F9FF"/>
                </a:solidFill>
              </a:rPr>
              <a:t>45</a:t>
            </a:r>
            <a:r>
              <a:rPr dirty="0">
                <a:solidFill>
                  <a:srgbClr val="F7F9FF"/>
                </a:solidFill>
              </a:rPr>
              <a:t>%</a:t>
            </a:r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7A2EFA1C-CEB7-BF51-F963-4FE43D8A5C53}"/>
              </a:ext>
            </a:extLst>
          </p:cNvPr>
          <p:cNvSpPr/>
          <p:nvPr/>
        </p:nvSpPr>
        <p:spPr>
          <a:xfrm>
            <a:off x="1295896" y="8353242"/>
            <a:ext cx="7620001" cy="101601"/>
          </a:xfrm>
          <a:prstGeom prst="rect">
            <a:avLst/>
          </a:prstGeom>
          <a:solidFill>
            <a:srgbClr val="F7F9FF">
              <a:alpha val="1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3" name="Rectangle">
            <a:extLst>
              <a:ext uri="{FF2B5EF4-FFF2-40B4-BE49-F238E27FC236}">
                <a16:creationId xmlns:a16="http://schemas.microsoft.com/office/drawing/2014/main" id="{791AA3AF-16B5-F031-2D90-C46C0515BC32}"/>
              </a:ext>
            </a:extLst>
          </p:cNvPr>
          <p:cNvSpPr/>
          <p:nvPr/>
        </p:nvSpPr>
        <p:spPr>
          <a:xfrm>
            <a:off x="1295896" y="8353243"/>
            <a:ext cx="2724561" cy="9607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27C29E42-2831-CF0B-C2B1-1AFE2E9874EB}"/>
              </a:ext>
            </a:extLst>
          </p:cNvPr>
          <p:cNvSpPr txBox="1"/>
          <p:nvPr/>
        </p:nvSpPr>
        <p:spPr>
          <a:xfrm>
            <a:off x="1295896" y="7819974"/>
            <a:ext cx="2386872" cy="400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lnSpc>
                <a:spcPct val="150000"/>
              </a:lnSpc>
              <a:defRPr sz="2000" b="0"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CA" dirty="0">
                <a:solidFill>
                  <a:srgbClr val="F7F9FF"/>
                </a:solidFill>
              </a:rPr>
              <a:t>MongoDB + </a:t>
            </a:r>
            <a:r>
              <a:rPr lang="en-CA" dirty="0" err="1">
                <a:solidFill>
                  <a:srgbClr val="F7F9FF"/>
                </a:solidFill>
              </a:rPr>
              <a:t>Neurelo</a:t>
            </a:r>
            <a:endParaRPr dirty="0">
              <a:solidFill>
                <a:srgbClr val="F7F9FF"/>
              </a:solidFill>
            </a:endParaRPr>
          </a:p>
        </p:txBody>
      </p:sp>
      <p:sp>
        <p:nvSpPr>
          <p:cNvPr id="25" name="60%">
            <a:extLst>
              <a:ext uri="{FF2B5EF4-FFF2-40B4-BE49-F238E27FC236}">
                <a16:creationId xmlns:a16="http://schemas.microsoft.com/office/drawing/2014/main" id="{A461EFCD-7327-1FED-FFAE-277CE260FACB}"/>
              </a:ext>
            </a:extLst>
          </p:cNvPr>
          <p:cNvSpPr txBox="1"/>
          <p:nvPr/>
        </p:nvSpPr>
        <p:spPr>
          <a:xfrm>
            <a:off x="8152868" y="7523457"/>
            <a:ext cx="763029" cy="601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b">
            <a:spAutoFit/>
          </a:bodyPr>
          <a:lstStyle>
            <a:lvl1pPr algn="r">
              <a:lnSpc>
                <a:spcPct val="150000"/>
              </a:lnSpc>
              <a:defRPr b="0"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CA" dirty="0">
                <a:solidFill>
                  <a:srgbClr val="F7F9FF"/>
                </a:solidFill>
              </a:rPr>
              <a:t>25</a:t>
            </a:r>
            <a:r>
              <a:rPr dirty="0">
                <a:solidFill>
                  <a:srgbClr val="F7F9FF"/>
                </a:solidFill>
              </a:rPr>
              <a:t>%</a:t>
            </a:r>
          </a:p>
        </p:txBody>
      </p:sp>
      <p:sp>
        <p:nvSpPr>
          <p:cNvPr id="29" name="DESIGN">
            <a:extLst>
              <a:ext uri="{FF2B5EF4-FFF2-40B4-BE49-F238E27FC236}">
                <a16:creationId xmlns:a16="http://schemas.microsoft.com/office/drawing/2014/main" id="{AC729845-090D-49DE-06DB-23A4532987EB}"/>
              </a:ext>
            </a:extLst>
          </p:cNvPr>
          <p:cNvSpPr txBox="1"/>
          <p:nvPr/>
        </p:nvSpPr>
        <p:spPr>
          <a:xfrm>
            <a:off x="1269338" y="10288633"/>
            <a:ext cx="684483" cy="400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lnSpc>
                <a:spcPct val="150000"/>
              </a:lnSpc>
              <a:defRPr sz="2000" b="0"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CA" dirty="0">
                <a:solidFill>
                  <a:srgbClr val="F7F9FF"/>
                </a:solidFill>
              </a:rPr>
              <a:t>Other</a:t>
            </a:r>
            <a:endParaRPr dirty="0">
              <a:solidFill>
                <a:srgbClr val="F7F9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uccess usually comes to those who are too…"/>
          <p:cNvSpPr txBox="1"/>
          <p:nvPr/>
        </p:nvSpPr>
        <p:spPr>
          <a:xfrm>
            <a:off x="6207156" y="6874861"/>
            <a:ext cx="11969623" cy="663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  <a:defRPr sz="4000" b="0">
                <a:solidFill>
                  <a:srgbClr val="2C2E3C"/>
                </a:solidFill>
                <a:latin typeface="Lato-Light"/>
                <a:ea typeface="Lato-Light"/>
                <a:cs typeface="Lato-Light"/>
                <a:sym typeface="Lato-Light"/>
              </a:defRPr>
            </a:pPr>
            <a:r>
              <a:rPr lang="en-CA" sz="4000" dirty="0">
                <a:solidFill>
                  <a:srgbClr val="F7F9FF"/>
                </a:solidFill>
              </a:rPr>
              <a:t>It is time to see our application work fully in function.</a:t>
            </a:r>
            <a:endParaRPr lang="en-US" sz="4000" dirty="0">
              <a:solidFill>
                <a:srgbClr val="F7F9FF"/>
              </a:solidFill>
            </a:endParaRPr>
          </a:p>
        </p:txBody>
      </p:sp>
      <p:sp>
        <p:nvSpPr>
          <p:cNvPr id="92" name="Welcome"/>
          <p:cNvSpPr txBox="1"/>
          <p:nvPr/>
        </p:nvSpPr>
        <p:spPr>
          <a:xfrm>
            <a:off x="4861435" y="4223563"/>
            <a:ext cx="14661066" cy="2154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0" b="0">
                <a:solidFill>
                  <a:srgbClr val="2C2E3C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CA" dirty="0">
                <a:solidFill>
                  <a:srgbClr val="F7F9FF"/>
                </a:solidFill>
              </a:rPr>
              <a:t>Time for a DEMO!</a:t>
            </a:r>
            <a:endParaRPr dirty="0">
              <a:solidFill>
                <a:srgbClr val="F7F9FF"/>
              </a:solidFill>
            </a:endParaRPr>
          </a:p>
        </p:txBody>
      </p:sp>
      <p:sp>
        <p:nvSpPr>
          <p:cNvPr id="93" name="Line"/>
          <p:cNvSpPr/>
          <p:nvPr/>
        </p:nvSpPr>
        <p:spPr>
          <a:xfrm>
            <a:off x="11686333" y="3421774"/>
            <a:ext cx="1026777" cy="0"/>
          </a:xfrm>
          <a:prstGeom prst="line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94" name="Synergistically iterate strategic growth strategies after cross alignments. Distinctively deliver reliable innovation rather…"/>
          <p:cNvSpPr txBox="1"/>
          <p:nvPr/>
        </p:nvSpPr>
        <p:spPr>
          <a:xfrm>
            <a:off x="12191968" y="9075026"/>
            <a:ext cx="64" cy="400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defRPr sz="2000" b="0">
                <a:solidFill>
                  <a:srgbClr val="747A82"/>
                </a:solidFill>
                <a:latin typeface="Lato-Light"/>
                <a:ea typeface="Lato-Light"/>
                <a:cs typeface="Lato-Light"/>
                <a:sym typeface="Lato-Light"/>
              </a:defRPr>
            </a:pPr>
            <a:endParaRPr dirty="0">
              <a:solidFill>
                <a:srgbClr val="D2D6E5"/>
              </a:solidFill>
            </a:endParaRPr>
          </a:p>
        </p:txBody>
      </p:sp>
      <p:sp>
        <p:nvSpPr>
          <p:cNvPr id="95" name="Shape"/>
          <p:cNvSpPr/>
          <p:nvPr/>
        </p:nvSpPr>
        <p:spPr>
          <a:xfrm>
            <a:off x="12065000" y="11886651"/>
            <a:ext cx="254000" cy="127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60" y="0"/>
                </a:moveTo>
                <a:cubicBezTo>
                  <a:pt x="20911" y="0"/>
                  <a:pt x="20776" y="121"/>
                  <a:pt x="20678" y="316"/>
                </a:cubicBezTo>
                <a:lnTo>
                  <a:pt x="10800" y="19033"/>
                </a:lnTo>
                <a:lnTo>
                  <a:pt x="922" y="316"/>
                </a:lnTo>
                <a:cubicBezTo>
                  <a:pt x="824" y="121"/>
                  <a:pt x="689" y="0"/>
                  <a:pt x="540" y="0"/>
                </a:cubicBezTo>
                <a:cubicBezTo>
                  <a:pt x="242" y="0"/>
                  <a:pt x="0" y="483"/>
                  <a:pt x="0" y="1080"/>
                </a:cubicBezTo>
                <a:cubicBezTo>
                  <a:pt x="0" y="1378"/>
                  <a:pt x="60" y="1648"/>
                  <a:pt x="158" y="1844"/>
                </a:cubicBezTo>
                <a:lnTo>
                  <a:pt x="10418" y="21284"/>
                </a:lnTo>
                <a:cubicBezTo>
                  <a:pt x="10516" y="21480"/>
                  <a:pt x="10651" y="21600"/>
                  <a:pt x="10800" y="21600"/>
                </a:cubicBezTo>
                <a:cubicBezTo>
                  <a:pt x="10949" y="21600"/>
                  <a:pt x="11084" y="21480"/>
                  <a:pt x="11182" y="21284"/>
                </a:cubicBezTo>
                <a:lnTo>
                  <a:pt x="21442" y="1844"/>
                </a:lnTo>
                <a:cubicBezTo>
                  <a:pt x="21540" y="1648"/>
                  <a:pt x="21600" y="1378"/>
                  <a:pt x="21600" y="1080"/>
                </a:cubicBezTo>
                <a:cubicBezTo>
                  <a:pt x="21600" y="483"/>
                  <a:pt x="21358" y="0"/>
                  <a:pt x="21060" y="0"/>
                </a:cubicBezTo>
              </a:path>
            </a:pathLst>
          </a:custGeom>
          <a:solidFill>
            <a:srgbClr val="D2D6E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 dirty="0">
              <a:solidFill>
                <a:srgbClr val="D2D6E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3" name="Opacity"/>
          <p:cNvSpPr/>
          <p:nvPr/>
        </p:nvSpPr>
        <p:spPr>
          <a:xfrm>
            <a:off x="-1" y="0"/>
            <a:ext cx="24384001" cy="13715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7F9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914" name="Break Slide"/>
          <p:cNvSpPr txBox="1"/>
          <p:nvPr/>
        </p:nvSpPr>
        <p:spPr>
          <a:xfrm>
            <a:off x="1422401" y="2164132"/>
            <a:ext cx="6781800" cy="153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4000" b="0">
                <a:solidFill>
                  <a:srgbClr val="F7F9FF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CA" sz="10000" dirty="0"/>
              <a:t>Thank You!</a:t>
            </a:r>
            <a:endParaRPr sz="10000" dirty="0"/>
          </a:p>
        </p:txBody>
      </p:sp>
      <p:sp>
        <p:nvSpPr>
          <p:cNvPr id="3915" name="Success usually comes to those who are too…"/>
          <p:cNvSpPr txBox="1"/>
          <p:nvPr/>
        </p:nvSpPr>
        <p:spPr>
          <a:xfrm>
            <a:off x="2457693" y="4317999"/>
            <a:ext cx="5086107" cy="2146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defRPr sz="4000" b="0">
                <a:solidFill>
                  <a:srgbClr val="F7F9FF"/>
                </a:solidFill>
                <a:latin typeface="Lato-Light"/>
                <a:ea typeface="Lato-Light"/>
                <a:cs typeface="Lato-Light"/>
                <a:sym typeface="Lato-Light"/>
              </a:defRPr>
            </a:pPr>
            <a:r>
              <a:rPr lang="en-CA" i="1" dirty="0"/>
              <a:t>We are happy to answer any questions and take feedback </a:t>
            </a:r>
            <a:r>
              <a:rPr lang="en-CA" i="1" dirty="0">
                <a:sym typeface="Wingdings" panose="05000000000000000000" pitchFamily="2" charset="2"/>
              </a:rPr>
              <a:t>.</a:t>
            </a:r>
            <a:endParaRPr i="1" dirty="0"/>
          </a:p>
        </p:txBody>
      </p:sp>
      <p:pic>
        <p:nvPicPr>
          <p:cNvPr id="3" name="Picture 2" descr="A logo with a fork and spoon&#10;&#10;Description automatically generated">
            <a:extLst>
              <a:ext uri="{FF2B5EF4-FFF2-40B4-BE49-F238E27FC236}">
                <a16:creationId xmlns:a16="http://schemas.microsoft.com/office/drawing/2014/main" id="{409C3295-5645-1D8B-6FDB-D67152CBE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146" y="7251132"/>
            <a:ext cx="3584454" cy="358445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7A01168-D34A-70DF-6635-87CC94E7F539}"/>
              </a:ext>
            </a:extLst>
          </p:cNvPr>
          <p:cNvSpPr/>
          <p:nvPr/>
        </p:nvSpPr>
        <p:spPr>
          <a:xfrm>
            <a:off x="11379200" y="1064042"/>
            <a:ext cx="4368800" cy="4368800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A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967C55-7E1C-D6CA-DB19-CF0A8C0B2A61}"/>
              </a:ext>
            </a:extLst>
          </p:cNvPr>
          <p:cNvSpPr/>
          <p:nvPr/>
        </p:nvSpPr>
        <p:spPr>
          <a:xfrm>
            <a:off x="17881599" y="1022634"/>
            <a:ext cx="4368800" cy="4368800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A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ED49250-DD89-3EB1-AB2F-3ED3EBA945CA}"/>
              </a:ext>
            </a:extLst>
          </p:cNvPr>
          <p:cNvSpPr/>
          <p:nvPr/>
        </p:nvSpPr>
        <p:spPr>
          <a:xfrm>
            <a:off x="11379200" y="7251132"/>
            <a:ext cx="4368800" cy="4368800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A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531C83-EBAC-5216-CC68-D71E551CFFC3}"/>
              </a:ext>
            </a:extLst>
          </p:cNvPr>
          <p:cNvSpPr/>
          <p:nvPr/>
        </p:nvSpPr>
        <p:spPr>
          <a:xfrm>
            <a:off x="17983200" y="7251132"/>
            <a:ext cx="4368800" cy="4368800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A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C3CE7A-3EA0-B5AF-167F-763CCA8F09B7}"/>
              </a:ext>
            </a:extLst>
          </p:cNvPr>
          <p:cNvSpPr txBox="1"/>
          <p:nvPr/>
        </p:nvSpPr>
        <p:spPr>
          <a:xfrm>
            <a:off x="11836400" y="5737207"/>
            <a:ext cx="3454400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Matthe</a:t>
            </a:r>
            <a:r>
              <a:rPr lang="en-CA" dirty="0"/>
              <a:t>w </a:t>
            </a:r>
            <a:r>
              <a:rPr lang="en-CA" dirty="0" err="1"/>
              <a:t>Frieri</a:t>
            </a:r>
            <a:endParaRPr kumimoji="0" lang="en-CA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2DD73F-80AF-2A2B-F094-47A5F7EB6530}"/>
              </a:ext>
            </a:extLst>
          </p:cNvPr>
          <p:cNvSpPr txBox="1"/>
          <p:nvPr/>
        </p:nvSpPr>
        <p:spPr>
          <a:xfrm>
            <a:off x="18338799" y="5737206"/>
            <a:ext cx="3454400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Naresh Godwin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5CFE86-B938-CE59-7E4B-49334BE5DC93}"/>
              </a:ext>
            </a:extLst>
          </p:cNvPr>
          <p:cNvSpPr txBox="1"/>
          <p:nvPr/>
        </p:nvSpPr>
        <p:spPr>
          <a:xfrm>
            <a:off x="11836400" y="11860248"/>
            <a:ext cx="3454400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3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Sehaj</a:t>
            </a:r>
            <a:r>
              <a:rPr kumimoji="0" lang="en-CA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Lally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0D7EB-4982-536C-D535-E300B9BA8CF6}"/>
              </a:ext>
            </a:extLst>
          </p:cNvPr>
          <p:cNvSpPr txBox="1"/>
          <p:nvPr/>
        </p:nvSpPr>
        <p:spPr>
          <a:xfrm>
            <a:off x="18440400" y="11884096"/>
            <a:ext cx="3454400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Masood Ashrafi</a:t>
            </a:r>
          </a:p>
        </p:txBody>
      </p:sp>
      <p:pic>
        <p:nvPicPr>
          <p:cNvPr id="13" name="Picture Placeholder 12" descr="A person wearing glasses and a white shirt&#10;&#10;Description automatically generated">
            <a:extLst>
              <a:ext uri="{FF2B5EF4-FFF2-40B4-BE49-F238E27FC236}">
                <a16:creationId xmlns:a16="http://schemas.microsoft.com/office/drawing/2014/main" id="{74B7322A-36FE-DBB1-58BE-D7F280E95C0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3" t="21178" r="12471" b="6995"/>
          <a:stretch/>
        </p:blipFill>
        <p:spPr>
          <a:xfrm>
            <a:off x="18323258" y="7657114"/>
            <a:ext cx="3688684" cy="3620485"/>
          </a:xfrm>
          <a:prstGeom prst="ellipse">
            <a:avLst/>
          </a:prstGeom>
        </p:spPr>
      </p:pic>
      <p:pic>
        <p:nvPicPr>
          <p:cNvPr id="15" name="Picture 14" descr="A person in glasses looking to the side&#10;&#10;Description automatically generated">
            <a:extLst>
              <a:ext uri="{FF2B5EF4-FFF2-40B4-BE49-F238E27FC236}">
                <a16:creationId xmlns:a16="http://schemas.microsoft.com/office/drawing/2014/main" id="{18EF7EEF-DB6C-E33E-CFF3-502B864B1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178" y="1342907"/>
            <a:ext cx="3669129" cy="3728253"/>
          </a:xfrm>
          <a:prstGeom prst="ellipse">
            <a:avLst/>
          </a:prstGeom>
        </p:spPr>
      </p:pic>
      <p:pic>
        <p:nvPicPr>
          <p:cNvPr id="17" name="Picture 16" descr="A person with a beard and a black hat&#10;&#10;Description automatically generated">
            <a:extLst>
              <a:ext uri="{FF2B5EF4-FFF2-40B4-BE49-F238E27FC236}">
                <a16:creationId xmlns:a16="http://schemas.microsoft.com/office/drawing/2014/main" id="{F187DE50-4948-3FFA-657D-3B37E69ACF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400" y="7657113"/>
            <a:ext cx="3454400" cy="3620485"/>
          </a:xfrm>
          <a:prstGeom prst="ellipse">
            <a:avLst/>
          </a:prstGeom>
        </p:spPr>
      </p:pic>
      <p:pic>
        <p:nvPicPr>
          <p:cNvPr id="19" name="Picture 18" descr="A person in a graduation gown&#10;&#10;Description automatically generated">
            <a:extLst>
              <a:ext uri="{FF2B5EF4-FFF2-40B4-BE49-F238E27FC236}">
                <a16:creationId xmlns:a16="http://schemas.microsoft.com/office/drawing/2014/main" id="{B34A6CF9-17D2-49E2-53FA-010F68A1749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0" b="20000"/>
          <a:stretch/>
        </p:blipFill>
        <p:spPr>
          <a:xfrm>
            <a:off x="11772901" y="1417661"/>
            <a:ext cx="3581398" cy="3753654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14:warp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Megan Yellow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FF9500"/>
      </a:accent1>
      <a:accent2>
        <a:srgbClr val="FFA200"/>
      </a:accent2>
      <a:accent3>
        <a:srgbClr val="FFB700"/>
      </a:accent3>
      <a:accent4>
        <a:srgbClr val="FF7B00"/>
      </a:accent4>
      <a:accent5>
        <a:srgbClr val="FF8800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763F6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63500" cap="flat">
          <a:solidFill>
            <a:srgbClr val="D6376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763F6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63500" cap="flat">
          <a:solidFill>
            <a:srgbClr val="D6376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7586</TotalTime>
  <Words>157</Words>
  <Application>Microsoft Office PowerPoint</Application>
  <PresentationFormat>Custom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Helvetica Neue</vt:lpstr>
      <vt:lpstr>Helvetica Neue Medium</vt:lpstr>
      <vt:lpstr>Lato Black</vt:lpstr>
      <vt:lpstr>Lato Bold</vt:lpstr>
      <vt:lpstr>Lato Regular</vt:lpstr>
      <vt:lpstr>Lato-Light</vt:lpstr>
      <vt:lpstr>Wingdings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Optiplex 980</dc:creator>
  <cp:lastModifiedBy>Masood Ashrafi</cp:lastModifiedBy>
  <cp:revision>1403</cp:revision>
  <cp:lastPrinted>2024-05-19T13:52:49Z</cp:lastPrinted>
  <dcterms:modified xsi:type="dcterms:W3CDTF">2024-05-19T14:20:57Z</dcterms:modified>
</cp:coreProperties>
</file>