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69" r:id="rId5"/>
    <p:sldId id="267" r:id="rId6"/>
    <p:sldId id="272" r:id="rId7"/>
    <p:sldId id="273" r:id="rId8"/>
    <p:sldId id="274" r:id="rId9"/>
    <p:sldId id="26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4" autoAdjust="0"/>
    <p:restoredTop sz="94660"/>
  </p:normalViewPr>
  <p:slideViewPr>
    <p:cSldViewPr snapToGrid="0">
      <p:cViewPr varScale="1">
        <p:scale>
          <a:sx n="86" d="100"/>
          <a:sy n="86" d="100"/>
        </p:scale>
        <p:origin x="3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2F52A8F-1B1D-4BF4-8B6A-4EFEBE62D7D8}"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E3E8026D-8DFE-4029-95C5-B4E9454047BF}">
      <dgm:prSet/>
      <dgm:spPr/>
      <dgm:t>
        <a:bodyPr/>
        <a:lstStyle/>
        <a:p>
          <a:r>
            <a:rPr lang="en-US" dirty="0"/>
            <a:t>Leverage cost savings across facilities, by comparing station running costs to aggregated data or other stations of similar output.</a:t>
          </a:r>
        </a:p>
      </dgm:t>
    </dgm:pt>
    <dgm:pt modelId="{958F1FD6-D035-4A6F-AEC1-9FF4FF4FA4F4}" type="parTrans" cxnId="{1FA45D9E-B52C-49EB-9C68-6FFF97BF7428}">
      <dgm:prSet/>
      <dgm:spPr/>
      <dgm:t>
        <a:bodyPr/>
        <a:lstStyle/>
        <a:p>
          <a:endParaRPr lang="en-US"/>
        </a:p>
      </dgm:t>
    </dgm:pt>
    <dgm:pt modelId="{E739B936-9E7F-49CA-8079-FE505186D817}" type="sibTrans" cxnId="{1FA45D9E-B52C-49EB-9C68-6FFF97BF7428}">
      <dgm:prSet/>
      <dgm:spPr/>
      <dgm:t>
        <a:bodyPr/>
        <a:lstStyle/>
        <a:p>
          <a:endParaRPr lang="en-US"/>
        </a:p>
      </dgm:t>
    </dgm:pt>
    <dgm:pt modelId="{2C87C254-6FA9-4E92-ABAB-FC9FB1AC0993}">
      <dgm:prSet/>
      <dgm:spPr/>
      <dgm:t>
        <a:bodyPr/>
        <a:lstStyle/>
        <a:p>
          <a:r>
            <a:rPr lang="en-US" dirty="0"/>
            <a:t>Calculate pay-off periods for replacing old equipment, thereby allowing SW to prioritise equipment replacement.</a:t>
          </a:r>
        </a:p>
      </dgm:t>
    </dgm:pt>
    <dgm:pt modelId="{0C4484F9-BD7F-434C-B820-E8E2D1004854}" type="parTrans" cxnId="{7D28F04E-06EF-4FB9-B00D-96EEE9E17704}">
      <dgm:prSet/>
      <dgm:spPr/>
      <dgm:t>
        <a:bodyPr/>
        <a:lstStyle/>
        <a:p>
          <a:endParaRPr lang="en-US"/>
        </a:p>
      </dgm:t>
    </dgm:pt>
    <dgm:pt modelId="{1692FD3D-38F7-473F-920B-262FA5E63FB0}" type="sibTrans" cxnId="{7D28F04E-06EF-4FB9-B00D-96EEE9E17704}">
      <dgm:prSet/>
      <dgm:spPr/>
      <dgm:t>
        <a:bodyPr/>
        <a:lstStyle/>
        <a:p>
          <a:endParaRPr lang="en-US"/>
        </a:p>
      </dgm:t>
    </dgm:pt>
    <dgm:pt modelId="{E197B1AB-C33D-43B2-80F3-8099CBF28944}">
      <dgm:prSet/>
      <dgm:spPr/>
      <dgm:t>
        <a:bodyPr/>
        <a:lstStyle/>
        <a:p>
          <a:r>
            <a:rPr lang="en-US" dirty="0"/>
            <a:t>Calculate equipment and machinery specifications for new stations and when replacing legacy equipment.</a:t>
          </a:r>
        </a:p>
      </dgm:t>
    </dgm:pt>
    <dgm:pt modelId="{CCD14244-0EE4-4A46-9CFB-7F3B4DAB892A}" type="parTrans" cxnId="{842EB7A6-1C08-4D5C-8198-FB53C63A2AA6}">
      <dgm:prSet/>
      <dgm:spPr/>
      <dgm:t>
        <a:bodyPr/>
        <a:lstStyle/>
        <a:p>
          <a:endParaRPr lang="en-US"/>
        </a:p>
      </dgm:t>
    </dgm:pt>
    <dgm:pt modelId="{1E0364E1-D816-4412-A265-BC9A54B64618}" type="sibTrans" cxnId="{842EB7A6-1C08-4D5C-8198-FB53C63A2AA6}">
      <dgm:prSet/>
      <dgm:spPr/>
      <dgm:t>
        <a:bodyPr/>
        <a:lstStyle/>
        <a:p>
          <a:endParaRPr lang="en-US"/>
        </a:p>
      </dgm:t>
    </dgm:pt>
    <dgm:pt modelId="{8A5C6ABE-2D51-4892-B6F4-D92EBD50EA40}">
      <dgm:prSet/>
      <dgm:spPr/>
      <dgm:t>
        <a:bodyPr/>
        <a:lstStyle/>
        <a:p>
          <a:r>
            <a:rPr lang="en-US" dirty="0"/>
            <a:t>Optimise building layouts and material usage when planning new stations.</a:t>
          </a:r>
        </a:p>
      </dgm:t>
    </dgm:pt>
    <dgm:pt modelId="{88BA9814-615A-4B93-8254-73BEE67107CF}" type="parTrans" cxnId="{E38E6243-6643-4C9A-8ABE-7DA78DCB4D6F}">
      <dgm:prSet/>
      <dgm:spPr/>
      <dgm:t>
        <a:bodyPr/>
        <a:lstStyle/>
        <a:p>
          <a:endParaRPr lang="en-US"/>
        </a:p>
      </dgm:t>
    </dgm:pt>
    <dgm:pt modelId="{02E418D3-EC4A-45C1-96E9-FC6903EBCE35}" type="sibTrans" cxnId="{E38E6243-6643-4C9A-8ABE-7DA78DCB4D6F}">
      <dgm:prSet/>
      <dgm:spPr/>
      <dgm:t>
        <a:bodyPr/>
        <a:lstStyle/>
        <a:p>
          <a:endParaRPr lang="en-US"/>
        </a:p>
      </dgm:t>
    </dgm:pt>
    <dgm:pt modelId="{A1B2CB88-AC52-4F32-A16D-DC85A60F6CBF}">
      <dgm:prSet/>
      <dgm:spPr/>
      <dgm:t>
        <a:bodyPr/>
        <a:lstStyle/>
        <a:p>
          <a:r>
            <a:rPr lang="en-US" dirty="0"/>
            <a:t>Find new ways to reduce costs and deal with maintenance issues pre-emptively</a:t>
          </a:r>
        </a:p>
      </dgm:t>
    </dgm:pt>
    <dgm:pt modelId="{48FA5CFA-3043-4F0F-B901-6C5D9336189C}" type="parTrans" cxnId="{C484DB3B-8634-413D-960C-7794637B20E6}">
      <dgm:prSet/>
      <dgm:spPr/>
      <dgm:t>
        <a:bodyPr/>
        <a:lstStyle/>
        <a:p>
          <a:endParaRPr lang="en-US"/>
        </a:p>
      </dgm:t>
    </dgm:pt>
    <dgm:pt modelId="{CEBFD0B2-138D-4B42-A346-9BBB0D4046CA}" type="sibTrans" cxnId="{C484DB3B-8634-413D-960C-7794637B20E6}">
      <dgm:prSet/>
      <dgm:spPr/>
      <dgm:t>
        <a:bodyPr/>
        <a:lstStyle/>
        <a:p>
          <a:endParaRPr lang="en-US"/>
        </a:p>
      </dgm:t>
    </dgm:pt>
    <dgm:pt modelId="{5FBD09F4-7942-49F2-8208-7432C66A1DFF}">
      <dgm:prSet/>
      <dgm:spPr/>
      <dgm:t>
        <a:bodyPr/>
        <a:lstStyle/>
        <a:p>
          <a:r>
            <a:rPr lang="en-US" dirty="0"/>
            <a:t>Find more efficient ways to design plants and machinery, through sensory data feedback on localised capacity usage.</a:t>
          </a:r>
        </a:p>
      </dgm:t>
    </dgm:pt>
    <dgm:pt modelId="{788C322A-81CC-42E8-BAE6-8BA587F4B08D}" type="parTrans" cxnId="{35BA63C0-C40F-40FF-BC04-49DC083C747F}">
      <dgm:prSet/>
      <dgm:spPr/>
      <dgm:t>
        <a:bodyPr/>
        <a:lstStyle/>
        <a:p>
          <a:endParaRPr lang="en-US"/>
        </a:p>
      </dgm:t>
    </dgm:pt>
    <dgm:pt modelId="{823B1427-8600-441D-9A9D-F6AD1ADB308E}" type="sibTrans" cxnId="{35BA63C0-C40F-40FF-BC04-49DC083C747F}">
      <dgm:prSet/>
      <dgm:spPr/>
      <dgm:t>
        <a:bodyPr/>
        <a:lstStyle/>
        <a:p>
          <a:endParaRPr lang="en-US"/>
        </a:p>
      </dgm:t>
    </dgm:pt>
    <dgm:pt modelId="{C7679C30-5D12-4FE0-AFF2-55A9021E0C79}" type="pres">
      <dgm:prSet presAssocID="{72F52A8F-1B1D-4BF4-8B6A-4EFEBE62D7D8}" presName="Name0" presStyleCnt="0">
        <dgm:presLayoutVars>
          <dgm:dir/>
          <dgm:animLvl val="lvl"/>
          <dgm:resizeHandles val="exact"/>
        </dgm:presLayoutVars>
      </dgm:prSet>
      <dgm:spPr/>
    </dgm:pt>
    <dgm:pt modelId="{55B1BF45-85C1-4427-B19B-E86219ADEF79}" type="pres">
      <dgm:prSet presAssocID="{E3E8026D-8DFE-4029-95C5-B4E9454047BF}" presName="linNode" presStyleCnt="0"/>
      <dgm:spPr/>
    </dgm:pt>
    <dgm:pt modelId="{E40CB2DE-F4FB-457C-96DE-36990DEA9FE3}" type="pres">
      <dgm:prSet presAssocID="{E3E8026D-8DFE-4029-95C5-B4E9454047BF}" presName="parentText" presStyleLbl="node1" presStyleIdx="0" presStyleCnt="3">
        <dgm:presLayoutVars>
          <dgm:chMax val="1"/>
          <dgm:bulletEnabled val="1"/>
        </dgm:presLayoutVars>
      </dgm:prSet>
      <dgm:spPr/>
    </dgm:pt>
    <dgm:pt modelId="{388144CD-C24C-45C1-8C37-592A96A9A3D0}" type="pres">
      <dgm:prSet presAssocID="{E3E8026D-8DFE-4029-95C5-B4E9454047BF}" presName="descendantText" presStyleLbl="alignAccFollowNode1" presStyleIdx="0" presStyleCnt="1">
        <dgm:presLayoutVars>
          <dgm:bulletEnabled val="1"/>
        </dgm:presLayoutVars>
      </dgm:prSet>
      <dgm:spPr/>
    </dgm:pt>
    <dgm:pt modelId="{26457BE1-6BBB-4364-8BFD-1DDB301E9BD0}" type="pres">
      <dgm:prSet presAssocID="{E739B936-9E7F-49CA-8079-FE505186D817}" presName="sp" presStyleCnt="0"/>
      <dgm:spPr/>
    </dgm:pt>
    <dgm:pt modelId="{5BBB2AA9-18D5-4000-9F12-4277F5072BE1}" type="pres">
      <dgm:prSet presAssocID="{A1B2CB88-AC52-4F32-A16D-DC85A60F6CBF}" presName="linNode" presStyleCnt="0"/>
      <dgm:spPr/>
    </dgm:pt>
    <dgm:pt modelId="{A59F758E-661F-4EA2-9974-695712F6418D}" type="pres">
      <dgm:prSet presAssocID="{A1B2CB88-AC52-4F32-A16D-DC85A60F6CBF}" presName="parentText" presStyleLbl="node1" presStyleIdx="1" presStyleCnt="3">
        <dgm:presLayoutVars>
          <dgm:chMax val="1"/>
          <dgm:bulletEnabled val="1"/>
        </dgm:presLayoutVars>
      </dgm:prSet>
      <dgm:spPr/>
    </dgm:pt>
    <dgm:pt modelId="{2CD294F7-7F3B-43E6-8FB9-3203D3AB6FC8}" type="pres">
      <dgm:prSet presAssocID="{CEBFD0B2-138D-4B42-A346-9BBB0D4046CA}" presName="sp" presStyleCnt="0"/>
      <dgm:spPr/>
    </dgm:pt>
    <dgm:pt modelId="{75E3C8C7-C873-4CE6-953B-46650A0CE648}" type="pres">
      <dgm:prSet presAssocID="{5FBD09F4-7942-49F2-8208-7432C66A1DFF}" presName="linNode" presStyleCnt="0"/>
      <dgm:spPr/>
    </dgm:pt>
    <dgm:pt modelId="{94B8B0F5-6D1A-4802-96A3-5C3D65A20358}" type="pres">
      <dgm:prSet presAssocID="{5FBD09F4-7942-49F2-8208-7432C66A1DFF}" presName="parentText" presStyleLbl="node1" presStyleIdx="2" presStyleCnt="3">
        <dgm:presLayoutVars>
          <dgm:chMax val="1"/>
          <dgm:bulletEnabled val="1"/>
        </dgm:presLayoutVars>
      </dgm:prSet>
      <dgm:spPr/>
    </dgm:pt>
  </dgm:ptLst>
  <dgm:cxnLst>
    <dgm:cxn modelId="{9F4A6E10-91F8-4EB5-8399-D8520BE92588}" type="presOf" srcId="{E197B1AB-C33D-43B2-80F3-8099CBF28944}" destId="{388144CD-C24C-45C1-8C37-592A96A9A3D0}" srcOrd="0" destOrd="1" presId="urn:microsoft.com/office/officeart/2005/8/layout/vList5"/>
    <dgm:cxn modelId="{59791511-F524-4C31-9AE4-21FE2A9A0AFD}" type="presOf" srcId="{E3E8026D-8DFE-4029-95C5-B4E9454047BF}" destId="{E40CB2DE-F4FB-457C-96DE-36990DEA9FE3}" srcOrd="0" destOrd="0" presId="urn:microsoft.com/office/officeart/2005/8/layout/vList5"/>
    <dgm:cxn modelId="{F4F42926-CF5D-4CF8-ACA5-78CB96C6AE22}" type="presOf" srcId="{5FBD09F4-7942-49F2-8208-7432C66A1DFF}" destId="{94B8B0F5-6D1A-4802-96A3-5C3D65A20358}" srcOrd="0" destOrd="0" presId="urn:microsoft.com/office/officeart/2005/8/layout/vList5"/>
    <dgm:cxn modelId="{C484DB3B-8634-413D-960C-7794637B20E6}" srcId="{72F52A8F-1B1D-4BF4-8B6A-4EFEBE62D7D8}" destId="{A1B2CB88-AC52-4F32-A16D-DC85A60F6CBF}" srcOrd="1" destOrd="0" parTransId="{48FA5CFA-3043-4F0F-B901-6C5D9336189C}" sibTransId="{CEBFD0B2-138D-4B42-A346-9BBB0D4046CA}"/>
    <dgm:cxn modelId="{E38E6243-6643-4C9A-8ABE-7DA78DCB4D6F}" srcId="{E3E8026D-8DFE-4029-95C5-B4E9454047BF}" destId="{8A5C6ABE-2D51-4892-B6F4-D92EBD50EA40}" srcOrd="2" destOrd="0" parTransId="{88BA9814-615A-4B93-8254-73BEE67107CF}" sibTransId="{02E418D3-EC4A-45C1-96E9-FC6903EBCE35}"/>
    <dgm:cxn modelId="{7D28F04E-06EF-4FB9-B00D-96EEE9E17704}" srcId="{E3E8026D-8DFE-4029-95C5-B4E9454047BF}" destId="{2C87C254-6FA9-4E92-ABAB-FC9FB1AC0993}" srcOrd="0" destOrd="0" parTransId="{0C4484F9-BD7F-434C-B820-E8E2D1004854}" sibTransId="{1692FD3D-38F7-473F-920B-262FA5E63FB0}"/>
    <dgm:cxn modelId="{1FA45D9E-B52C-49EB-9C68-6FFF97BF7428}" srcId="{72F52A8F-1B1D-4BF4-8B6A-4EFEBE62D7D8}" destId="{E3E8026D-8DFE-4029-95C5-B4E9454047BF}" srcOrd="0" destOrd="0" parTransId="{958F1FD6-D035-4A6F-AEC1-9FF4FF4FA4F4}" sibTransId="{E739B936-9E7F-49CA-8079-FE505186D817}"/>
    <dgm:cxn modelId="{842EB7A6-1C08-4D5C-8198-FB53C63A2AA6}" srcId="{E3E8026D-8DFE-4029-95C5-B4E9454047BF}" destId="{E197B1AB-C33D-43B2-80F3-8099CBF28944}" srcOrd="1" destOrd="0" parTransId="{CCD14244-0EE4-4A46-9CFB-7F3B4DAB892A}" sibTransId="{1E0364E1-D816-4412-A265-BC9A54B64618}"/>
    <dgm:cxn modelId="{2BE128B9-4DB3-49F0-B32E-CD552FFF8EA7}" type="presOf" srcId="{72F52A8F-1B1D-4BF4-8B6A-4EFEBE62D7D8}" destId="{C7679C30-5D12-4FE0-AFF2-55A9021E0C79}" srcOrd="0" destOrd="0" presId="urn:microsoft.com/office/officeart/2005/8/layout/vList5"/>
    <dgm:cxn modelId="{87A6ADBC-992F-4B3D-88B5-62F20EB58E7C}" type="presOf" srcId="{8A5C6ABE-2D51-4892-B6F4-D92EBD50EA40}" destId="{388144CD-C24C-45C1-8C37-592A96A9A3D0}" srcOrd="0" destOrd="2" presId="urn:microsoft.com/office/officeart/2005/8/layout/vList5"/>
    <dgm:cxn modelId="{35BA63C0-C40F-40FF-BC04-49DC083C747F}" srcId="{72F52A8F-1B1D-4BF4-8B6A-4EFEBE62D7D8}" destId="{5FBD09F4-7942-49F2-8208-7432C66A1DFF}" srcOrd="2" destOrd="0" parTransId="{788C322A-81CC-42E8-BAE6-8BA587F4B08D}" sibTransId="{823B1427-8600-441D-9A9D-F6AD1ADB308E}"/>
    <dgm:cxn modelId="{B32099F4-B07B-4025-9A9D-3332B53E0ECF}" type="presOf" srcId="{A1B2CB88-AC52-4F32-A16D-DC85A60F6CBF}" destId="{A59F758E-661F-4EA2-9974-695712F6418D}" srcOrd="0" destOrd="0" presId="urn:microsoft.com/office/officeart/2005/8/layout/vList5"/>
    <dgm:cxn modelId="{0D332AF6-B6BE-4306-8666-97649AD1C593}" type="presOf" srcId="{2C87C254-6FA9-4E92-ABAB-FC9FB1AC0993}" destId="{388144CD-C24C-45C1-8C37-592A96A9A3D0}" srcOrd="0" destOrd="0" presId="urn:microsoft.com/office/officeart/2005/8/layout/vList5"/>
    <dgm:cxn modelId="{F6F251BA-F48B-4F2B-B6E5-D961FF50ADCD}" type="presParOf" srcId="{C7679C30-5D12-4FE0-AFF2-55A9021E0C79}" destId="{55B1BF45-85C1-4427-B19B-E86219ADEF79}" srcOrd="0" destOrd="0" presId="urn:microsoft.com/office/officeart/2005/8/layout/vList5"/>
    <dgm:cxn modelId="{30017EA0-CF0F-4035-9666-66DCDCC58B03}" type="presParOf" srcId="{55B1BF45-85C1-4427-B19B-E86219ADEF79}" destId="{E40CB2DE-F4FB-457C-96DE-36990DEA9FE3}" srcOrd="0" destOrd="0" presId="urn:microsoft.com/office/officeart/2005/8/layout/vList5"/>
    <dgm:cxn modelId="{4441B8E8-B356-48C8-BCC4-AA7D1B150E6C}" type="presParOf" srcId="{55B1BF45-85C1-4427-B19B-E86219ADEF79}" destId="{388144CD-C24C-45C1-8C37-592A96A9A3D0}" srcOrd="1" destOrd="0" presId="urn:microsoft.com/office/officeart/2005/8/layout/vList5"/>
    <dgm:cxn modelId="{ABE3C959-F022-4954-BDE7-810F5062566D}" type="presParOf" srcId="{C7679C30-5D12-4FE0-AFF2-55A9021E0C79}" destId="{26457BE1-6BBB-4364-8BFD-1DDB301E9BD0}" srcOrd="1" destOrd="0" presId="urn:microsoft.com/office/officeart/2005/8/layout/vList5"/>
    <dgm:cxn modelId="{8A53122C-CCD0-442B-ACA5-5E6FCFEFC5D6}" type="presParOf" srcId="{C7679C30-5D12-4FE0-AFF2-55A9021E0C79}" destId="{5BBB2AA9-18D5-4000-9F12-4277F5072BE1}" srcOrd="2" destOrd="0" presId="urn:microsoft.com/office/officeart/2005/8/layout/vList5"/>
    <dgm:cxn modelId="{4771F3EB-644E-4C2E-BAD6-9F633F5DA58C}" type="presParOf" srcId="{5BBB2AA9-18D5-4000-9F12-4277F5072BE1}" destId="{A59F758E-661F-4EA2-9974-695712F6418D}" srcOrd="0" destOrd="0" presId="urn:microsoft.com/office/officeart/2005/8/layout/vList5"/>
    <dgm:cxn modelId="{45435C7C-0C82-42FE-9AB2-5AA4DC68096F}" type="presParOf" srcId="{C7679C30-5D12-4FE0-AFF2-55A9021E0C79}" destId="{2CD294F7-7F3B-43E6-8FB9-3203D3AB6FC8}" srcOrd="3" destOrd="0" presId="urn:microsoft.com/office/officeart/2005/8/layout/vList5"/>
    <dgm:cxn modelId="{F298DC34-1BB8-47D6-A4FB-05EA4752CC8D}" type="presParOf" srcId="{C7679C30-5D12-4FE0-AFF2-55A9021E0C79}" destId="{75E3C8C7-C873-4CE6-953B-46650A0CE648}" srcOrd="4" destOrd="0" presId="urn:microsoft.com/office/officeart/2005/8/layout/vList5"/>
    <dgm:cxn modelId="{4BC52A84-4130-4240-9F43-F94BBE6EBCF8}" type="presParOf" srcId="{75E3C8C7-C873-4CE6-953B-46650A0CE648}" destId="{94B8B0F5-6D1A-4802-96A3-5C3D65A2035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C9FA2C-F3BC-49AA-95F1-8DAADA5CF2F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E40A36-695C-4669-83B0-FD179170B68D}">
      <dgm:prSet/>
      <dgm:spPr/>
      <dgm:t>
        <a:bodyPr/>
        <a:lstStyle/>
        <a:p>
          <a:r>
            <a:rPr lang="en-US" dirty="0"/>
            <a:t>Plant construction and land</a:t>
          </a:r>
        </a:p>
      </dgm:t>
    </dgm:pt>
    <dgm:pt modelId="{982CD8C3-1138-4B1F-904A-FD750911744D}" type="parTrans" cxnId="{2E54AB9C-C2EA-4408-AFE0-6C5CEB1FF873}">
      <dgm:prSet/>
      <dgm:spPr/>
      <dgm:t>
        <a:bodyPr/>
        <a:lstStyle/>
        <a:p>
          <a:endParaRPr lang="en-US"/>
        </a:p>
      </dgm:t>
    </dgm:pt>
    <dgm:pt modelId="{C6FD1490-A59A-4786-A082-A3980B906016}" type="sibTrans" cxnId="{2E54AB9C-C2EA-4408-AFE0-6C5CEB1FF873}">
      <dgm:prSet/>
      <dgm:spPr/>
      <dgm:t>
        <a:bodyPr/>
        <a:lstStyle/>
        <a:p>
          <a:endParaRPr lang="en-US"/>
        </a:p>
      </dgm:t>
    </dgm:pt>
    <dgm:pt modelId="{C9052D72-7102-4E29-8051-87EE7859DF99}">
      <dgm:prSet/>
      <dgm:spPr/>
      <dgm:t>
        <a:bodyPr/>
        <a:lstStyle/>
        <a:p>
          <a:r>
            <a:rPr lang="en-US" dirty="0"/>
            <a:t>Staffing</a:t>
          </a:r>
        </a:p>
      </dgm:t>
    </dgm:pt>
    <dgm:pt modelId="{1AA27D9E-423D-4249-9C3E-36F3D0777E6C}" type="parTrans" cxnId="{3B9DA85E-08C2-48A9-A071-12AF2B2EAFFD}">
      <dgm:prSet/>
      <dgm:spPr/>
      <dgm:t>
        <a:bodyPr/>
        <a:lstStyle/>
        <a:p>
          <a:endParaRPr lang="en-US"/>
        </a:p>
      </dgm:t>
    </dgm:pt>
    <dgm:pt modelId="{93B897D9-EB23-4FA6-9E1E-E6C11A4BC9EC}" type="sibTrans" cxnId="{3B9DA85E-08C2-48A9-A071-12AF2B2EAFFD}">
      <dgm:prSet/>
      <dgm:spPr/>
      <dgm:t>
        <a:bodyPr/>
        <a:lstStyle/>
        <a:p>
          <a:endParaRPr lang="en-US"/>
        </a:p>
      </dgm:t>
    </dgm:pt>
    <dgm:pt modelId="{04650612-A7C2-4462-B237-89AFA531E12E}">
      <dgm:prSet/>
      <dgm:spPr/>
      <dgm:t>
        <a:bodyPr/>
        <a:lstStyle/>
        <a:p>
          <a:r>
            <a:rPr lang="en-US" dirty="0"/>
            <a:t>Machinery and equipment</a:t>
          </a:r>
        </a:p>
      </dgm:t>
    </dgm:pt>
    <dgm:pt modelId="{314C140A-ADD8-4E71-8A47-14C34FEF1BB3}" type="parTrans" cxnId="{06DB6CB2-6B94-4752-9BB4-030761ADF986}">
      <dgm:prSet/>
      <dgm:spPr/>
      <dgm:t>
        <a:bodyPr/>
        <a:lstStyle/>
        <a:p>
          <a:endParaRPr lang="en-US"/>
        </a:p>
      </dgm:t>
    </dgm:pt>
    <dgm:pt modelId="{EBEFDE22-72F7-42AD-9382-1AAFF0DF04AD}" type="sibTrans" cxnId="{06DB6CB2-6B94-4752-9BB4-030761ADF986}">
      <dgm:prSet/>
      <dgm:spPr/>
      <dgm:t>
        <a:bodyPr/>
        <a:lstStyle/>
        <a:p>
          <a:endParaRPr lang="en-US"/>
        </a:p>
      </dgm:t>
    </dgm:pt>
    <dgm:pt modelId="{4B47A51C-B567-441A-8FAF-D214742B6603}">
      <dgm:prSet/>
      <dgm:spPr/>
      <dgm:t>
        <a:bodyPr/>
        <a:lstStyle/>
        <a:p>
          <a:r>
            <a:rPr lang="en-US" dirty="0"/>
            <a:t>Maintenance</a:t>
          </a:r>
        </a:p>
      </dgm:t>
    </dgm:pt>
    <dgm:pt modelId="{A2CB8E1C-A62C-44FA-AE6C-7AF5F555E035}" type="parTrans" cxnId="{C7F544D1-14CA-499F-85BC-78858D727E07}">
      <dgm:prSet/>
      <dgm:spPr/>
      <dgm:t>
        <a:bodyPr/>
        <a:lstStyle/>
        <a:p>
          <a:endParaRPr lang="en-US"/>
        </a:p>
      </dgm:t>
    </dgm:pt>
    <dgm:pt modelId="{C7060FEA-15A7-402A-BADE-8C2DB5905A12}" type="sibTrans" cxnId="{C7F544D1-14CA-499F-85BC-78858D727E07}">
      <dgm:prSet/>
      <dgm:spPr/>
      <dgm:t>
        <a:bodyPr/>
        <a:lstStyle/>
        <a:p>
          <a:endParaRPr lang="en-US"/>
        </a:p>
      </dgm:t>
    </dgm:pt>
    <dgm:pt modelId="{E19A7FB2-0D4A-473E-A1C8-07B341B38C7D}">
      <dgm:prSet/>
      <dgm:spPr/>
      <dgm:t>
        <a:bodyPr/>
        <a:lstStyle/>
        <a:p>
          <a:r>
            <a:rPr lang="en-US" dirty="0"/>
            <a:t>Energy</a:t>
          </a:r>
        </a:p>
      </dgm:t>
    </dgm:pt>
    <dgm:pt modelId="{287164DD-3211-4FEB-A98A-C4EEEFDCACE2}" type="parTrans" cxnId="{8B713181-CBEA-4C2D-96C6-3F1B2F614E96}">
      <dgm:prSet/>
      <dgm:spPr/>
      <dgm:t>
        <a:bodyPr/>
        <a:lstStyle/>
        <a:p>
          <a:endParaRPr lang="en-US"/>
        </a:p>
      </dgm:t>
    </dgm:pt>
    <dgm:pt modelId="{87B0AB7B-F982-4838-A5B7-38D912C549E4}" type="sibTrans" cxnId="{8B713181-CBEA-4C2D-96C6-3F1B2F614E96}">
      <dgm:prSet/>
      <dgm:spPr/>
      <dgm:t>
        <a:bodyPr/>
        <a:lstStyle/>
        <a:p>
          <a:endParaRPr lang="en-US"/>
        </a:p>
      </dgm:t>
    </dgm:pt>
    <dgm:pt modelId="{F42AE26C-3328-4704-8851-14FC5CFD3134}">
      <dgm:prSet/>
      <dgm:spPr/>
      <dgm:t>
        <a:bodyPr/>
        <a:lstStyle/>
        <a:p>
          <a:r>
            <a:rPr lang="en-US" dirty="0"/>
            <a:t>Consumables</a:t>
          </a:r>
        </a:p>
      </dgm:t>
    </dgm:pt>
    <dgm:pt modelId="{4E9C54C8-2AAF-40FC-85A4-53FA4ADCE8BF}" type="parTrans" cxnId="{557C514B-45AA-4AE5-A7EB-8598670E1E9B}">
      <dgm:prSet/>
      <dgm:spPr/>
      <dgm:t>
        <a:bodyPr/>
        <a:lstStyle/>
        <a:p>
          <a:endParaRPr lang="en-US"/>
        </a:p>
      </dgm:t>
    </dgm:pt>
    <dgm:pt modelId="{71960A8B-2438-4EEC-996A-C3D1A7B64948}" type="sibTrans" cxnId="{557C514B-45AA-4AE5-A7EB-8598670E1E9B}">
      <dgm:prSet/>
      <dgm:spPr/>
      <dgm:t>
        <a:bodyPr/>
        <a:lstStyle/>
        <a:p>
          <a:endParaRPr lang="en-US"/>
        </a:p>
      </dgm:t>
    </dgm:pt>
    <dgm:pt modelId="{0CBD78E5-B586-442D-9116-36A547F0FB6D}" type="pres">
      <dgm:prSet presAssocID="{89C9FA2C-F3BC-49AA-95F1-8DAADA5CF2F2}" presName="linear" presStyleCnt="0">
        <dgm:presLayoutVars>
          <dgm:animLvl val="lvl"/>
          <dgm:resizeHandles val="exact"/>
        </dgm:presLayoutVars>
      </dgm:prSet>
      <dgm:spPr/>
    </dgm:pt>
    <dgm:pt modelId="{DB665383-B07F-46D8-A95B-40958F811895}" type="pres">
      <dgm:prSet presAssocID="{26E40A36-695C-4669-83B0-FD179170B68D}" presName="parentText" presStyleLbl="node1" presStyleIdx="0" presStyleCnt="6">
        <dgm:presLayoutVars>
          <dgm:chMax val="0"/>
          <dgm:bulletEnabled val="1"/>
        </dgm:presLayoutVars>
      </dgm:prSet>
      <dgm:spPr/>
    </dgm:pt>
    <dgm:pt modelId="{782D2AE0-0E33-4018-ADE2-DB363F5DF36E}" type="pres">
      <dgm:prSet presAssocID="{C6FD1490-A59A-4786-A082-A3980B906016}" presName="spacer" presStyleCnt="0"/>
      <dgm:spPr/>
    </dgm:pt>
    <dgm:pt modelId="{BA715103-7A15-4D1B-898D-EE22718D83C7}" type="pres">
      <dgm:prSet presAssocID="{C9052D72-7102-4E29-8051-87EE7859DF99}" presName="parentText" presStyleLbl="node1" presStyleIdx="1" presStyleCnt="6" custLinFactNeighborX="-19942" custLinFactNeighborY="-4206">
        <dgm:presLayoutVars>
          <dgm:chMax val="0"/>
          <dgm:bulletEnabled val="1"/>
        </dgm:presLayoutVars>
      </dgm:prSet>
      <dgm:spPr/>
    </dgm:pt>
    <dgm:pt modelId="{16C2C198-5100-418F-831A-306DCB07209E}" type="pres">
      <dgm:prSet presAssocID="{93B897D9-EB23-4FA6-9E1E-E6C11A4BC9EC}" presName="spacer" presStyleCnt="0"/>
      <dgm:spPr/>
    </dgm:pt>
    <dgm:pt modelId="{B4A0AD7A-28DD-4019-B85D-8804741DC66F}" type="pres">
      <dgm:prSet presAssocID="{04650612-A7C2-4462-B237-89AFA531E12E}" presName="parentText" presStyleLbl="node1" presStyleIdx="2" presStyleCnt="6">
        <dgm:presLayoutVars>
          <dgm:chMax val="0"/>
          <dgm:bulletEnabled val="1"/>
        </dgm:presLayoutVars>
      </dgm:prSet>
      <dgm:spPr/>
    </dgm:pt>
    <dgm:pt modelId="{48BC1500-2FA1-42B6-9CFF-6C5F34C45418}" type="pres">
      <dgm:prSet presAssocID="{EBEFDE22-72F7-42AD-9382-1AAFF0DF04AD}" presName="spacer" presStyleCnt="0"/>
      <dgm:spPr/>
    </dgm:pt>
    <dgm:pt modelId="{0F80DE55-B98A-49E6-8B5C-B53A09710419}" type="pres">
      <dgm:prSet presAssocID="{4B47A51C-B567-441A-8FAF-D214742B6603}" presName="parentText" presStyleLbl="node1" presStyleIdx="3" presStyleCnt="6">
        <dgm:presLayoutVars>
          <dgm:chMax val="0"/>
          <dgm:bulletEnabled val="1"/>
        </dgm:presLayoutVars>
      </dgm:prSet>
      <dgm:spPr/>
    </dgm:pt>
    <dgm:pt modelId="{1426E2EC-35FC-4F16-8686-2C111255AD6B}" type="pres">
      <dgm:prSet presAssocID="{C7060FEA-15A7-402A-BADE-8C2DB5905A12}" presName="spacer" presStyleCnt="0"/>
      <dgm:spPr/>
    </dgm:pt>
    <dgm:pt modelId="{1742E303-DB73-426C-AD25-F948879CA0A2}" type="pres">
      <dgm:prSet presAssocID="{E19A7FB2-0D4A-473E-A1C8-07B341B38C7D}" presName="parentText" presStyleLbl="node1" presStyleIdx="4" presStyleCnt="6">
        <dgm:presLayoutVars>
          <dgm:chMax val="0"/>
          <dgm:bulletEnabled val="1"/>
        </dgm:presLayoutVars>
      </dgm:prSet>
      <dgm:spPr/>
    </dgm:pt>
    <dgm:pt modelId="{D95DAD51-639B-4EE9-A4FF-01CDABAC29D4}" type="pres">
      <dgm:prSet presAssocID="{87B0AB7B-F982-4838-A5B7-38D912C549E4}" presName="spacer" presStyleCnt="0"/>
      <dgm:spPr/>
    </dgm:pt>
    <dgm:pt modelId="{1EF7E868-630D-4964-93C8-A6382C9BD8AE}" type="pres">
      <dgm:prSet presAssocID="{F42AE26C-3328-4704-8851-14FC5CFD3134}" presName="parentText" presStyleLbl="node1" presStyleIdx="5" presStyleCnt="6">
        <dgm:presLayoutVars>
          <dgm:chMax val="0"/>
          <dgm:bulletEnabled val="1"/>
        </dgm:presLayoutVars>
      </dgm:prSet>
      <dgm:spPr/>
    </dgm:pt>
  </dgm:ptLst>
  <dgm:cxnLst>
    <dgm:cxn modelId="{4CAA7822-856D-413A-A9D1-D83B38DC503D}" type="presOf" srcId="{04650612-A7C2-4462-B237-89AFA531E12E}" destId="{B4A0AD7A-28DD-4019-B85D-8804741DC66F}" srcOrd="0" destOrd="0" presId="urn:microsoft.com/office/officeart/2005/8/layout/vList2"/>
    <dgm:cxn modelId="{1316212F-D6E6-4C8C-A58F-6600DEDB36C1}" type="presOf" srcId="{89C9FA2C-F3BC-49AA-95F1-8DAADA5CF2F2}" destId="{0CBD78E5-B586-442D-9116-36A547F0FB6D}" srcOrd="0" destOrd="0" presId="urn:microsoft.com/office/officeart/2005/8/layout/vList2"/>
    <dgm:cxn modelId="{3B9DA85E-08C2-48A9-A071-12AF2B2EAFFD}" srcId="{89C9FA2C-F3BC-49AA-95F1-8DAADA5CF2F2}" destId="{C9052D72-7102-4E29-8051-87EE7859DF99}" srcOrd="1" destOrd="0" parTransId="{1AA27D9E-423D-4249-9C3E-36F3D0777E6C}" sibTransId="{93B897D9-EB23-4FA6-9E1E-E6C11A4BC9EC}"/>
    <dgm:cxn modelId="{557C514B-45AA-4AE5-A7EB-8598670E1E9B}" srcId="{89C9FA2C-F3BC-49AA-95F1-8DAADA5CF2F2}" destId="{F42AE26C-3328-4704-8851-14FC5CFD3134}" srcOrd="5" destOrd="0" parTransId="{4E9C54C8-2AAF-40FC-85A4-53FA4ADCE8BF}" sibTransId="{71960A8B-2438-4EEC-996A-C3D1A7B64948}"/>
    <dgm:cxn modelId="{8B713181-CBEA-4C2D-96C6-3F1B2F614E96}" srcId="{89C9FA2C-F3BC-49AA-95F1-8DAADA5CF2F2}" destId="{E19A7FB2-0D4A-473E-A1C8-07B341B38C7D}" srcOrd="4" destOrd="0" parTransId="{287164DD-3211-4FEB-A98A-C4EEEFDCACE2}" sibTransId="{87B0AB7B-F982-4838-A5B7-38D912C549E4}"/>
    <dgm:cxn modelId="{2E54AB9C-C2EA-4408-AFE0-6C5CEB1FF873}" srcId="{89C9FA2C-F3BC-49AA-95F1-8DAADA5CF2F2}" destId="{26E40A36-695C-4669-83B0-FD179170B68D}" srcOrd="0" destOrd="0" parTransId="{982CD8C3-1138-4B1F-904A-FD750911744D}" sibTransId="{C6FD1490-A59A-4786-A082-A3980B906016}"/>
    <dgm:cxn modelId="{AA90B8AD-09A5-4634-9C5F-5F6BEDC5FD38}" type="presOf" srcId="{C9052D72-7102-4E29-8051-87EE7859DF99}" destId="{BA715103-7A15-4D1B-898D-EE22718D83C7}" srcOrd="0" destOrd="0" presId="urn:microsoft.com/office/officeart/2005/8/layout/vList2"/>
    <dgm:cxn modelId="{06DB6CB2-6B94-4752-9BB4-030761ADF986}" srcId="{89C9FA2C-F3BC-49AA-95F1-8DAADA5CF2F2}" destId="{04650612-A7C2-4462-B237-89AFA531E12E}" srcOrd="2" destOrd="0" parTransId="{314C140A-ADD8-4E71-8A47-14C34FEF1BB3}" sibTransId="{EBEFDE22-72F7-42AD-9382-1AAFF0DF04AD}"/>
    <dgm:cxn modelId="{019A5BC8-A268-4282-B0D1-D4729E175FC5}" type="presOf" srcId="{26E40A36-695C-4669-83B0-FD179170B68D}" destId="{DB665383-B07F-46D8-A95B-40958F811895}" srcOrd="0" destOrd="0" presId="urn:microsoft.com/office/officeart/2005/8/layout/vList2"/>
    <dgm:cxn modelId="{CE1EE6CB-0885-4469-8B98-E3397C6946D7}" type="presOf" srcId="{E19A7FB2-0D4A-473E-A1C8-07B341B38C7D}" destId="{1742E303-DB73-426C-AD25-F948879CA0A2}" srcOrd="0" destOrd="0" presId="urn:microsoft.com/office/officeart/2005/8/layout/vList2"/>
    <dgm:cxn modelId="{C7F544D1-14CA-499F-85BC-78858D727E07}" srcId="{89C9FA2C-F3BC-49AA-95F1-8DAADA5CF2F2}" destId="{4B47A51C-B567-441A-8FAF-D214742B6603}" srcOrd="3" destOrd="0" parTransId="{A2CB8E1C-A62C-44FA-AE6C-7AF5F555E035}" sibTransId="{C7060FEA-15A7-402A-BADE-8C2DB5905A12}"/>
    <dgm:cxn modelId="{A2A66CD1-C14B-466D-A3E8-2F5D0FAF34F0}" type="presOf" srcId="{F42AE26C-3328-4704-8851-14FC5CFD3134}" destId="{1EF7E868-630D-4964-93C8-A6382C9BD8AE}" srcOrd="0" destOrd="0" presId="urn:microsoft.com/office/officeart/2005/8/layout/vList2"/>
    <dgm:cxn modelId="{701396D5-57F9-4B5B-A23A-6A0EED02BCDB}" type="presOf" srcId="{4B47A51C-B567-441A-8FAF-D214742B6603}" destId="{0F80DE55-B98A-49E6-8B5C-B53A09710419}" srcOrd="0" destOrd="0" presId="urn:microsoft.com/office/officeart/2005/8/layout/vList2"/>
    <dgm:cxn modelId="{9C9640E5-500E-470D-8AB2-9A592CD3A614}" type="presParOf" srcId="{0CBD78E5-B586-442D-9116-36A547F0FB6D}" destId="{DB665383-B07F-46D8-A95B-40958F811895}" srcOrd="0" destOrd="0" presId="urn:microsoft.com/office/officeart/2005/8/layout/vList2"/>
    <dgm:cxn modelId="{F9218CEA-5AEA-4276-B681-84C19D464A33}" type="presParOf" srcId="{0CBD78E5-B586-442D-9116-36A547F0FB6D}" destId="{782D2AE0-0E33-4018-ADE2-DB363F5DF36E}" srcOrd="1" destOrd="0" presId="urn:microsoft.com/office/officeart/2005/8/layout/vList2"/>
    <dgm:cxn modelId="{264463E6-B60C-4981-B5AE-4E7361E51DE8}" type="presParOf" srcId="{0CBD78E5-B586-442D-9116-36A547F0FB6D}" destId="{BA715103-7A15-4D1B-898D-EE22718D83C7}" srcOrd="2" destOrd="0" presId="urn:microsoft.com/office/officeart/2005/8/layout/vList2"/>
    <dgm:cxn modelId="{7584B283-9A56-406D-81DA-C7A12B14600D}" type="presParOf" srcId="{0CBD78E5-B586-442D-9116-36A547F0FB6D}" destId="{16C2C198-5100-418F-831A-306DCB07209E}" srcOrd="3" destOrd="0" presId="urn:microsoft.com/office/officeart/2005/8/layout/vList2"/>
    <dgm:cxn modelId="{7A201238-1921-4E31-A82F-07754966794E}" type="presParOf" srcId="{0CBD78E5-B586-442D-9116-36A547F0FB6D}" destId="{B4A0AD7A-28DD-4019-B85D-8804741DC66F}" srcOrd="4" destOrd="0" presId="urn:microsoft.com/office/officeart/2005/8/layout/vList2"/>
    <dgm:cxn modelId="{7B587907-3973-41B8-B346-506C8BAECCA1}" type="presParOf" srcId="{0CBD78E5-B586-442D-9116-36A547F0FB6D}" destId="{48BC1500-2FA1-42B6-9CFF-6C5F34C45418}" srcOrd="5" destOrd="0" presId="urn:microsoft.com/office/officeart/2005/8/layout/vList2"/>
    <dgm:cxn modelId="{70B13E8C-4557-42BA-AE7C-55D8127B17CC}" type="presParOf" srcId="{0CBD78E5-B586-442D-9116-36A547F0FB6D}" destId="{0F80DE55-B98A-49E6-8B5C-B53A09710419}" srcOrd="6" destOrd="0" presId="urn:microsoft.com/office/officeart/2005/8/layout/vList2"/>
    <dgm:cxn modelId="{A321764E-FE97-41A7-925F-771C8FF6CB81}" type="presParOf" srcId="{0CBD78E5-B586-442D-9116-36A547F0FB6D}" destId="{1426E2EC-35FC-4F16-8686-2C111255AD6B}" srcOrd="7" destOrd="0" presId="urn:microsoft.com/office/officeart/2005/8/layout/vList2"/>
    <dgm:cxn modelId="{1284BE16-612A-4FB8-B95A-B784928C20DB}" type="presParOf" srcId="{0CBD78E5-B586-442D-9116-36A547F0FB6D}" destId="{1742E303-DB73-426C-AD25-F948879CA0A2}" srcOrd="8" destOrd="0" presId="urn:microsoft.com/office/officeart/2005/8/layout/vList2"/>
    <dgm:cxn modelId="{FBB91D33-8F5E-4AE0-8028-D12D0DC3809E}" type="presParOf" srcId="{0CBD78E5-B586-442D-9116-36A547F0FB6D}" destId="{D95DAD51-639B-4EE9-A4FF-01CDABAC29D4}" srcOrd="9" destOrd="0" presId="urn:microsoft.com/office/officeart/2005/8/layout/vList2"/>
    <dgm:cxn modelId="{5566F9FC-37E1-44BA-97C2-406506B8A859}" type="presParOf" srcId="{0CBD78E5-B586-442D-9116-36A547F0FB6D}" destId="{1EF7E868-630D-4964-93C8-A6382C9BD8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35B068-E685-47AE-A468-4C14931B10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ED34F9-4FB5-414A-9A75-8672366ED6EF}">
      <dgm:prSet/>
      <dgm:spPr/>
      <dgm:t>
        <a:bodyPr/>
        <a:lstStyle/>
        <a:p>
          <a:r>
            <a:rPr lang="en-US" dirty="0"/>
            <a:t>Equipment: age, manufacturer, maintenance records, types of issue, downtime, various other variables relating to the machinery specs.</a:t>
          </a:r>
        </a:p>
      </dgm:t>
    </dgm:pt>
    <dgm:pt modelId="{29D4D66A-06D2-4257-99D4-E5EB8C09C1E6}" type="parTrans" cxnId="{32A126AF-D259-4510-B827-8138C800CD70}">
      <dgm:prSet/>
      <dgm:spPr/>
      <dgm:t>
        <a:bodyPr/>
        <a:lstStyle/>
        <a:p>
          <a:endParaRPr lang="en-US"/>
        </a:p>
      </dgm:t>
    </dgm:pt>
    <dgm:pt modelId="{FB05E10C-2095-4A2E-A145-17F7A8AA3D0E}" type="sibTrans" cxnId="{32A126AF-D259-4510-B827-8138C800CD70}">
      <dgm:prSet/>
      <dgm:spPr/>
      <dgm:t>
        <a:bodyPr/>
        <a:lstStyle/>
        <a:p>
          <a:endParaRPr lang="en-US"/>
        </a:p>
      </dgm:t>
    </dgm:pt>
    <dgm:pt modelId="{5E19EB9C-2F11-46D9-86FB-959241935E41}">
      <dgm:prSet/>
      <dgm:spPr/>
      <dgm:t>
        <a:bodyPr/>
        <a:lstStyle/>
        <a:p>
          <a:r>
            <a:rPr lang="en-US" dirty="0"/>
            <a:t>Operating conditions: outdoor, indoor and machinery measurements for temperature and humidity, vibration, etc.</a:t>
          </a:r>
        </a:p>
      </dgm:t>
    </dgm:pt>
    <dgm:pt modelId="{5B374B3D-B5DB-4596-8917-389AB7EEF135}" type="parTrans" cxnId="{B1DFCCE7-939B-4836-84C3-07E7BFD48539}">
      <dgm:prSet/>
      <dgm:spPr/>
      <dgm:t>
        <a:bodyPr/>
        <a:lstStyle/>
        <a:p>
          <a:endParaRPr lang="en-US"/>
        </a:p>
      </dgm:t>
    </dgm:pt>
    <dgm:pt modelId="{7071A09A-C37E-4241-89F4-CF2529F985DF}" type="sibTrans" cxnId="{B1DFCCE7-939B-4836-84C3-07E7BFD48539}">
      <dgm:prSet/>
      <dgm:spPr/>
      <dgm:t>
        <a:bodyPr/>
        <a:lstStyle/>
        <a:p>
          <a:endParaRPr lang="en-US"/>
        </a:p>
      </dgm:t>
    </dgm:pt>
    <dgm:pt modelId="{D8AE4C78-18EA-4733-B90A-0645267EF8DA}">
      <dgm:prSet/>
      <dgm:spPr/>
      <dgm:t>
        <a:bodyPr/>
        <a:lstStyle/>
        <a:p>
          <a:r>
            <a:rPr lang="en-US" dirty="0"/>
            <a:t>Volume of waste processed: preferably, hourly readings or more granular</a:t>
          </a:r>
        </a:p>
      </dgm:t>
    </dgm:pt>
    <dgm:pt modelId="{7162085F-B1AE-41B1-8F79-32914E6F4E99}" type="parTrans" cxnId="{50422917-D39E-4E33-B2A3-B4DF1E70E107}">
      <dgm:prSet/>
      <dgm:spPr/>
      <dgm:t>
        <a:bodyPr/>
        <a:lstStyle/>
        <a:p>
          <a:endParaRPr lang="en-US"/>
        </a:p>
      </dgm:t>
    </dgm:pt>
    <dgm:pt modelId="{AE018E91-ADDF-499F-8F4D-444F563ACA08}" type="sibTrans" cxnId="{50422917-D39E-4E33-B2A3-B4DF1E70E107}">
      <dgm:prSet/>
      <dgm:spPr/>
      <dgm:t>
        <a:bodyPr/>
        <a:lstStyle/>
        <a:p>
          <a:endParaRPr lang="en-US"/>
        </a:p>
      </dgm:t>
    </dgm:pt>
    <dgm:pt modelId="{6F6AD666-D8A9-471B-AEAE-BCF642A1801A}">
      <dgm:prSet/>
      <dgm:spPr/>
      <dgm:t>
        <a:bodyPr/>
        <a:lstStyle/>
        <a:p>
          <a:r>
            <a:rPr lang="en-US" dirty="0"/>
            <a:t>Metrics on the population being served: population count, no. of households, average residents per household, etc.</a:t>
          </a:r>
        </a:p>
      </dgm:t>
    </dgm:pt>
    <dgm:pt modelId="{4558CA71-9037-45E1-9C63-7FC2AB79841B}" type="parTrans" cxnId="{9074EF64-8E13-4EB1-9B67-B1DA43E92CB9}">
      <dgm:prSet/>
      <dgm:spPr/>
      <dgm:t>
        <a:bodyPr/>
        <a:lstStyle/>
        <a:p>
          <a:endParaRPr lang="en-US"/>
        </a:p>
      </dgm:t>
    </dgm:pt>
    <dgm:pt modelId="{62E59A83-D751-4EDF-9772-2FE55BBE0EF6}" type="sibTrans" cxnId="{9074EF64-8E13-4EB1-9B67-B1DA43E92CB9}">
      <dgm:prSet/>
      <dgm:spPr/>
      <dgm:t>
        <a:bodyPr/>
        <a:lstStyle/>
        <a:p>
          <a:endParaRPr lang="en-US"/>
        </a:p>
      </dgm:t>
    </dgm:pt>
    <dgm:pt modelId="{B70BCC69-F5A2-4C62-82C6-880A99C2DAA0}">
      <dgm:prSet/>
      <dgm:spPr/>
      <dgm:t>
        <a:bodyPr/>
        <a:lstStyle/>
        <a:p>
          <a:r>
            <a:rPr lang="en-US" dirty="0"/>
            <a:t>Financial metrics: to compliment many of the data points above as well as around staffing and consumables costs</a:t>
          </a:r>
        </a:p>
      </dgm:t>
    </dgm:pt>
    <dgm:pt modelId="{F5DF4500-94A5-4497-ADC0-78464A8EBE92}" type="parTrans" cxnId="{3380840E-257E-454A-9C84-3282B9B9AC04}">
      <dgm:prSet/>
      <dgm:spPr/>
      <dgm:t>
        <a:bodyPr/>
        <a:lstStyle/>
        <a:p>
          <a:endParaRPr lang="en-US"/>
        </a:p>
      </dgm:t>
    </dgm:pt>
    <dgm:pt modelId="{481A96AA-7EB1-41B3-9E22-BB774756604E}" type="sibTrans" cxnId="{3380840E-257E-454A-9C84-3282B9B9AC04}">
      <dgm:prSet/>
      <dgm:spPr/>
      <dgm:t>
        <a:bodyPr/>
        <a:lstStyle/>
        <a:p>
          <a:endParaRPr lang="en-US"/>
        </a:p>
      </dgm:t>
    </dgm:pt>
    <dgm:pt modelId="{632125A4-4EDA-4BEC-9162-C82B3CC96AF0}" type="pres">
      <dgm:prSet presAssocID="{7135B068-E685-47AE-A468-4C14931B102B}" presName="root" presStyleCnt="0">
        <dgm:presLayoutVars>
          <dgm:dir/>
          <dgm:resizeHandles val="exact"/>
        </dgm:presLayoutVars>
      </dgm:prSet>
      <dgm:spPr/>
    </dgm:pt>
    <dgm:pt modelId="{E5FE1D11-C0DA-4338-811D-65E0D42E50E5}" type="pres">
      <dgm:prSet presAssocID="{96ED34F9-4FB5-414A-9A75-8672366ED6EF}" presName="compNode" presStyleCnt="0"/>
      <dgm:spPr/>
    </dgm:pt>
    <dgm:pt modelId="{1C01394F-34F9-4CA8-AD5F-36ED195EE858}" type="pres">
      <dgm:prSet presAssocID="{96ED34F9-4FB5-414A-9A75-8672366ED6EF}" presName="bgRect" presStyleLbl="bgShp" presStyleIdx="0" presStyleCnt="5"/>
      <dgm:spPr/>
    </dgm:pt>
    <dgm:pt modelId="{AC509C24-C668-4C23-95BB-5229715DB45E}" type="pres">
      <dgm:prSet presAssocID="{96ED34F9-4FB5-414A-9A75-8672366ED6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D102CAE7-D65A-4931-8DCC-A080188CCC0B}" type="pres">
      <dgm:prSet presAssocID="{96ED34F9-4FB5-414A-9A75-8672366ED6EF}" presName="spaceRect" presStyleCnt="0"/>
      <dgm:spPr/>
    </dgm:pt>
    <dgm:pt modelId="{73C90741-6321-4E95-B594-65A0CD7A07F6}" type="pres">
      <dgm:prSet presAssocID="{96ED34F9-4FB5-414A-9A75-8672366ED6EF}" presName="parTx" presStyleLbl="revTx" presStyleIdx="0" presStyleCnt="5">
        <dgm:presLayoutVars>
          <dgm:chMax val="0"/>
          <dgm:chPref val="0"/>
        </dgm:presLayoutVars>
      </dgm:prSet>
      <dgm:spPr/>
    </dgm:pt>
    <dgm:pt modelId="{0681607A-8D15-4964-BBCF-513ED20B2259}" type="pres">
      <dgm:prSet presAssocID="{FB05E10C-2095-4A2E-A145-17F7A8AA3D0E}" presName="sibTrans" presStyleCnt="0"/>
      <dgm:spPr/>
    </dgm:pt>
    <dgm:pt modelId="{1EB7F12A-4EB0-47A0-927D-5208868760C5}" type="pres">
      <dgm:prSet presAssocID="{5E19EB9C-2F11-46D9-86FB-959241935E41}" presName="compNode" presStyleCnt="0"/>
      <dgm:spPr/>
    </dgm:pt>
    <dgm:pt modelId="{4C3E3B98-7F5A-4881-8856-C6043D44179D}" type="pres">
      <dgm:prSet presAssocID="{5E19EB9C-2F11-46D9-86FB-959241935E41}" presName="bgRect" presStyleLbl="bgShp" presStyleIdx="1" presStyleCnt="5"/>
      <dgm:spPr/>
    </dgm:pt>
    <dgm:pt modelId="{8795ED22-62FE-4802-A2CC-5BC43B5037F4}" type="pres">
      <dgm:prSet presAssocID="{5E19EB9C-2F11-46D9-86FB-959241935E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009DF13E-FFEC-4CCF-8B56-4C8C3E83917F}" type="pres">
      <dgm:prSet presAssocID="{5E19EB9C-2F11-46D9-86FB-959241935E41}" presName="spaceRect" presStyleCnt="0"/>
      <dgm:spPr/>
    </dgm:pt>
    <dgm:pt modelId="{95CBCCDC-E2F9-4944-94B7-72F9794361CA}" type="pres">
      <dgm:prSet presAssocID="{5E19EB9C-2F11-46D9-86FB-959241935E41}" presName="parTx" presStyleLbl="revTx" presStyleIdx="1" presStyleCnt="5">
        <dgm:presLayoutVars>
          <dgm:chMax val="0"/>
          <dgm:chPref val="0"/>
        </dgm:presLayoutVars>
      </dgm:prSet>
      <dgm:spPr/>
    </dgm:pt>
    <dgm:pt modelId="{072CA054-A738-4B9B-BF88-AAEFEB0FD8EF}" type="pres">
      <dgm:prSet presAssocID="{7071A09A-C37E-4241-89F4-CF2529F985DF}" presName="sibTrans" presStyleCnt="0"/>
      <dgm:spPr/>
    </dgm:pt>
    <dgm:pt modelId="{99823201-6AF7-4681-8CFE-BA501EC9928D}" type="pres">
      <dgm:prSet presAssocID="{D8AE4C78-18EA-4733-B90A-0645267EF8DA}" presName="compNode" presStyleCnt="0"/>
      <dgm:spPr/>
    </dgm:pt>
    <dgm:pt modelId="{8F1FC21B-2EF5-4A06-AEB5-AD4ABEF56310}" type="pres">
      <dgm:prSet presAssocID="{D8AE4C78-18EA-4733-B90A-0645267EF8DA}" presName="bgRect" presStyleLbl="bgShp" presStyleIdx="2" presStyleCnt="5"/>
      <dgm:spPr/>
    </dgm:pt>
    <dgm:pt modelId="{B9920469-20B2-4B47-BED1-DE9FB322AB21}" type="pres">
      <dgm:prSet presAssocID="{D8AE4C78-18EA-4733-B90A-0645267EF8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A1F6F3A1-4BA6-48AC-BC49-386567989305}" type="pres">
      <dgm:prSet presAssocID="{D8AE4C78-18EA-4733-B90A-0645267EF8DA}" presName="spaceRect" presStyleCnt="0"/>
      <dgm:spPr/>
    </dgm:pt>
    <dgm:pt modelId="{AA389B31-0805-4545-B3F8-FE94745326C2}" type="pres">
      <dgm:prSet presAssocID="{D8AE4C78-18EA-4733-B90A-0645267EF8DA}" presName="parTx" presStyleLbl="revTx" presStyleIdx="2" presStyleCnt="5">
        <dgm:presLayoutVars>
          <dgm:chMax val="0"/>
          <dgm:chPref val="0"/>
        </dgm:presLayoutVars>
      </dgm:prSet>
      <dgm:spPr/>
    </dgm:pt>
    <dgm:pt modelId="{5E541EA7-2E6F-440B-B9EA-6F339ED37559}" type="pres">
      <dgm:prSet presAssocID="{AE018E91-ADDF-499F-8F4D-444F563ACA08}" presName="sibTrans" presStyleCnt="0"/>
      <dgm:spPr/>
    </dgm:pt>
    <dgm:pt modelId="{6BD224C5-4DEA-4C08-B483-5C75B65D3593}" type="pres">
      <dgm:prSet presAssocID="{6F6AD666-D8A9-471B-AEAE-BCF642A1801A}" presName="compNode" presStyleCnt="0"/>
      <dgm:spPr/>
    </dgm:pt>
    <dgm:pt modelId="{A0A9BF62-4DC8-4CCF-A97C-959B488D87F5}" type="pres">
      <dgm:prSet presAssocID="{6F6AD666-D8A9-471B-AEAE-BCF642A1801A}" presName="bgRect" presStyleLbl="bgShp" presStyleIdx="3" presStyleCnt="5"/>
      <dgm:spPr/>
    </dgm:pt>
    <dgm:pt modelId="{2F6059D5-239B-490C-88D7-6BD5FF321078}" type="pres">
      <dgm:prSet presAssocID="{6F6AD666-D8A9-471B-AEAE-BCF642A180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B1D2400-9E4F-49A5-97DD-BAD70239A946}" type="pres">
      <dgm:prSet presAssocID="{6F6AD666-D8A9-471B-AEAE-BCF642A1801A}" presName="spaceRect" presStyleCnt="0"/>
      <dgm:spPr/>
    </dgm:pt>
    <dgm:pt modelId="{89867001-7A01-41E1-ADF7-06A9BF1D1799}" type="pres">
      <dgm:prSet presAssocID="{6F6AD666-D8A9-471B-AEAE-BCF642A1801A}" presName="parTx" presStyleLbl="revTx" presStyleIdx="3" presStyleCnt="5">
        <dgm:presLayoutVars>
          <dgm:chMax val="0"/>
          <dgm:chPref val="0"/>
        </dgm:presLayoutVars>
      </dgm:prSet>
      <dgm:spPr/>
    </dgm:pt>
    <dgm:pt modelId="{54D19FDF-2C6D-40F6-B17F-BB91DE0C97B6}" type="pres">
      <dgm:prSet presAssocID="{62E59A83-D751-4EDF-9772-2FE55BBE0EF6}" presName="sibTrans" presStyleCnt="0"/>
      <dgm:spPr/>
    </dgm:pt>
    <dgm:pt modelId="{B82267BC-6D4E-40CF-AC52-4677CC2E8310}" type="pres">
      <dgm:prSet presAssocID="{B70BCC69-F5A2-4C62-82C6-880A99C2DAA0}" presName="compNode" presStyleCnt="0"/>
      <dgm:spPr/>
    </dgm:pt>
    <dgm:pt modelId="{6B08B3A9-C9C2-4D76-9B25-994C2E82CA29}" type="pres">
      <dgm:prSet presAssocID="{B70BCC69-F5A2-4C62-82C6-880A99C2DAA0}" presName="bgRect" presStyleLbl="bgShp" presStyleIdx="4" presStyleCnt="5"/>
      <dgm:spPr/>
    </dgm:pt>
    <dgm:pt modelId="{59EC526E-EE5D-4D27-9E58-7ECEFE556D4A}" type="pres">
      <dgm:prSet presAssocID="{B70BCC69-F5A2-4C62-82C6-880A99C2DA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F98BA7E7-7C42-4E8F-B614-81D0A385ED4D}" type="pres">
      <dgm:prSet presAssocID="{B70BCC69-F5A2-4C62-82C6-880A99C2DAA0}" presName="spaceRect" presStyleCnt="0"/>
      <dgm:spPr/>
    </dgm:pt>
    <dgm:pt modelId="{637763A0-510D-4D22-A701-7912365186D4}" type="pres">
      <dgm:prSet presAssocID="{B70BCC69-F5A2-4C62-82C6-880A99C2DAA0}" presName="parTx" presStyleLbl="revTx" presStyleIdx="4" presStyleCnt="5">
        <dgm:presLayoutVars>
          <dgm:chMax val="0"/>
          <dgm:chPref val="0"/>
        </dgm:presLayoutVars>
      </dgm:prSet>
      <dgm:spPr/>
    </dgm:pt>
  </dgm:ptLst>
  <dgm:cxnLst>
    <dgm:cxn modelId="{3380840E-257E-454A-9C84-3282B9B9AC04}" srcId="{7135B068-E685-47AE-A468-4C14931B102B}" destId="{B70BCC69-F5A2-4C62-82C6-880A99C2DAA0}" srcOrd="4" destOrd="0" parTransId="{F5DF4500-94A5-4497-ADC0-78464A8EBE92}" sibTransId="{481A96AA-7EB1-41B3-9E22-BB774756604E}"/>
    <dgm:cxn modelId="{50422917-D39E-4E33-B2A3-B4DF1E70E107}" srcId="{7135B068-E685-47AE-A468-4C14931B102B}" destId="{D8AE4C78-18EA-4733-B90A-0645267EF8DA}" srcOrd="2" destOrd="0" parTransId="{7162085F-B1AE-41B1-8F79-32914E6F4E99}" sibTransId="{AE018E91-ADDF-499F-8F4D-444F563ACA08}"/>
    <dgm:cxn modelId="{7398EC2A-55D2-4C5F-846B-21452BA7E39D}" type="presOf" srcId="{5E19EB9C-2F11-46D9-86FB-959241935E41}" destId="{95CBCCDC-E2F9-4944-94B7-72F9794361CA}" srcOrd="0" destOrd="0" presId="urn:microsoft.com/office/officeart/2018/2/layout/IconVerticalSolidList"/>
    <dgm:cxn modelId="{9074EF64-8E13-4EB1-9B67-B1DA43E92CB9}" srcId="{7135B068-E685-47AE-A468-4C14931B102B}" destId="{6F6AD666-D8A9-471B-AEAE-BCF642A1801A}" srcOrd="3" destOrd="0" parTransId="{4558CA71-9037-45E1-9C63-7FC2AB79841B}" sibTransId="{62E59A83-D751-4EDF-9772-2FE55BBE0EF6}"/>
    <dgm:cxn modelId="{2CA6F76F-F8A5-4DAE-84CA-1F94C44AD057}" type="presOf" srcId="{D8AE4C78-18EA-4733-B90A-0645267EF8DA}" destId="{AA389B31-0805-4545-B3F8-FE94745326C2}" srcOrd="0" destOrd="0" presId="urn:microsoft.com/office/officeart/2018/2/layout/IconVerticalSolidList"/>
    <dgm:cxn modelId="{13413A98-84AD-49AC-9F59-F3A0A51D0748}" type="presOf" srcId="{B70BCC69-F5A2-4C62-82C6-880A99C2DAA0}" destId="{637763A0-510D-4D22-A701-7912365186D4}" srcOrd="0" destOrd="0" presId="urn:microsoft.com/office/officeart/2018/2/layout/IconVerticalSolidList"/>
    <dgm:cxn modelId="{32A126AF-D259-4510-B827-8138C800CD70}" srcId="{7135B068-E685-47AE-A468-4C14931B102B}" destId="{96ED34F9-4FB5-414A-9A75-8672366ED6EF}" srcOrd="0" destOrd="0" parTransId="{29D4D66A-06D2-4257-99D4-E5EB8C09C1E6}" sibTransId="{FB05E10C-2095-4A2E-A145-17F7A8AA3D0E}"/>
    <dgm:cxn modelId="{6311B1DD-02F9-49EB-9B32-A52247144DDB}" type="presOf" srcId="{96ED34F9-4FB5-414A-9A75-8672366ED6EF}" destId="{73C90741-6321-4E95-B594-65A0CD7A07F6}" srcOrd="0" destOrd="0" presId="urn:microsoft.com/office/officeart/2018/2/layout/IconVerticalSolidList"/>
    <dgm:cxn modelId="{B1DFCCE7-939B-4836-84C3-07E7BFD48539}" srcId="{7135B068-E685-47AE-A468-4C14931B102B}" destId="{5E19EB9C-2F11-46D9-86FB-959241935E41}" srcOrd="1" destOrd="0" parTransId="{5B374B3D-B5DB-4596-8917-389AB7EEF135}" sibTransId="{7071A09A-C37E-4241-89F4-CF2529F985DF}"/>
    <dgm:cxn modelId="{174CB7F9-F7E8-431A-8368-8A867C8F2382}" type="presOf" srcId="{6F6AD666-D8A9-471B-AEAE-BCF642A1801A}" destId="{89867001-7A01-41E1-ADF7-06A9BF1D1799}" srcOrd="0" destOrd="0" presId="urn:microsoft.com/office/officeart/2018/2/layout/IconVerticalSolidList"/>
    <dgm:cxn modelId="{C092EBFB-E7C5-4D7C-9F71-2C08C295B05D}" type="presOf" srcId="{7135B068-E685-47AE-A468-4C14931B102B}" destId="{632125A4-4EDA-4BEC-9162-C82B3CC96AF0}" srcOrd="0" destOrd="0" presId="urn:microsoft.com/office/officeart/2018/2/layout/IconVerticalSolidList"/>
    <dgm:cxn modelId="{56846FF6-87BF-495E-BB36-2F57E9B87CE0}" type="presParOf" srcId="{632125A4-4EDA-4BEC-9162-C82B3CC96AF0}" destId="{E5FE1D11-C0DA-4338-811D-65E0D42E50E5}" srcOrd="0" destOrd="0" presId="urn:microsoft.com/office/officeart/2018/2/layout/IconVerticalSolidList"/>
    <dgm:cxn modelId="{02BAC94B-110E-4A09-B8ED-27093E56D7BA}" type="presParOf" srcId="{E5FE1D11-C0DA-4338-811D-65E0D42E50E5}" destId="{1C01394F-34F9-4CA8-AD5F-36ED195EE858}" srcOrd="0" destOrd="0" presId="urn:microsoft.com/office/officeart/2018/2/layout/IconVerticalSolidList"/>
    <dgm:cxn modelId="{A9848924-353B-4E26-98F5-19801AFF8519}" type="presParOf" srcId="{E5FE1D11-C0DA-4338-811D-65E0D42E50E5}" destId="{AC509C24-C668-4C23-95BB-5229715DB45E}" srcOrd="1" destOrd="0" presId="urn:microsoft.com/office/officeart/2018/2/layout/IconVerticalSolidList"/>
    <dgm:cxn modelId="{DD657694-839F-4C58-AC39-C0B48D1B3952}" type="presParOf" srcId="{E5FE1D11-C0DA-4338-811D-65E0D42E50E5}" destId="{D102CAE7-D65A-4931-8DCC-A080188CCC0B}" srcOrd="2" destOrd="0" presId="urn:microsoft.com/office/officeart/2018/2/layout/IconVerticalSolidList"/>
    <dgm:cxn modelId="{83E684C3-8A29-4F5D-A5EC-EFF76514A019}" type="presParOf" srcId="{E5FE1D11-C0DA-4338-811D-65E0D42E50E5}" destId="{73C90741-6321-4E95-B594-65A0CD7A07F6}" srcOrd="3" destOrd="0" presId="urn:microsoft.com/office/officeart/2018/2/layout/IconVerticalSolidList"/>
    <dgm:cxn modelId="{D501F657-3A01-4E23-9DB6-A41AD2FCCF7A}" type="presParOf" srcId="{632125A4-4EDA-4BEC-9162-C82B3CC96AF0}" destId="{0681607A-8D15-4964-BBCF-513ED20B2259}" srcOrd="1" destOrd="0" presId="urn:microsoft.com/office/officeart/2018/2/layout/IconVerticalSolidList"/>
    <dgm:cxn modelId="{2C9A9CA3-A2B5-40A9-90C4-2376C1E5111D}" type="presParOf" srcId="{632125A4-4EDA-4BEC-9162-C82B3CC96AF0}" destId="{1EB7F12A-4EB0-47A0-927D-5208868760C5}" srcOrd="2" destOrd="0" presId="urn:microsoft.com/office/officeart/2018/2/layout/IconVerticalSolidList"/>
    <dgm:cxn modelId="{1D3AF92A-FC56-46DB-BEA4-9CD40A05000D}" type="presParOf" srcId="{1EB7F12A-4EB0-47A0-927D-5208868760C5}" destId="{4C3E3B98-7F5A-4881-8856-C6043D44179D}" srcOrd="0" destOrd="0" presId="urn:microsoft.com/office/officeart/2018/2/layout/IconVerticalSolidList"/>
    <dgm:cxn modelId="{8BD05E8D-0081-498C-AA8B-B6D37C6F9C77}" type="presParOf" srcId="{1EB7F12A-4EB0-47A0-927D-5208868760C5}" destId="{8795ED22-62FE-4802-A2CC-5BC43B5037F4}" srcOrd="1" destOrd="0" presId="urn:microsoft.com/office/officeart/2018/2/layout/IconVerticalSolidList"/>
    <dgm:cxn modelId="{9F79A5C7-A518-43A0-AAB2-793FF622B261}" type="presParOf" srcId="{1EB7F12A-4EB0-47A0-927D-5208868760C5}" destId="{009DF13E-FFEC-4CCF-8B56-4C8C3E83917F}" srcOrd="2" destOrd="0" presId="urn:microsoft.com/office/officeart/2018/2/layout/IconVerticalSolidList"/>
    <dgm:cxn modelId="{2776FA21-96AE-4F45-8835-16C7E5D4E3A8}" type="presParOf" srcId="{1EB7F12A-4EB0-47A0-927D-5208868760C5}" destId="{95CBCCDC-E2F9-4944-94B7-72F9794361CA}" srcOrd="3" destOrd="0" presId="urn:microsoft.com/office/officeart/2018/2/layout/IconVerticalSolidList"/>
    <dgm:cxn modelId="{C40B477A-617C-446C-94CF-3B2AD58D1A9B}" type="presParOf" srcId="{632125A4-4EDA-4BEC-9162-C82B3CC96AF0}" destId="{072CA054-A738-4B9B-BF88-AAEFEB0FD8EF}" srcOrd="3" destOrd="0" presId="urn:microsoft.com/office/officeart/2018/2/layout/IconVerticalSolidList"/>
    <dgm:cxn modelId="{0D034B68-DDCA-4F18-BA1A-301F27A502A5}" type="presParOf" srcId="{632125A4-4EDA-4BEC-9162-C82B3CC96AF0}" destId="{99823201-6AF7-4681-8CFE-BA501EC9928D}" srcOrd="4" destOrd="0" presId="urn:microsoft.com/office/officeart/2018/2/layout/IconVerticalSolidList"/>
    <dgm:cxn modelId="{4A00FB23-9F13-467B-B656-8BF34402877B}" type="presParOf" srcId="{99823201-6AF7-4681-8CFE-BA501EC9928D}" destId="{8F1FC21B-2EF5-4A06-AEB5-AD4ABEF56310}" srcOrd="0" destOrd="0" presId="urn:microsoft.com/office/officeart/2018/2/layout/IconVerticalSolidList"/>
    <dgm:cxn modelId="{4A0E405A-E9E8-4594-B46B-CCF94F58EC9F}" type="presParOf" srcId="{99823201-6AF7-4681-8CFE-BA501EC9928D}" destId="{B9920469-20B2-4B47-BED1-DE9FB322AB21}" srcOrd="1" destOrd="0" presId="urn:microsoft.com/office/officeart/2018/2/layout/IconVerticalSolidList"/>
    <dgm:cxn modelId="{EA3D3CFD-9A88-4F49-92EF-02020135B30B}" type="presParOf" srcId="{99823201-6AF7-4681-8CFE-BA501EC9928D}" destId="{A1F6F3A1-4BA6-48AC-BC49-386567989305}" srcOrd="2" destOrd="0" presId="urn:microsoft.com/office/officeart/2018/2/layout/IconVerticalSolidList"/>
    <dgm:cxn modelId="{AE8B707E-244E-4C71-8298-7DDE3D5AB287}" type="presParOf" srcId="{99823201-6AF7-4681-8CFE-BA501EC9928D}" destId="{AA389B31-0805-4545-B3F8-FE94745326C2}" srcOrd="3" destOrd="0" presId="urn:microsoft.com/office/officeart/2018/2/layout/IconVerticalSolidList"/>
    <dgm:cxn modelId="{75BDA3DE-783A-45C9-A763-511DDE509451}" type="presParOf" srcId="{632125A4-4EDA-4BEC-9162-C82B3CC96AF0}" destId="{5E541EA7-2E6F-440B-B9EA-6F339ED37559}" srcOrd="5" destOrd="0" presId="urn:microsoft.com/office/officeart/2018/2/layout/IconVerticalSolidList"/>
    <dgm:cxn modelId="{848BB267-4647-423C-AC5F-EBA835E82395}" type="presParOf" srcId="{632125A4-4EDA-4BEC-9162-C82B3CC96AF0}" destId="{6BD224C5-4DEA-4C08-B483-5C75B65D3593}" srcOrd="6" destOrd="0" presId="urn:microsoft.com/office/officeart/2018/2/layout/IconVerticalSolidList"/>
    <dgm:cxn modelId="{F92C2BCE-4FDA-416C-B5E5-A623C4FC006B}" type="presParOf" srcId="{6BD224C5-4DEA-4C08-B483-5C75B65D3593}" destId="{A0A9BF62-4DC8-4CCF-A97C-959B488D87F5}" srcOrd="0" destOrd="0" presId="urn:microsoft.com/office/officeart/2018/2/layout/IconVerticalSolidList"/>
    <dgm:cxn modelId="{36C5A2B9-C653-4CFD-A305-4343F5367212}" type="presParOf" srcId="{6BD224C5-4DEA-4C08-B483-5C75B65D3593}" destId="{2F6059D5-239B-490C-88D7-6BD5FF321078}" srcOrd="1" destOrd="0" presId="urn:microsoft.com/office/officeart/2018/2/layout/IconVerticalSolidList"/>
    <dgm:cxn modelId="{6B7D2616-C385-4F15-8A41-B8ECFA3C9DFB}" type="presParOf" srcId="{6BD224C5-4DEA-4C08-B483-5C75B65D3593}" destId="{CB1D2400-9E4F-49A5-97DD-BAD70239A946}" srcOrd="2" destOrd="0" presId="urn:microsoft.com/office/officeart/2018/2/layout/IconVerticalSolidList"/>
    <dgm:cxn modelId="{D5DBCE7B-04D3-433B-A7DE-AE5BB512FBF7}" type="presParOf" srcId="{6BD224C5-4DEA-4C08-B483-5C75B65D3593}" destId="{89867001-7A01-41E1-ADF7-06A9BF1D1799}" srcOrd="3" destOrd="0" presId="urn:microsoft.com/office/officeart/2018/2/layout/IconVerticalSolidList"/>
    <dgm:cxn modelId="{E13CAD8B-0EE9-4D92-80D2-C1AE47549349}" type="presParOf" srcId="{632125A4-4EDA-4BEC-9162-C82B3CC96AF0}" destId="{54D19FDF-2C6D-40F6-B17F-BB91DE0C97B6}" srcOrd="7" destOrd="0" presId="urn:microsoft.com/office/officeart/2018/2/layout/IconVerticalSolidList"/>
    <dgm:cxn modelId="{2DC8335C-A626-4EC3-9262-F205A42C6CAD}" type="presParOf" srcId="{632125A4-4EDA-4BEC-9162-C82B3CC96AF0}" destId="{B82267BC-6D4E-40CF-AC52-4677CC2E8310}" srcOrd="8" destOrd="0" presId="urn:microsoft.com/office/officeart/2018/2/layout/IconVerticalSolidList"/>
    <dgm:cxn modelId="{CBDA4A73-7690-4CF9-8AC8-481CD14DCF84}" type="presParOf" srcId="{B82267BC-6D4E-40CF-AC52-4677CC2E8310}" destId="{6B08B3A9-C9C2-4D76-9B25-994C2E82CA29}" srcOrd="0" destOrd="0" presId="urn:microsoft.com/office/officeart/2018/2/layout/IconVerticalSolidList"/>
    <dgm:cxn modelId="{72663F2F-B1D0-466E-89E9-29F588D89C2F}" type="presParOf" srcId="{B82267BC-6D4E-40CF-AC52-4677CC2E8310}" destId="{59EC526E-EE5D-4D27-9E58-7ECEFE556D4A}" srcOrd="1" destOrd="0" presId="urn:microsoft.com/office/officeart/2018/2/layout/IconVerticalSolidList"/>
    <dgm:cxn modelId="{3E653D7D-A7E9-40F4-9A01-C66E1545E1F9}" type="presParOf" srcId="{B82267BC-6D4E-40CF-AC52-4677CC2E8310}" destId="{F98BA7E7-7C42-4E8F-B614-81D0A385ED4D}" srcOrd="2" destOrd="0" presId="urn:microsoft.com/office/officeart/2018/2/layout/IconVerticalSolidList"/>
    <dgm:cxn modelId="{67B73F2F-71DA-4613-93F5-3E7C0DD64127}" type="presParOf" srcId="{B82267BC-6D4E-40CF-AC52-4677CC2E8310}" destId="{637763A0-510D-4D22-A701-7912365186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144CD-C24C-45C1-8C37-592A96A9A3D0}">
      <dsp:nvSpPr>
        <dsp:cNvPr id="0" name=""/>
        <dsp:cNvSpPr/>
      </dsp:nvSpPr>
      <dsp:spPr>
        <a:xfrm rot="5400000">
          <a:off x="3720182" y="-1155343"/>
          <a:ext cx="1520254" cy="4216762"/>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Calculate pay-off periods for replacing old equipment, thereby allowing SW to prioritise equipment replacement.</a:t>
          </a:r>
        </a:p>
        <a:p>
          <a:pPr marL="114300" lvl="1" indent="-114300" algn="l" defTabSz="577850">
            <a:lnSpc>
              <a:spcPct val="90000"/>
            </a:lnSpc>
            <a:spcBef>
              <a:spcPct val="0"/>
            </a:spcBef>
            <a:spcAft>
              <a:spcPct val="15000"/>
            </a:spcAft>
            <a:buChar char="•"/>
          </a:pPr>
          <a:r>
            <a:rPr lang="en-US" sz="1300" kern="1200" dirty="0"/>
            <a:t>Calculate equipment and machinery specifications for new stations and when replacing legacy equipment.</a:t>
          </a:r>
        </a:p>
        <a:p>
          <a:pPr marL="114300" lvl="1" indent="-114300" algn="l" defTabSz="577850">
            <a:lnSpc>
              <a:spcPct val="90000"/>
            </a:lnSpc>
            <a:spcBef>
              <a:spcPct val="0"/>
            </a:spcBef>
            <a:spcAft>
              <a:spcPct val="15000"/>
            </a:spcAft>
            <a:buChar char="•"/>
          </a:pPr>
          <a:r>
            <a:rPr lang="en-US" sz="1300" kern="1200" dirty="0"/>
            <a:t>Optimise building layouts and material usage when planning new stations.</a:t>
          </a:r>
        </a:p>
      </dsp:txBody>
      <dsp:txXfrm rot="-5400000">
        <a:off x="2371929" y="267123"/>
        <a:ext cx="4142549" cy="1371828"/>
      </dsp:txXfrm>
    </dsp:sp>
    <dsp:sp modelId="{E40CB2DE-F4FB-457C-96DE-36990DEA9FE3}">
      <dsp:nvSpPr>
        <dsp:cNvPr id="0" name=""/>
        <dsp:cNvSpPr/>
      </dsp:nvSpPr>
      <dsp:spPr>
        <a:xfrm>
          <a:off x="0" y="2879"/>
          <a:ext cx="2371928" cy="19003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Leverage cost savings across facilities, by comparing station running costs to aggregated data or other stations of similar output.</a:t>
          </a:r>
        </a:p>
      </dsp:txBody>
      <dsp:txXfrm>
        <a:off x="92766" y="95645"/>
        <a:ext cx="2186396" cy="1714785"/>
      </dsp:txXfrm>
    </dsp:sp>
    <dsp:sp modelId="{A59F758E-661F-4EA2-9974-695712F6418D}">
      <dsp:nvSpPr>
        <dsp:cNvPr id="0" name=""/>
        <dsp:cNvSpPr/>
      </dsp:nvSpPr>
      <dsp:spPr>
        <a:xfrm>
          <a:off x="0" y="1998212"/>
          <a:ext cx="2371928" cy="19003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Find new ways to reduce costs and deal with maintenance issues pre-emptively</a:t>
          </a:r>
        </a:p>
      </dsp:txBody>
      <dsp:txXfrm>
        <a:off x="92766" y="2090978"/>
        <a:ext cx="2186396" cy="1714785"/>
      </dsp:txXfrm>
    </dsp:sp>
    <dsp:sp modelId="{94B8B0F5-6D1A-4802-96A3-5C3D65A20358}">
      <dsp:nvSpPr>
        <dsp:cNvPr id="0" name=""/>
        <dsp:cNvSpPr/>
      </dsp:nvSpPr>
      <dsp:spPr>
        <a:xfrm>
          <a:off x="0" y="3993546"/>
          <a:ext cx="2371928" cy="19003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Find more efficient ways to design plants and machinery, through sensory data feedback on localised capacity usage.</a:t>
          </a:r>
        </a:p>
      </dsp:txBody>
      <dsp:txXfrm>
        <a:off x="92766" y="4086312"/>
        <a:ext cx="2186396" cy="1714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65383-B07F-46D8-A95B-40958F811895}">
      <dsp:nvSpPr>
        <dsp:cNvPr id="0" name=""/>
        <dsp:cNvSpPr/>
      </dsp:nvSpPr>
      <dsp:spPr>
        <a:xfrm>
          <a:off x="0" y="19636"/>
          <a:ext cx="6588691" cy="8874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Plant construction and land</a:t>
          </a:r>
        </a:p>
      </dsp:txBody>
      <dsp:txXfrm>
        <a:off x="43321" y="62957"/>
        <a:ext cx="6502049" cy="800803"/>
      </dsp:txXfrm>
    </dsp:sp>
    <dsp:sp modelId="{BA715103-7A15-4D1B-898D-EE22718D83C7}">
      <dsp:nvSpPr>
        <dsp:cNvPr id="0" name=""/>
        <dsp:cNvSpPr/>
      </dsp:nvSpPr>
      <dsp:spPr>
        <a:xfrm>
          <a:off x="0" y="1009159"/>
          <a:ext cx="6588691" cy="88744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Staffing</a:t>
          </a:r>
        </a:p>
      </dsp:txBody>
      <dsp:txXfrm>
        <a:off x="43321" y="1052480"/>
        <a:ext cx="6502049" cy="800803"/>
      </dsp:txXfrm>
    </dsp:sp>
    <dsp:sp modelId="{B4A0AD7A-28DD-4019-B85D-8804741DC66F}">
      <dsp:nvSpPr>
        <dsp:cNvPr id="0" name=""/>
        <dsp:cNvSpPr/>
      </dsp:nvSpPr>
      <dsp:spPr>
        <a:xfrm>
          <a:off x="0" y="2007646"/>
          <a:ext cx="6588691" cy="88744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Machinery and equipment</a:t>
          </a:r>
        </a:p>
      </dsp:txBody>
      <dsp:txXfrm>
        <a:off x="43321" y="2050967"/>
        <a:ext cx="6502049" cy="800803"/>
      </dsp:txXfrm>
    </dsp:sp>
    <dsp:sp modelId="{0F80DE55-B98A-49E6-8B5C-B53A09710419}">
      <dsp:nvSpPr>
        <dsp:cNvPr id="0" name=""/>
        <dsp:cNvSpPr/>
      </dsp:nvSpPr>
      <dsp:spPr>
        <a:xfrm>
          <a:off x="0" y="3001651"/>
          <a:ext cx="6588691" cy="88744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Maintenance</a:t>
          </a:r>
        </a:p>
      </dsp:txBody>
      <dsp:txXfrm>
        <a:off x="43321" y="3044972"/>
        <a:ext cx="6502049" cy="800803"/>
      </dsp:txXfrm>
    </dsp:sp>
    <dsp:sp modelId="{1742E303-DB73-426C-AD25-F948879CA0A2}">
      <dsp:nvSpPr>
        <dsp:cNvPr id="0" name=""/>
        <dsp:cNvSpPr/>
      </dsp:nvSpPr>
      <dsp:spPr>
        <a:xfrm>
          <a:off x="0" y="3995656"/>
          <a:ext cx="6588691" cy="88744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Energy</a:t>
          </a:r>
        </a:p>
      </dsp:txBody>
      <dsp:txXfrm>
        <a:off x="43321" y="4038977"/>
        <a:ext cx="6502049" cy="800803"/>
      </dsp:txXfrm>
    </dsp:sp>
    <dsp:sp modelId="{1EF7E868-630D-4964-93C8-A6382C9BD8AE}">
      <dsp:nvSpPr>
        <dsp:cNvPr id="0" name=""/>
        <dsp:cNvSpPr/>
      </dsp:nvSpPr>
      <dsp:spPr>
        <a:xfrm>
          <a:off x="0" y="4989661"/>
          <a:ext cx="6588691" cy="8874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Consumables</a:t>
          </a:r>
        </a:p>
      </dsp:txBody>
      <dsp:txXfrm>
        <a:off x="43321" y="5032982"/>
        <a:ext cx="6502049" cy="800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1394F-34F9-4CA8-AD5F-36ED195EE858}">
      <dsp:nvSpPr>
        <dsp:cNvPr id="0" name=""/>
        <dsp:cNvSpPr/>
      </dsp:nvSpPr>
      <dsp:spPr>
        <a:xfrm>
          <a:off x="0" y="4606"/>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09C24-C668-4C23-95BB-5229715DB45E}">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90741-6321-4E95-B594-65A0CD7A07F6}">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00100">
            <a:lnSpc>
              <a:spcPct val="90000"/>
            </a:lnSpc>
            <a:spcBef>
              <a:spcPct val="0"/>
            </a:spcBef>
            <a:spcAft>
              <a:spcPct val="35000"/>
            </a:spcAft>
            <a:buNone/>
          </a:pPr>
          <a:r>
            <a:rPr lang="en-US" sz="1800" kern="1200" dirty="0"/>
            <a:t>Equipment: age, manufacturer, maintenance records, types of issue, downtime, various other variables relating to the machinery specs.</a:t>
          </a:r>
        </a:p>
      </dsp:txBody>
      <dsp:txXfrm>
        <a:off x="1133349" y="4606"/>
        <a:ext cx="5455341" cy="981254"/>
      </dsp:txXfrm>
    </dsp:sp>
    <dsp:sp modelId="{4C3E3B98-7F5A-4881-8856-C6043D44179D}">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5ED22-62FE-4802-A2CC-5BC43B5037F4}">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CBCCDC-E2F9-4944-94B7-72F9794361CA}">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00100">
            <a:lnSpc>
              <a:spcPct val="90000"/>
            </a:lnSpc>
            <a:spcBef>
              <a:spcPct val="0"/>
            </a:spcBef>
            <a:spcAft>
              <a:spcPct val="35000"/>
            </a:spcAft>
            <a:buNone/>
          </a:pPr>
          <a:r>
            <a:rPr lang="en-US" sz="1800" kern="1200" dirty="0"/>
            <a:t>Operating conditions: outdoor, indoor and machinery measurements for temperature and humidity, vibration, etc.</a:t>
          </a:r>
        </a:p>
      </dsp:txBody>
      <dsp:txXfrm>
        <a:off x="1133349" y="1231175"/>
        <a:ext cx="5455341" cy="981254"/>
      </dsp:txXfrm>
    </dsp:sp>
    <dsp:sp modelId="{8F1FC21B-2EF5-4A06-AEB5-AD4ABEF56310}">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20469-20B2-4B47-BED1-DE9FB322AB21}">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89B31-0805-4545-B3F8-FE94745326C2}">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00100">
            <a:lnSpc>
              <a:spcPct val="90000"/>
            </a:lnSpc>
            <a:spcBef>
              <a:spcPct val="0"/>
            </a:spcBef>
            <a:spcAft>
              <a:spcPct val="35000"/>
            </a:spcAft>
            <a:buNone/>
          </a:pPr>
          <a:r>
            <a:rPr lang="en-US" sz="1800" kern="1200" dirty="0"/>
            <a:t>Volume of waste processed: preferably, hourly readings or more granular</a:t>
          </a:r>
        </a:p>
      </dsp:txBody>
      <dsp:txXfrm>
        <a:off x="1133349" y="2457744"/>
        <a:ext cx="5455341" cy="981254"/>
      </dsp:txXfrm>
    </dsp:sp>
    <dsp:sp modelId="{A0A9BF62-4DC8-4CCF-A97C-959B488D87F5}">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059D5-239B-490C-88D7-6BD5FF321078}">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67001-7A01-41E1-ADF7-06A9BF1D1799}">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00100">
            <a:lnSpc>
              <a:spcPct val="90000"/>
            </a:lnSpc>
            <a:spcBef>
              <a:spcPct val="0"/>
            </a:spcBef>
            <a:spcAft>
              <a:spcPct val="35000"/>
            </a:spcAft>
            <a:buNone/>
          </a:pPr>
          <a:r>
            <a:rPr lang="en-US" sz="1800" kern="1200" dirty="0"/>
            <a:t>Metrics on the population being served: population count, no. of households, average residents per household, etc.</a:t>
          </a:r>
        </a:p>
      </dsp:txBody>
      <dsp:txXfrm>
        <a:off x="1133349" y="3684312"/>
        <a:ext cx="5455341" cy="981254"/>
      </dsp:txXfrm>
    </dsp:sp>
    <dsp:sp modelId="{6B08B3A9-C9C2-4D76-9B25-994C2E82CA29}">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C526E-EE5D-4D27-9E58-7ECEFE556D4A}">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763A0-510D-4D22-A701-7912365186D4}">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00100">
            <a:lnSpc>
              <a:spcPct val="90000"/>
            </a:lnSpc>
            <a:spcBef>
              <a:spcPct val="0"/>
            </a:spcBef>
            <a:spcAft>
              <a:spcPct val="35000"/>
            </a:spcAft>
            <a:buNone/>
          </a:pPr>
          <a:r>
            <a:rPr lang="en-US" sz="1800" kern="1200" dirty="0"/>
            <a:t>Financial metrics: to compliment many of the data points above as well as around staffing and consumables costs</a:t>
          </a:r>
        </a:p>
      </dsp:txBody>
      <dsp:txXfrm>
        <a:off x="1133349" y="4910881"/>
        <a:ext cx="5455341" cy="9812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31A2-C648-4CC8-A8B7-FEF78ED92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1D91B0-01FA-4C54-8E95-2A67F2CF0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2714C5-EB67-49FD-B8D8-4FEA6B1A10FD}"/>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6FCF5D43-2281-46BE-A023-EEE8CCF5E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24563-6AA1-4FCB-AE42-BD9A862BF19D}"/>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11556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313E-F3E7-433D-891F-BBC7DD34BB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49D725-830C-4853-900C-89A4282CF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0408B-6428-4921-BCA6-598B9051A534}"/>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FF3AF99E-31E7-4AE3-99B3-83B29339E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C72E4-7773-4F29-B7A8-F889B855A928}"/>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277645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7FE4C-45AD-4EF7-9E85-E43CC39764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D19A21-DDCA-4E74-BFBB-841628FF4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D7D7E-4F75-4CDD-8A8B-8E6743BB27B1}"/>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794D404C-DF48-4B28-8535-366650B2E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19761-CFFF-48B0-B371-C1E89BB2F954}"/>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19268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BD80-B5E5-4D57-AA7B-B79FCA29C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9B5A5-EC19-4043-A1A0-69A6E8D4D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BBF4A-F122-4AF8-8ABB-E2B87DBDD035}"/>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9EB16A72-AF24-4E04-9E52-F90446ED1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AEE76-754F-466B-9DCE-816DEF6871AC}"/>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258468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B153-F97A-4F59-8A1C-D12C7AF76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2463A-2344-4BEC-BF86-1C3FF0141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3A08CE-FE3B-40DB-AA18-23B141C58ADB}"/>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FFF6344B-A741-4B50-BAAF-A1C7C563F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038D2-5DC6-4F97-A0CE-00D7BFBBF31A}"/>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47482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984F-18A8-4884-A574-43E4DC958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65669-E5C2-49E8-88FB-2B819FC3B6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49C294-6540-4F0E-9D88-98D98ECEB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8E6E6A-9FAA-475B-B17E-2AD2C28F9469}"/>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6" name="Footer Placeholder 5">
            <a:extLst>
              <a:ext uri="{FF2B5EF4-FFF2-40B4-BE49-F238E27FC236}">
                <a16:creationId xmlns:a16="http://schemas.microsoft.com/office/drawing/2014/main" id="{8E532BE7-DB19-461A-AA8E-D3B1FA9B7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5CA90-66B9-4528-89A1-B11859855963}"/>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419819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7453-AB7F-47DE-B704-AC43C7CFD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189293-BF9C-414B-B618-F4E76F683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167B6-C799-46AB-8CC9-BF1FA7B9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E4AC8F-6BD6-496F-8CA8-B587B411B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C5697-B4CD-48B5-9FFF-034B4F8B6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82664-4350-4D83-B767-5204D786CF8B}"/>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8" name="Footer Placeholder 7">
            <a:extLst>
              <a:ext uri="{FF2B5EF4-FFF2-40B4-BE49-F238E27FC236}">
                <a16:creationId xmlns:a16="http://schemas.microsoft.com/office/drawing/2014/main" id="{184B0C32-286B-4E00-A99D-B1B229E52D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3E6670-2618-4F6B-BFA3-9A1DB18A41B8}"/>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123217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ED70-E0F2-4679-98D8-969D62D1D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E4EDA-AB04-4D26-A10D-1726BDE63854}"/>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4" name="Footer Placeholder 3">
            <a:extLst>
              <a:ext uri="{FF2B5EF4-FFF2-40B4-BE49-F238E27FC236}">
                <a16:creationId xmlns:a16="http://schemas.microsoft.com/office/drawing/2014/main" id="{D8036FEF-655B-4663-8CEB-C721BF533B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D2E8E-DE93-4DF8-BFD5-36EB1872EA95}"/>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314717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9E8FE-FAC8-4791-903E-00CDA554E6E2}"/>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3" name="Footer Placeholder 2">
            <a:extLst>
              <a:ext uri="{FF2B5EF4-FFF2-40B4-BE49-F238E27FC236}">
                <a16:creationId xmlns:a16="http://schemas.microsoft.com/office/drawing/2014/main" id="{E4734D7B-F010-442F-AB57-80B35A506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7E090-06E6-472F-B92B-2EFBFC139E74}"/>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429382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60D2-C21C-47D9-A493-4B4898573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867B2-9569-4042-8F80-F6643428A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D374D-C5F7-4C5B-872E-42627D7BC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BFB7C-1A9F-4360-8832-842440CFAAA4}"/>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6" name="Footer Placeholder 5">
            <a:extLst>
              <a:ext uri="{FF2B5EF4-FFF2-40B4-BE49-F238E27FC236}">
                <a16:creationId xmlns:a16="http://schemas.microsoft.com/office/drawing/2014/main" id="{4AC9A523-40B0-40B8-B030-3225164C2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6E898-6277-46EE-A02E-E8D1BDA80A2A}"/>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272665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A853-0121-4B7D-AB8E-1A5C2D6B6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D1156-F592-4155-9CFD-0475C8684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C10D2-280C-466A-B863-C3BC6A9A5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4D401-E2FF-4824-83F4-ECE32D057C2F}"/>
              </a:ext>
            </a:extLst>
          </p:cNvPr>
          <p:cNvSpPr>
            <a:spLocks noGrp="1"/>
          </p:cNvSpPr>
          <p:nvPr>
            <p:ph type="dt" sz="half" idx="10"/>
          </p:nvPr>
        </p:nvSpPr>
        <p:spPr/>
        <p:txBody>
          <a:bodyPr/>
          <a:lstStyle/>
          <a:p>
            <a:fld id="{C671D24F-C94F-407C-B3C6-A41E3FC0B53A}" type="datetimeFigureOut">
              <a:rPr lang="en-US" smtClean="0"/>
              <a:t>8/5/2021</a:t>
            </a:fld>
            <a:endParaRPr lang="en-US"/>
          </a:p>
        </p:txBody>
      </p:sp>
      <p:sp>
        <p:nvSpPr>
          <p:cNvPr id="6" name="Footer Placeholder 5">
            <a:extLst>
              <a:ext uri="{FF2B5EF4-FFF2-40B4-BE49-F238E27FC236}">
                <a16:creationId xmlns:a16="http://schemas.microsoft.com/office/drawing/2014/main" id="{2EFECF0A-45E6-4D73-A467-695D1195E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82D03-DBFB-43B2-9FE9-A76088776A5B}"/>
              </a:ext>
            </a:extLst>
          </p:cNvPr>
          <p:cNvSpPr>
            <a:spLocks noGrp="1"/>
          </p:cNvSpPr>
          <p:nvPr>
            <p:ph type="sldNum" sz="quarter" idx="12"/>
          </p:nvPr>
        </p:nvSpPr>
        <p:spPr/>
        <p:txBody>
          <a:bodyPr/>
          <a:lstStyle/>
          <a:p>
            <a:fld id="{0618790B-78BF-4279-AFE3-B5A150795512}" type="slidenum">
              <a:rPr lang="en-US" smtClean="0"/>
              <a:t>‹#›</a:t>
            </a:fld>
            <a:endParaRPr lang="en-US"/>
          </a:p>
        </p:txBody>
      </p:sp>
    </p:spTree>
    <p:extLst>
      <p:ext uri="{BB962C8B-B14F-4D97-AF65-F5344CB8AC3E}">
        <p14:creationId xmlns:p14="http://schemas.microsoft.com/office/powerpoint/2010/main" val="288684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BEAE3-F0BF-4B94-87C3-2BB15BFF7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69BE2-4807-45BC-8E68-21DE75B28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CD1D9-68BA-4EC0-9A55-606722D57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1D24F-C94F-407C-B3C6-A41E3FC0B53A}" type="datetimeFigureOut">
              <a:rPr lang="en-US" smtClean="0"/>
              <a:t>8/5/2021</a:t>
            </a:fld>
            <a:endParaRPr lang="en-US"/>
          </a:p>
        </p:txBody>
      </p:sp>
      <p:sp>
        <p:nvSpPr>
          <p:cNvPr id="5" name="Footer Placeholder 4">
            <a:extLst>
              <a:ext uri="{FF2B5EF4-FFF2-40B4-BE49-F238E27FC236}">
                <a16:creationId xmlns:a16="http://schemas.microsoft.com/office/drawing/2014/main" id="{C8491C03-21C2-4771-A0DA-0F368C109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8F38E-4829-4C78-B314-849585A51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8790B-78BF-4279-AFE3-B5A150795512}" type="slidenum">
              <a:rPr lang="en-US" smtClean="0"/>
              <a:t>‹#›</a:t>
            </a:fld>
            <a:endParaRPr lang="en-US"/>
          </a:p>
        </p:txBody>
      </p:sp>
    </p:spTree>
    <p:extLst>
      <p:ext uri="{BB962C8B-B14F-4D97-AF65-F5344CB8AC3E}">
        <p14:creationId xmlns:p14="http://schemas.microsoft.com/office/powerpoint/2010/main" val="1328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Inlet in Wastewater Treatment Plants | Signal Conditioners | Isolated  Barriers | K-System">
            <a:extLst>
              <a:ext uri="{FF2B5EF4-FFF2-40B4-BE49-F238E27FC236}">
                <a16:creationId xmlns:a16="http://schemas.microsoft.com/office/drawing/2014/main" id="{5ED0335F-627F-4219-88B5-058AC7E40348}"/>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colorTemperature colorTemp="4100"/>
                    </a14:imgEffect>
                    <a14:imgEffect>
                      <a14:saturation sat="16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solidFill>
            <a:schemeClr val="accent1">
              <a:alpha val="0"/>
            </a:schemeClr>
          </a:solidFill>
          <a:ln>
            <a:solidFill>
              <a:schemeClr val="accent1">
                <a:alpha val="42000"/>
              </a:schemeClr>
            </a:solidFill>
          </a:ln>
        </p:spPr>
      </p:pic>
      <p:sp>
        <p:nvSpPr>
          <p:cNvPr id="2" name="Title 1">
            <a:extLst>
              <a:ext uri="{FF2B5EF4-FFF2-40B4-BE49-F238E27FC236}">
                <a16:creationId xmlns:a16="http://schemas.microsoft.com/office/drawing/2014/main" id="{848CD814-363E-4C32-A2B1-10A23560BDB0}"/>
              </a:ext>
            </a:extLst>
          </p:cNvPr>
          <p:cNvSpPr>
            <a:spLocks noGrp="1"/>
          </p:cNvSpPr>
          <p:nvPr>
            <p:ph type="ctrTitle"/>
          </p:nvPr>
        </p:nvSpPr>
        <p:spPr>
          <a:xfrm>
            <a:off x="1524000" y="1876966"/>
            <a:ext cx="9144000" cy="2387600"/>
          </a:xfrm>
        </p:spPr>
        <p:txBody>
          <a:bodyPr>
            <a:normAutofit/>
          </a:bodyPr>
          <a:lstStyle/>
          <a:p>
            <a:r>
              <a:rPr lang="en-US" dirty="0"/>
              <a:t>Advanced Data Analytics for Sewage Processing Stations</a:t>
            </a:r>
          </a:p>
        </p:txBody>
      </p:sp>
      <p:sp>
        <p:nvSpPr>
          <p:cNvPr id="6" name="TextBox 5">
            <a:extLst>
              <a:ext uri="{FF2B5EF4-FFF2-40B4-BE49-F238E27FC236}">
                <a16:creationId xmlns:a16="http://schemas.microsoft.com/office/drawing/2014/main" id="{4B679958-8591-4118-B289-2A685C219780}"/>
              </a:ext>
            </a:extLst>
          </p:cNvPr>
          <p:cNvSpPr txBox="1"/>
          <p:nvPr/>
        </p:nvSpPr>
        <p:spPr>
          <a:xfrm>
            <a:off x="10382255" y="6007529"/>
            <a:ext cx="1520889" cy="646331"/>
          </a:xfrm>
          <a:prstGeom prst="rect">
            <a:avLst/>
          </a:prstGeom>
          <a:noFill/>
        </p:spPr>
        <p:txBody>
          <a:bodyPr wrap="square" rtlCol="0">
            <a:spAutoFit/>
          </a:bodyPr>
          <a:lstStyle/>
          <a:p>
            <a:pPr algn="ctr"/>
            <a:r>
              <a:rPr lang="en-US" dirty="0"/>
              <a:t>Matthew Fyfe 1/8/2021</a:t>
            </a:r>
          </a:p>
        </p:txBody>
      </p:sp>
      <p:pic>
        <p:nvPicPr>
          <p:cNvPr id="1029" name="Picture 5" descr="upload.wikimedia.org/wikipedia/en/thumb/f/f5/Sc...">
            <a:extLst>
              <a:ext uri="{FF2B5EF4-FFF2-40B4-BE49-F238E27FC236}">
                <a16:creationId xmlns:a16="http://schemas.microsoft.com/office/drawing/2014/main" id="{BC4EC492-14B6-4E6F-9322-40BB1FA387D1}"/>
              </a:ext>
            </a:extLst>
          </p:cNvPr>
          <p:cNvPicPr>
            <a:picLocks noChangeAspect="1" noChangeArrowheads="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147775" y="5653169"/>
            <a:ext cx="20955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Analysis Types for Actionable Insight</a:t>
            </a:r>
          </a:p>
        </p:txBody>
      </p:sp>
      <p:sp>
        <p:nvSpPr>
          <p:cNvPr id="9" name="Content Placeholder 2">
            <a:extLst>
              <a:ext uri="{FF2B5EF4-FFF2-40B4-BE49-F238E27FC236}">
                <a16:creationId xmlns:a16="http://schemas.microsoft.com/office/drawing/2014/main" id="{4DC43626-6A4D-420A-A0F1-A5F7DCE5CD2A}"/>
              </a:ext>
            </a:extLst>
          </p:cNvPr>
          <p:cNvSpPr>
            <a:spLocks noGrp="1"/>
          </p:cNvSpPr>
          <p:nvPr>
            <p:ph idx="1"/>
          </p:nvPr>
        </p:nvSpPr>
        <p:spPr>
          <a:xfrm>
            <a:off x="855956" y="2580228"/>
            <a:ext cx="10605116" cy="3625263"/>
          </a:xfrm>
        </p:spPr>
        <p:txBody>
          <a:bodyPr>
            <a:normAutofit fontScale="92500" lnSpcReduction="10000"/>
          </a:bodyPr>
          <a:lstStyle/>
          <a:p>
            <a:r>
              <a:rPr lang="en-US" dirty="0"/>
              <a:t>For the basic dataset provided, we could easily convert ‘Energy’ from a continuous to a categorical variable type and apply decision tree type analysis to make some basic decisions on the likelihood of equipment having issues at certain levels of ‘Energy’.</a:t>
            </a:r>
          </a:p>
          <a:p>
            <a:r>
              <a:rPr lang="en-US" dirty="0"/>
              <a:t>If were to compliment the data with the variables considered in slide eight, we may find that regression, ANN models become more useful in making the various decisions considered. KNN classifiers may also be have a place, depending on the level of customisation applied to facilities and equipment.</a:t>
            </a:r>
          </a:p>
          <a:p>
            <a:r>
              <a:rPr lang="en-US" dirty="0"/>
              <a:t>Other types of analysis including cost segmentation should also be considered when assessing where to focus efforts.</a:t>
            </a:r>
          </a:p>
        </p:txBody>
      </p:sp>
    </p:spTree>
    <p:extLst>
      <p:ext uri="{BB962C8B-B14F-4D97-AF65-F5344CB8AC3E}">
        <p14:creationId xmlns:p14="http://schemas.microsoft.com/office/powerpoint/2010/main" val="388241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Contents</a:t>
            </a:r>
          </a:p>
        </p:txBody>
      </p:sp>
      <p:cxnSp>
        <p:nvCxnSpPr>
          <p:cNvPr id="25" name="Straight Connector 24">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45D8FD7C-4B9A-4510-B437-94F007CF1BE0}"/>
              </a:ext>
            </a:extLst>
          </p:cNvPr>
          <p:cNvSpPr>
            <a:spLocks noGrp="1"/>
          </p:cNvSpPr>
          <p:nvPr>
            <p:ph idx="1"/>
          </p:nvPr>
        </p:nvSpPr>
        <p:spPr>
          <a:xfrm>
            <a:off x="838200" y="2269173"/>
            <a:ext cx="10515600" cy="3659988"/>
          </a:xfrm>
        </p:spPr>
        <p:txBody>
          <a:bodyPr>
            <a:normAutofit/>
          </a:bodyPr>
          <a:lstStyle/>
          <a:p>
            <a:pPr marL="0" indent="0">
              <a:buNone/>
            </a:pPr>
            <a:r>
              <a:rPr lang="en-US" sz="2400">
                <a:solidFill>
                  <a:schemeClr val="bg1"/>
                </a:solidFill>
              </a:rPr>
              <a:t>3, 4 &amp; 5 – Observations on the  Data</a:t>
            </a:r>
          </a:p>
          <a:p>
            <a:pPr marL="0" indent="0">
              <a:buNone/>
            </a:pPr>
            <a:r>
              <a:rPr lang="en-US" sz="2400">
                <a:solidFill>
                  <a:schemeClr val="bg1"/>
                </a:solidFill>
              </a:rPr>
              <a:t>6 – Making Decisions</a:t>
            </a:r>
          </a:p>
          <a:p>
            <a:pPr marL="0" indent="0">
              <a:buNone/>
            </a:pPr>
            <a:r>
              <a:rPr lang="en-US" sz="2400">
                <a:solidFill>
                  <a:schemeClr val="bg1"/>
                </a:solidFill>
              </a:rPr>
              <a:t>7 – Associated Costs</a:t>
            </a:r>
          </a:p>
          <a:p>
            <a:pPr marL="0" indent="0">
              <a:buNone/>
            </a:pPr>
            <a:r>
              <a:rPr lang="en-US" sz="2400">
                <a:solidFill>
                  <a:schemeClr val="bg1"/>
                </a:solidFill>
              </a:rPr>
              <a:t>8 – Additional Variables to Consider</a:t>
            </a:r>
          </a:p>
          <a:p>
            <a:pPr marL="0" indent="0">
              <a:buNone/>
            </a:pPr>
            <a:r>
              <a:rPr lang="en-US" sz="2400">
                <a:solidFill>
                  <a:schemeClr val="bg1"/>
                </a:solidFill>
              </a:rPr>
              <a:t>9 – Digital Twin Modeling</a:t>
            </a:r>
          </a:p>
          <a:p>
            <a:pPr marL="0" indent="0">
              <a:buNone/>
            </a:pPr>
            <a:r>
              <a:rPr lang="en-US" sz="2400">
                <a:solidFill>
                  <a:schemeClr val="bg1"/>
                </a:solidFill>
              </a:rPr>
              <a:t>10 – Analysis Types for Actionable Insight</a:t>
            </a:r>
          </a:p>
        </p:txBody>
      </p:sp>
    </p:spTree>
    <p:extLst>
      <p:ext uri="{BB962C8B-B14F-4D97-AF65-F5344CB8AC3E}">
        <p14:creationId xmlns:p14="http://schemas.microsoft.com/office/powerpoint/2010/main" val="329159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Observations on the Data</a:t>
            </a:r>
          </a:p>
        </p:txBody>
      </p:sp>
      <p:cxnSp>
        <p:nvCxnSpPr>
          <p:cNvPr id="32"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82112D2-D561-448D-A359-270C7D3F9226}"/>
              </a:ext>
            </a:extLst>
          </p:cNvPr>
          <p:cNvSpPr>
            <a:spLocks noGrp="1"/>
          </p:cNvSpPr>
          <p:nvPr>
            <p:ph idx="1"/>
          </p:nvPr>
        </p:nvSpPr>
        <p:spPr>
          <a:xfrm>
            <a:off x="593610" y="2121763"/>
            <a:ext cx="3822192" cy="3737500"/>
          </a:xfrm>
        </p:spPr>
        <p:txBody>
          <a:bodyPr>
            <a:normAutofit lnSpcReduction="10000"/>
          </a:bodyPr>
          <a:lstStyle/>
          <a:p>
            <a:r>
              <a:rPr lang="en-US" sz="2000" dirty="0">
                <a:solidFill>
                  <a:schemeClr val="bg1"/>
                </a:solidFill>
              </a:rPr>
              <a:t>Several missing instances were detected, and a number of instances were removed due to missing ‘Energy’ values which could not be synthesised.</a:t>
            </a:r>
          </a:p>
          <a:p>
            <a:r>
              <a:rPr lang="en-US" sz="2000" dirty="0">
                <a:solidFill>
                  <a:schemeClr val="bg1"/>
                </a:solidFill>
              </a:rPr>
              <a:t>For many of the stations, high variability and a significant number of outliers were detected, in the ‘Energy’ data. The variability indicates a lot of room for optimisation, which could lead to cost savings, but may be due to data quality in part. </a:t>
            </a:r>
          </a:p>
        </p:txBody>
      </p:sp>
      <p:pic>
        <p:nvPicPr>
          <p:cNvPr id="8" name="Picture 7" descr="Diagram, timeline&#10;&#10;Description automatically generated">
            <a:extLst>
              <a:ext uri="{FF2B5EF4-FFF2-40B4-BE49-F238E27FC236}">
                <a16:creationId xmlns:a16="http://schemas.microsoft.com/office/drawing/2014/main" id="{0F51198E-1D10-4560-BFF2-DB92174093A7}"/>
              </a:ext>
            </a:extLst>
          </p:cNvPr>
          <p:cNvPicPr>
            <a:picLocks noChangeAspect="1"/>
          </p:cNvPicPr>
          <p:nvPr/>
        </p:nvPicPr>
        <p:blipFill>
          <a:blip r:embed="rId2"/>
          <a:stretch>
            <a:fillRect/>
          </a:stretch>
        </p:blipFill>
        <p:spPr>
          <a:xfrm>
            <a:off x="4783506" y="1085218"/>
            <a:ext cx="7214226" cy="4448585"/>
          </a:xfrm>
          <a:prstGeom prst="rect">
            <a:avLst/>
          </a:prstGeom>
        </p:spPr>
      </p:pic>
    </p:spTree>
    <p:extLst>
      <p:ext uri="{BB962C8B-B14F-4D97-AF65-F5344CB8AC3E}">
        <p14:creationId xmlns:p14="http://schemas.microsoft.com/office/powerpoint/2010/main" val="358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Observations on the Data</a:t>
            </a:r>
          </a:p>
        </p:txBody>
      </p:sp>
      <p:cxnSp>
        <p:nvCxnSpPr>
          <p:cNvPr id="39" name="Straight Connector 3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D253-31AF-4FC2-815D-3FEC42D7ECA0}"/>
              </a:ext>
            </a:extLst>
          </p:cNvPr>
          <p:cNvSpPr>
            <a:spLocks noGrp="1"/>
          </p:cNvSpPr>
          <p:nvPr>
            <p:ph idx="1"/>
          </p:nvPr>
        </p:nvSpPr>
        <p:spPr>
          <a:xfrm>
            <a:off x="593610" y="2121763"/>
            <a:ext cx="3822192" cy="3773010"/>
          </a:xfrm>
        </p:spPr>
        <p:txBody>
          <a:bodyPr>
            <a:normAutofit lnSpcReduction="10000"/>
          </a:bodyPr>
          <a:lstStyle/>
          <a:p>
            <a:pPr marL="0" indent="0">
              <a:buNone/>
            </a:pPr>
            <a:r>
              <a:rPr lang="en-GB" sz="2000" dirty="0">
                <a:solidFill>
                  <a:schemeClr val="bg1"/>
                </a:solidFill>
              </a:rPr>
              <a:t>The data shows a far higher level of ‘Observed Issues’ being reported in plants where ‘Energy’ was between 4-30kWh. Only three of the plants with ‘Observed Issues’ were outside of this ‘Energy’ bandwidth and in those cases issue reports were significantly fewer. (top left)</a:t>
            </a:r>
          </a:p>
          <a:p>
            <a:pPr marL="0" indent="0">
              <a:buNone/>
            </a:pPr>
            <a:r>
              <a:rPr lang="en-GB" sz="2000" dirty="0">
                <a:solidFill>
                  <a:schemeClr val="bg1"/>
                </a:solidFill>
              </a:rPr>
              <a:t>Checking the coefficient of standard deviation in these stations didn’t help to further understand the problem. (lower right)</a:t>
            </a:r>
            <a:endParaRPr lang="en-US" sz="2000" dirty="0">
              <a:solidFill>
                <a:schemeClr val="bg1"/>
              </a:solidFill>
            </a:endParaRPr>
          </a:p>
        </p:txBody>
      </p:sp>
      <p:pic>
        <p:nvPicPr>
          <p:cNvPr id="5" name="Picture 4" descr="Chart, histogram&#10;&#10;Description automatically generated">
            <a:extLst>
              <a:ext uri="{FF2B5EF4-FFF2-40B4-BE49-F238E27FC236}">
                <a16:creationId xmlns:a16="http://schemas.microsoft.com/office/drawing/2014/main" id="{DEA91C54-86F5-4286-9B45-ABA9988EF6B2}"/>
              </a:ext>
            </a:extLst>
          </p:cNvPr>
          <p:cNvPicPr>
            <a:picLocks noChangeAspect="1"/>
          </p:cNvPicPr>
          <p:nvPr/>
        </p:nvPicPr>
        <p:blipFill>
          <a:blip r:embed="rId2"/>
          <a:stretch>
            <a:fillRect/>
          </a:stretch>
        </p:blipFill>
        <p:spPr>
          <a:xfrm>
            <a:off x="9003328" y="4411223"/>
            <a:ext cx="2763644" cy="1954407"/>
          </a:xfrm>
          <a:prstGeom prst="rect">
            <a:avLst/>
          </a:prstGeom>
        </p:spPr>
      </p:pic>
      <p:pic>
        <p:nvPicPr>
          <p:cNvPr id="7" name="Picture 6" descr="Chart, histogram&#10;&#10;Description automatically generated">
            <a:extLst>
              <a:ext uri="{FF2B5EF4-FFF2-40B4-BE49-F238E27FC236}">
                <a16:creationId xmlns:a16="http://schemas.microsoft.com/office/drawing/2014/main" id="{2E4A92D1-7E5F-424A-91F9-EAE00426EEC8}"/>
              </a:ext>
            </a:extLst>
          </p:cNvPr>
          <p:cNvPicPr>
            <a:picLocks noChangeAspect="1"/>
          </p:cNvPicPr>
          <p:nvPr/>
        </p:nvPicPr>
        <p:blipFill>
          <a:blip r:embed="rId3"/>
          <a:stretch>
            <a:fillRect/>
          </a:stretch>
        </p:blipFill>
        <p:spPr>
          <a:xfrm>
            <a:off x="4927866" y="297117"/>
            <a:ext cx="6125321" cy="4053818"/>
          </a:xfrm>
          <a:prstGeom prst="rect">
            <a:avLst/>
          </a:prstGeom>
        </p:spPr>
      </p:pic>
    </p:spTree>
    <p:extLst>
      <p:ext uri="{BB962C8B-B14F-4D97-AF65-F5344CB8AC3E}">
        <p14:creationId xmlns:p14="http://schemas.microsoft.com/office/powerpoint/2010/main" val="342378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Observations on the Data</a:t>
            </a:r>
          </a:p>
        </p:txBody>
      </p:sp>
      <p:cxnSp>
        <p:nvCxnSpPr>
          <p:cNvPr id="46" name="Straight Connector 4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D253-31AF-4FC2-815D-3FEC42D7ECA0}"/>
              </a:ext>
            </a:extLst>
          </p:cNvPr>
          <p:cNvSpPr>
            <a:spLocks noGrp="1"/>
          </p:cNvSpPr>
          <p:nvPr>
            <p:ph idx="1"/>
          </p:nvPr>
        </p:nvSpPr>
        <p:spPr>
          <a:xfrm>
            <a:off x="593610" y="2121763"/>
            <a:ext cx="3822192" cy="3773010"/>
          </a:xfrm>
        </p:spPr>
        <p:txBody>
          <a:bodyPr>
            <a:normAutofit/>
          </a:bodyPr>
          <a:lstStyle/>
          <a:p>
            <a:pPr marL="0" indent="0">
              <a:buNone/>
            </a:pPr>
            <a:r>
              <a:rPr lang="en-GB" sz="2000" dirty="0">
                <a:solidFill>
                  <a:schemeClr val="bg1"/>
                </a:solidFill>
              </a:rPr>
              <a:t>When looking at the nine plants which reported issues, over the month, individually, we can see that ‘Observed Issue’ reports are invariably associated with higher levels of ‘Energy’.</a:t>
            </a:r>
          </a:p>
          <a:p>
            <a:pPr marL="0" indent="0">
              <a:buNone/>
            </a:pPr>
            <a:r>
              <a:rPr lang="en-GB" sz="2000" dirty="0">
                <a:solidFill>
                  <a:schemeClr val="bg1"/>
                </a:solidFill>
              </a:rPr>
              <a:t>In the affected station, there are only a few outlying cases where high ‘Energy’ doesn’t relate to ‘Observed Issues’</a:t>
            </a:r>
          </a:p>
        </p:txBody>
      </p:sp>
      <p:pic>
        <p:nvPicPr>
          <p:cNvPr id="9" name="Picture 8" descr="Graphical user interface&#10;&#10;Description automatically generated">
            <a:extLst>
              <a:ext uri="{FF2B5EF4-FFF2-40B4-BE49-F238E27FC236}">
                <a16:creationId xmlns:a16="http://schemas.microsoft.com/office/drawing/2014/main" id="{602039A2-FF25-4F98-9207-4009B80A0180}"/>
              </a:ext>
            </a:extLst>
          </p:cNvPr>
          <p:cNvPicPr>
            <a:picLocks noChangeAspect="1"/>
          </p:cNvPicPr>
          <p:nvPr/>
        </p:nvPicPr>
        <p:blipFill>
          <a:blip r:embed="rId2"/>
          <a:stretch>
            <a:fillRect/>
          </a:stretch>
        </p:blipFill>
        <p:spPr>
          <a:xfrm>
            <a:off x="4783506" y="1115366"/>
            <a:ext cx="7072110" cy="4386762"/>
          </a:xfrm>
          <a:prstGeom prst="rect">
            <a:avLst/>
          </a:prstGeom>
        </p:spPr>
      </p:pic>
    </p:spTree>
    <p:extLst>
      <p:ext uri="{BB962C8B-B14F-4D97-AF65-F5344CB8AC3E}">
        <p14:creationId xmlns:p14="http://schemas.microsoft.com/office/powerpoint/2010/main" val="27949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Making Decisions</a:t>
            </a:r>
          </a:p>
        </p:txBody>
      </p:sp>
      <p:cxnSp>
        <p:nvCxnSpPr>
          <p:cNvPr id="32"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D253-31AF-4FC2-815D-3FEC42D7ECA0}"/>
              </a:ext>
            </a:extLst>
          </p:cNvPr>
          <p:cNvSpPr>
            <a:spLocks noGrp="1"/>
          </p:cNvSpPr>
          <p:nvPr>
            <p:ph idx="1"/>
          </p:nvPr>
        </p:nvSpPr>
        <p:spPr>
          <a:xfrm>
            <a:off x="593610" y="2121763"/>
            <a:ext cx="3822192" cy="3773010"/>
          </a:xfrm>
        </p:spPr>
        <p:txBody>
          <a:bodyPr>
            <a:normAutofit fontScale="92500" lnSpcReduction="20000"/>
          </a:bodyPr>
          <a:lstStyle/>
          <a:p>
            <a:pPr marL="0" indent="0">
              <a:buNone/>
            </a:pPr>
            <a:r>
              <a:rPr lang="en-US" sz="2000" dirty="0">
                <a:solidFill>
                  <a:schemeClr val="bg1"/>
                </a:solidFill>
              </a:rPr>
              <a:t>Through the analysis applied to the dataset given, we may reach decisions on which plants to upgrade to a higher capacity. Though this is not the only conclusion we can draw, without further information.</a:t>
            </a:r>
          </a:p>
          <a:p>
            <a:pPr marL="0" indent="0">
              <a:buNone/>
            </a:pPr>
            <a:r>
              <a:rPr lang="en-US" sz="2000" dirty="0">
                <a:solidFill>
                  <a:schemeClr val="bg1"/>
                </a:solidFill>
              </a:rPr>
              <a:t>Generally, we are looking to minimise costs when turning sewage into environmentally neutral outputs (in accordance with industry regulations). </a:t>
            </a:r>
          </a:p>
          <a:p>
            <a:pPr marL="0" indent="0">
              <a:buNone/>
            </a:pPr>
            <a:r>
              <a:rPr lang="en-US" sz="2000" dirty="0">
                <a:solidFill>
                  <a:schemeClr val="bg1"/>
                </a:solidFill>
              </a:rPr>
              <a:t>Insights could be derived from the data to automate or allow manual decision making in several ways.</a:t>
            </a:r>
            <a:br>
              <a:rPr lang="en-US" sz="2000" dirty="0">
                <a:solidFill>
                  <a:schemeClr val="bg1"/>
                </a:solidFill>
              </a:rPr>
            </a:br>
            <a:endParaRPr lang="en-GB" sz="2000" dirty="0">
              <a:solidFill>
                <a:schemeClr val="bg1"/>
              </a:solidFill>
            </a:endParaRPr>
          </a:p>
        </p:txBody>
      </p:sp>
      <p:graphicFrame>
        <p:nvGraphicFramePr>
          <p:cNvPr id="8" name="Content Placeholder 2">
            <a:extLst>
              <a:ext uri="{FF2B5EF4-FFF2-40B4-BE49-F238E27FC236}">
                <a16:creationId xmlns:a16="http://schemas.microsoft.com/office/drawing/2014/main" id="{0AF0E55A-25D9-4592-9B98-67E1A4869A25}"/>
              </a:ext>
            </a:extLst>
          </p:cNvPr>
          <p:cNvGraphicFramePr>
            <a:graphicFrameLocks/>
          </p:cNvGraphicFramePr>
          <p:nvPr>
            <p:extLst>
              <p:ext uri="{D42A27DB-BD31-4B8C-83A1-F6EECF244321}">
                <p14:modId xmlns:p14="http://schemas.microsoft.com/office/powerpoint/2010/main" val="335786733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32529E4D-1FD4-490E-BBB3-AA40A745BED9}"/>
              </a:ext>
            </a:extLst>
          </p:cNvPr>
          <p:cNvGrpSpPr/>
          <p:nvPr/>
        </p:nvGrpSpPr>
        <p:grpSpPr>
          <a:xfrm>
            <a:off x="7547574" y="2500191"/>
            <a:ext cx="4216762" cy="1520254"/>
            <a:chOff x="2371928" y="192911"/>
            <a:chExt cx="4216762" cy="1520254"/>
          </a:xfrm>
        </p:grpSpPr>
        <p:sp>
          <p:nvSpPr>
            <p:cNvPr id="10" name="Rectangle: Top Corners Rounded 9">
              <a:extLst>
                <a:ext uri="{FF2B5EF4-FFF2-40B4-BE49-F238E27FC236}">
                  <a16:creationId xmlns:a16="http://schemas.microsoft.com/office/drawing/2014/main" id="{D85E2D8B-1702-49DA-9702-B8A6A344EFA7}"/>
                </a:ext>
              </a:extLst>
            </p:cNvPr>
            <p:cNvSpPr/>
            <p:nvPr/>
          </p:nvSpPr>
          <p:spPr>
            <a:xfrm rot="5400000">
              <a:off x="3720182" y="-1155343"/>
              <a:ext cx="1520254" cy="4216762"/>
            </a:xfrm>
            <a:prstGeom prst="round2Same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1" name="Rectangle: Top Corners Rounded 4">
              <a:extLst>
                <a:ext uri="{FF2B5EF4-FFF2-40B4-BE49-F238E27FC236}">
                  <a16:creationId xmlns:a16="http://schemas.microsoft.com/office/drawing/2014/main" id="{856D8D0F-7D9F-4685-BAB3-583A408B2044}"/>
                </a:ext>
              </a:extLst>
            </p:cNvPr>
            <p:cNvSpPr txBox="1"/>
            <p:nvPr/>
          </p:nvSpPr>
          <p:spPr>
            <a:xfrm>
              <a:off x="2371929" y="267123"/>
              <a:ext cx="4142549" cy="13718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defTabSz="577850">
                <a:lnSpc>
                  <a:spcPct val="90000"/>
                </a:lnSpc>
                <a:spcBef>
                  <a:spcPct val="0"/>
                </a:spcBef>
                <a:spcAft>
                  <a:spcPct val="15000"/>
                </a:spcAft>
                <a:buFontTx/>
                <a:buChar char="•"/>
              </a:pPr>
              <a:r>
                <a:rPr lang="en-US" sz="1400" dirty="0"/>
                <a:t>Optimise or potentially negate the need for routine maintenance</a:t>
              </a:r>
            </a:p>
            <a:p>
              <a:pPr marL="114300" lvl="1" indent="-114300" algn="l" defTabSz="577850">
                <a:lnSpc>
                  <a:spcPct val="90000"/>
                </a:lnSpc>
                <a:spcBef>
                  <a:spcPct val="0"/>
                </a:spcBef>
                <a:spcAft>
                  <a:spcPct val="15000"/>
                </a:spcAft>
                <a:buChar char="•"/>
              </a:pPr>
              <a:r>
                <a:rPr lang="en-US" sz="1300" kern="1200" dirty="0"/>
                <a:t>Reduce the number of issues with equipment, by predicting problems</a:t>
              </a:r>
            </a:p>
            <a:p>
              <a:pPr marL="114300" lvl="1" indent="-114300" algn="l" defTabSz="577850">
                <a:lnSpc>
                  <a:spcPct val="90000"/>
                </a:lnSpc>
                <a:spcBef>
                  <a:spcPct val="0"/>
                </a:spcBef>
                <a:spcAft>
                  <a:spcPct val="15000"/>
                </a:spcAft>
                <a:buChar char="•"/>
              </a:pPr>
              <a:r>
                <a:rPr lang="en-US" sz="1300" dirty="0"/>
                <a:t>Increase the lifespan of equipment, by reducing issues.</a:t>
              </a:r>
              <a:endParaRPr lang="en-US" sz="1300" kern="1200" dirty="0"/>
            </a:p>
          </p:txBody>
        </p:sp>
      </p:grpSp>
      <p:grpSp>
        <p:nvGrpSpPr>
          <p:cNvPr id="12" name="Group 11">
            <a:extLst>
              <a:ext uri="{FF2B5EF4-FFF2-40B4-BE49-F238E27FC236}">
                <a16:creationId xmlns:a16="http://schemas.microsoft.com/office/drawing/2014/main" id="{F5C6B63B-69B3-4134-B0F9-B86C0BC51D7C}"/>
              </a:ext>
            </a:extLst>
          </p:cNvPr>
          <p:cNvGrpSpPr/>
          <p:nvPr/>
        </p:nvGrpSpPr>
        <p:grpSpPr>
          <a:xfrm>
            <a:off x="7547578" y="4479924"/>
            <a:ext cx="4216762" cy="1520254"/>
            <a:chOff x="2371928" y="192911"/>
            <a:chExt cx="4216762" cy="1520254"/>
          </a:xfrm>
        </p:grpSpPr>
        <p:sp>
          <p:nvSpPr>
            <p:cNvPr id="13" name="Rectangle: Top Corners Rounded 12">
              <a:extLst>
                <a:ext uri="{FF2B5EF4-FFF2-40B4-BE49-F238E27FC236}">
                  <a16:creationId xmlns:a16="http://schemas.microsoft.com/office/drawing/2014/main" id="{7F8C881E-025F-458D-9058-EF7487CD10B1}"/>
                </a:ext>
              </a:extLst>
            </p:cNvPr>
            <p:cNvSpPr/>
            <p:nvPr/>
          </p:nvSpPr>
          <p:spPr>
            <a:xfrm rot="5400000">
              <a:off x="3720182" y="-1155343"/>
              <a:ext cx="1520254" cy="4216762"/>
            </a:xfrm>
            <a:prstGeom prst="round2Same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4" name="Rectangle: Top Corners Rounded 4">
              <a:extLst>
                <a:ext uri="{FF2B5EF4-FFF2-40B4-BE49-F238E27FC236}">
                  <a16:creationId xmlns:a16="http://schemas.microsoft.com/office/drawing/2014/main" id="{BFA320A2-E5D9-4D76-B212-DB9483B8F257}"/>
                </a:ext>
              </a:extLst>
            </p:cNvPr>
            <p:cNvSpPr txBox="1"/>
            <p:nvPr/>
          </p:nvSpPr>
          <p:spPr>
            <a:xfrm>
              <a:off x="2371929" y="267123"/>
              <a:ext cx="4142549" cy="13718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defTabSz="577850">
                <a:lnSpc>
                  <a:spcPct val="90000"/>
                </a:lnSpc>
                <a:spcBef>
                  <a:spcPct val="0"/>
                </a:spcBef>
                <a:spcAft>
                  <a:spcPct val="15000"/>
                </a:spcAft>
                <a:buFontTx/>
                <a:buChar char="•"/>
              </a:pPr>
              <a:r>
                <a:rPr lang="en-US" sz="1400" dirty="0"/>
                <a:t>Reduce build costs by producing more highly optimised specifications for facility and machinery design.</a:t>
              </a:r>
            </a:p>
            <a:p>
              <a:pPr marL="114300" lvl="1" indent="-114300" defTabSz="577850">
                <a:lnSpc>
                  <a:spcPct val="90000"/>
                </a:lnSpc>
                <a:spcBef>
                  <a:spcPct val="0"/>
                </a:spcBef>
                <a:spcAft>
                  <a:spcPct val="15000"/>
                </a:spcAft>
                <a:buFontTx/>
                <a:buChar char="•"/>
              </a:pPr>
              <a:r>
                <a:rPr lang="en-US" sz="1400" dirty="0"/>
                <a:t>Reduce time spent planning, by automating parts of the process</a:t>
              </a:r>
            </a:p>
            <a:p>
              <a:pPr marL="114300" lvl="1" indent="-114300" algn="l" defTabSz="577850">
                <a:lnSpc>
                  <a:spcPct val="90000"/>
                </a:lnSpc>
                <a:spcBef>
                  <a:spcPct val="0"/>
                </a:spcBef>
                <a:spcAft>
                  <a:spcPct val="15000"/>
                </a:spcAft>
                <a:buChar char="•"/>
              </a:pPr>
              <a:endParaRPr lang="en-US" sz="1300" kern="1200" dirty="0"/>
            </a:p>
          </p:txBody>
        </p:sp>
      </p:grpSp>
    </p:spTree>
    <p:extLst>
      <p:ext uri="{BB962C8B-B14F-4D97-AF65-F5344CB8AC3E}">
        <p14:creationId xmlns:p14="http://schemas.microsoft.com/office/powerpoint/2010/main" val="290658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Associated costs</a:t>
            </a:r>
          </a:p>
        </p:txBody>
      </p:sp>
      <p:cxnSp>
        <p:nvCxnSpPr>
          <p:cNvPr id="32"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D253-31AF-4FC2-815D-3FEC42D7ECA0}"/>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In order to target cost reductions, we should begin with some insight as to the breakdown of the costs associated with delivering the product.</a:t>
            </a:r>
            <a:br>
              <a:rPr lang="en-US" sz="2000" dirty="0">
                <a:solidFill>
                  <a:schemeClr val="bg1"/>
                </a:solidFill>
              </a:rPr>
            </a:br>
            <a:endParaRPr lang="en-GB" sz="2000" dirty="0">
              <a:solidFill>
                <a:schemeClr val="bg1"/>
              </a:solidFill>
            </a:endParaRPr>
          </a:p>
        </p:txBody>
      </p:sp>
      <p:graphicFrame>
        <p:nvGraphicFramePr>
          <p:cNvPr id="8" name="Content Placeholder 2">
            <a:extLst>
              <a:ext uri="{FF2B5EF4-FFF2-40B4-BE49-F238E27FC236}">
                <a16:creationId xmlns:a16="http://schemas.microsoft.com/office/drawing/2014/main" id="{648CD5DC-6D9A-45BB-8C3A-B2E998DE7EB6}"/>
              </a:ext>
            </a:extLst>
          </p:cNvPr>
          <p:cNvGraphicFramePr>
            <a:graphicFrameLocks/>
          </p:cNvGraphicFramePr>
          <p:nvPr>
            <p:extLst>
              <p:ext uri="{D42A27DB-BD31-4B8C-83A1-F6EECF244321}">
                <p14:modId xmlns:p14="http://schemas.microsoft.com/office/powerpoint/2010/main" val="68584586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40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6423-DAC0-426C-9BF9-B3EAEA0FA5AA}"/>
              </a:ext>
            </a:extLst>
          </p:cNvPr>
          <p:cNvSpPr>
            <a:spLocks noGrp="1"/>
          </p:cNvSpPr>
          <p:nvPr>
            <p:ph type="title"/>
          </p:nvPr>
        </p:nvSpPr>
        <p:spPr>
          <a:xfrm>
            <a:off x="594360" y="640263"/>
            <a:ext cx="3822192" cy="1344975"/>
          </a:xfrm>
        </p:spPr>
        <p:txBody>
          <a:bodyPr>
            <a:normAutofit fontScale="90000"/>
          </a:bodyPr>
          <a:lstStyle/>
          <a:p>
            <a:r>
              <a:rPr lang="en-US" sz="3600" dirty="0">
                <a:solidFill>
                  <a:schemeClr val="bg1"/>
                </a:solidFill>
              </a:rPr>
              <a:t>Additional Variables to Consider</a:t>
            </a:r>
          </a:p>
        </p:txBody>
      </p:sp>
      <p:cxnSp>
        <p:nvCxnSpPr>
          <p:cNvPr id="32"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D253-31AF-4FC2-815D-3FEC42D7ECA0}"/>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There are a number of variables which we might consider including to build confidence in decision making. Most of these should be readily available or very cheap to gather.</a:t>
            </a:r>
            <a:br>
              <a:rPr lang="en-US" sz="2000" dirty="0">
                <a:solidFill>
                  <a:schemeClr val="bg1"/>
                </a:solidFill>
              </a:rPr>
            </a:br>
            <a:endParaRPr lang="en-GB" sz="2000" dirty="0">
              <a:solidFill>
                <a:schemeClr val="bg1"/>
              </a:solidFill>
            </a:endParaRPr>
          </a:p>
        </p:txBody>
      </p:sp>
      <p:graphicFrame>
        <p:nvGraphicFramePr>
          <p:cNvPr id="9" name="Content Placeholder 2">
            <a:extLst>
              <a:ext uri="{FF2B5EF4-FFF2-40B4-BE49-F238E27FC236}">
                <a16:creationId xmlns:a16="http://schemas.microsoft.com/office/drawing/2014/main" id="{FDBA1A81-0A5C-4236-8BA5-6DD4F276F3D8}"/>
              </a:ext>
            </a:extLst>
          </p:cNvPr>
          <p:cNvGraphicFramePr>
            <a:graphicFrameLocks/>
          </p:cNvGraphicFramePr>
          <p:nvPr>
            <p:extLst>
              <p:ext uri="{D42A27DB-BD31-4B8C-83A1-F6EECF244321}">
                <p14:modId xmlns:p14="http://schemas.microsoft.com/office/powerpoint/2010/main" val="316377232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62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914D9-918B-44F3-A63C-BDDB0D61DD93}"/>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Digital Twin Modelling</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6AB980-22AB-4148-B54C-D54A4088F9CF}"/>
              </a:ext>
            </a:extLst>
          </p:cNvPr>
          <p:cNvSpPr>
            <a:spLocks noGrp="1"/>
          </p:cNvSpPr>
          <p:nvPr>
            <p:ph idx="1"/>
          </p:nvPr>
        </p:nvSpPr>
        <p:spPr>
          <a:xfrm>
            <a:off x="593610" y="2121763"/>
            <a:ext cx="3822192" cy="3773010"/>
          </a:xfrm>
        </p:spPr>
        <p:txBody>
          <a:bodyPr>
            <a:normAutofit/>
          </a:bodyPr>
          <a:lstStyle/>
          <a:p>
            <a:pPr marL="0" indent="0">
              <a:buNone/>
            </a:pPr>
            <a:r>
              <a:rPr lang="en-US" sz="1400" dirty="0">
                <a:solidFill>
                  <a:schemeClr val="bg1"/>
                </a:solidFill>
              </a:rPr>
              <a:t>It may be valuable to integrate the data within digital twin models. This would naturally accommodate most of the datapoints mentioned on the previous slide and give a comprehensive common understanding and live representation of a station. This understanding can be shared remotely by management, maintenance, operations and analysis departments.</a:t>
            </a:r>
          </a:p>
          <a:p>
            <a:pPr marL="0" indent="0">
              <a:buNone/>
            </a:pPr>
            <a:endParaRPr lang="en-US" sz="1400" dirty="0">
              <a:solidFill>
                <a:schemeClr val="bg1"/>
              </a:solidFill>
            </a:endParaRPr>
          </a:p>
          <a:p>
            <a:pPr marL="0" indent="0">
              <a:buNone/>
            </a:pPr>
            <a:r>
              <a:rPr lang="en-US" sz="1400" dirty="0">
                <a:solidFill>
                  <a:schemeClr val="bg1"/>
                </a:solidFill>
              </a:rPr>
              <a:t>A value case would consider whether this would best be applied in a limited number of stations, to allow typification of the systems, or whether application would be valuable across the board.</a:t>
            </a:r>
          </a:p>
        </p:txBody>
      </p:sp>
      <p:pic>
        <p:nvPicPr>
          <p:cNvPr id="1026" name="Picture 2" descr="AI Rewrites the Possibilities of Digital Twin - Digital Engineering 24/7">
            <a:extLst>
              <a:ext uri="{FF2B5EF4-FFF2-40B4-BE49-F238E27FC236}">
                <a16:creationId xmlns:a16="http://schemas.microsoft.com/office/drawing/2014/main" id="{5E99A6C2-7B3A-43C2-84A0-9FBCA6130A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858" r="34782" b="-1"/>
          <a:stretch/>
        </p:blipFill>
        <p:spPr bwMode="auto">
          <a:xfrm>
            <a:off x="4927866" y="303592"/>
            <a:ext cx="6560047" cy="591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85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3407</TotalTime>
  <Words>888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Advanced Data Analytics for Sewage Processing Stations</vt:lpstr>
      <vt:lpstr>Contents</vt:lpstr>
      <vt:lpstr>Observations on the Data</vt:lpstr>
      <vt:lpstr>Observations on the Data</vt:lpstr>
      <vt:lpstr>Observations on the Data</vt:lpstr>
      <vt:lpstr>Making Decisions</vt:lpstr>
      <vt:lpstr>Associated costs</vt:lpstr>
      <vt:lpstr>Additional Variables to Consider</vt:lpstr>
      <vt:lpstr>Digital Twin Modelling</vt:lpstr>
      <vt:lpstr>Analysis Types for Actionable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Fyfe</dc:creator>
  <cp:lastModifiedBy>Matthew Fyfe</cp:lastModifiedBy>
  <cp:revision>13</cp:revision>
  <dcterms:created xsi:type="dcterms:W3CDTF">2021-07-31T07:30:31Z</dcterms:created>
  <dcterms:modified xsi:type="dcterms:W3CDTF">2021-08-05T10:24:13Z</dcterms:modified>
</cp:coreProperties>
</file>