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2" name="MATTHIAS ALEXANDER GDANIETZ DE DIEG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C8E00B-5D45-4962-9C7E-1ABECA2F8CBB}">
  <a:tblStyle styleId="{05C8E00B-5D45-4962-9C7E-1ABECA2F8CB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AC37FC5-76C5-42EA-8566-1A4003452390}"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Raleway-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4.xml"/><Relationship Id="rId33" Type="http://schemas.openxmlformats.org/officeDocument/2006/relationships/font" Target="fonts/Lato-regular.fntdata"/><Relationship Id="rId10" Type="http://schemas.openxmlformats.org/officeDocument/2006/relationships/slide" Target="slides/slide3.xml"/><Relationship Id="rId32" Type="http://schemas.openxmlformats.org/officeDocument/2006/relationships/font" Target="fonts/Raleway-boldItalic.fntdata"/><Relationship Id="rId13" Type="http://schemas.openxmlformats.org/officeDocument/2006/relationships/slide" Target="slides/slide6.xml"/><Relationship Id="rId35" Type="http://schemas.openxmlformats.org/officeDocument/2006/relationships/font" Target="fonts/Lato-italic.fntdata"/><Relationship Id="rId12" Type="http://schemas.openxmlformats.org/officeDocument/2006/relationships/slide" Target="slides/slide5.xml"/><Relationship Id="rId34" Type="http://schemas.openxmlformats.org/officeDocument/2006/relationships/font" Target="fonts/Lato-bold.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Lato-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6-22T10:28:06.675">
    <p:pos x="420" y="1178"/>
    <p:text>contar que es anpr Automatic number plate recognition</p:text>
  </p:cm>
  <p:cm authorId="0" idx="2" dt="2022-06-22T10:28:02.557">
    <p:pos x="420" y="1278"/>
    <p:text>gestion de smart cities permitiendo establecer una comunicacion entre la infraestructura vial y los vehiculos</p:text>
  </p:cm>
  <p:cm authorId="0" idx="3" dt="2022-06-22T10:05:27.655">
    <p:pos x="420" y="1378"/>
    <p:text>comentar cosas como por ejemplo usado para el control de peajes o el acceso a parkings 
pero sobretodo para el control de trafico</p:text>
  </p:cm>
  <p:cm authorId="0" idx="4" dt="2022-06-22T10:28:00.281">
    <p:pos x="420" y="1478"/>
    <p:text>me gusta aprender cosas y en mi mente se me ocurren muchos proyectos y esto es un comienzo para ellos</p:text>
  </p:cm>
  <p:cm authorId="0" idx="5" dt="2022-06-22T10:28:03.386">
    <p:pos x="420" y="1578"/>
    <p:text>escasez en el uso de estos metodos para este tipo de problema de sistema ANPR 
existen, pero no muchos estan implementados para casos reales</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9" dt="2022-06-26T10:10:04.613">
    <p:pos x="458" y="1196"/>
    <p:text>poner sobre la condicion del OCR sobre la matricula rectificada</p:text>
  </p:cm>
  <p:cm authorId="0" idx="30" dt="2022-06-22T17:27:19.756">
    <p:pos x="458" y="1296"/>
    <p:text>como es un proyecto de investigacion, a partir de los distintos avances en varios campos  investigacion se puede unificar para avanzar en el proyecto inicial</p:text>
  </p:cm>
  <p:cm authorId="0" idx="31" dt="2022-06-22T17:32:21.997">
    <p:pos x="458" y="1396"/>
    <p:text>para garantizar la continuidad de este trabajo y poder usar los recursos creados para este proyecto, he creado un repositorio en github para faciilitar la distribución libre</p:text>
  </p:cm>
  <p:cm authorId="0" idx="32" dt="2022-06-22T17:29:25.132">
    <p:pos x="458" y="1496"/>
    <p:text>los objetivos inicialmente propuestos se han cumplido, tanto la creacion de un dataset como el entrenamiento usando YOLOv5 y la deteccion de la matricula</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2-06-22T13:54:15.024">
    <p:pos x="459" y="1049"/>
    <p:text>quitar quizas</p:text>
  </p:cm>
  <p:cm authorId="0" idx="7" dt="2022-06-22T09:54:26.364">
    <p:pos x="459" y="388"/>
    <p:text>HABLAR SOBRE LOS OBJETIVOS DEL TRABAJO
USAR YOLOV5</p:text>
  </p:cm>
  <p:cm authorId="0" idx="8" dt="2022-06-22T10:48:26.808">
    <p:pos x="459" y="1149"/>
    <p:text>crear un dataset de imagenes con distitnas condicioens de ilumi nacion y etiquetado</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2-06-22T16:28:25.707">
    <p:pos x="458" y="381"/>
    <p:text>mejorar que decir aqui</p:text>
  </p:cm>
  <p:cm authorId="0" idx="10" dt="2022-06-22T16:28:15.475">
    <p:pos x="458" y="481"/>
    <p:text>aqui hablar un poco sobre como se lo conte al profe 
al comienzo del proyecto hice un estudio de redes neuronales
luego los distintos sistemas ANPR 
tras varias varias semanas investigando para anpr se escribe el estado del arte 
luego hicimos un etiquetado de matriculas a medida que obteniamos imagenes, fue bastante trabajo durnate un par de semanas 
y luego empezo el entrenamiento de YOLO que es un proceso que probando en disitintos computadores y servidores fue un proceso largo para buscar los mejores hiperparametros 
tras eso se hizo un estudio para la implementacion de los mejores pesos entrenados y hacer el programa OCR
finalmente se escribe el TFG
y</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2-06-22T16:13:36.382">
    <p:pos x="458" y="854"/>
    <p:text>pensar que decir aqui, osea puedo hablar simplemente sobre como funcionaban cada una de las fases pero sin contar nada sobre ningun repositorio</p:text>
  </p:cm>
  <p:cm authorId="0" idx="12" dt="2022-06-23T11:02:06.577">
    <p:pos x="459" y="388"/>
    <p:text>EXISTEN VARIOS SISTEMAS anpr POR EJEMPLO
HABLAR SOBRE SITEMAS ANPR
SISTEMAS OCR</p:text>
  </p:cm>
  <p:cm authorId="0" idx="13" dt="2022-06-23T10:52:08.705">
    <p:pos x="459" y="388"/>
    <p:text>_Marked as resolved_</p:text>
  </p:cm>
  <p:cm authorId="0" idx="14" dt="2022-06-23T10:52:33.304">
    <p:pos x="459" y="388"/>
    <p:text>_Re-opened_</p:text>
  </p:cm>
  <p:cm authorId="0" idx="15" dt="2022-06-23T10:54:23.523">
    <p:pos x="459" y="388"/>
    <p:text>se me a ocurrido decir por ejemplo las pegas</p:text>
  </p:cm>
  <p:cm authorId="0" idx="16" dt="2022-06-23T10:56:04.043">
    <p:pos x="459" y="388"/>
    <p:text>investigando para este proyecto, los sistemas desarrollados para la deteccion de matriculas, estan pensados sobre todo para casos controlados donde las condiciones de captura de la matricula, se conocen de antemano</p:text>
  </p:cm>
  <p:cm authorId="0" idx="17" dt="2022-06-23T11:01:04.591">
    <p:pos x="459" y="388"/>
    <p:text>por ejemplo una entrada a un parking donde el coche se detiene en una zona concreta, reduciendo la zona de interes a detectar</p:text>
  </p:cm>
  <p:cm authorId="0" idx="18" dt="2022-06-23T11:02:06.577">
    <p:pos x="459" y="388"/>
    <p:text>existe por tanto una escasez de modelos basados en machine learning para detectar matriculas</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9" dt="2022-06-27T10:48:23.678">
    <p:pos x="459" y="381"/>
    <p:text>animar todo yo pienso importante para seguir el hilo de este trabajo</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0" dt="2022-06-23T13:03:21.406">
    <p:pos x="458" y="796"/>
    <p:text>los resultados del entrenamiento varian cambiando los hiperparametros</p:text>
  </p:cm>
  <p:cm authorId="0" idx="21" dt="2022-06-23T12:56:09.032">
    <p:pos x="458" y="796"/>
    <p:text>poner algo, como 
con las pruebas realizadas en el entrenamiento de la red neuronal, se buscaba los mejores hiperparamentros para el entrenamiento, estos se lograron tras un proceso de evolucion de los hiperparametros</p:text>
  </p:cm>
  <p:cm authorId="0" idx="22" dt="2022-06-23T13:03:21.406">
    <p:pos x="458" y="796"/>
    <p:text>Al entrenar el modelo tambien obtenemos resultados sobre el dataset y como actua en el entrenamiento</p:text>
  </p:cm>
  <p:cm authorId="0" idx="23" dt="2022-06-24T08:54:42.574">
    <p:pos x="1789" y="796"/>
    <p:text>el valor F en estadistica es la medida de precision que tiene un tes. Se emplea en la determinzacion de un valor unico ponderado de la precision y la exhaustividad 
Se suelen emplear en la fase de pruebas de algoritmos de busqueda y recuperacion de informacion</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4" dt="2022-06-24T08:54:42.574">
    <p:pos x="459" y="1200"/>
    <p:text>el valor F en estadistica es la medida de precision que tiene un tes. Se emplea en la determinzacion de un valor unico ponderado de la precision y la exhaustividad 
Se suelen emplear en la fase de pruebas de algoritmos de busqueda y recuperacion de informacion</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5" dt="2022-06-22T09:54:39.397">
    <p:pos x="459" y="395"/>
    <p:text>ES UN PRESUPUESTO MEDIO
CONTAR SOBRE PLATESMANIA O ALGO</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6" dt="2022-06-22T17:50:21.729">
    <p:pos x="459" y="388"/>
    <p:text>en cuanto a trabajos futuros, se puede comenzar por mejjorar la implementacion base de datos aumentando la cantidad de imagenes de matriculas , etiquetadas</p:text>
  </p:cm>
  <p:cm authorId="0" idx="27" dt="2022-06-22T17:50:21.729">
    <p:pos x="459" y="388"/>
    <p:text>asi se reducirian el margen de error</p:text>
  </p:cm>
  <p:cm authorId="0" idx="28" dt="2022-06-22T18:07:48.611">
    <p:pos x="459" y="1309"/>
    <p:text>colocarlo en la infraestructura de una zona interurbana y hacer una validacion mas real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FF0000"/>
                </a:solidFill>
              </a:rPr>
              <a:t>COMIENZA EL TFG</a:t>
            </a:r>
            <a:r>
              <a:rPr b="1" lang="es">
                <a:solidFill>
                  <a:schemeClr val="dk1"/>
                </a:solidFill>
              </a:rPr>
              <a:t> </a:t>
            </a:r>
            <a:endParaRPr b="1">
              <a:solidFill>
                <a:schemeClr val="dk1"/>
              </a:solidFill>
            </a:endParaRPr>
          </a:p>
          <a:p>
            <a:pPr indent="0" lvl="0" marL="0" rtl="0" algn="l">
              <a:spcBef>
                <a:spcPts val="0"/>
              </a:spcBef>
              <a:spcAft>
                <a:spcPts val="0"/>
              </a:spcAft>
              <a:buNone/>
            </a:pPr>
            <a:r>
              <a:rPr lang="es">
                <a:solidFill>
                  <a:schemeClr val="dk1"/>
                </a:solidFill>
              </a:rPr>
              <a:t>Hola, gracias por estar hoy </a:t>
            </a:r>
            <a:r>
              <a:rPr lang="es">
                <a:solidFill>
                  <a:schemeClr val="dk1"/>
                </a:solidFill>
              </a:rPr>
              <a:t>aquí</a:t>
            </a:r>
            <a:r>
              <a:rPr lang="es">
                <a:solidFill>
                  <a:schemeClr val="dk1"/>
                </a:solidFill>
              </a:rPr>
              <a:t>, </a:t>
            </a:r>
            <a:r>
              <a:rPr lang="es">
                <a:solidFill>
                  <a:schemeClr val="dk1"/>
                </a:solidFill>
              </a:rPr>
              <a:t>mi nombre es Matthias Gdanietz de Diego y voy a </a:t>
            </a:r>
            <a:r>
              <a:rPr lang="es">
                <a:solidFill>
                  <a:schemeClr val="dk1"/>
                </a:solidFill>
              </a:rPr>
              <a:t>proceder a presentar mi Trabajo de fin de grado. </a:t>
            </a:r>
            <a:endParaRPr>
              <a:solidFill>
                <a:srgbClr val="FF0000"/>
              </a:solidFill>
            </a:endParaRPr>
          </a:p>
          <a:p>
            <a:pPr indent="0" lvl="0" marL="0" rtl="0" algn="l">
              <a:spcBef>
                <a:spcPts val="0"/>
              </a:spcBef>
              <a:spcAft>
                <a:spcPts val="0"/>
              </a:spcAft>
              <a:buNone/>
            </a:pPr>
            <a:r>
              <a:rPr b="1" lang="es"/>
              <a:t>PASO DIAPOSITIVA</a:t>
            </a:r>
            <a:endParaRPr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7e34ed2c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7e34ed2c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asique se ordenan de izquierda a derecha y de arriba hacia abajo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t>esto s</a:t>
            </a:r>
            <a:r>
              <a:rPr lang="es"/>
              <a:t>e logra </a:t>
            </a:r>
            <a:r>
              <a:rPr lang="es"/>
              <a:t>teniendo en cuenta que el (0 0) de la imagen se encuentra en la esquina superior izquierda, y mediante operaciones matemáticas se obtiene la posición de cada carácter, en un valor,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ordenando ese valor de menor a mayor se obtiene el orden correcto de la matrícula.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6282bdf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36282bdf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s"/>
              <a:t>Durante el desarrollo se obtienen diferentes resultados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primero de los distintos entrenamientos realizados con diferentes hyperparametros.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Se obtiene que tras hacer el evolve del modelo y calculando el valor F se observa claramente en las gráficas de métricas que se logra mejores resultados de entrenamiento que con los hiper parámetros por defecto, los valores en la tabla son los mismo que se encuentran en las graficas, pero los importantes ahora mismo son los representados con colores</a:t>
            </a:r>
            <a:endParaRPr/>
          </a:p>
          <a:p>
            <a:pPr indent="0" lvl="0" marL="0" rtl="0" algn="l">
              <a:spcBef>
                <a:spcPts val="0"/>
              </a:spcBef>
              <a:spcAft>
                <a:spcPts val="0"/>
              </a:spcAft>
              <a:buNone/>
            </a:pPr>
            <a:r>
              <a:rPr lang="es"/>
              <a:t>con esos hyperparametros ajustados</a:t>
            </a:r>
            <a:endParaRPr/>
          </a:p>
          <a:p>
            <a:pPr indent="0" lvl="0" marL="0" rtl="0" algn="l">
              <a:spcBef>
                <a:spcPts val="0"/>
              </a:spcBef>
              <a:spcAft>
                <a:spcPts val="0"/>
              </a:spcAft>
              <a:buNone/>
            </a:pPr>
            <a:r>
              <a:rPr b="1" lang="es"/>
              <a:t>PASAR DIAPOSITIVA</a:t>
            </a:r>
            <a:endParaRPr b="1"/>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7715c6b0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7715c6b0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CONTINUACIÓN</a:t>
            </a:r>
            <a:r>
              <a:rPr b="1" lang="es"/>
              <a:t> DIAPOSITIVA ANTERIOR</a:t>
            </a:r>
            <a:endParaRPr b="1"/>
          </a:p>
          <a:p>
            <a:pPr indent="0" lvl="0" marL="0" rtl="0" algn="l">
              <a:spcBef>
                <a:spcPts val="0"/>
              </a:spcBef>
              <a:spcAft>
                <a:spcPts val="0"/>
              </a:spcAft>
              <a:buNone/>
            </a:pPr>
            <a:r>
              <a:rPr lang="es"/>
              <a:t>se plantea un cambio en un parámetro en concreto que establece una probabilidad de volteo en el dataset para entrenar,</a:t>
            </a:r>
            <a:endParaRPr/>
          </a:p>
          <a:p>
            <a:pPr indent="0" lvl="0" marL="0" rtl="0" algn="l">
              <a:spcBef>
                <a:spcPts val="0"/>
              </a:spcBef>
              <a:spcAft>
                <a:spcPts val="0"/>
              </a:spcAft>
              <a:buNone/>
            </a:pPr>
            <a:r>
              <a:rPr b="1" lang="es">
                <a:solidFill>
                  <a:srgbClr val="00FF00"/>
                </a:solidFill>
              </a:rPr>
              <a:t>HACER CLICK PARA QUE APAREZCA LA MATRÍCULA VOLTEADA</a:t>
            </a:r>
            <a:endParaRPr b="1">
              <a:solidFill>
                <a:srgbClr val="00FF00"/>
              </a:solidFill>
            </a:endParaRPr>
          </a:p>
          <a:p>
            <a:pPr indent="0" lvl="0" marL="0" rtl="0" algn="l">
              <a:spcBef>
                <a:spcPts val="0"/>
              </a:spcBef>
              <a:spcAft>
                <a:spcPts val="0"/>
              </a:spcAft>
              <a:buNone/>
            </a:pPr>
            <a:r>
              <a:rPr lang="es"/>
              <a:t>básicamente volteaba la matrícula para aumentar la cantidad de entrenamiento, pero es poco probable encontrar en la calle o conduciendo, una matrícula que esté invertida, asique se cambió ese parámetro para centrar más el entrenamiento en matrículas sin voltear</a:t>
            </a:r>
            <a:endParaRPr/>
          </a:p>
          <a:p>
            <a:pPr indent="0" lvl="0" marL="0" rtl="0" algn="l">
              <a:spcBef>
                <a:spcPts val="0"/>
              </a:spcBef>
              <a:spcAft>
                <a:spcPts val="0"/>
              </a:spcAft>
              <a:buNone/>
            </a:pPr>
            <a:r>
              <a:rPr lang="es"/>
              <a:t>obteniendo así mejores valores en el entrenamiento</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7715c6b0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7715c6b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ya con el mejor modelo entrenado, se obtienen otros resultados del entrenamiento en base al  dataset empleado, en la </a:t>
            </a:r>
            <a:r>
              <a:rPr lang="es"/>
              <a:t>gráfica</a:t>
            </a:r>
            <a:r>
              <a:rPr lang="es"/>
              <a:t> de colores se puede ver que hay 36 clases con distintos valores,</a:t>
            </a:r>
            <a:endParaRPr/>
          </a:p>
          <a:p>
            <a:pPr indent="0" lvl="0" marL="0" rtl="0" algn="l">
              <a:spcBef>
                <a:spcPts val="0"/>
              </a:spcBef>
              <a:spcAft>
                <a:spcPts val="0"/>
              </a:spcAft>
              <a:buNone/>
            </a:pPr>
            <a:r>
              <a:rPr lang="es"/>
              <a:t>mostrando una clara falta  de algunos caracteres del abecedario y en la matriz de </a:t>
            </a:r>
            <a:r>
              <a:rPr lang="es"/>
              <a:t>confusión</a:t>
            </a:r>
            <a:r>
              <a:rPr lang="es"/>
              <a:t> en </a:t>
            </a:r>
            <a:r>
              <a:rPr lang="es"/>
              <a:t>donde</a:t>
            </a:r>
            <a:r>
              <a:rPr lang="es"/>
              <a:t> el umbral es muy bajo en los respectivos </a:t>
            </a:r>
            <a:r>
              <a:rPr lang="es"/>
              <a:t>caracteres</a:t>
            </a:r>
            <a:r>
              <a:rPr lang="es"/>
              <a:t>. </a:t>
            </a:r>
            <a:endParaRPr/>
          </a:p>
          <a:p>
            <a:pPr indent="0" lvl="0" marL="0" rtl="0" algn="l">
              <a:spcBef>
                <a:spcPts val="0"/>
              </a:spcBef>
              <a:spcAft>
                <a:spcPts val="0"/>
              </a:spcAft>
              <a:buClr>
                <a:schemeClr val="dk1"/>
              </a:buClr>
              <a:buSzPts val="1100"/>
              <a:buFont typeface="Arial"/>
              <a:buNone/>
            </a:pPr>
            <a:r>
              <a:rPr b="1" lang="es">
                <a:solidFill>
                  <a:srgbClr val="00FF00"/>
                </a:solidFill>
              </a:rPr>
              <a:t>HACER CLICK PARA QUE APAREZCA</a:t>
            </a:r>
            <a:endParaRPr/>
          </a:p>
          <a:p>
            <a:pPr indent="0" lvl="0" marL="0" rtl="0" algn="l">
              <a:spcBef>
                <a:spcPts val="0"/>
              </a:spcBef>
              <a:spcAft>
                <a:spcPts val="0"/>
              </a:spcAft>
              <a:buNone/>
            </a:pPr>
            <a:r>
              <a:rPr lang="es"/>
              <a:t>En concreto</a:t>
            </a:r>
            <a:r>
              <a:rPr lang="es"/>
              <a:t> en las vocales, esto se debe a que al crear el dataset pues hubo una escasez en </a:t>
            </a:r>
            <a:r>
              <a:rPr lang="es"/>
              <a:t>matrículas</a:t>
            </a:r>
            <a:r>
              <a:rPr lang="es"/>
              <a:t> previas al 2000 y por tanto en vocales, </a:t>
            </a:r>
            <a:endParaRPr/>
          </a:p>
          <a:p>
            <a:pPr indent="0" lvl="0" marL="0" rtl="0" algn="l">
              <a:spcBef>
                <a:spcPts val="0"/>
              </a:spcBef>
              <a:spcAft>
                <a:spcPts val="0"/>
              </a:spcAft>
              <a:buNone/>
            </a:pPr>
            <a:r>
              <a:rPr lang="es"/>
              <a:t>Estos resultados son </a:t>
            </a:r>
            <a:r>
              <a:rPr lang="es"/>
              <a:t>útiles para</a:t>
            </a:r>
            <a:r>
              <a:rPr lang="es"/>
              <a:t> tener una idea </a:t>
            </a:r>
            <a:r>
              <a:rPr lang="es"/>
              <a:t>más</a:t>
            </a:r>
            <a:r>
              <a:rPr lang="es"/>
              <a:t> clara del dataset usado y poder mejorarlo.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6282bdf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36282bdf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Finalmente </a:t>
            </a:r>
            <a:r>
              <a:rPr lang="es"/>
              <a:t>también se obtienen </a:t>
            </a:r>
            <a:r>
              <a:rPr lang="es"/>
              <a:t>resultados </a:t>
            </a:r>
            <a:r>
              <a:rPr lang="es"/>
              <a:t>al realizar pruebas con matrículas de distintos tipos.</a:t>
            </a:r>
            <a:endParaRPr/>
          </a:p>
          <a:p>
            <a:pPr indent="0" lvl="0" marL="0" rtl="0" algn="l">
              <a:spcBef>
                <a:spcPts val="0"/>
              </a:spcBef>
              <a:spcAft>
                <a:spcPts val="0"/>
              </a:spcAft>
              <a:buClr>
                <a:schemeClr val="dk1"/>
              </a:buClr>
              <a:buSzPts val="1100"/>
              <a:buFont typeface="Arial"/>
              <a:buNone/>
            </a:pPr>
            <a:r>
              <a:rPr b="1" lang="es">
                <a:solidFill>
                  <a:srgbClr val="00FF00"/>
                </a:solidFill>
              </a:rPr>
              <a:t>CLICK</a:t>
            </a:r>
            <a:endParaRPr/>
          </a:p>
          <a:p>
            <a:pPr indent="0" lvl="0" marL="0" rtl="0" algn="l">
              <a:spcBef>
                <a:spcPts val="0"/>
              </a:spcBef>
              <a:spcAft>
                <a:spcPts val="0"/>
              </a:spcAft>
              <a:buNone/>
            </a:pPr>
            <a:r>
              <a:rPr lang="es"/>
              <a:t>introduciendo una base de datos de matrículas completamente nuevas para el modelo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sistema es capaz de detectar las matrículas actuales de vehículos como </a:t>
            </a:r>
            <a:r>
              <a:rPr b="1" lang="es">
                <a:solidFill>
                  <a:srgbClr val="00FF00"/>
                </a:solidFill>
              </a:rPr>
              <a:t>CLICK </a:t>
            </a:r>
            <a:r>
              <a:rPr lang="es"/>
              <a:t>coches, </a:t>
            </a:r>
            <a:r>
              <a:rPr b="1" lang="es">
                <a:solidFill>
                  <a:srgbClr val="00FF00"/>
                </a:solidFill>
              </a:rPr>
              <a:t>CLICK</a:t>
            </a:r>
            <a:r>
              <a:rPr lang="es"/>
              <a:t> motos y </a:t>
            </a:r>
            <a:r>
              <a:rPr b="1" lang="es">
                <a:solidFill>
                  <a:srgbClr val="00FF00"/>
                </a:solidFill>
              </a:rPr>
              <a:t>CLICK </a:t>
            </a:r>
            <a:r>
              <a:rPr lang="es"/>
              <a:t>ciclomotores, lo que tiene de especial las matrículas de las motos y los ciclomotores es que tiene varias lineas de caracteres pero aun asi ell sistema ordena correctamente los caracteres para formar la matricula,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sistema además es capaz de reconocer matrículas borrosas </a:t>
            </a:r>
            <a:r>
              <a:rPr b="1" lang="es">
                <a:solidFill>
                  <a:srgbClr val="00FF00"/>
                </a:solidFill>
              </a:rPr>
              <a:t>CLICK</a:t>
            </a:r>
            <a:endParaRPr/>
          </a:p>
          <a:p>
            <a:pPr indent="0" lvl="0" marL="0" rtl="0" algn="l">
              <a:spcBef>
                <a:spcPts val="0"/>
              </a:spcBef>
              <a:spcAft>
                <a:spcPts val="0"/>
              </a:spcAft>
              <a:buNone/>
            </a:pPr>
            <a:r>
              <a:rPr lang="es"/>
              <a:t>y también puede reconocer matrículas especiales como las de los taxis.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7715c6b0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37715c6b0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en el caso de las matrículas previas al 2000 las reconoce, pero hay excepciones, por ejemplo en este caso interpreta la E por una F </a:t>
            </a:r>
            <a:r>
              <a:rPr b="1" lang="es">
                <a:solidFill>
                  <a:srgbClr val="00FF00"/>
                </a:solidFill>
              </a:rPr>
              <a:t>CLICK</a:t>
            </a:r>
            <a:endParaRPr b="1">
              <a:solidFill>
                <a:srgbClr val="00FF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6141863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36141863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Tras realizar el proyecto queda el siguiente presupuesto, </a:t>
            </a:r>
            <a:r>
              <a:rPr lang="es"/>
              <a:t>basándose</a:t>
            </a:r>
            <a:r>
              <a:rPr lang="es"/>
              <a:t> en lo que </a:t>
            </a:r>
            <a:r>
              <a:rPr lang="es"/>
              <a:t>ganaría</a:t>
            </a:r>
            <a:r>
              <a:rPr lang="es"/>
              <a:t> un </a:t>
            </a:r>
            <a:r>
              <a:rPr lang="es"/>
              <a:t>ingeniero</a:t>
            </a:r>
            <a:r>
              <a:rPr lang="es"/>
              <a:t> junior en la especialidad de </a:t>
            </a:r>
            <a:r>
              <a:rPr lang="es"/>
              <a:t>electrónica</a:t>
            </a:r>
            <a:r>
              <a:rPr lang="es"/>
              <a:t> industrial y </a:t>
            </a:r>
            <a:r>
              <a:rPr lang="es"/>
              <a:t>automática,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ganaría un promedio de 5240 € en la duración total del trabajo, luego también se incluyen los gastos en herramientas hardware que se basa según las horas de uso y luego las herramientas software que como todos los programas eran de uso libre pues eran por tanto gratuitos.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También se incluye en el presupuesto total la compra de imágenes de matrículas por un valor de 70 euros para un total de 27000 imágenes con matrículas con sus respectivos XML, estas sirvieron para hacer las pruebas necesarias ya que no se había usado ni para entrenar el modelo ni para validarlo. Finalmente queda un presupuesto total de 5700 euros.</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6141863e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36141863e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rgbClr val="00FF00"/>
              </a:solidFill>
            </a:endParaRPr>
          </a:p>
          <a:p>
            <a:pPr indent="0" lvl="0" marL="0" rtl="0" algn="l">
              <a:spcBef>
                <a:spcPts val="0"/>
              </a:spcBef>
              <a:spcAft>
                <a:spcPts val="0"/>
              </a:spcAft>
              <a:buClr>
                <a:schemeClr val="dk1"/>
              </a:buClr>
              <a:buSzPts val="1100"/>
              <a:buFont typeface="Arial"/>
              <a:buNone/>
            </a:pPr>
            <a:r>
              <a:rPr b="1" lang="es">
                <a:solidFill>
                  <a:srgbClr val="00FF00"/>
                </a:solidFill>
              </a:rPr>
              <a:t>CLICK aparece primera imagen</a:t>
            </a:r>
            <a:endParaRPr/>
          </a:p>
          <a:p>
            <a:pPr indent="0" lvl="0" marL="0" rtl="0" algn="l">
              <a:spcBef>
                <a:spcPts val="0"/>
              </a:spcBef>
              <a:spcAft>
                <a:spcPts val="0"/>
              </a:spcAft>
              <a:buNone/>
            </a:pPr>
            <a:r>
              <a:rPr lang="es"/>
              <a:t>Como se ha visto en los resultados existe una falta de caracteres en el modelo.</a:t>
            </a:r>
            <a:endParaRPr/>
          </a:p>
          <a:p>
            <a:pPr indent="0" lvl="0" marL="0" rtl="0" algn="l">
              <a:spcBef>
                <a:spcPts val="0"/>
              </a:spcBef>
              <a:spcAft>
                <a:spcPts val="0"/>
              </a:spcAft>
              <a:buNone/>
            </a:pPr>
            <a:r>
              <a:rPr lang="es"/>
              <a:t>Por esa </a:t>
            </a:r>
            <a:r>
              <a:rPr lang="es"/>
              <a:t>razón</a:t>
            </a:r>
            <a:r>
              <a:rPr lang="es"/>
              <a:t> como trabajo futuro se plantea mejorar la </a:t>
            </a:r>
            <a:r>
              <a:rPr lang="es"/>
              <a:t>implementación</a:t>
            </a:r>
            <a:r>
              <a:rPr lang="es"/>
              <a:t> de la base de datos, aumentando la cantidad de tipos de </a:t>
            </a:r>
            <a:r>
              <a:rPr lang="es"/>
              <a:t>matrículas, con más vocales, o en condiciones adversas.</a:t>
            </a:r>
            <a:endParaRPr/>
          </a:p>
          <a:p>
            <a:pPr indent="0" lvl="0" marL="0" rtl="0" algn="l">
              <a:spcBef>
                <a:spcPts val="0"/>
              </a:spcBef>
              <a:spcAft>
                <a:spcPts val="0"/>
              </a:spcAft>
              <a:buClr>
                <a:schemeClr val="dk1"/>
              </a:buClr>
              <a:buSzPts val="1100"/>
              <a:buFont typeface="Arial"/>
              <a:buNone/>
            </a:pPr>
            <a:r>
              <a:rPr b="1" lang="es">
                <a:solidFill>
                  <a:srgbClr val="00FF00"/>
                </a:solidFill>
              </a:rPr>
              <a:t>CLICK aparece lidar camara</a:t>
            </a:r>
            <a:endParaRPr/>
          </a:p>
          <a:p>
            <a:pPr indent="0" lvl="0" marL="0" rtl="0" algn="l">
              <a:spcBef>
                <a:spcPts val="0"/>
              </a:spcBef>
              <a:spcAft>
                <a:spcPts val="0"/>
              </a:spcAft>
              <a:buNone/>
            </a:pPr>
            <a:r>
              <a:rPr lang="es"/>
              <a:t>También se pretende continuar avanzando en el trabajo de investigación, usando el detector de matrículas para identificar vehículos con una cámara full HD y  un mapeo 3d de la zona mediante un lidar. con el propósito de comunicar la infraestructura con los vehículos y poder dar más información del entorno al vehículo</a:t>
            </a:r>
            <a:endParaRPr/>
          </a:p>
          <a:p>
            <a:pPr indent="0" lvl="0" marL="0" rtl="0" algn="l">
              <a:spcBef>
                <a:spcPts val="0"/>
              </a:spcBef>
              <a:spcAft>
                <a:spcPts val="0"/>
              </a:spcAft>
              <a:buClr>
                <a:schemeClr val="dk1"/>
              </a:buClr>
              <a:buSzPts val="1100"/>
              <a:buFont typeface="Arial"/>
              <a:buNone/>
            </a:pPr>
            <a:r>
              <a:rPr b="1" lang="es">
                <a:solidFill>
                  <a:srgbClr val="00FF00"/>
                </a:solidFill>
              </a:rPr>
              <a:t>CLICK aparece formato yolo</a:t>
            </a:r>
            <a:endParaRPr/>
          </a:p>
          <a:p>
            <a:pPr indent="0" lvl="0" marL="0" rtl="0" algn="l">
              <a:spcBef>
                <a:spcPts val="0"/>
              </a:spcBef>
              <a:spcAft>
                <a:spcPts val="0"/>
              </a:spcAft>
              <a:buNone/>
            </a:pPr>
            <a:r>
              <a:rPr lang="es"/>
              <a:t>Luego también se planteó la idea de hacer un autoetiquetado de las imágenes compradas, usando el modelo ya entrenado para  guardar el etiquetado en formato YOLO, y luego las matrículas detectadas son comparadas con el archivo XML y así poder reducir la cantidad de imágenes que hay que etiquetar manualmente </a:t>
            </a:r>
            <a:endParaRPr/>
          </a:p>
          <a:p>
            <a:pPr indent="0" lvl="0" marL="0" rtl="0" algn="l">
              <a:spcBef>
                <a:spcPts val="0"/>
              </a:spcBef>
              <a:spcAft>
                <a:spcPts val="0"/>
              </a:spcAft>
              <a:buClr>
                <a:schemeClr val="dk1"/>
              </a:buClr>
              <a:buSzPts val="1100"/>
              <a:buFont typeface="Arial"/>
              <a:buNone/>
            </a:pPr>
            <a:r>
              <a:rPr b="1" lang="es">
                <a:solidFill>
                  <a:srgbClr val="00FF00"/>
                </a:solidFill>
              </a:rPr>
              <a:t>CLICK aparece yolor</a:t>
            </a:r>
            <a:endParaRPr/>
          </a:p>
          <a:p>
            <a:pPr indent="0" lvl="0" marL="0" rtl="0" algn="l">
              <a:spcBef>
                <a:spcPts val="0"/>
              </a:spcBef>
              <a:spcAft>
                <a:spcPts val="0"/>
              </a:spcAft>
              <a:buNone/>
            </a:pPr>
            <a:r>
              <a:rPr lang="es"/>
              <a:t>también sería útil comparar distintos tipos de detectores de objetos más actuales como por ejemplo YOLOR y finalmente quedaría implementar este sistema ANPR para testearlo en  un caso más real</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6141863e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36141863e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Por </a:t>
            </a:r>
            <a:r>
              <a:rPr lang="es"/>
              <a:t>último</a:t>
            </a:r>
            <a:r>
              <a:rPr lang="es"/>
              <a:t> las conclusiones</a:t>
            </a:r>
            <a:endParaRPr/>
          </a:p>
          <a:p>
            <a:pPr indent="0" lvl="0" marL="0" rtl="0" algn="l">
              <a:spcBef>
                <a:spcPts val="0"/>
              </a:spcBef>
              <a:spcAft>
                <a:spcPts val="0"/>
              </a:spcAft>
              <a:buNone/>
            </a:pPr>
            <a:r>
              <a:rPr lang="es"/>
              <a:t>los objetivos inicialmente propuestos se han cumplido, tanto la </a:t>
            </a:r>
            <a:r>
              <a:rPr lang="es"/>
              <a:t>creación</a:t>
            </a:r>
            <a:r>
              <a:rPr lang="es"/>
              <a:t> de un dataset como el entrenamiento usando YOLOv5 y la </a:t>
            </a:r>
            <a:r>
              <a:rPr lang="es"/>
              <a:t>detección</a:t>
            </a:r>
            <a:r>
              <a:rPr lang="es"/>
              <a:t> de la </a:t>
            </a:r>
            <a:r>
              <a:rPr lang="es"/>
              <a:t>matrícula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Sin embargo para el funcionamiento correcto del sistema OCR planteado, es necesario que el sistema previo de detección de matrículas y la rectificación de la misma sean correctas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(Aun así este trabajo demuestra que es posible usar un detector de objetos para hacer la función de OCR y utilizar todas las ventajas que ofrece ) {en vez de usar un OCR como TEsseract potente pero lento}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Por último este trabajo pone un punto de partida para futuros proyectos y permite continuar con el trabajo de investigación, por esa razón he creado un repositorio en github donde he subido el código del proyecto.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6141863e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36141863e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Pueden escanear el </a:t>
            </a:r>
            <a:r>
              <a:rPr lang="es"/>
              <a:t>código</a:t>
            </a:r>
            <a:r>
              <a:rPr lang="es"/>
              <a:t> QR para ir al repositorio, y </a:t>
            </a:r>
            <a:r>
              <a:rPr lang="es"/>
              <a:t>verán</a:t>
            </a:r>
            <a:r>
              <a:rPr lang="es"/>
              <a:t> el </a:t>
            </a:r>
            <a:r>
              <a:rPr lang="es"/>
              <a:t>código</a:t>
            </a:r>
            <a:r>
              <a:rPr lang="es"/>
              <a:t> </a:t>
            </a:r>
            <a:r>
              <a:rPr lang="es"/>
              <a:t>del modelo</a:t>
            </a:r>
            <a:r>
              <a:rPr lang="es"/>
              <a:t> entrenado y un poco una </a:t>
            </a:r>
            <a:r>
              <a:rPr lang="es"/>
              <a:t>descripción</a:t>
            </a:r>
            <a:r>
              <a:rPr lang="es"/>
              <a:t> de </a:t>
            </a:r>
            <a:r>
              <a:rPr lang="es"/>
              <a:t>cómo</a:t>
            </a:r>
            <a:r>
              <a:rPr lang="es"/>
              <a:t> poder usarlo e implementarlo.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6141863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6141863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a:t>
            </a:r>
            <a:r>
              <a:rPr lang="es"/>
              <a:t>continuación</a:t>
            </a:r>
            <a:r>
              <a:rPr lang="es"/>
              <a:t> pueden ver el contenido de la </a:t>
            </a:r>
            <a:r>
              <a:rPr lang="es"/>
              <a:t>presentación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Comenzando con la introducción y la motivación al trabajo</a:t>
            </a:r>
            <a:endParaRPr/>
          </a:p>
          <a:p>
            <a:pPr indent="0" lvl="0" marL="0" rtl="0" algn="l">
              <a:spcBef>
                <a:spcPts val="0"/>
              </a:spcBef>
              <a:spcAft>
                <a:spcPts val="0"/>
              </a:spcAft>
              <a:buNone/>
            </a:pPr>
            <a:r>
              <a:rPr lang="es"/>
              <a:t>seguidamente se comentan los objetivos y la planificación</a:t>
            </a:r>
            <a:endParaRPr/>
          </a:p>
          <a:p>
            <a:pPr indent="0" lvl="0" marL="0" rtl="0" algn="l">
              <a:spcBef>
                <a:spcPts val="0"/>
              </a:spcBef>
              <a:spcAft>
                <a:spcPts val="0"/>
              </a:spcAft>
              <a:buNone/>
            </a:pPr>
            <a:r>
              <a:rPr lang="es"/>
              <a:t>luego el estado del arte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desarrollo </a:t>
            </a:r>
            <a:endParaRPr/>
          </a:p>
          <a:p>
            <a:pPr indent="0" lvl="0" marL="0" rtl="0" algn="l">
              <a:spcBef>
                <a:spcPts val="0"/>
              </a:spcBef>
              <a:spcAft>
                <a:spcPts val="0"/>
              </a:spcAft>
              <a:buNone/>
            </a:pPr>
            <a:r>
              <a:rPr lang="es"/>
              <a:t>los resultados obtenidos con el sistema planteado</a:t>
            </a:r>
            <a:endParaRPr/>
          </a:p>
          <a:p>
            <a:pPr indent="0" lvl="0" marL="0" rtl="0" algn="l">
              <a:spcBef>
                <a:spcPts val="0"/>
              </a:spcBef>
              <a:spcAft>
                <a:spcPts val="0"/>
              </a:spcAft>
              <a:buNone/>
            </a:pPr>
            <a:r>
              <a:rPr lang="es"/>
              <a:t>y para acabar se verá el presupuesto total,</a:t>
            </a:r>
            <a:endParaRPr/>
          </a:p>
          <a:p>
            <a:pPr indent="0" lvl="0" marL="0" rtl="0" algn="l">
              <a:spcBef>
                <a:spcPts val="0"/>
              </a:spcBef>
              <a:spcAft>
                <a:spcPts val="0"/>
              </a:spcAft>
              <a:buNone/>
            </a:pPr>
            <a:r>
              <a:rPr lang="es"/>
              <a:t>los trabajos futuros planteados y las conclusiones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muy bien, pues comenzamos con la introducción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PASO DIAPOSITIVA</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6141863e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6141863e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Gracias por su atencion, a </a:t>
            </a:r>
            <a:r>
              <a:rPr lang="es"/>
              <a:t>continuación</a:t>
            </a:r>
            <a:r>
              <a:rPr lang="es"/>
              <a:t> doy paso a la fase de preguntas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PASO DIAPOSITIVA Y FIN</a:t>
            </a:r>
            <a:endParaRPr b="1"/>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6141863e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6141863e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Documento WORD: Concepto para preguntas, escribir preguntas posibles y definiciones de cosas para recordar</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miercoles continuo repasando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Doomingo empezar a presentar de pie al espejo o a la camara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6141863e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6141863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t>Sistemas ANPR</a:t>
            </a:r>
            <a:endParaRPr u="sng"/>
          </a:p>
          <a:p>
            <a:pPr indent="0" lvl="0" marL="0" rtl="0" algn="l">
              <a:spcBef>
                <a:spcPts val="0"/>
              </a:spcBef>
              <a:spcAft>
                <a:spcPts val="0"/>
              </a:spcAft>
              <a:buNone/>
            </a:pPr>
            <a:r>
              <a:rPr lang="es"/>
              <a:t>ANPR son las siglas en </a:t>
            </a:r>
            <a:r>
              <a:rPr lang="es"/>
              <a:t>inglés</a:t>
            </a:r>
            <a:r>
              <a:rPr lang="es"/>
              <a:t> para </a:t>
            </a:r>
            <a:r>
              <a:rPr i="1" lang="es"/>
              <a:t>automatic number plate recognition</a:t>
            </a:r>
            <a:r>
              <a:rPr lang="es"/>
              <a:t> que viene a traducirse como detector </a:t>
            </a:r>
            <a:r>
              <a:rPr lang="es"/>
              <a:t>automático</a:t>
            </a:r>
            <a:r>
              <a:rPr lang="es"/>
              <a:t> de </a:t>
            </a:r>
            <a:r>
              <a:rPr lang="es"/>
              <a:t>matrículas</a:t>
            </a:r>
            <a:endParaRPr/>
          </a:p>
          <a:p>
            <a:pPr indent="0" lvl="0" marL="0" rtl="0" algn="l">
              <a:spcBef>
                <a:spcPts val="0"/>
              </a:spcBef>
              <a:spcAft>
                <a:spcPts val="0"/>
              </a:spcAft>
              <a:buNone/>
            </a:pPr>
            <a:r>
              <a:rPr lang="es"/>
              <a:t>Estos sistemas se usan hoy en </a:t>
            </a:r>
            <a:r>
              <a:rPr lang="es"/>
              <a:t>día</a:t>
            </a:r>
            <a:r>
              <a:rPr lang="es"/>
              <a:t> para </a:t>
            </a:r>
            <a:r>
              <a:rPr lang="es"/>
              <a:t>el</a:t>
            </a:r>
            <a:r>
              <a:rPr lang="es"/>
              <a:t> reconocimiento de </a:t>
            </a:r>
            <a:r>
              <a:rPr lang="es"/>
              <a:t>vehículos. Pero en esta última década ha tenido un gran impacto económico, debido al desarrollo de distintos sistemas para múltiples aplicaciones como el acceso a parkings, o el control de peajes, pero sobre todo para el control del tráfico.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Estos sistemas también se han planteado en el campo de investigación de los vehículos autónomos, abriendo muchas posibilidades de cambiar la manera de transporte, eliminando la intervención humana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u="sng"/>
              <a:t>Motivaciones</a:t>
            </a:r>
            <a:endParaRPr u="sng"/>
          </a:p>
          <a:p>
            <a:pPr indent="0" lvl="0" marL="0" rtl="0" algn="l">
              <a:spcBef>
                <a:spcPts val="0"/>
              </a:spcBef>
              <a:spcAft>
                <a:spcPts val="0"/>
              </a:spcAft>
              <a:buNone/>
            </a:pPr>
            <a:r>
              <a:rPr lang="es"/>
              <a:t>En cuanto a las motivaciones para la realización de este trabajo, se debe al interés de implementar uno de estos sistemas en un entorno interurbano, usando para ellos los nuevos avances en inteligencia artificial y en visión por computador</a:t>
            </a:r>
            <a:endParaRPr/>
          </a:p>
          <a:p>
            <a:pPr indent="0" lvl="0" marL="0" rtl="0" algn="l">
              <a:spcBef>
                <a:spcPts val="0"/>
              </a:spcBef>
              <a:spcAft>
                <a:spcPts val="0"/>
              </a:spcAft>
              <a:buNone/>
            </a:pPr>
            <a:r>
              <a:rPr lang="es"/>
              <a:t>Estos sistemas además serán de gran utilidad para la gestión del tráfico en smart cities, estableciendo una comunicación entre vehículo e infraestructura vial</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Y bueno por último hay una motivación personal por aprender nuevas cosas para poder aplicar lo aprendido en otros proyectos y quizás en un futuro laboral.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6141863e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6141863e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cuanto a los objetivos del trabajo, como </a:t>
            </a:r>
            <a:r>
              <a:rPr lang="es" u="sng"/>
              <a:t>meta principal</a:t>
            </a:r>
            <a:r>
              <a:rPr lang="es"/>
              <a:t> se pretende desarrollar la parte del OCR para el sistema de </a:t>
            </a:r>
            <a:r>
              <a:rPr lang="es"/>
              <a:t>detección</a:t>
            </a:r>
            <a:r>
              <a:rPr lang="es"/>
              <a:t> de </a:t>
            </a:r>
            <a:r>
              <a:rPr lang="es"/>
              <a:t>matrículas</a:t>
            </a:r>
            <a:r>
              <a:rPr lang="es"/>
              <a:t> en entorno interurbano, utilizando redes </a:t>
            </a:r>
            <a:r>
              <a:rPr lang="es"/>
              <a:t>neuronales</a:t>
            </a:r>
            <a:r>
              <a:rPr lang="es"/>
              <a:t> convolucionales.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Se pretende usar para </a:t>
            </a:r>
            <a:r>
              <a:rPr lang="es"/>
              <a:t>el</a:t>
            </a:r>
            <a:r>
              <a:rPr lang="es"/>
              <a:t> entrenamiento el detector de objetos yolo v5 una de las </a:t>
            </a:r>
            <a:r>
              <a:rPr lang="es"/>
              <a:t>últimas</a:t>
            </a:r>
            <a:r>
              <a:rPr lang="es"/>
              <a:t> versiones de YOLO.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lograr la meta principal se establecen unos objetivos intermedios, la </a:t>
            </a:r>
            <a:r>
              <a:rPr lang="es"/>
              <a:t>creación</a:t>
            </a:r>
            <a:r>
              <a:rPr lang="es"/>
              <a:t> de un dataset,  entrenar la red neuronal con el dataset creado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mejorar sus hiperparametros para obtener el mejor modelo entrenado y ser implementado para completar el objetivo final que es el reconocimiento de la </a:t>
            </a:r>
            <a:r>
              <a:rPr lang="es"/>
              <a:t>matrícula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6141863e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6141863e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vez que tenemos los objetivos la </a:t>
            </a:r>
            <a:r>
              <a:rPr lang="es"/>
              <a:t>planificación</a:t>
            </a:r>
            <a:r>
              <a:rPr lang="es"/>
              <a:t> del proyecto sigue el siguiente diagrama de gantt</a:t>
            </a:r>
            <a:endParaRPr/>
          </a:p>
          <a:p>
            <a:pPr indent="0" lvl="0" marL="0" rtl="0" algn="l">
              <a:spcBef>
                <a:spcPts val="0"/>
              </a:spcBef>
              <a:spcAft>
                <a:spcPts val="0"/>
              </a:spcAft>
              <a:buNone/>
            </a:pPr>
            <a:r>
              <a:rPr lang="es"/>
              <a:t>Se divide</a:t>
            </a:r>
            <a:r>
              <a:rPr lang="es"/>
              <a:t> en tres fases, </a:t>
            </a:r>
            <a:r>
              <a:rPr lang="es"/>
              <a:t>primero</a:t>
            </a:r>
            <a:r>
              <a:rPr lang="es"/>
              <a:t> la parte de </a:t>
            </a:r>
            <a:r>
              <a:rPr lang="es"/>
              <a:t>investigación sobre el campo de redes neuronales y de sistemas ANPR</a:t>
            </a:r>
            <a:r>
              <a:rPr lang="es"/>
              <a:t>, segundo el etiquetado del dataset y el entrenamiento del modelo y finalmente la </a:t>
            </a:r>
            <a:r>
              <a:rPr lang="es"/>
              <a:t>programación</a:t>
            </a:r>
            <a:r>
              <a:rPr lang="es"/>
              <a:t> del OCR y las pruebas. Al mismo tiempo </a:t>
            </a:r>
            <a:r>
              <a:rPr lang="es"/>
              <a:t>también</a:t>
            </a:r>
            <a:r>
              <a:rPr lang="es"/>
              <a:t> se </a:t>
            </a:r>
            <a:r>
              <a:rPr lang="es"/>
              <a:t>escribía</a:t>
            </a:r>
            <a:r>
              <a:rPr lang="es"/>
              <a:t> el tfg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6141863e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6141863e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comenzar, la </a:t>
            </a:r>
            <a:r>
              <a:rPr lang="es"/>
              <a:t>mayoría</a:t>
            </a:r>
            <a:r>
              <a:rPr lang="es"/>
              <a:t> de las soluciones planteadas para sistemas ANPR utilizan el </a:t>
            </a:r>
            <a:r>
              <a:rPr lang="es"/>
              <a:t>método</a:t>
            </a:r>
            <a:r>
              <a:rPr lang="es"/>
              <a:t> de </a:t>
            </a:r>
            <a:r>
              <a:rPr lang="es"/>
              <a:t>múltiples</a:t>
            </a:r>
            <a:r>
              <a:rPr lang="es"/>
              <a:t> etapas, que consta de tres pasos principales.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 primera etapa </a:t>
            </a:r>
            <a:r>
              <a:rPr lang="es"/>
              <a:t>es</a:t>
            </a:r>
            <a:r>
              <a:rPr lang="es"/>
              <a:t> la </a:t>
            </a:r>
            <a:r>
              <a:rPr lang="es"/>
              <a:t>detección</a:t>
            </a:r>
            <a:r>
              <a:rPr lang="es"/>
              <a:t> de </a:t>
            </a:r>
            <a:r>
              <a:rPr lang="es"/>
              <a:t>matrículas, donde a partir de una imagen de entrada se extrae únicamente la matrícula del vehículo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 segunda etapa depende totalmente del </a:t>
            </a:r>
            <a:r>
              <a:rPr lang="es"/>
              <a:t>éxito</a:t>
            </a:r>
            <a:r>
              <a:rPr lang="es"/>
              <a:t> de la </a:t>
            </a:r>
            <a:r>
              <a:rPr lang="es"/>
              <a:t>detección</a:t>
            </a:r>
            <a:r>
              <a:rPr lang="es"/>
              <a:t> de la </a:t>
            </a:r>
            <a:r>
              <a:rPr lang="es"/>
              <a:t>matrícula,</a:t>
            </a:r>
            <a:r>
              <a:rPr lang="es"/>
              <a:t> en ella se segmenta la </a:t>
            </a:r>
            <a:r>
              <a:rPr lang="es"/>
              <a:t>matrícula</a:t>
            </a:r>
            <a:r>
              <a:rPr lang="es"/>
              <a:t> y se extraen los caracteres </a:t>
            </a:r>
            <a:r>
              <a:rPr lang="es"/>
              <a:t>aunque</a:t>
            </a:r>
            <a:r>
              <a:rPr lang="es"/>
              <a:t> no se realiza necesariamente en todos los sistemas ANPR de etapa </a:t>
            </a:r>
            <a:r>
              <a:rPr lang="es"/>
              <a:t>múltiple</a:t>
            </a:r>
            <a:r>
              <a:rPr lang="es"/>
              <a:t> porque existen algunos algoritmos en </a:t>
            </a:r>
            <a:r>
              <a:rPr lang="es"/>
              <a:t>los</a:t>
            </a:r>
            <a:r>
              <a:rPr lang="es"/>
              <a:t> que se omite esta </a:t>
            </a:r>
            <a:r>
              <a:rPr lang="es"/>
              <a:t>etapa o se unifica con el reconocimiento de caracteres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 etapa final es el reconocimiento de caracteres.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cada una de las etapas es posible usar tanto </a:t>
            </a:r>
            <a:r>
              <a:rPr lang="es"/>
              <a:t>técnicas simples de procesamiento de imágenes como de aprendizaje profundo.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este trabajo de investigación se plantea usar redes neuronales para cada una de las etapas, dividiendo cada una de ellas en distintos trabajos, como ya se ha comentado en los objetivos, este trabajo se centra en la segmentación y reconocimiento de caracteres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6141863e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6141863e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el desarrollo del proyecto, se comienza creando un dataset utilizando </a:t>
            </a:r>
            <a:r>
              <a:rPr lang="es"/>
              <a:t>imágenes</a:t>
            </a:r>
            <a:r>
              <a:rPr lang="es"/>
              <a:t> de </a:t>
            </a:r>
            <a:r>
              <a:rPr lang="es"/>
              <a:t>matrículas españolas tomadas con un móvil para el propósito de este trabajo con distintas condiciones de iluminación, estados de la matrícula, etcétera.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proceso de etiquetado es una parte importante para obtener una detección de los caracteres correcta,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separando cada uno de los tipos de caracteres en distintas clases, se crea la configuración con un total de 36 clases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contando los números del 0 al 9 y el abecedario de la A a la Z sin contar la Ñ. Esto se debe a que las matrículas españolas no usan la Ñ pero si la 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etiquetado crea un archivo por cada imagen y sigue un formato que yolov5 puede interpretar para el entrenamiento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con el dataset creado, se dividen los datos en dos carpetas una para el entrenamiento y otra para la validación esto servirá para controlar la calidad y evitar el sobreentrenamiento o overfitting</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PASAR DIAPOSITIVA para DESARROLLO 2</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6282bdf3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6282bdf3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solidFill>
                  <a:schemeClr val="dk1"/>
                </a:solidFill>
              </a:rPr>
              <a:t>con el dataset creado, se puede empezar a entrenar la red de yolo v5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rgbClr val="00FF00"/>
                </a:solidFill>
              </a:rPr>
              <a:t>CLICK aparece yolo cuadricula</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Yolo V5 es una de las últimas versiones del detector de objetos YOLO acrónimo para </a:t>
            </a:r>
            <a:r>
              <a:rPr i="1" lang="es">
                <a:solidFill>
                  <a:schemeClr val="dk1"/>
                </a:solidFill>
              </a:rPr>
              <a:t>you only look once</a:t>
            </a:r>
            <a:r>
              <a:rPr lang="es">
                <a:solidFill>
                  <a:schemeClr val="dk1"/>
                </a:solidFill>
              </a:rPr>
              <a:t>, es un algoritmo que divide las imágenes en un sistema de cuadrícula y cada celda de la cuadrícula es responsable de detectar objetos dentro de sí misma.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rgbClr val="00FF00"/>
                </a:solidFill>
              </a:rPr>
              <a:t>CLICK aparece yolov5s</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entrenar una red neuronal convolucional desde cero sin unos valores iniciales puede llevar bastante tiempo, por esa razón yolo v5  ofrece varios</a:t>
            </a:r>
            <a:r>
              <a:rPr lang="es">
                <a:solidFill>
                  <a:schemeClr val="dk1"/>
                </a:solidFill>
              </a:rPr>
              <a:t> modelos ya pre-entrenados</a:t>
            </a:r>
            <a:r>
              <a:rPr lang="es">
                <a:solidFill>
                  <a:schemeClr val="dk1"/>
                </a:solidFill>
              </a:rPr>
              <a:t> con el dataset de </a:t>
            </a:r>
            <a:r>
              <a:rPr lang="es">
                <a:solidFill>
                  <a:schemeClr val="dk1"/>
                </a:solidFill>
              </a:rPr>
              <a:t>COCO</a:t>
            </a:r>
            <a:r>
              <a:rPr lang="es">
                <a:solidFill>
                  <a:schemeClr val="dk1"/>
                </a:solidFill>
              </a:rPr>
              <a:t> y tras varias pruebas de rendimiento se escogió la versión de yolo small, porque ofrece buenos resultados y rapidez en la detección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rgbClr val="00FF00"/>
                </a:solidFill>
              </a:rPr>
              <a:t>CLICK aparece cuda y nvidia y gpu</a:t>
            </a:r>
            <a:endParaRPr b="1">
              <a:solidFill>
                <a:srgbClr val="00FF00"/>
              </a:solidFill>
            </a:endParaRPr>
          </a:p>
          <a:p>
            <a:pPr indent="0" lvl="0" marL="0" rtl="0" algn="l">
              <a:spcBef>
                <a:spcPts val="0"/>
              </a:spcBef>
              <a:spcAft>
                <a:spcPts val="0"/>
              </a:spcAft>
              <a:buClr>
                <a:schemeClr val="dk1"/>
              </a:buClr>
              <a:buSzPts val="1100"/>
              <a:buFont typeface="Arial"/>
              <a:buNone/>
            </a:pPr>
            <a:r>
              <a:rPr lang="es">
                <a:solidFill>
                  <a:schemeClr val="dk1"/>
                </a:solidFill>
              </a:rPr>
              <a:t>pero también para aumentar la velocidad del proceso de entrenamiento, se usa una herramienta que nos ofrecen las tarjetas gráficas de nvidia llamada CUDA que permite la aceleración del entrenamiento por GPU</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7954bc67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7954bc6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Con el mejor modelo entrenado se desarrolló un código en python para introducir las matrículas rectificadas en forma de dataset</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 para ir analizando las matrículas de forma independiente y obtener así una predicción de cada carácter de la matrícula.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De esta forma se carga en RAM una cantidad de matrículas y en varios procesos las analiza mediante GPU, obteniendo varios resultados de forma rápida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Una vez que se tienen las predicciones de los caracteres de la matrícula, estos se encuentran desordenados, como se muestra en la imagen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4.jpg"/><Relationship Id="rId4" Type="http://schemas.openxmlformats.org/officeDocument/2006/relationships/image" Target="../media/image2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6.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7.xml"/><Relationship Id="rId4" Type="http://schemas.openxmlformats.org/officeDocument/2006/relationships/image" Target="../media/image34.jpg"/><Relationship Id="rId5" Type="http://schemas.openxmlformats.org/officeDocument/2006/relationships/image" Target="../media/image2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2.jpg"/><Relationship Id="rId4" Type="http://schemas.openxmlformats.org/officeDocument/2006/relationships/image" Target="../media/image33.png"/><Relationship Id="rId5" Type="http://schemas.openxmlformats.org/officeDocument/2006/relationships/image" Target="../media/image3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5.jpg"/><Relationship Id="rId4" Type="http://schemas.openxmlformats.org/officeDocument/2006/relationships/image" Target="../media/image46.jpg"/><Relationship Id="rId11" Type="http://schemas.openxmlformats.org/officeDocument/2006/relationships/image" Target="../media/image44.jpg"/><Relationship Id="rId10" Type="http://schemas.openxmlformats.org/officeDocument/2006/relationships/image" Target="../media/image45.jpg"/><Relationship Id="rId9" Type="http://schemas.openxmlformats.org/officeDocument/2006/relationships/image" Target="../media/image48.jpg"/><Relationship Id="rId5" Type="http://schemas.openxmlformats.org/officeDocument/2006/relationships/image" Target="../media/image38.jpg"/><Relationship Id="rId6" Type="http://schemas.openxmlformats.org/officeDocument/2006/relationships/image" Target="../media/image41.jpg"/><Relationship Id="rId7" Type="http://schemas.openxmlformats.org/officeDocument/2006/relationships/image" Target="../media/image40.jpg"/><Relationship Id="rId8" Type="http://schemas.openxmlformats.org/officeDocument/2006/relationships/image" Target="../media/image3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9.jpg"/><Relationship Id="rId4" Type="http://schemas.openxmlformats.org/officeDocument/2006/relationships/image" Target="../media/image4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8.xml"/><Relationship Id="rId4" Type="http://schemas.openxmlformats.org/officeDocument/2006/relationships/image" Target="../media/image4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9.xml"/><Relationship Id="rId4" Type="http://schemas.openxmlformats.org/officeDocument/2006/relationships/image" Target="../media/image4.png"/><Relationship Id="rId10" Type="http://schemas.openxmlformats.org/officeDocument/2006/relationships/image" Target="../media/image17.jpg"/><Relationship Id="rId9" Type="http://schemas.openxmlformats.org/officeDocument/2006/relationships/image" Target="../media/image50.png"/><Relationship Id="rId5" Type="http://schemas.openxmlformats.org/officeDocument/2006/relationships/image" Target="../media/image52.jpg"/><Relationship Id="rId6" Type="http://schemas.openxmlformats.org/officeDocument/2006/relationships/image" Target="../media/image6.jpg"/><Relationship Id="rId7" Type="http://schemas.openxmlformats.org/officeDocument/2006/relationships/image" Target="../media/image7.jpg"/><Relationship Id="rId8" Type="http://schemas.openxmlformats.org/officeDocument/2006/relationships/image" Target="../media/image5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10.xml"/><Relationship Id="rId4" Type="http://schemas.openxmlformats.org/officeDocument/2006/relationships/image" Target="../media/image5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github.com/MatthewGTZ/Detector-de-Matriculas-en-entorno-interurbano" TargetMode="External"/><Relationship Id="rId4" Type="http://schemas.openxmlformats.org/officeDocument/2006/relationships/image" Target="../media/image51.png"/><Relationship Id="rId5" Type="http://schemas.openxmlformats.org/officeDocument/2006/relationships/image" Target="../media/image55.png"/><Relationship Id="rId6" Type="http://schemas.openxmlformats.org/officeDocument/2006/relationships/image" Target="../media/image58.png"/><Relationship Id="rId7" Type="http://schemas.openxmlformats.org/officeDocument/2006/relationships/image" Target="../media/image5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image" Target="../media/image6.jpg"/><Relationship Id="rId5" Type="http://schemas.openxmlformats.org/officeDocument/2006/relationships/image" Target="../media/image1.jpg"/><Relationship Id="rId6" Type="http://schemas.openxmlformats.org/officeDocument/2006/relationships/image" Target="../media/image9.jpg"/><Relationship Id="rId7"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3.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4.xml"/><Relationship Id="rId4" Type="http://schemas.openxmlformats.org/officeDocument/2006/relationships/image" Target="../media/image10.jpg"/><Relationship Id="rId5"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5.jpg"/><Relationship Id="rId5" Type="http://schemas.openxmlformats.org/officeDocument/2006/relationships/image" Target="../media/image12.jpg"/><Relationship Id="rId6" Type="http://schemas.openxmlformats.org/officeDocument/2006/relationships/image" Target="../media/image17.jpg"/><Relationship Id="rId7" Type="http://schemas.openxmlformats.org/officeDocument/2006/relationships/image" Target="../media/image8.jpg"/><Relationship Id="rId8"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5.xml"/><Relationship Id="rId4" Type="http://schemas.openxmlformats.org/officeDocument/2006/relationships/image" Target="../media/image4.png"/><Relationship Id="rId11" Type="http://schemas.openxmlformats.org/officeDocument/2006/relationships/image" Target="../media/image25.jpg"/><Relationship Id="rId10" Type="http://schemas.openxmlformats.org/officeDocument/2006/relationships/image" Target="../media/image19.jpg"/><Relationship Id="rId12" Type="http://schemas.openxmlformats.org/officeDocument/2006/relationships/image" Target="../media/image18.jpg"/><Relationship Id="rId9" Type="http://schemas.openxmlformats.org/officeDocument/2006/relationships/image" Target="../media/image22.jpg"/><Relationship Id="rId5" Type="http://schemas.openxmlformats.org/officeDocument/2006/relationships/image" Target="../media/image15.jpg"/><Relationship Id="rId6" Type="http://schemas.openxmlformats.org/officeDocument/2006/relationships/image" Target="../media/image6.jpg"/><Relationship Id="rId7" Type="http://schemas.openxmlformats.org/officeDocument/2006/relationships/image" Target="../media/image16.jpg"/><Relationship Id="rId8" Type="http://schemas.openxmlformats.org/officeDocument/2006/relationships/image" Target="../media/image2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23.png"/><Relationship Id="rId5" Type="http://schemas.openxmlformats.org/officeDocument/2006/relationships/image" Target="../media/image26.jpg"/><Relationship Id="rId6" Type="http://schemas.openxmlformats.org/officeDocument/2006/relationships/image" Target="../media/image21.jpg"/><Relationship Id="rId7" Type="http://schemas.openxmlformats.org/officeDocument/2006/relationships/image" Target="../media/image3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21975" y="205740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Detector de </a:t>
            </a:r>
            <a:r>
              <a:rPr lang="es"/>
              <a:t>matrículas</a:t>
            </a:r>
            <a:r>
              <a:rPr lang="es"/>
              <a:t> en entorno interurbano</a:t>
            </a:r>
            <a:endParaRPr/>
          </a:p>
        </p:txBody>
      </p:sp>
      <p:sp>
        <p:nvSpPr>
          <p:cNvPr id="87" name="Google Shape;87;p13"/>
          <p:cNvSpPr txBox="1"/>
          <p:nvPr>
            <p:ph idx="1" type="subTitle"/>
          </p:nvPr>
        </p:nvSpPr>
        <p:spPr>
          <a:xfrm>
            <a:off x="691077" y="1322450"/>
            <a:ext cx="76881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Grado en </a:t>
            </a:r>
            <a:r>
              <a:rPr lang="es"/>
              <a:t>ingeniería</a:t>
            </a:r>
            <a:r>
              <a:rPr lang="es"/>
              <a:t> </a:t>
            </a:r>
            <a:r>
              <a:rPr lang="es"/>
              <a:t>electrónica</a:t>
            </a:r>
            <a:r>
              <a:rPr lang="es"/>
              <a:t> industrial y </a:t>
            </a:r>
            <a:r>
              <a:rPr lang="es"/>
              <a:t>automática</a:t>
            </a:r>
            <a:endParaRPr/>
          </a:p>
        </p:txBody>
      </p:sp>
      <p:pic>
        <p:nvPicPr>
          <p:cNvPr id="88" name="Google Shape;88;p13"/>
          <p:cNvPicPr preferRelativeResize="0"/>
          <p:nvPr/>
        </p:nvPicPr>
        <p:blipFill>
          <a:blip r:embed="rId3">
            <a:alphaModFix/>
          </a:blip>
          <a:stretch>
            <a:fillRect/>
          </a:stretch>
        </p:blipFill>
        <p:spPr>
          <a:xfrm>
            <a:off x="115525" y="437675"/>
            <a:ext cx="8839204" cy="884784"/>
          </a:xfrm>
          <a:prstGeom prst="rect">
            <a:avLst/>
          </a:prstGeom>
          <a:noFill/>
          <a:ln>
            <a:noFill/>
          </a:ln>
        </p:spPr>
      </p:pic>
      <p:sp>
        <p:nvSpPr>
          <p:cNvPr id="89" name="Google Shape;89;p13"/>
          <p:cNvSpPr txBox="1"/>
          <p:nvPr/>
        </p:nvSpPr>
        <p:spPr>
          <a:xfrm>
            <a:off x="3011325" y="1809925"/>
            <a:ext cx="290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Lato"/>
                <a:ea typeface="Lato"/>
                <a:cs typeface="Lato"/>
                <a:sym typeface="Lato"/>
              </a:rPr>
              <a:t>Trabajo Fin de Grado 2021-2022</a:t>
            </a:r>
            <a:endParaRPr>
              <a:latin typeface="Lato"/>
              <a:ea typeface="Lato"/>
              <a:cs typeface="Lato"/>
              <a:sym typeface="Lato"/>
            </a:endParaRPr>
          </a:p>
        </p:txBody>
      </p:sp>
      <p:sp>
        <p:nvSpPr>
          <p:cNvPr id="90" name="Google Shape;90;p13"/>
          <p:cNvSpPr txBox="1"/>
          <p:nvPr/>
        </p:nvSpPr>
        <p:spPr>
          <a:xfrm>
            <a:off x="429900" y="4183900"/>
            <a:ext cx="825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Lato"/>
                <a:ea typeface="Lato"/>
                <a:cs typeface="Lato"/>
                <a:sym typeface="Lato"/>
              </a:rPr>
              <a:t>AUTOR: </a:t>
            </a:r>
            <a:r>
              <a:rPr lang="es">
                <a:latin typeface="Lato"/>
                <a:ea typeface="Lato"/>
                <a:cs typeface="Lato"/>
                <a:sym typeface="Lato"/>
              </a:rPr>
              <a:t>Matthias Gdanietz de Diego									100383277</a:t>
            </a:r>
            <a:endParaRPr>
              <a:latin typeface="Lato"/>
              <a:ea typeface="Lato"/>
              <a:cs typeface="Lato"/>
              <a:sym typeface="Lato"/>
            </a:endParaRPr>
          </a:p>
          <a:p>
            <a:pPr indent="0" lvl="0" marL="0" rtl="0" algn="l">
              <a:spcBef>
                <a:spcPts val="0"/>
              </a:spcBef>
              <a:spcAft>
                <a:spcPts val="0"/>
              </a:spcAft>
              <a:buNone/>
            </a:pPr>
            <a:r>
              <a:rPr b="1" lang="es">
                <a:latin typeface="Lato"/>
                <a:ea typeface="Lato"/>
                <a:cs typeface="Lato"/>
                <a:sym typeface="Lato"/>
              </a:rPr>
              <a:t>TUTOR/ES: </a:t>
            </a:r>
            <a:r>
              <a:rPr lang="es">
                <a:latin typeface="Lato"/>
                <a:ea typeface="Lato"/>
                <a:cs typeface="Lato"/>
                <a:sym typeface="Lato"/>
              </a:rPr>
              <a:t>José María Armigol Moreno, Álvaro Ramajo Ballester</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729450" y="60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DESARROLLO</a:t>
            </a:r>
            <a:endParaRPr/>
          </a:p>
        </p:txBody>
      </p:sp>
      <p:pic>
        <p:nvPicPr>
          <p:cNvPr id="205" name="Google Shape;205;p22"/>
          <p:cNvPicPr preferRelativeResize="0"/>
          <p:nvPr/>
        </p:nvPicPr>
        <p:blipFill rotWithShape="1">
          <a:blip r:embed="rId3">
            <a:alphaModFix/>
          </a:blip>
          <a:srcRect b="0" l="2028" r="0" t="0"/>
          <a:stretch/>
        </p:blipFill>
        <p:spPr>
          <a:xfrm>
            <a:off x="1692375" y="1167375"/>
            <a:ext cx="4659624" cy="3599349"/>
          </a:xfrm>
          <a:prstGeom prst="rect">
            <a:avLst/>
          </a:prstGeom>
          <a:noFill/>
          <a:ln>
            <a:noFill/>
          </a:ln>
        </p:spPr>
      </p:pic>
      <p:sp>
        <p:nvSpPr>
          <p:cNvPr id="206" name="Google Shape;206;p22"/>
          <p:cNvSpPr/>
          <p:nvPr/>
        </p:nvSpPr>
        <p:spPr>
          <a:xfrm rot="-5403367">
            <a:off x="6017357" y="2785730"/>
            <a:ext cx="306300" cy="36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6515500" y="2699475"/>
            <a:ext cx="24762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 name="Google Shape;208;p22"/>
          <p:cNvPicPr preferRelativeResize="0"/>
          <p:nvPr/>
        </p:nvPicPr>
        <p:blipFill>
          <a:blip r:embed="rId4">
            <a:alphaModFix/>
          </a:blip>
          <a:stretch>
            <a:fillRect/>
          </a:stretch>
        </p:blipFill>
        <p:spPr>
          <a:xfrm>
            <a:off x="6656425" y="2833450"/>
            <a:ext cx="2186387" cy="267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729450" y="645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p:txBody>
      </p:sp>
      <p:sp>
        <p:nvSpPr>
          <p:cNvPr id="214" name="Google Shape;214;p23"/>
          <p:cNvSpPr txBox="1"/>
          <p:nvPr>
            <p:ph idx="1" type="body"/>
          </p:nvPr>
        </p:nvSpPr>
        <p:spPr>
          <a:xfrm>
            <a:off x="727650" y="12651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a:t>Entrenamiento</a:t>
            </a:r>
            <a:endParaRPr b="1"/>
          </a:p>
        </p:txBody>
      </p:sp>
      <p:graphicFrame>
        <p:nvGraphicFramePr>
          <p:cNvPr id="215" name="Google Shape;215;p23"/>
          <p:cNvGraphicFramePr/>
          <p:nvPr/>
        </p:nvGraphicFramePr>
        <p:xfrm>
          <a:off x="2840100" y="1265175"/>
          <a:ext cx="3000000" cy="3000000"/>
        </p:xfrm>
        <a:graphic>
          <a:graphicData uri="http://schemas.openxmlformats.org/drawingml/2006/table">
            <a:tbl>
              <a:tblPr>
                <a:noFill/>
                <a:tableStyleId>{05C8E00B-5D45-4962-9C7E-1ABECA2F8CBB}</a:tableStyleId>
              </a:tblPr>
              <a:tblGrid>
                <a:gridCol w="1184350"/>
                <a:gridCol w="1184350"/>
                <a:gridCol w="1184350"/>
                <a:gridCol w="1184350"/>
                <a:gridCol w="1184350"/>
              </a:tblGrid>
              <a:tr h="291925">
                <a:tc gridSpan="5">
                  <a:txBody>
                    <a:bodyPr/>
                    <a:lstStyle/>
                    <a:p>
                      <a:pPr indent="0" lvl="0" marL="0" rtl="0" algn="ctr">
                        <a:spcBef>
                          <a:spcPts val="0"/>
                        </a:spcBef>
                        <a:spcAft>
                          <a:spcPts val="0"/>
                        </a:spcAft>
                        <a:buNone/>
                      </a:pPr>
                      <a:r>
                        <a:rPr b="1" lang="es" sz="1200">
                          <a:solidFill>
                            <a:srgbClr val="FFFFFF"/>
                          </a:solidFill>
                          <a:highlight>
                            <a:srgbClr val="1155CC"/>
                          </a:highlight>
                          <a:latin typeface="Times New Roman"/>
                          <a:ea typeface="Times New Roman"/>
                          <a:cs typeface="Times New Roman"/>
                          <a:sym typeface="Times New Roman"/>
                        </a:rPr>
                        <a:t>CUADRO DE METRICAS BestEntrenamiento.pt</a:t>
                      </a:r>
                      <a:endParaRPr b="1" sz="1200">
                        <a:highlight>
                          <a:srgbClr val="FFFFFF"/>
                        </a:highlight>
                        <a:latin typeface="Times New Roman"/>
                        <a:ea typeface="Times New Roman"/>
                        <a:cs typeface="Times New Roman"/>
                        <a:sym typeface="Times New Roman"/>
                      </a:endParaRPr>
                    </a:p>
                  </a:txBody>
                  <a:tcPr marT="63500" marB="63500" marR="63500" marL="63500">
                    <a:solidFill>
                      <a:srgbClr val="1155CC"/>
                    </a:solidFill>
                  </a:tcPr>
                </a:tc>
                <a:tc hMerge="1"/>
                <a:tc hMerge="1"/>
                <a:tc hMerge="1"/>
                <a:tc hMerge="1"/>
              </a:tr>
              <a:tr h="304050">
                <a:tc>
                  <a:txBody>
                    <a:bodyPr/>
                    <a:lstStyle/>
                    <a:p>
                      <a:pPr indent="0" lvl="0" marL="0" rtl="0" algn="l">
                        <a:spcBef>
                          <a:spcPts val="0"/>
                        </a:spcBef>
                        <a:spcAft>
                          <a:spcPts val="0"/>
                        </a:spcAft>
                        <a:buNone/>
                      </a:pPr>
                      <a:r>
                        <a:rPr b="1" lang="es" sz="1200">
                          <a:highlight>
                            <a:srgbClr val="FFFFFF"/>
                          </a:highlight>
                          <a:latin typeface="Times New Roman"/>
                          <a:ea typeface="Times New Roman"/>
                          <a:cs typeface="Times New Roman"/>
                          <a:sym typeface="Times New Roman"/>
                        </a:rPr>
                        <a:t>Entrenamiento</a:t>
                      </a:r>
                      <a:endParaRPr b="1"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s" sz="1200">
                          <a:highlight>
                            <a:srgbClr val="FFFFFF"/>
                          </a:highlight>
                          <a:latin typeface="Times New Roman"/>
                          <a:ea typeface="Times New Roman"/>
                          <a:cs typeface="Times New Roman"/>
                          <a:sym typeface="Times New Roman"/>
                        </a:rPr>
                        <a:t>Precisión</a:t>
                      </a:r>
                      <a:endParaRPr b="1"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s" sz="1200">
                          <a:highlight>
                            <a:srgbClr val="FFFFFF"/>
                          </a:highlight>
                          <a:latin typeface="Times New Roman"/>
                          <a:ea typeface="Times New Roman"/>
                          <a:cs typeface="Times New Roman"/>
                          <a:sym typeface="Times New Roman"/>
                        </a:rPr>
                        <a:t>Recall</a:t>
                      </a:r>
                      <a:endParaRPr b="1"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s" sz="1200">
                          <a:highlight>
                            <a:srgbClr val="FFFFFF"/>
                          </a:highlight>
                          <a:latin typeface="Times New Roman"/>
                          <a:ea typeface="Times New Roman"/>
                          <a:cs typeface="Times New Roman"/>
                          <a:sym typeface="Times New Roman"/>
                        </a:rPr>
                        <a:t>mAP@0.5</a:t>
                      </a:r>
                      <a:endParaRPr b="1"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s" sz="1200">
                          <a:highlight>
                            <a:srgbClr val="FFFFFF"/>
                          </a:highlight>
                          <a:latin typeface="Times New Roman"/>
                          <a:ea typeface="Times New Roman"/>
                          <a:cs typeface="Times New Roman"/>
                          <a:sym typeface="Times New Roman"/>
                        </a:rPr>
                        <a:t>F1-score</a:t>
                      </a:r>
                      <a:endParaRPr b="1" sz="1200">
                        <a:highlight>
                          <a:srgbClr val="FFFFFF"/>
                        </a:highlight>
                        <a:latin typeface="Times New Roman"/>
                        <a:ea typeface="Times New Roman"/>
                        <a:cs typeface="Times New Roman"/>
                        <a:sym typeface="Times New Roman"/>
                      </a:endParaRPr>
                    </a:p>
                  </a:txBody>
                  <a:tcPr marT="63500" marB="63500" marR="63500" marL="63500"/>
                </a:tc>
              </a:tr>
              <a:tr h="291925">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Default</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0.9893</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0.8895</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0.9501</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s" sz="1200">
                          <a:highlight>
                            <a:srgbClr val="6AA84F"/>
                          </a:highlight>
                          <a:latin typeface="Times New Roman"/>
                          <a:ea typeface="Times New Roman"/>
                          <a:cs typeface="Times New Roman"/>
                          <a:sym typeface="Times New Roman"/>
                        </a:rPr>
                        <a:t>0.9367</a:t>
                      </a:r>
                      <a:endParaRPr sz="1200">
                        <a:highlight>
                          <a:srgbClr val="6AA84F"/>
                        </a:highlight>
                        <a:latin typeface="Times New Roman"/>
                        <a:ea typeface="Times New Roman"/>
                        <a:cs typeface="Times New Roman"/>
                        <a:sym typeface="Times New Roman"/>
                      </a:endParaRPr>
                    </a:p>
                  </a:txBody>
                  <a:tcPr marT="63500" marB="63500" marR="63500" marL="63500">
                    <a:solidFill>
                      <a:srgbClr val="6AA84F"/>
                    </a:solidFill>
                  </a:tcPr>
                </a:tc>
              </a:tr>
              <a:tr h="291925">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Hyp Evolve </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0.9872</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0.9192</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0.9529</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s" sz="1200">
                          <a:highlight>
                            <a:srgbClr val="F1C232"/>
                          </a:highlight>
                          <a:latin typeface="Times New Roman"/>
                          <a:ea typeface="Times New Roman"/>
                          <a:cs typeface="Times New Roman"/>
                          <a:sym typeface="Times New Roman"/>
                        </a:rPr>
                        <a:t>0.9519</a:t>
                      </a:r>
                      <a:endParaRPr sz="1200">
                        <a:highlight>
                          <a:srgbClr val="F1C232"/>
                        </a:highlight>
                        <a:latin typeface="Times New Roman"/>
                        <a:ea typeface="Times New Roman"/>
                        <a:cs typeface="Times New Roman"/>
                        <a:sym typeface="Times New Roman"/>
                      </a:endParaRPr>
                    </a:p>
                  </a:txBody>
                  <a:tcPr marT="63500" marB="63500" marR="63500" marL="63500">
                    <a:solidFill>
                      <a:srgbClr val="F1C232"/>
                    </a:solidFill>
                  </a:tcPr>
                </a:tc>
              </a:tr>
              <a:tr h="291925">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Hyp Evolve 2</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0.9896</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0.9279</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0.9634</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s" sz="1200">
                          <a:highlight>
                            <a:srgbClr val="3C78D8"/>
                          </a:highlight>
                          <a:latin typeface="Times New Roman"/>
                          <a:ea typeface="Times New Roman"/>
                          <a:cs typeface="Times New Roman"/>
                          <a:sym typeface="Times New Roman"/>
                        </a:rPr>
                        <a:t>0.9577</a:t>
                      </a:r>
                      <a:endParaRPr sz="1200">
                        <a:highlight>
                          <a:srgbClr val="3C78D8"/>
                        </a:highlight>
                        <a:latin typeface="Times New Roman"/>
                        <a:ea typeface="Times New Roman"/>
                        <a:cs typeface="Times New Roman"/>
                        <a:sym typeface="Times New Roman"/>
                      </a:endParaRPr>
                    </a:p>
                  </a:txBody>
                  <a:tcPr marT="63500" marB="63500" marR="63500" marL="63500">
                    <a:solidFill>
                      <a:srgbClr val="3C78D8"/>
                    </a:solidFill>
                  </a:tcPr>
                </a:tc>
              </a:tr>
            </a:tbl>
          </a:graphicData>
        </a:graphic>
      </p:graphicFrame>
      <p:sp>
        <p:nvSpPr>
          <p:cNvPr id="216" name="Google Shape;216;p23"/>
          <p:cNvSpPr txBox="1"/>
          <p:nvPr/>
        </p:nvSpPr>
        <p:spPr>
          <a:xfrm>
            <a:off x="3846400" y="780575"/>
            <a:ext cx="411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Lato"/>
                <a:ea typeface="Lato"/>
                <a:cs typeface="Lato"/>
                <a:sym typeface="Lato"/>
              </a:rPr>
              <a:t>Cambios en los </a:t>
            </a:r>
            <a:r>
              <a:rPr lang="es">
                <a:latin typeface="Lato"/>
                <a:ea typeface="Lato"/>
                <a:cs typeface="Lato"/>
                <a:sym typeface="Lato"/>
              </a:rPr>
              <a:t>Hyperparametros</a:t>
            </a:r>
            <a:endParaRPr>
              <a:latin typeface="Lato"/>
              <a:ea typeface="Lato"/>
              <a:cs typeface="Lato"/>
              <a:sym typeface="Lato"/>
            </a:endParaRPr>
          </a:p>
        </p:txBody>
      </p:sp>
      <p:pic>
        <p:nvPicPr>
          <p:cNvPr id="217" name="Google Shape;217;p23"/>
          <p:cNvPicPr preferRelativeResize="0"/>
          <p:nvPr/>
        </p:nvPicPr>
        <p:blipFill>
          <a:blip r:embed="rId4">
            <a:alphaModFix/>
          </a:blip>
          <a:stretch>
            <a:fillRect/>
          </a:stretch>
        </p:blipFill>
        <p:spPr>
          <a:xfrm>
            <a:off x="1800" y="3159420"/>
            <a:ext cx="9143999" cy="1845361"/>
          </a:xfrm>
          <a:prstGeom prst="rect">
            <a:avLst/>
          </a:prstGeom>
          <a:noFill/>
          <a:ln>
            <a:noFill/>
          </a:ln>
        </p:spPr>
      </p:pic>
      <p:cxnSp>
        <p:nvCxnSpPr>
          <p:cNvPr id="218" name="Google Shape;218;p23"/>
          <p:cNvCxnSpPr/>
          <p:nvPr/>
        </p:nvCxnSpPr>
        <p:spPr>
          <a:xfrm>
            <a:off x="2238375" y="1984375"/>
            <a:ext cx="555600" cy="1590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p23"/>
          <p:cNvCxnSpPr/>
          <p:nvPr/>
        </p:nvCxnSpPr>
        <p:spPr>
          <a:xfrm flipH="1" rot="10800000">
            <a:off x="1730375" y="2365375"/>
            <a:ext cx="1000200" cy="381000"/>
          </a:xfrm>
          <a:prstGeom prst="straightConnector1">
            <a:avLst/>
          </a:prstGeom>
          <a:noFill/>
          <a:ln cap="flat" cmpd="sng" w="9525">
            <a:solidFill>
              <a:schemeClr val="dk2"/>
            </a:solidFill>
            <a:prstDash val="solid"/>
            <a:round/>
            <a:headEnd len="med" w="med" type="none"/>
            <a:tailEnd len="med" w="med" type="triangle"/>
          </a:ln>
        </p:spPr>
      </p:cxnSp>
      <p:sp>
        <p:nvSpPr>
          <p:cNvPr id="220" name="Google Shape;220;p23"/>
          <p:cNvSpPr txBox="1"/>
          <p:nvPr/>
        </p:nvSpPr>
        <p:spPr>
          <a:xfrm>
            <a:off x="206375" y="1793875"/>
            <a:ext cx="241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parámetros</a:t>
            </a:r>
            <a:r>
              <a:rPr lang="es">
                <a:latin typeface="Lato"/>
                <a:ea typeface="Lato"/>
                <a:cs typeface="Lato"/>
                <a:sym typeface="Lato"/>
              </a:rPr>
              <a:t> por defecto</a:t>
            </a:r>
            <a:endParaRPr>
              <a:latin typeface="Lato"/>
              <a:ea typeface="Lato"/>
              <a:cs typeface="Lato"/>
              <a:sym typeface="Lato"/>
            </a:endParaRPr>
          </a:p>
        </p:txBody>
      </p:sp>
      <p:sp>
        <p:nvSpPr>
          <p:cNvPr id="221" name="Google Shape;221;p23"/>
          <p:cNvSpPr txBox="1"/>
          <p:nvPr/>
        </p:nvSpPr>
        <p:spPr>
          <a:xfrm>
            <a:off x="1016100" y="2571750"/>
            <a:ext cx="146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Evolve</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729450" y="645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p:txBody>
      </p:sp>
      <p:sp>
        <p:nvSpPr>
          <p:cNvPr id="227" name="Google Shape;227;p24"/>
          <p:cNvSpPr txBox="1"/>
          <p:nvPr/>
        </p:nvSpPr>
        <p:spPr>
          <a:xfrm>
            <a:off x="4625400" y="3675625"/>
            <a:ext cx="4119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200">
                <a:highlight>
                  <a:schemeClr val="lt1"/>
                </a:highlight>
                <a:latin typeface="Times New Roman"/>
                <a:ea typeface="Times New Roman"/>
                <a:cs typeface="Times New Roman"/>
                <a:sym typeface="Times New Roman"/>
              </a:rPr>
              <a:t>Hyp Evolve 2 tiene el fliplr a 0</a:t>
            </a:r>
            <a:endParaRPr>
              <a:latin typeface="Lato"/>
              <a:ea typeface="Lato"/>
              <a:cs typeface="Lato"/>
              <a:sym typeface="Lato"/>
            </a:endParaRPr>
          </a:p>
        </p:txBody>
      </p:sp>
      <p:pic>
        <p:nvPicPr>
          <p:cNvPr id="228" name="Google Shape;228;p24"/>
          <p:cNvPicPr preferRelativeResize="0"/>
          <p:nvPr/>
        </p:nvPicPr>
        <p:blipFill rotWithShape="1">
          <a:blip r:embed="rId4">
            <a:alphaModFix/>
          </a:blip>
          <a:srcRect b="0" l="0" r="48482" t="0"/>
          <a:stretch/>
        </p:blipFill>
        <p:spPr>
          <a:xfrm>
            <a:off x="4105438" y="1600425"/>
            <a:ext cx="4710725" cy="2024850"/>
          </a:xfrm>
          <a:prstGeom prst="rect">
            <a:avLst/>
          </a:prstGeom>
          <a:noFill/>
          <a:ln>
            <a:noFill/>
          </a:ln>
        </p:spPr>
      </p:pic>
      <p:pic>
        <p:nvPicPr>
          <p:cNvPr id="229" name="Google Shape;229;p24"/>
          <p:cNvPicPr preferRelativeResize="0"/>
          <p:nvPr/>
        </p:nvPicPr>
        <p:blipFill>
          <a:blip r:embed="rId5">
            <a:alphaModFix/>
          </a:blip>
          <a:stretch>
            <a:fillRect/>
          </a:stretch>
        </p:blipFill>
        <p:spPr>
          <a:xfrm flipH="1">
            <a:off x="3475363" y="4044925"/>
            <a:ext cx="2428018" cy="793775"/>
          </a:xfrm>
          <a:prstGeom prst="rect">
            <a:avLst/>
          </a:prstGeom>
          <a:noFill/>
          <a:ln>
            <a:noFill/>
          </a:ln>
        </p:spPr>
      </p:pic>
      <p:cxnSp>
        <p:nvCxnSpPr>
          <p:cNvPr id="230" name="Google Shape;230;p24"/>
          <p:cNvCxnSpPr>
            <a:endCxn id="229" idx="1"/>
          </p:cNvCxnSpPr>
          <p:nvPr/>
        </p:nvCxnSpPr>
        <p:spPr>
          <a:xfrm flipH="1">
            <a:off x="5903380" y="4332613"/>
            <a:ext cx="862200" cy="109200"/>
          </a:xfrm>
          <a:prstGeom prst="straightConnector1">
            <a:avLst/>
          </a:prstGeom>
          <a:noFill/>
          <a:ln cap="flat" cmpd="sng" w="9525">
            <a:solidFill>
              <a:schemeClr val="dk2"/>
            </a:solidFill>
            <a:prstDash val="solid"/>
            <a:round/>
            <a:headEnd len="med" w="med" type="none"/>
            <a:tailEnd len="med" w="med" type="triangle"/>
          </a:ln>
        </p:spPr>
      </p:cxnSp>
      <p:sp>
        <p:nvSpPr>
          <p:cNvPr id="231" name="Google Shape;231;p24"/>
          <p:cNvSpPr txBox="1"/>
          <p:nvPr/>
        </p:nvSpPr>
        <p:spPr>
          <a:xfrm>
            <a:off x="6765575" y="4044925"/>
            <a:ext cx="165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poco probable</a:t>
            </a:r>
            <a:endParaRPr>
              <a:latin typeface="Lato"/>
              <a:ea typeface="Lato"/>
              <a:cs typeface="Lato"/>
              <a:sym typeface="Lato"/>
            </a:endParaRPr>
          </a:p>
        </p:txBody>
      </p:sp>
      <p:graphicFrame>
        <p:nvGraphicFramePr>
          <p:cNvPr id="232" name="Google Shape;232;p24"/>
          <p:cNvGraphicFramePr/>
          <p:nvPr/>
        </p:nvGraphicFramePr>
        <p:xfrm>
          <a:off x="729450" y="1906225"/>
          <a:ext cx="3000000" cy="3000000"/>
        </p:xfrm>
        <a:graphic>
          <a:graphicData uri="http://schemas.openxmlformats.org/drawingml/2006/table">
            <a:tbl>
              <a:tblPr>
                <a:noFill/>
                <a:tableStyleId>{AAC37FC5-76C5-42EA-8566-1A4003452390}</a:tableStyleId>
              </a:tblPr>
              <a:tblGrid>
                <a:gridCol w="1130525"/>
                <a:gridCol w="1130525"/>
              </a:tblGrid>
              <a:tr h="396750">
                <a:tc>
                  <a:txBody>
                    <a:bodyPr/>
                    <a:lstStyle/>
                    <a:p>
                      <a:pPr indent="0" lvl="0" marL="0" rtl="0" algn="l">
                        <a:spcBef>
                          <a:spcPts val="0"/>
                        </a:spcBef>
                        <a:spcAft>
                          <a:spcPts val="0"/>
                        </a:spcAft>
                        <a:buNone/>
                      </a:pPr>
                      <a:r>
                        <a:rPr b="1" lang="es" sz="1200">
                          <a:highlight>
                            <a:srgbClr val="1155CC"/>
                          </a:highlight>
                          <a:latin typeface="Times New Roman"/>
                          <a:ea typeface="Times New Roman"/>
                          <a:cs typeface="Times New Roman"/>
                          <a:sym typeface="Times New Roman"/>
                        </a:rPr>
                        <a:t>Entrenamiento</a:t>
                      </a:r>
                      <a:endParaRPr b="1" sz="1200">
                        <a:highlight>
                          <a:srgbClr val="1155CC"/>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1155CC"/>
                    </a:solidFill>
                  </a:tcPr>
                </a:tc>
                <a:tc>
                  <a:txBody>
                    <a:bodyPr/>
                    <a:lstStyle/>
                    <a:p>
                      <a:pPr indent="0" lvl="0" marL="0" rtl="0" algn="ctr">
                        <a:spcBef>
                          <a:spcPts val="0"/>
                        </a:spcBef>
                        <a:spcAft>
                          <a:spcPts val="0"/>
                        </a:spcAft>
                        <a:buNone/>
                      </a:pPr>
                      <a:r>
                        <a:rPr b="1" lang="es" sz="1200">
                          <a:highlight>
                            <a:srgbClr val="1155CC"/>
                          </a:highlight>
                          <a:latin typeface="Times New Roman"/>
                          <a:ea typeface="Times New Roman"/>
                          <a:cs typeface="Times New Roman"/>
                          <a:sym typeface="Times New Roman"/>
                        </a:rPr>
                        <a:t>F1-score</a:t>
                      </a:r>
                      <a:endParaRPr b="1" sz="1200">
                        <a:highlight>
                          <a:srgbClr val="1155CC"/>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1155CC"/>
                    </a:solidFill>
                  </a:tcPr>
                </a:tc>
              </a:tr>
              <a:tr h="275750">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Default</a:t>
                      </a:r>
                      <a:endParaRPr sz="12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 sz="1200">
                          <a:highlight>
                            <a:srgbClr val="6AA84F"/>
                          </a:highlight>
                          <a:latin typeface="Times New Roman"/>
                          <a:ea typeface="Times New Roman"/>
                          <a:cs typeface="Times New Roman"/>
                          <a:sym typeface="Times New Roman"/>
                        </a:rPr>
                        <a:t>0.9367</a:t>
                      </a:r>
                      <a:endParaRPr sz="1200">
                        <a:highlight>
                          <a:srgbClr val="6AA84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AA84F"/>
                    </a:solidFill>
                  </a:tcPr>
                </a:tc>
              </a:tr>
              <a:tr h="275750">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Hyp Evolve </a:t>
                      </a:r>
                      <a:endParaRPr sz="12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 sz="1200">
                          <a:highlight>
                            <a:srgbClr val="F1C232"/>
                          </a:highlight>
                          <a:latin typeface="Times New Roman"/>
                          <a:ea typeface="Times New Roman"/>
                          <a:cs typeface="Times New Roman"/>
                          <a:sym typeface="Times New Roman"/>
                        </a:rPr>
                        <a:t>0.9519</a:t>
                      </a:r>
                      <a:endParaRPr sz="1200">
                        <a:highlight>
                          <a:srgbClr val="F1C232"/>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1C232"/>
                    </a:solidFill>
                  </a:tcPr>
                </a:tc>
              </a:tr>
              <a:tr h="396750">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Hyp Evolve 2</a:t>
                      </a:r>
                      <a:endParaRPr sz="12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 sz="1200">
                          <a:highlight>
                            <a:srgbClr val="3C78D8"/>
                          </a:highlight>
                          <a:latin typeface="Times New Roman"/>
                          <a:ea typeface="Times New Roman"/>
                          <a:cs typeface="Times New Roman"/>
                          <a:sym typeface="Times New Roman"/>
                        </a:rPr>
                        <a:t>0.9577</a:t>
                      </a:r>
                      <a:endParaRPr sz="1200">
                        <a:highlight>
                          <a:srgbClr val="3C78D8"/>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C78D8"/>
                    </a:solidFill>
                  </a:tcPr>
                </a:tc>
              </a:tr>
            </a:tbl>
          </a:graphicData>
        </a:graphic>
      </p:graphicFrame>
      <p:cxnSp>
        <p:nvCxnSpPr>
          <p:cNvPr id="233" name="Google Shape;233;p24"/>
          <p:cNvCxnSpPr/>
          <p:nvPr/>
        </p:nvCxnSpPr>
        <p:spPr>
          <a:xfrm flipH="1" rot="10800000">
            <a:off x="1031875" y="3444750"/>
            <a:ext cx="158700" cy="841500"/>
          </a:xfrm>
          <a:prstGeom prst="straightConnector1">
            <a:avLst/>
          </a:prstGeom>
          <a:noFill/>
          <a:ln cap="flat" cmpd="sng" w="9525">
            <a:solidFill>
              <a:schemeClr val="dk2"/>
            </a:solidFill>
            <a:prstDash val="solid"/>
            <a:round/>
            <a:headEnd len="med" w="med" type="none"/>
            <a:tailEnd len="med" w="med" type="triangle"/>
          </a:ln>
        </p:spPr>
      </p:cxnSp>
      <p:sp>
        <p:nvSpPr>
          <p:cNvPr id="234" name="Google Shape;234;p24"/>
          <p:cNvSpPr txBox="1"/>
          <p:nvPr/>
        </p:nvSpPr>
        <p:spPr>
          <a:xfrm>
            <a:off x="0" y="4332625"/>
            <a:ext cx="32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Parámetros</a:t>
            </a:r>
            <a:r>
              <a:rPr lang="es">
                <a:latin typeface="Lato"/>
                <a:ea typeface="Lato"/>
                <a:cs typeface="Lato"/>
                <a:sym typeface="Lato"/>
              </a:rPr>
              <a:t> cambiados manualmente</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5"/>
          <p:cNvSpPr txBox="1"/>
          <p:nvPr>
            <p:ph type="title"/>
          </p:nvPr>
        </p:nvSpPr>
        <p:spPr>
          <a:xfrm>
            <a:off x="729450" y="645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p:txBody>
      </p:sp>
      <p:sp>
        <p:nvSpPr>
          <p:cNvPr id="240" name="Google Shape;240;p25"/>
          <p:cNvSpPr txBox="1"/>
          <p:nvPr>
            <p:ph idx="1" type="body"/>
          </p:nvPr>
        </p:nvSpPr>
        <p:spPr>
          <a:xfrm>
            <a:off x="727650" y="12651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b="1"/>
          </a:p>
        </p:txBody>
      </p:sp>
      <p:pic>
        <p:nvPicPr>
          <p:cNvPr id="241" name="Google Shape;241;p25"/>
          <p:cNvPicPr preferRelativeResize="0"/>
          <p:nvPr/>
        </p:nvPicPr>
        <p:blipFill>
          <a:blip r:embed="rId3">
            <a:alphaModFix/>
          </a:blip>
          <a:stretch>
            <a:fillRect/>
          </a:stretch>
        </p:blipFill>
        <p:spPr>
          <a:xfrm>
            <a:off x="729438" y="1541950"/>
            <a:ext cx="3228975" cy="3009900"/>
          </a:xfrm>
          <a:prstGeom prst="rect">
            <a:avLst/>
          </a:prstGeom>
          <a:noFill/>
          <a:ln>
            <a:noFill/>
          </a:ln>
        </p:spPr>
      </p:pic>
      <p:pic>
        <p:nvPicPr>
          <p:cNvPr id="242" name="Google Shape;242;p25"/>
          <p:cNvPicPr preferRelativeResize="0"/>
          <p:nvPr/>
        </p:nvPicPr>
        <p:blipFill>
          <a:blip r:embed="rId4">
            <a:alphaModFix/>
          </a:blip>
          <a:stretch>
            <a:fillRect/>
          </a:stretch>
        </p:blipFill>
        <p:spPr>
          <a:xfrm>
            <a:off x="4625375" y="1515587"/>
            <a:ext cx="4083502" cy="3062627"/>
          </a:xfrm>
          <a:prstGeom prst="rect">
            <a:avLst/>
          </a:prstGeom>
          <a:noFill/>
          <a:ln>
            <a:noFill/>
          </a:ln>
        </p:spPr>
      </p:pic>
      <p:pic>
        <p:nvPicPr>
          <p:cNvPr id="243" name="Google Shape;243;p25"/>
          <p:cNvPicPr preferRelativeResize="0"/>
          <p:nvPr/>
        </p:nvPicPr>
        <p:blipFill>
          <a:blip r:embed="rId5">
            <a:alphaModFix/>
          </a:blip>
          <a:stretch>
            <a:fillRect/>
          </a:stretch>
        </p:blipFill>
        <p:spPr>
          <a:xfrm>
            <a:off x="2962350" y="1713813"/>
            <a:ext cx="2119800" cy="666225"/>
          </a:xfrm>
          <a:prstGeom prst="rect">
            <a:avLst/>
          </a:prstGeom>
          <a:noFill/>
          <a:ln>
            <a:noFill/>
          </a:ln>
        </p:spPr>
      </p:pic>
      <p:sp>
        <p:nvSpPr>
          <p:cNvPr id="244" name="Google Shape;244;p25"/>
          <p:cNvSpPr/>
          <p:nvPr/>
        </p:nvSpPr>
        <p:spPr>
          <a:xfrm>
            <a:off x="4505625" y="1779325"/>
            <a:ext cx="355800" cy="535200"/>
          </a:xfrm>
          <a:prstGeom prst="ellipse">
            <a:avLst/>
          </a:prstGeom>
          <a:solidFill>
            <a:srgbClr val="000000">
              <a:alpha val="0"/>
            </a:srgbClr>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3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729450" y="645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p:txBody>
      </p:sp>
      <p:sp>
        <p:nvSpPr>
          <p:cNvPr id="250" name="Google Shape;250;p26"/>
          <p:cNvSpPr txBox="1"/>
          <p:nvPr>
            <p:ph idx="1" type="body"/>
          </p:nvPr>
        </p:nvSpPr>
        <p:spPr>
          <a:xfrm>
            <a:off x="3438100" y="750125"/>
            <a:ext cx="50760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a:t>Reconocimiento de </a:t>
            </a:r>
            <a:r>
              <a:rPr b="1" lang="es"/>
              <a:t>matrículas</a:t>
            </a:r>
            <a:endParaRPr b="1"/>
          </a:p>
        </p:txBody>
      </p:sp>
      <p:pic>
        <p:nvPicPr>
          <p:cNvPr id="251" name="Google Shape;251;p26"/>
          <p:cNvPicPr preferRelativeResize="0"/>
          <p:nvPr/>
        </p:nvPicPr>
        <p:blipFill>
          <a:blip r:embed="rId3">
            <a:alphaModFix/>
          </a:blip>
          <a:stretch>
            <a:fillRect/>
          </a:stretch>
        </p:blipFill>
        <p:spPr>
          <a:xfrm>
            <a:off x="461813" y="1800450"/>
            <a:ext cx="2002898" cy="834450"/>
          </a:xfrm>
          <a:prstGeom prst="rect">
            <a:avLst/>
          </a:prstGeom>
          <a:noFill/>
          <a:ln>
            <a:noFill/>
          </a:ln>
        </p:spPr>
      </p:pic>
      <p:pic>
        <p:nvPicPr>
          <p:cNvPr id="252" name="Google Shape;252;p26"/>
          <p:cNvPicPr preferRelativeResize="0"/>
          <p:nvPr/>
        </p:nvPicPr>
        <p:blipFill>
          <a:blip r:embed="rId4">
            <a:alphaModFix/>
          </a:blip>
          <a:stretch>
            <a:fillRect/>
          </a:stretch>
        </p:blipFill>
        <p:spPr>
          <a:xfrm>
            <a:off x="461803" y="2674713"/>
            <a:ext cx="2002898" cy="874278"/>
          </a:xfrm>
          <a:prstGeom prst="rect">
            <a:avLst/>
          </a:prstGeom>
          <a:noFill/>
          <a:ln>
            <a:noFill/>
          </a:ln>
        </p:spPr>
      </p:pic>
      <p:pic>
        <p:nvPicPr>
          <p:cNvPr id="253" name="Google Shape;253;p26"/>
          <p:cNvPicPr preferRelativeResize="0"/>
          <p:nvPr/>
        </p:nvPicPr>
        <p:blipFill>
          <a:blip r:embed="rId5">
            <a:alphaModFix/>
          </a:blip>
          <a:stretch>
            <a:fillRect/>
          </a:stretch>
        </p:blipFill>
        <p:spPr>
          <a:xfrm>
            <a:off x="473291" y="3588825"/>
            <a:ext cx="1979941" cy="874275"/>
          </a:xfrm>
          <a:prstGeom prst="rect">
            <a:avLst/>
          </a:prstGeom>
          <a:noFill/>
          <a:ln>
            <a:noFill/>
          </a:ln>
        </p:spPr>
      </p:pic>
      <p:sp>
        <p:nvSpPr>
          <p:cNvPr id="254" name="Google Shape;254;p26"/>
          <p:cNvSpPr txBox="1"/>
          <p:nvPr/>
        </p:nvSpPr>
        <p:spPr>
          <a:xfrm>
            <a:off x="191725" y="1469950"/>
            <a:ext cx="245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Lato"/>
                <a:ea typeface="Lato"/>
                <a:cs typeface="Lato"/>
                <a:sym typeface="Lato"/>
              </a:rPr>
              <a:t>COCHES</a:t>
            </a:r>
            <a:endParaRPr b="1">
              <a:latin typeface="Lato"/>
              <a:ea typeface="Lato"/>
              <a:cs typeface="Lato"/>
              <a:sym typeface="Lato"/>
            </a:endParaRPr>
          </a:p>
        </p:txBody>
      </p:sp>
      <p:sp>
        <p:nvSpPr>
          <p:cNvPr id="255" name="Google Shape;255;p26"/>
          <p:cNvSpPr txBox="1"/>
          <p:nvPr/>
        </p:nvSpPr>
        <p:spPr>
          <a:xfrm>
            <a:off x="3180000" y="1469938"/>
            <a:ext cx="130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Lato"/>
                <a:ea typeface="Lato"/>
                <a:cs typeface="Lato"/>
                <a:sym typeface="Lato"/>
              </a:rPr>
              <a:t>MOTOS</a:t>
            </a:r>
            <a:endParaRPr b="1">
              <a:latin typeface="Lato"/>
              <a:ea typeface="Lato"/>
              <a:cs typeface="Lato"/>
              <a:sym typeface="Lato"/>
            </a:endParaRPr>
          </a:p>
        </p:txBody>
      </p:sp>
      <p:sp>
        <p:nvSpPr>
          <p:cNvPr id="256" name="Google Shape;256;p26"/>
          <p:cNvSpPr txBox="1"/>
          <p:nvPr/>
        </p:nvSpPr>
        <p:spPr>
          <a:xfrm>
            <a:off x="4968900" y="1469950"/>
            <a:ext cx="1793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Lato"/>
                <a:ea typeface="Lato"/>
                <a:cs typeface="Lato"/>
                <a:sym typeface="Lato"/>
              </a:rPr>
              <a:t>CICLOMOTORES</a:t>
            </a:r>
            <a:endParaRPr b="1">
              <a:latin typeface="Lato"/>
              <a:ea typeface="Lato"/>
              <a:cs typeface="Lato"/>
              <a:sym typeface="Lato"/>
            </a:endParaRPr>
          </a:p>
        </p:txBody>
      </p:sp>
      <p:pic>
        <p:nvPicPr>
          <p:cNvPr id="257" name="Google Shape;257;p26"/>
          <p:cNvPicPr preferRelativeResize="0"/>
          <p:nvPr/>
        </p:nvPicPr>
        <p:blipFill>
          <a:blip r:embed="rId6">
            <a:alphaModFix/>
          </a:blip>
          <a:stretch>
            <a:fillRect/>
          </a:stretch>
        </p:blipFill>
        <p:spPr>
          <a:xfrm>
            <a:off x="3051949" y="3338637"/>
            <a:ext cx="1674000" cy="1511325"/>
          </a:xfrm>
          <a:prstGeom prst="rect">
            <a:avLst/>
          </a:prstGeom>
          <a:noFill/>
          <a:ln>
            <a:noFill/>
          </a:ln>
        </p:spPr>
      </p:pic>
      <p:pic>
        <p:nvPicPr>
          <p:cNvPr id="258" name="Google Shape;258;p26"/>
          <p:cNvPicPr preferRelativeResize="0"/>
          <p:nvPr/>
        </p:nvPicPr>
        <p:blipFill>
          <a:blip r:embed="rId7">
            <a:alphaModFix/>
          </a:blip>
          <a:stretch>
            <a:fillRect/>
          </a:stretch>
        </p:blipFill>
        <p:spPr>
          <a:xfrm>
            <a:off x="3051950" y="1800437"/>
            <a:ext cx="1674000" cy="1538200"/>
          </a:xfrm>
          <a:prstGeom prst="rect">
            <a:avLst/>
          </a:prstGeom>
          <a:noFill/>
          <a:ln>
            <a:noFill/>
          </a:ln>
        </p:spPr>
      </p:pic>
      <p:pic>
        <p:nvPicPr>
          <p:cNvPr id="259" name="Google Shape;259;p26"/>
          <p:cNvPicPr preferRelativeResize="0"/>
          <p:nvPr/>
        </p:nvPicPr>
        <p:blipFill>
          <a:blip r:embed="rId8">
            <a:alphaModFix/>
          </a:blip>
          <a:stretch>
            <a:fillRect/>
          </a:stretch>
        </p:blipFill>
        <p:spPr>
          <a:xfrm>
            <a:off x="5084799" y="1800437"/>
            <a:ext cx="1521400" cy="1538200"/>
          </a:xfrm>
          <a:prstGeom prst="rect">
            <a:avLst/>
          </a:prstGeom>
          <a:noFill/>
          <a:ln>
            <a:noFill/>
          </a:ln>
        </p:spPr>
      </p:pic>
      <p:sp>
        <p:nvSpPr>
          <p:cNvPr id="260" name="Google Shape;260;p26"/>
          <p:cNvSpPr/>
          <p:nvPr/>
        </p:nvSpPr>
        <p:spPr>
          <a:xfrm>
            <a:off x="233428" y="1469950"/>
            <a:ext cx="2459700" cy="3172200"/>
          </a:xfrm>
          <a:prstGeom prst="roundRect">
            <a:avLst>
              <a:gd fmla="val 16667" name="adj"/>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2902849" y="1558000"/>
            <a:ext cx="1972200" cy="3404100"/>
          </a:xfrm>
          <a:prstGeom prst="roundRect">
            <a:avLst>
              <a:gd fmla="val 16667" name="adj"/>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a:off x="4968900" y="1469950"/>
            <a:ext cx="1793400" cy="1995600"/>
          </a:xfrm>
          <a:prstGeom prst="roundRect">
            <a:avLst>
              <a:gd fmla="val 16667" name="adj"/>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26"/>
          <p:cNvPicPr preferRelativeResize="0"/>
          <p:nvPr/>
        </p:nvPicPr>
        <p:blipFill>
          <a:blip r:embed="rId9">
            <a:alphaModFix/>
          </a:blip>
          <a:stretch>
            <a:fillRect/>
          </a:stretch>
        </p:blipFill>
        <p:spPr>
          <a:xfrm>
            <a:off x="6909200" y="3110736"/>
            <a:ext cx="2050799" cy="863826"/>
          </a:xfrm>
          <a:prstGeom prst="rect">
            <a:avLst/>
          </a:prstGeom>
          <a:noFill/>
          <a:ln>
            <a:noFill/>
          </a:ln>
        </p:spPr>
      </p:pic>
      <p:pic>
        <p:nvPicPr>
          <p:cNvPr id="264" name="Google Shape;264;p26"/>
          <p:cNvPicPr preferRelativeResize="0"/>
          <p:nvPr/>
        </p:nvPicPr>
        <p:blipFill>
          <a:blip r:embed="rId10">
            <a:alphaModFix/>
          </a:blip>
          <a:stretch>
            <a:fillRect/>
          </a:stretch>
        </p:blipFill>
        <p:spPr>
          <a:xfrm>
            <a:off x="6920950" y="4017352"/>
            <a:ext cx="2027300" cy="923835"/>
          </a:xfrm>
          <a:prstGeom prst="rect">
            <a:avLst/>
          </a:prstGeom>
          <a:noFill/>
          <a:ln>
            <a:noFill/>
          </a:ln>
        </p:spPr>
      </p:pic>
      <p:pic>
        <p:nvPicPr>
          <p:cNvPr id="265" name="Google Shape;265;p26"/>
          <p:cNvPicPr preferRelativeResize="0"/>
          <p:nvPr/>
        </p:nvPicPr>
        <p:blipFill>
          <a:blip r:embed="rId11">
            <a:alphaModFix/>
          </a:blip>
          <a:stretch>
            <a:fillRect/>
          </a:stretch>
        </p:blipFill>
        <p:spPr>
          <a:xfrm>
            <a:off x="6909200" y="2028025"/>
            <a:ext cx="2050799" cy="1039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7"/>
          <p:cNvSpPr txBox="1"/>
          <p:nvPr>
            <p:ph type="title"/>
          </p:nvPr>
        </p:nvSpPr>
        <p:spPr>
          <a:xfrm>
            <a:off x="729450" y="645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p:txBody>
      </p:sp>
      <p:sp>
        <p:nvSpPr>
          <p:cNvPr id="271" name="Google Shape;271;p27"/>
          <p:cNvSpPr txBox="1"/>
          <p:nvPr/>
        </p:nvSpPr>
        <p:spPr>
          <a:xfrm>
            <a:off x="1248525" y="1611325"/>
            <a:ext cx="288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MATRÍCULAS</a:t>
            </a:r>
            <a:r>
              <a:rPr lang="es">
                <a:latin typeface="Lato"/>
                <a:ea typeface="Lato"/>
                <a:cs typeface="Lato"/>
                <a:sym typeface="Lato"/>
              </a:rPr>
              <a:t> PREVIAS AL 2000</a:t>
            </a:r>
            <a:endParaRPr>
              <a:latin typeface="Lato"/>
              <a:ea typeface="Lato"/>
              <a:cs typeface="Lato"/>
              <a:sym typeface="Lato"/>
            </a:endParaRPr>
          </a:p>
        </p:txBody>
      </p:sp>
      <p:pic>
        <p:nvPicPr>
          <p:cNvPr id="272" name="Google Shape;272;p27"/>
          <p:cNvPicPr preferRelativeResize="0"/>
          <p:nvPr/>
        </p:nvPicPr>
        <p:blipFill>
          <a:blip r:embed="rId3">
            <a:alphaModFix/>
          </a:blip>
          <a:stretch>
            <a:fillRect/>
          </a:stretch>
        </p:blipFill>
        <p:spPr>
          <a:xfrm>
            <a:off x="907050" y="2375450"/>
            <a:ext cx="3290934" cy="1348175"/>
          </a:xfrm>
          <a:prstGeom prst="rect">
            <a:avLst/>
          </a:prstGeom>
          <a:noFill/>
          <a:ln>
            <a:noFill/>
          </a:ln>
        </p:spPr>
      </p:pic>
      <p:pic>
        <p:nvPicPr>
          <p:cNvPr id="273" name="Google Shape;273;p27"/>
          <p:cNvPicPr preferRelativeResize="0"/>
          <p:nvPr/>
        </p:nvPicPr>
        <p:blipFill>
          <a:blip r:embed="rId4">
            <a:alphaModFix/>
          </a:blip>
          <a:stretch>
            <a:fillRect/>
          </a:stretch>
        </p:blipFill>
        <p:spPr>
          <a:xfrm>
            <a:off x="4823400" y="2375446"/>
            <a:ext cx="2881200" cy="1348180"/>
          </a:xfrm>
          <a:prstGeom prst="rect">
            <a:avLst/>
          </a:prstGeom>
          <a:noFill/>
          <a:ln>
            <a:noFill/>
          </a:ln>
        </p:spPr>
      </p:pic>
      <p:sp>
        <p:nvSpPr>
          <p:cNvPr id="274" name="Google Shape;274;p27"/>
          <p:cNvSpPr/>
          <p:nvPr/>
        </p:nvSpPr>
        <p:spPr>
          <a:xfrm>
            <a:off x="6946925" y="2681438"/>
            <a:ext cx="394800" cy="736200"/>
          </a:xfrm>
          <a:prstGeom prst="ellipse">
            <a:avLst/>
          </a:prstGeom>
          <a:solidFill>
            <a:srgbClr val="000000">
              <a:alpha val="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 name="Google Shape;275;p27"/>
          <p:cNvCxnSpPr>
            <a:endCxn id="274" idx="4"/>
          </p:cNvCxnSpPr>
          <p:nvPr/>
        </p:nvCxnSpPr>
        <p:spPr>
          <a:xfrm flipH="1" rot="10800000">
            <a:off x="6861425" y="3417638"/>
            <a:ext cx="282900" cy="872100"/>
          </a:xfrm>
          <a:prstGeom prst="straightConnector1">
            <a:avLst/>
          </a:prstGeom>
          <a:noFill/>
          <a:ln cap="flat" cmpd="sng" w="9525">
            <a:solidFill>
              <a:srgbClr val="FF0000"/>
            </a:solidFill>
            <a:prstDash val="solid"/>
            <a:round/>
            <a:headEnd len="med" w="med" type="none"/>
            <a:tailEnd len="med" w="med" type="triangle"/>
          </a:ln>
        </p:spPr>
      </p:cxnSp>
      <p:sp>
        <p:nvSpPr>
          <p:cNvPr id="276" name="Google Shape;276;p27"/>
          <p:cNvSpPr txBox="1"/>
          <p:nvPr/>
        </p:nvSpPr>
        <p:spPr>
          <a:xfrm>
            <a:off x="5783775" y="4364500"/>
            <a:ext cx="234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Faltan </a:t>
            </a:r>
            <a:r>
              <a:rPr lang="es">
                <a:latin typeface="Lato"/>
                <a:ea typeface="Lato"/>
                <a:cs typeface="Lato"/>
                <a:sym typeface="Lato"/>
              </a:rPr>
              <a:t>más</a:t>
            </a:r>
            <a:r>
              <a:rPr lang="es">
                <a:latin typeface="Lato"/>
                <a:ea typeface="Lato"/>
                <a:cs typeface="Lato"/>
                <a:sym typeface="Lato"/>
              </a:rPr>
              <a:t> </a:t>
            </a:r>
            <a:r>
              <a:rPr i="1" lang="es">
                <a:latin typeface="Lato"/>
                <a:ea typeface="Lato"/>
                <a:cs typeface="Lato"/>
                <a:sym typeface="Lato"/>
              </a:rPr>
              <a:t>E</a:t>
            </a:r>
            <a:r>
              <a:rPr lang="es">
                <a:latin typeface="Lato"/>
                <a:ea typeface="Lato"/>
                <a:cs typeface="Lato"/>
                <a:sym typeface="Lato"/>
              </a:rPr>
              <a:t> en el dataset</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8"/>
          <p:cNvSpPr txBox="1"/>
          <p:nvPr>
            <p:ph type="title"/>
          </p:nvPr>
        </p:nvSpPr>
        <p:spPr>
          <a:xfrm>
            <a:off x="729450" y="627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PRESUPUESTO DEL </a:t>
            </a:r>
            <a:r>
              <a:rPr lang="es"/>
              <a:t>PROYECTO</a:t>
            </a:r>
            <a:r>
              <a:rPr lang="es"/>
              <a:t> </a:t>
            </a:r>
            <a:endParaRPr/>
          </a:p>
        </p:txBody>
      </p:sp>
      <p:graphicFrame>
        <p:nvGraphicFramePr>
          <p:cNvPr id="282" name="Google Shape;282;p28"/>
          <p:cNvGraphicFramePr/>
          <p:nvPr/>
        </p:nvGraphicFramePr>
        <p:xfrm>
          <a:off x="166950" y="3123450"/>
          <a:ext cx="3000000" cy="3000000"/>
        </p:xfrm>
        <a:graphic>
          <a:graphicData uri="http://schemas.openxmlformats.org/drawingml/2006/table">
            <a:tbl>
              <a:tblPr>
                <a:noFill/>
                <a:tableStyleId>{05C8E00B-5D45-4962-9C7E-1ABECA2F8CBB}</a:tableStyleId>
              </a:tblPr>
              <a:tblGrid>
                <a:gridCol w="1835125"/>
                <a:gridCol w="1835125"/>
              </a:tblGrid>
              <a:tr h="289100">
                <a:tc gridSpan="2">
                  <a:txBody>
                    <a:bodyPr/>
                    <a:lstStyle/>
                    <a:p>
                      <a:pPr indent="0" lvl="0" marL="0" rtl="0" algn="ctr">
                        <a:spcBef>
                          <a:spcPts val="0"/>
                        </a:spcBef>
                        <a:spcAft>
                          <a:spcPts val="0"/>
                        </a:spcAft>
                        <a:buNone/>
                      </a:pPr>
                      <a:r>
                        <a:rPr b="1" lang="es" sz="1200">
                          <a:solidFill>
                            <a:srgbClr val="FFFFFF"/>
                          </a:solidFill>
                          <a:highlight>
                            <a:srgbClr val="1155CC"/>
                          </a:highlight>
                          <a:latin typeface="Times New Roman"/>
                          <a:ea typeface="Times New Roman"/>
                          <a:cs typeface="Times New Roman"/>
                          <a:sym typeface="Times New Roman"/>
                        </a:rPr>
                        <a:t>PRESUPUESTO TOTAL</a:t>
                      </a:r>
                      <a:endParaRPr b="1" sz="1200">
                        <a:solidFill>
                          <a:srgbClr val="FFFFFF"/>
                        </a:solidFill>
                        <a:highlight>
                          <a:srgbClr val="1155CC"/>
                        </a:highlight>
                        <a:latin typeface="Times New Roman"/>
                        <a:ea typeface="Times New Roman"/>
                        <a:cs typeface="Times New Roman"/>
                        <a:sym typeface="Times New Roman"/>
                      </a:endParaRPr>
                    </a:p>
                  </a:txBody>
                  <a:tcPr marT="63500" marB="63500" marR="63500" marL="63500">
                    <a:solidFill>
                      <a:srgbClr val="1155CC"/>
                    </a:solidFill>
                  </a:tcPr>
                </a:tc>
                <a:tc hMerge="1"/>
              </a:tr>
              <a:tr h="289100">
                <a:tc>
                  <a:txBody>
                    <a:bodyPr/>
                    <a:lstStyle/>
                    <a:p>
                      <a:pPr indent="0" lvl="0" marL="0" rtl="0" algn="ctr">
                        <a:spcBef>
                          <a:spcPts val="0"/>
                        </a:spcBef>
                        <a:spcAft>
                          <a:spcPts val="0"/>
                        </a:spcAft>
                        <a:buNone/>
                      </a:pPr>
                      <a:r>
                        <a:rPr lang="es" sz="1200">
                          <a:highlight>
                            <a:srgbClr val="6AA84F"/>
                          </a:highlight>
                          <a:latin typeface="Times New Roman"/>
                          <a:ea typeface="Times New Roman"/>
                          <a:cs typeface="Times New Roman"/>
                          <a:sym typeface="Times New Roman"/>
                        </a:rPr>
                        <a:t>Recursos humanos</a:t>
                      </a:r>
                      <a:endParaRPr sz="1200">
                        <a:highlight>
                          <a:srgbClr val="6AA84F"/>
                        </a:highlight>
                        <a:latin typeface="Times New Roman"/>
                        <a:ea typeface="Times New Roman"/>
                        <a:cs typeface="Times New Roman"/>
                        <a:sym typeface="Times New Roman"/>
                      </a:endParaRPr>
                    </a:p>
                  </a:txBody>
                  <a:tcPr marT="63500" marB="63500" marR="63500" marL="63500">
                    <a:solidFill>
                      <a:srgbClr val="6AA84F"/>
                    </a:solidFill>
                  </a:tcPr>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5240 €</a:t>
                      </a:r>
                      <a:endParaRPr sz="1200">
                        <a:highlight>
                          <a:srgbClr val="FFFFFF"/>
                        </a:highlight>
                        <a:latin typeface="Times New Roman"/>
                        <a:ea typeface="Times New Roman"/>
                        <a:cs typeface="Times New Roman"/>
                        <a:sym typeface="Times New Roman"/>
                      </a:endParaRPr>
                    </a:p>
                  </a:txBody>
                  <a:tcPr marT="63500" marB="63500" marR="63500" marL="63500"/>
                </a:tc>
              </a:tr>
              <a:tr h="289100">
                <a:tc>
                  <a:txBody>
                    <a:bodyPr/>
                    <a:lstStyle/>
                    <a:p>
                      <a:pPr indent="0" lvl="0" marL="0" rtl="0" algn="ctr">
                        <a:spcBef>
                          <a:spcPts val="0"/>
                        </a:spcBef>
                        <a:spcAft>
                          <a:spcPts val="0"/>
                        </a:spcAft>
                        <a:buNone/>
                      </a:pPr>
                      <a:r>
                        <a:rPr lang="es" sz="1200">
                          <a:highlight>
                            <a:srgbClr val="6AA84F"/>
                          </a:highlight>
                          <a:latin typeface="Times New Roman"/>
                          <a:ea typeface="Times New Roman"/>
                          <a:cs typeface="Times New Roman"/>
                          <a:sym typeface="Times New Roman"/>
                        </a:rPr>
                        <a:t>Herramientas hardware</a:t>
                      </a:r>
                      <a:endParaRPr sz="1200">
                        <a:highlight>
                          <a:srgbClr val="FFFFFF"/>
                        </a:highlight>
                        <a:latin typeface="Times New Roman"/>
                        <a:ea typeface="Times New Roman"/>
                        <a:cs typeface="Times New Roman"/>
                        <a:sym typeface="Times New Roman"/>
                      </a:endParaRPr>
                    </a:p>
                  </a:txBody>
                  <a:tcPr marT="63500" marB="63500" marR="63500" marL="63500">
                    <a:solidFill>
                      <a:srgbClr val="6AA84F"/>
                    </a:solidFill>
                  </a:tcPr>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164 €</a:t>
                      </a:r>
                      <a:endParaRPr sz="1200">
                        <a:highlight>
                          <a:srgbClr val="FFFFFF"/>
                        </a:highlight>
                        <a:latin typeface="Times New Roman"/>
                        <a:ea typeface="Times New Roman"/>
                        <a:cs typeface="Times New Roman"/>
                        <a:sym typeface="Times New Roman"/>
                      </a:endParaRPr>
                    </a:p>
                  </a:txBody>
                  <a:tcPr marT="63500" marB="63500" marR="63500" marL="63500"/>
                </a:tc>
              </a:tr>
              <a:tr h="289100">
                <a:tc>
                  <a:txBody>
                    <a:bodyPr/>
                    <a:lstStyle/>
                    <a:p>
                      <a:pPr indent="0" lvl="0" marL="0" rtl="0" algn="ctr">
                        <a:spcBef>
                          <a:spcPts val="0"/>
                        </a:spcBef>
                        <a:spcAft>
                          <a:spcPts val="0"/>
                        </a:spcAft>
                        <a:buNone/>
                      </a:pPr>
                      <a:r>
                        <a:rPr lang="es" sz="1200">
                          <a:highlight>
                            <a:srgbClr val="6AA84F"/>
                          </a:highlight>
                          <a:latin typeface="Times New Roman"/>
                          <a:ea typeface="Times New Roman"/>
                          <a:cs typeface="Times New Roman"/>
                          <a:sym typeface="Times New Roman"/>
                        </a:rPr>
                        <a:t>Herramientas software</a:t>
                      </a:r>
                      <a:endParaRPr sz="1200">
                        <a:highlight>
                          <a:srgbClr val="FFFFFF"/>
                        </a:highlight>
                        <a:latin typeface="Times New Roman"/>
                        <a:ea typeface="Times New Roman"/>
                        <a:cs typeface="Times New Roman"/>
                        <a:sym typeface="Times New Roman"/>
                      </a:endParaRPr>
                    </a:p>
                  </a:txBody>
                  <a:tcPr marT="63500" marB="63500" marR="63500" marL="63500">
                    <a:solidFill>
                      <a:srgbClr val="6AA84F"/>
                    </a:solidFill>
                  </a:tcPr>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0 €</a:t>
                      </a:r>
                      <a:endParaRPr sz="1200">
                        <a:highlight>
                          <a:srgbClr val="FFFFFF"/>
                        </a:highlight>
                        <a:latin typeface="Times New Roman"/>
                        <a:ea typeface="Times New Roman"/>
                        <a:cs typeface="Times New Roman"/>
                        <a:sym typeface="Times New Roman"/>
                      </a:endParaRPr>
                    </a:p>
                  </a:txBody>
                  <a:tcPr marT="63500" marB="63500" marR="63500" marL="63500"/>
                </a:tc>
              </a:tr>
              <a:tr h="289100">
                <a:tc>
                  <a:txBody>
                    <a:bodyPr/>
                    <a:lstStyle/>
                    <a:p>
                      <a:pPr indent="0" lvl="0" marL="0" rtl="0" algn="ctr">
                        <a:spcBef>
                          <a:spcPts val="0"/>
                        </a:spcBef>
                        <a:spcAft>
                          <a:spcPts val="0"/>
                        </a:spcAft>
                        <a:buNone/>
                      </a:pPr>
                      <a:r>
                        <a:rPr lang="es" sz="1200">
                          <a:highlight>
                            <a:srgbClr val="6AA84F"/>
                          </a:highlight>
                          <a:latin typeface="Times New Roman"/>
                          <a:ea typeface="Times New Roman"/>
                          <a:cs typeface="Times New Roman"/>
                          <a:sym typeface="Times New Roman"/>
                        </a:rPr>
                        <a:t>Recursos externos</a:t>
                      </a:r>
                      <a:endParaRPr sz="1200">
                        <a:highlight>
                          <a:srgbClr val="6AA84F"/>
                        </a:highlight>
                        <a:latin typeface="Times New Roman"/>
                        <a:ea typeface="Times New Roman"/>
                        <a:cs typeface="Times New Roman"/>
                        <a:sym typeface="Times New Roman"/>
                      </a:endParaRPr>
                    </a:p>
                  </a:txBody>
                  <a:tcPr marT="63500" marB="63500" marR="63500" marL="63500">
                    <a:solidFill>
                      <a:srgbClr val="6AA84F"/>
                    </a:solidFill>
                  </a:tcPr>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70 €</a:t>
                      </a:r>
                      <a:endParaRPr sz="1200">
                        <a:highlight>
                          <a:srgbClr val="FFFFFF"/>
                        </a:highlight>
                        <a:latin typeface="Times New Roman"/>
                        <a:ea typeface="Times New Roman"/>
                        <a:cs typeface="Times New Roman"/>
                        <a:sym typeface="Times New Roman"/>
                      </a:endParaRPr>
                    </a:p>
                  </a:txBody>
                  <a:tcPr marT="63500" marB="63500" marR="63500" marL="63500">
                    <a:lnB cap="flat" cmpd="sng" w="12700">
                      <a:solidFill>
                        <a:schemeClr val="dk2"/>
                      </a:solidFill>
                      <a:prstDash val="solid"/>
                      <a:round/>
                      <a:headEnd len="sm" w="sm" type="none"/>
                      <a:tailEnd len="sm" w="sm" type="none"/>
                    </a:lnB>
                  </a:tcPr>
                </a:tc>
              </a:tr>
              <a:tr h="289100">
                <a:tc>
                  <a:txBody>
                    <a:bodyPr/>
                    <a:lstStyle/>
                    <a:p>
                      <a:pPr indent="0" lvl="0" marL="0" rtl="0" algn="ctr">
                        <a:spcBef>
                          <a:spcPts val="0"/>
                        </a:spcBef>
                        <a:spcAft>
                          <a:spcPts val="0"/>
                        </a:spcAft>
                        <a:buNone/>
                      </a:pPr>
                      <a:r>
                        <a:rPr b="1" lang="es" sz="1200">
                          <a:highlight>
                            <a:srgbClr val="6AA84F"/>
                          </a:highlight>
                          <a:latin typeface="Times New Roman"/>
                          <a:ea typeface="Times New Roman"/>
                          <a:cs typeface="Times New Roman"/>
                          <a:sym typeface="Times New Roman"/>
                        </a:rPr>
                        <a:t>TOTAL</a:t>
                      </a:r>
                      <a:endParaRPr b="1" sz="1200">
                        <a:highlight>
                          <a:srgbClr val="FFFFFF"/>
                        </a:highlight>
                        <a:latin typeface="Times New Roman"/>
                        <a:ea typeface="Times New Roman"/>
                        <a:cs typeface="Times New Roman"/>
                        <a:sym typeface="Times New Roman"/>
                      </a:endParaRPr>
                    </a:p>
                  </a:txBody>
                  <a:tcPr marT="63500" marB="63500" marR="63500" marL="63500">
                    <a:lnR cap="flat" cmpd="sng" w="12700">
                      <a:solidFill>
                        <a:schemeClr val="dk2"/>
                      </a:solidFill>
                      <a:prstDash val="solid"/>
                      <a:round/>
                      <a:headEnd len="sm" w="sm" type="none"/>
                      <a:tailEnd len="sm" w="sm" type="none"/>
                    </a:lnR>
                    <a:solidFill>
                      <a:srgbClr val="6AA84F"/>
                    </a:solidFill>
                  </a:tcPr>
                </a:tc>
                <a:tc>
                  <a:txBody>
                    <a:bodyPr/>
                    <a:lstStyle/>
                    <a:p>
                      <a:pPr indent="0" lvl="0" marL="0" rtl="0" algn="ctr">
                        <a:spcBef>
                          <a:spcPts val="0"/>
                        </a:spcBef>
                        <a:spcAft>
                          <a:spcPts val="0"/>
                        </a:spcAft>
                        <a:buNone/>
                      </a:pPr>
                      <a:r>
                        <a:rPr lang="es" sz="1200">
                          <a:highlight>
                            <a:srgbClr val="F1C232"/>
                          </a:highlight>
                          <a:latin typeface="Times New Roman"/>
                          <a:ea typeface="Times New Roman"/>
                          <a:cs typeface="Times New Roman"/>
                          <a:sym typeface="Times New Roman"/>
                        </a:rPr>
                        <a:t>5700 €</a:t>
                      </a:r>
                      <a:endParaRPr sz="1200">
                        <a:highlight>
                          <a:srgbClr val="F1C232"/>
                        </a:highlight>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rgbClr val="F1C232"/>
                    </a:solidFill>
                  </a:tcPr>
                </a:tc>
              </a:tr>
            </a:tbl>
          </a:graphicData>
        </a:graphic>
      </p:graphicFrame>
      <p:pic>
        <p:nvPicPr>
          <p:cNvPr id="283" name="Google Shape;283;p28"/>
          <p:cNvPicPr preferRelativeResize="0"/>
          <p:nvPr/>
        </p:nvPicPr>
        <p:blipFill>
          <a:blip r:embed="rId4">
            <a:alphaModFix/>
          </a:blip>
          <a:stretch>
            <a:fillRect/>
          </a:stretch>
        </p:blipFill>
        <p:spPr>
          <a:xfrm>
            <a:off x="4747400" y="4355338"/>
            <a:ext cx="1190775" cy="307975"/>
          </a:xfrm>
          <a:prstGeom prst="rect">
            <a:avLst/>
          </a:prstGeom>
          <a:noFill/>
          <a:ln>
            <a:noFill/>
          </a:ln>
        </p:spPr>
      </p:pic>
      <p:cxnSp>
        <p:nvCxnSpPr>
          <p:cNvPr id="284" name="Google Shape;284;p28"/>
          <p:cNvCxnSpPr>
            <a:endCxn id="283" idx="1"/>
          </p:cNvCxnSpPr>
          <p:nvPr/>
        </p:nvCxnSpPr>
        <p:spPr>
          <a:xfrm flipH="1" rot="10800000">
            <a:off x="3908600" y="4509325"/>
            <a:ext cx="838800" cy="24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285" name="Google Shape;285;p28"/>
          <p:cNvGraphicFramePr/>
          <p:nvPr/>
        </p:nvGraphicFramePr>
        <p:xfrm>
          <a:off x="3908600" y="2395675"/>
          <a:ext cx="3000000" cy="3000000"/>
        </p:xfrm>
        <a:graphic>
          <a:graphicData uri="http://schemas.openxmlformats.org/drawingml/2006/table">
            <a:tbl>
              <a:tblPr>
                <a:noFill/>
                <a:tableStyleId>{05C8E00B-5D45-4962-9C7E-1ABECA2F8CBB}</a:tableStyleId>
              </a:tblPr>
              <a:tblGrid>
                <a:gridCol w="1641400"/>
                <a:gridCol w="727025"/>
                <a:gridCol w="718325"/>
                <a:gridCol w="770275"/>
                <a:gridCol w="469000"/>
                <a:gridCol w="804875"/>
              </a:tblGrid>
              <a:tr h="225850">
                <a:tc gridSpan="6">
                  <a:txBody>
                    <a:bodyPr/>
                    <a:lstStyle/>
                    <a:p>
                      <a:pPr indent="0" lvl="0" marL="0" rtl="0" algn="ctr">
                        <a:spcBef>
                          <a:spcPts val="0"/>
                        </a:spcBef>
                        <a:spcAft>
                          <a:spcPts val="0"/>
                        </a:spcAft>
                        <a:buNone/>
                      </a:pPr>
                      <a:r>
                        <a:rPr b="1" lang="es" sz="1200">
                          <a:solidFill>
                            <a:srgbClr val="FFFFFF"/>
                          </a:solidFill>
                          <a:highlight>
                            <a:srgbClr val="1155CC"/>
                          </a:highlight>
                          <a:latin typeface="Times New Roman"/>
                          <a:ea typeface="Times New Roman"/>
                          <a:cs typeface="Times New Roman"/>
                          <a:sym typeface="Times New Roman"/>
                        </a:rPr>
                        <a:t>MATRIZ COSTE HERRAMIENTAS HARDWARE</a:t>
                      </a:r>
                      <a:endParaRPr sz="1200">
                        <a:solidFill>
                          <a:srgbClr val="FFFFFF"/>
                        </a:solidFill>
                        <a:highlight>
                          <a:srgbClr val="1155CC"/>
                        </a:highlight>
                        <a:latin typeface="Times New Roman"/>
                        <a:ea typeface="Times New Roman"/>
                        <a:cs typeface="Times New Roman"/>
                        <a:sym typeface="Times New Roman"/>
                      </a:endParaRPr>
                    </a:p>
                  </a:txBody>
                  <a:tcPr marT="63500" marB="63500" marR="63500" marL="63500">
                    <a:solidFill>
                      <a:srgbClr val="1155CC"/>
                    </a:solidFill>
                  </a:tcPr>
                </a:tc>
                <a:tc hMerge="1"/>
                <a:tc hMerge="1"/>
                <a:tc hMerge="1"/>
                <a:tc hMerge="1"/>
                <a:tc hMerge="1"/>
              </a:tr>
              <a:tr h="358575">
                <a:tc>
                  <a:txBody>
                    <a:bodyPr/>
                    <a:lstStyle/>
                    <a:p>
                      <a:pPr indent="0" lvl="0" marL="0" rtl="0" algn="ctr">
                        <a:spcBef>
                          <a:spcPts val="0"/>
                        </a:spcBef>
                        <a:spcAft>
                          <a:spcPts val="0"/>
                        </a:spcAft>
                        <a:buNone/>
                      </a:pPr>
                      <a:r>
                        <a:rPr lang="es" sz="1200">
                          <a:highlight>
                            <a:srgbClr val="6AA84F"/>
                          </a:highlight>
                          <a:latin typeface="Times New Roman"/>
                          <a:ea typeface="Times New Roman"/>
                          <a:cs typeface="Times New Roman"/>
                          <a:sym typeface="Times New Roman"/>
                        </a:rPr>
                        <a:t>Recurso</a:t>
                      </a:r>
                      <a:endParaRPr sz="1200">
                        <a:highlight>
                          <a:srgbClr val="6AA84F"/>
                        </a:highlight>
                        <a:latin typeface="Times New Roman"/>
                        <a:ea typeface="Times New Roman"/>
                        <a:cs typeface="Times New Roman"/>
                        <a:sym typeface="Times New Roman"/>
                      </a:endParaRPr>
                    </a:p>
                  </a:txBody>
                  <a:tcPr marT="63500" marB="63500" marR="63500" marL="63500">
                    <a:solidFill>
                      <a:srgbClr val="6AA84F"/>
                    </a:solidFill>
                  </a:tcPr>
                </a:tc>
                <a:tc>
                  <a:txBody>
                    <a:bodyPr/>
                    <a:lstStyle/>
                    <a:p>
                      <a:pPr indent="0" lvl="0" marL="0" rtl="0" algn="ctr">
                        <a:spcBef>
                          <a:spcPts val="0"/>
                        </a:spcBef>
                        <a:spcAft>
                          <a:spcPts val="0"/>
                        </a:spcAft>
                        <a:buNone/>
                      </a:pPr>
                      <a:r>
                        <a:rPr lang="es" sz="1200">
                          <a:highlight>
                            <a:srgbClr val="6AA84F"/>
                          </a:highlight>
                          <a:latin typeface="Times New Roman"/>
                          <a:ea typeface="Times New Roman"/>
                          <a:cs typeface="Times New Roman"/>
                          <a:sym typeface="Times New Roman"/>
                        </a:rPr>
                        <a:t>Precio</a:t>
                      </a:r>
                      <a:endParaRPr sz="1200">
                        <a:highlight>
                          <a:srgbClr val="6AA84F"/>
                        </a:highlight>
                        <a:latin typeface="Times New Roman"/>
                        <a:ea typeface="Times New Roman"/>
                        <a:cs typeface="Times New Roman"/>
                        <a:sym typeface="Times New Roman"/>
                      </a:endParaRPr>
                    </a:p>
                  </a:txBody>
                  <a:tcPr marT="63500" marB="63500" marR="63500" marL="63500">
                    <a:solidFill>
                      <a:srgbClr val="6AA84F"/>
                    </a:solidFill>
                  </a:tcPr>
                </a:tc>
                <a:tc>
                  <a:txBody>
                    <a:bodyPr/>
                    <a:lstStyle/>
                    <a:p>
                      <a:pPr indent="0" lvl="0" marL="0" rtl="0" algn="ctr">
                        <a:spcBef>
                          <a:spcPts val="0"/>
                        </a:spcBef>
                        <a:spcAft>
                          <a:spcPts val="0"/>
                        </a:spcAft>
                        <a:buNone/>
                      </a:pPr>
                      <a:r>
                        <a:rPr lang="es" sz="1200">
                          <a:highlight>
                            <a:srgbClr val="6AA84F"/>
                          </a:highlight>
                          <a:latin typeface="Times New Roman"/>
                          <a:ea typeface="Times New Roman"/>
                          <a:cs typeface="Times New Roman"/>
                          <a:sym typeface="Times New Roman"/>
                        </a:rPr>
                        <a:t>Horas de uso</a:t>
                      </a:r>
                      <a:endParaRPr sz="1200">
                        <a:highlight>
                          <a:srgbClr val="6AA84F"/>
                        </a:highlight>
                        <a:latin typeface="Times New Roman"/>
                        <a:ea typeface="Times New Roman"/>
                        <a:cs typeface="Times New Roman"/>
                        <a:sym typeface="Times New Roman"/>
                      </a:endParaRPr>
                    </a:p>
                  </a:txBody>
                  <a:tcPr marT="63500" marB="63500" marR="63500" marL="63500">
                    <a:solidFill>
                      <a:srgbClr val="6AA84F"/>
                    </a:solidFill>
                  </a:tcPr>
                </a:tc>
                <a:tc>
                  <a:txBody>
                    <a:bodyPr/>
                    <a:lstStyle/>
                    <a:p>
                      <a:pPr indent="0" lvl="0" marL="0" rtl="0" algn="ctr">
                        <a:spcBef>
                          <a:spcPts val="0"/>
                        </a:spcBef>
                        <a:spcAft>
                          <a:spcPts val="0"/>
                        </a:spcAft>
                        <a:buNone/>
                      </a:pPr>
                      <a:r>
                        <a:rPr lang="es" sz="1200">
                          <a:highlight>
                            <a:srgbClr val="6AA84F"/>
                          </a:highlight>
                          <a:latin typeface="Times New Roman"/>
                          <a:ea typeface="Times New Roman"/>
                          <a:cs typeface="Times New Roman"/>
                          <a:sym typeface="Times New Roman"/>
                        </a:rPr>
                        <a:t>Horas de vida útil</a:t>
                      </a:r>
                      <a:endParaRPr sz="1200">
                        <a:highlight>
                          <a:srgbClr val="6AA84F"/>
                        </a:highlight>
                        <a:latin typeface="Times New Roman"/>
                        <a:ea typeface="Times New Roman"/>
                        <a:cs typeface="Times New Roman"/>
                        <a:sym typeface="Times New Roman"/>
                      </a:endParaRPr>
                    </a:p>
                  </a:txBody>
                  <a:tcPr marT="63500" marB="63500" marR="63500" marL="63500">
                    <a:solidFill>
                      <a:srgbClr val="6AA84F"/>
                    </a:solidFill>
                  </a:tcPr>
                </a:tc>
                <a:tc>
                  <a:txBody>
                    <a:bodyPr/>
                    <a:lstStyle/>
                    <a:p>
                      <a:pPr indent="0" lvl="0" marL="0" rtl="0" algn="ctr">
                        <a:spcBef>
                          <a:spcPts val="0"/>
                        </a:spcBef>
                        <a:spcAft>
                          <a:spcPts val="0"/>
                        </a:spcAft>
                        <a:buNone/>
                      </a:pPr>
                      <a:r>
                        <a:rPr lang="es" sz="1200">
                          <a:highlight>
                            <a:srgbClr val="6AA84F"/>
                          </a:highlight>
                          <a:latin typeface="Times New Roman"/>
                          <a:ea typeface="Times New Roman"/>
                          <a:cs typeface="Times New Roman"/>
                          <a:sym typeface="Times New Roman"/>
                        </a:rPr>
                        <a:t>%</a:t>
                      </a:r>
                      <a:endParaRPr sz="1200">
                        <a:highlight>
                          <a:srgbClr val="6AA84F"/>
                        </a:highlight>
                        <a:latin typeface="Times New Roman"/>
                        <a:ea typeface="Times New Roman"/>
                        <a:cs typeface="Times New Roman"/>
                        <a:sym typeface="Times New Roman"/>
                      </a:endParaRPr>
                    </a:p>
                  </a:txBody>
                  <a:tcPr marT="63500" marB="63500" marR="63500" marL="63500">
                    <a:solidFill>
                      <a:srgbClr val="6AA84F"/>
                    </a:solidFill>
                  </a:tcPr>
                </a:tc>
                <a:tc>
                  <a:txBody>
                    <a:bodyPr/>
                    <a:lstStyle/>
                    <a:p>
                      <a:pPr indent="0" lvl="0" marL="0" rtl="0" algn="ctr">
                        <a:spcBef>
                          <a:spcPts val="0"/>
                        </a:spcBef>
                        <a:spcAft>
                          <a:spcPts val="0"/>
                        </a:spcAft>
                        <a:buNone/>
                      </a:pPr>
                      <a:r>
                        <a:rPr lang="es" sz="1200">
                          <a:highlight>
                            <a:srgbClr val="6AA84F"/>
                          </a:highlight>
                          <a:latin typeface="Times New Roman"/>
                          <a:ea typeface="Times New Roman"/>
                          <a:cs typeface="Times New Roman"/>
                          <a:sym typeface="Times New Roman"/>
                        </a:rPr>
                        <a:t>Subtotal</a:t>
                      </a:r>
                      <a:endParaRPr sz="1200">
                        <a:highlight>
                          <a:srgbClr val="6AA84F"/>
                        </a:highlight>
                        <a:latin typeface="Times New Roman"/>
                        <a:ea typeface="Times New Roman"/>
                        <a:cs typeface="Times New Roman"/>
                        <a:sym typeface="Times New Roman"/>
                      </a:endParaRPr>
                    </a:p>
                  </a:txBody>
                  <a:tcPr marT="63500" marB="63500" marR="63500" marL="63500">
                    <a:solidFill>
                      <a:srgbClr val="6AA84F"/>
                    </a:solidFill>
                  </a:tcPr>
                </a:tc>
              </a:tr>
              <a:tr h="225850">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Medion ERAZER</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719,98 €</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525 h</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 5040 h</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10 %</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75 €</a:t>
                      </a:r>
                      <a:endParaRPr sz="1200">
                        <a:highlight>
                          <a:srgbClr val="FFFFFF"/>
                        </a:highlight>
                        <a:latin typeface="Times New Roman"/>
                        <a:ea typeface="Times New Roman"/>
                        <a:cs typeface="Times New Roman"/>
                        <a:sym typeface="Times New Roman"/>
                      </a:endParaRPr>
                    </a:p>
                  </a:txBody>
                  <a:tcPr marT="63500" marB="63500" marR="63500" marL="63500"/>
                </a:tc>
              </a:tr>
              <a:tr h="225850">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Servidor</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1500 €</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300 h</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 5040 h</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5%</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89 €</a:t>
                      </a:r>
                      <a:endParaRPr sz="1200">
                        <a:highlight>
                          <a:srgbClr val="FFFFFF"/>
                        </a:highlight>
                        <a:latin typeface="Times New Roman"/>
                        <a:ea typeface="Times New Roman"/>
                        <a:cs typeface="Times New Roman"/>
                        <a:sym typeface="Times New Roman"/>
                      </a:endParaRPr>
                    </a:p>
                  </a:txBody>
                  <a:tcPr marT="63500" marB="63500" marR="63500" marL="63500"/>
                </a:tc>
              </a:tr>
              <a:tr h="225850">
                <a:tc gridSpan="5">
                  <a:txBody>
                    <a:bodyPr/>
                    <a:lstStyle/>
                    <a:p>
                      <a:pPr indent="0" lvl="0" marL="0" rtl="0" algn="just">
                        <a:spcBef>
                          <a:spcPts val="0"/>
                        </a:spcBef>
                        <a:spcAft>
                          <a:spcPts val="0"/>
                        </a:spcAft>
                        <a:buNone/>
                      </a:pPr>
                      <a:r>
                        <a:rPr lang="es" sz="1200">
                          <a:highlight>
                            <a:srgbClr val="FFFFFF"/>
                          </a:highlight>
                          <a:latin typeface="Times New Roman"/>
                          <a:ea typeface="Times New Roman"/>
                          <a:cs typeface="Times New Roman"/>
                          <a:sym typeface="Times New Roman"/>
                        </a:rPr>
                        <a:t>Coste Total</a:t>
                      </a:r>
                      <a:endParaRPr sz="1200">
                        <a:highlight>
                          <a:srgbClr val="FFFFFF"/>
                        </a:highlight>
                        <a:latin typeface="Times New Roman"/>
                        <a:ea typeface="Times New Roman"/>
                        <a:cs typeface="Times New Roman"/>
                        <a:sym typeface="Times New Roman"/>
                      </a:endParaRPr>
                    </a:p>
                  </a:txBody>
                  <a:tcPr marT="63500" marB="63500" marR="63500" marL="63500"/>
                </a:tc>
                <a:tc hMerge="1"/>
                <a:tc hMerge="1"/>
                <a:tc hMerge="1"/>
                <a:tc hMerge="1"/>
                <a:tc>
                  <a:txBody>
                    <a:bodyPr/>
                    <a:lstStyle/>
                    <a:p>
                      <a:pPr indent="0" lvl="0" marL="0" rtl="0" algn="ctr">
                        <a:spcBef>
                          <a:spcPts val="0"/>
                        </a:spcBef>
                        <a:spcAft>
                          <a:spcPts val="0"/>
                        </a:spcAft>
                        <a:buNone/>
                      </a:pPr>
                      <a:r>
                        <a:rPr lang="es" sz="1200">
                          <a:highlight>
                            <a:srgbClr val="DD7E6B"/>
                          </a:highlight>
                          <a:latin typeface="Times New Roman"/>
                          <a:ea typeface="Times New Roman"/>
                          <a:cs typeface="Times New Roman"/>
                          <a:sym typeface="Times New Roman"/>
                        </a:rPr>
                        <a:t>164 €</a:t>
                      </a:r>
                      <a:endParaRPr sz="1200">
                        <a:highlight>
                          <a:srgbClr val="DD7E6B"/>
                        </a:highlight>
                        <a:latin typeface="Times New Roman"/>
                        <a:ea typeface="Times New Roman"/>
                        <a:cs typeface="Times New Roman"/>
                        <a:sym typeface="Times New Roman"/>
                      </a:endParaRPr>
                    </a:p>
                  </a:txBody>
                  <a:tcPr marT="63500" marB="63500" marR="63500" marL="63500">
                    <a:solidFill>
                      <a:srgbClr val="DD7E6B"/>
                    </a:solidFill>
                  </a:tcPr>
                </a:tc>
              </a:tr>
            </a:tbl>
          </a:graphicData>
        </a:graphic>
      </p:graphicFrame>
      <p:graphicFrame>
        <p:nvGraphicFramePr>
          <p:cNvPr id="286" name="Google Shape;286;p28"/>
          <p:cNvGraphicFramePr/>
          <p:nvPr/>
        </p:nvGraphicFramePr>
        <p:xfrm>
          <a:off x="281400" y="1345588"/>
          <a:ext cx="3000000" cy="3000000"/>
        </p:xfrm>
        <a:graphic>
          <a:graphicData uri="http://schemas.openxmlformats.org/drawingml/2006/table">
            <a:tbl>
              <a:tblPr>
                <a:noFill/>
                <a:tableStyleId>{05C8E00B-5D45-4962-9C7E-1ABECA2F8CBB}</a:tableStyleId>
              </a:tblPr>
              <a:tblGrid>
                <a:gridCol w="713375"/>
                <a:gridCol w="1300400"/>
                <a:gridCol w="1248400"/>
                <a:gridCol w="527600"/>
                <a:gridCol w="676225"/>
              </a:tblGrid>
              <a:tr h="279400">
                <a:tc gridSpan="5">
                  <a:txBody>
                    <a:bodyPr/>
                    <a:lstStyle/>
                    <a:p>
                      <a:pPr indent="0" lvl="0" marL="0" rtl="0" algn="ctr">
                        <a:spcBef>
                          <a:spcPts val="0"/>
                        </a:spcBef>
                        <a:spcAft>
                          <a:spcPts val="0"/>
                        </a:spcAft>
                        <a:buNone/>
                      </a:pPr>
                      <a:r>
                        <a:rPr b="1" lang="es" sz="1200">
                          <a:solidFill>
                            <a:srgbClr val="FFFFFF"/>
                          </a:solidFill>
                          <a:highlight>
                            <a:srgbClr val="1155CC"/>
                          </a:highlight>
                          <a:latin typeface="Times New Roman"/>
                          <a:ea typeface="Times New Roman"/>
                          <a:cs typeface="Times New Roman"/>
                          <a:sym typeface="Times New Roman"/>
                        </a:rPr>
                        <a:t>MATRIZ COSTES RECURSOS HUMANOS</a:t>
                      </a:r>
                      <a:endParaRPr b="1" sz="1200">
                        <a:solidFill>
                          <a:srgbClr val="FFFFFF"/>
                        </a:solidFill>
                        <a:highlight>
                          <a:srgbClr val="1155CC"/>
                        </a:highlight>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155CC"/>
                    </a:solidFill>
                  </a:tcPr>
                </a:tc>
                <a:tc hMerge="1"/>
                <a:tc hMerge="1"/>
                <a:tc hMerge="1"/>
                <a:tc hMerge="1"/>
              </a:tr>
              <a:tr h="222875">
                <a:tc>
                  <a:txBody>
                    <a:bodyPr/>
                    <a:lstStyle/>
                    <a:p>
                      <a:pPr indent="0" lvl="0" marL="0" rtl="0" algn="ctr">
                        <a:spcBef>
                          <a:spcPts val="0"/>
                        </a:spcBef>
                        <a:spcAft>
                          <a:spcPts val="0"/>
                        </a:spcAft>
                        <a:buNone/>
                      </a:pPr>
                      <a:r>
                        <a:rPr lang="es" sz="1200">
                          <a:highlight>
                            <a:srgbClr val="6AA84F"/>
                          </a:highlight>
                          <a:latin typeface="Times New Roman"/>
                          <a:ea typeface="Times New Roman"/>
                          <a:cs typeface="Times New Roman"/>
                          <a:sym typeface="Times New Roman"/>
                        </a:rPr>
                        <a:t>Puesto</a:t>
                      </a:r>
                      <a:endParaRPr sz="1200">
                        <a:highlight>
                          <a:srgbClr val="6AA84F"/>
                        </a:highlight>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lang="es" sz="1200">
                          <a:highlight>
                            <a:srgbClr val="6AA84F"/>
                          </a:highlight>
                          <a:latin typeface="Times New Roman"/>
                          <a:ea typeface="Times New Roman"/>
                          <a:cs typeface="Times New Roman"/>
                          <a:sym typeface="Times New Roman"/>
                        </a:rPr>
                        <a:t>Horas de Trabajo</a:t>
                      </a:r>
                      <a:endParaRPr sz="1200">
                        <a:highlight>
                          <a:srgbClr val="6AA84F"/>
                        </a:highlight>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lang="es" sz="1200">
                          <a:highlight>
                            <a:srgbClr val="6AA84F"/>
                          </a:highlight>
                          <a:latin typeface="Times New Roman"/>
                          <a:ea typeface="Times New Roman"/>
                          <a:cs typeface="Times New Roman"/>
                          <a:sym typeface="Times New Roman"/>
                        </a:rPr>
                        <a:t>Coste /h</a:t>
                      </a:r>
                      <a:endParaRPr sz="1200">
                        <a:highlight>
                          <a:srgbClr val="6AA84F"/>
                        </a:highlight>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gridSpan="2">
                  <a:txBody>
                    <a:bodyPr/>
                    <a:lstStyle/>
                    <a:p>
                      <a:pPr indent="0" lvl="0" marL="0" rtl="0" algn="ctr">
                        <a:spcBef>
                          <a:spcPts val="0"/>
                        </a:spcBef>
                        <a:spcAft>
                          <a:spcPts val="0"/>
                        </a:spcAft>
                        <a:buNone/>
                      </a:pPr>
                      <a:r>
                        <a:rPr lang="es" sz="1200">
                          <a:highlight>
                            <a:srgbClr val="6AA84F"/>
                          </a:highlight>
                          <a:latin typeface="Times New Roman"/>
                          <a:ea typeface="Times New Roman"/>
                          <a:cs typeface="Times New Roman"/>
                          <a:sym typeface="Times New Roman"/>
                        </a:rPr>
                        <a:t>Total</a:t>
                      </a:r>
                      <a:endParaRPr sz="1200">
                        <a:highlight>
                          <a:srgbClr val="6AA84F"/>
                        </a:highlight>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hMerge="1"/>
              </a:tr>
              <a:tr h="279400">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Autor</a:t>
                      </a:r>
                      <a:endParaRPr sz="1200">
                        <a:highlight>
                          <a:srgbClr val="FFFFFF"/>
                        </a:highlight>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524</a:t>
                      </a:r>
                      <a:endParaRPr sz="1200">
                        <a:highlight>
                          <a:srgbClr val="FFFFFF"/>
                        </a:highlight>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s" sz="1200">
                          <a:highlight>
                            <a:srgbClr val="FFFFFF"/>
                          </a:highlight>
                          <a:latin typeface="Times New Roman"/>
                          <a:ea typeface="Times New Roman"/>
                          <a:cs typeface="Times New Roman"/>
                          <a:sym typeface="Times New Roman"/>
                        </a:rPr>
                        <a:t>10</a:t>
                      </a:r>
                      <a:endParaRPr sz="1200">
                        <a:highlight>
                          <a:srgbClr val="FFFFFF"/>
                        </a:highlight>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2">
                  <a:txBody>
                    <a:bodyPr/>
                    <a:lstStyle/>
                    <a:p>
                      <a:pPr indent="0" lvl="0" marL="0" rtl="0" algn="ctr">
                        <a:spcBef>
                          <a:spcPts val="0"/>
                        </a:spcBef>
                        <a:spcAft>
                          <a:spcPts val="0"/>
                        </a:spcAft>
                        <a:buNone/>
                      </a:pPr>
                      <a:r>
                        <a:rPr lang="es" sz="1200">
                          <a:highlight>
                            <a:srgbClr val="DD7E6B"/>
                          </a:highlight>
                          <a:latin typeface="Times New Roman"/>
                          <a:ea typeface="Times New Roman"/>
                          <a:cs typeface="Times New Roman"/>
                          <a:sym typeface="Times New Roman"/>
                        </a:rPr>
                        <a:t>5240 €</a:t>
                      </a:r>
                      <a:endParaRPr sz="1200">
                        <a:highlight>
                          <a:srgbClr val="DD7E6B"/>
                        </a:highlight>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hMerge="1"/>
              </a:tr>
            </a:tbl>
          </a:graphicData>
        </a:graphic>
      </p:graphicFrame>
      <p:cxnSp>
        <p:nvCxnSpPr>
          <p:cNvPr id="287" name="Google Shape;287;p28"/>
          <p:cNvCxnSpPr/>
          <p:nvPr/>
        </p:nvCxnSpPr>
        <p:spPr>
          <a:xfrm flipH="1">
            <a:off x="3252300" y="2421325"/>
            <a:ext cx="530100" cy="1117500"/>
          </a:xfrm>
          <a:prstGeom prst="straightConnector1">
            <a:avLst/>
          </a:prstGeom>
          <a:noFill/>
          <a:ln cap="flat" cmpd="sng" w="9525">
            <a:solidFill>
              <a:schemeClr val="dk2"/>
            </a:solidFill>
            <a:prstDash val="solid"/>
            <a:round/>
            <a:headEnd len="med" w="med" type="none"/>
            <a:tailEnd len="med" w="med" type="triangle"/>
          </a:ln>
        </p:spPr>
      </p:cxnSp>
      <p:cxnSp>
        <p:nvCxnSpPr>
          <p:cNvPr id="288" name="Google Shape;288;p28"/>
          <p:cNvCxnSpPr/>
          <p:nvPr/>
        </p:nvCxnSpPr>
        <p:spPr>
          <a:xfrm rot="10800000">
            <a:off x="3567400" y="3954200"/>
            <a:ext cx="372600" cy="28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9"/>
          <p:cNvSpPr txBox="1"/>
          <p:nvPr>
            <p:ph type="title"/>
          </p:nvPr>
        </p:nvSpPr>
        <p:spPr>
          <a:xfrm>
            <a:off x="729450" y="616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TRABAJOS FUTUROS</a:t>
            </a:r>
            <a:endParaRPr/>
          </a:p>
        </p:txBody>
      </p:sp>
      <p:sp>
        <p:nvSpPr>
          <p:cNvPr id="294" name="Google Shape;294;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1000"/>
              </a:spcBef>
              <a:spcAft>
                <a:spcPts val="0"/>
              </a:spcAft>
              <a:buSzPts val="1300"/>
              <a:buChar char="●"/>
            </a:pPr>
            <a:r>
              <a:rPr lang="es"/>
              <a:t>Aumentar </a:t>
            </a:r>
            <a:r>
              <a:rPr i="1" lang="es"/>
              <a:t>dataset</a:t>
            </a:r>
            <a:endParaRPr i="1"/>
          </a:p>
          <a:p>
            <a:pPr indent="-311150" lvl="0" marL="457200" rtl="0" algn="l">
              <a:spcBef>
                <a:spcPts val="1200"/>
              </a:spcBef>
              <a:spcAft>
                <a:spcPts val="0"/>
              </a:spcAft>
              <a:buSzPts val="1300"/>
              <a:buChar char="●"/>
            </a:pPr>
            <a:r>
              <a:rPr lang="es"/>
              <a:t>Continuación</a:t>
            </a:r>
            <a:r>
              <a:rPr lang="es"/>
              <a:t> de la </a:t>
            </a:r>
            <a:r>
              <a:rPr lang="es"/>
              <a:t>investigación</a:t>
            </a:r>
            <a:endParaRPr/>
          </a:p>
          <a:p>
            <a:pPr indent="-311150" lvl="0" marL="457200" rtl="0" algn="l">
              <a:spcBef>
                <a:spcPts val="1000"/>
              </a:spcBef>
              <a:spcAft>
                <a:spcPts val="0"/>
              </a:spcAft>
              <a:buSzPts val="1300"/>
              <a:buChar char="●"/>
            </a:pPr>
            <a:r>
              <a:rPr lang="es"/>
              <a:t>Auto - Etiquetado de matrículas</a:t>
            </a:r>
            <a:endParaRPr/>
          </a:p>
          <a:p>
            <a:pPr indent="-311150" lvl="0" marL="457200" rtl="0" algn="l">
              <a:spcBef>
                <a:spcPts val="1000"/>
              </a:spcBef>
              <a:spcAft>
                <a:spcPts val="0"/>
              </a:spcAft>
              <a:buSzPts val="1300"/>
              <a:buChar char="●"/>
            </a:pPr>
            <a:r>
              <a:rPr lang="es"/>
              <a:t>Probar otros algoritmos de detección </a:t>
            </a:r>
            <a:endParaRPr/>
          </a:p>
          <a:p>
            <a:pPr indent="-311150" lvl="0" marL="457200" rtl="0" algn="l">
              <a:spcBef>
                <a:spcPts val="1000"/>
              </a:spcBef>
              <a:spcAft>
                <a:spcPts val="0"/>
              </a:spcAft>
              <a:buSzPts val="1300"/>
              <a:buChar char="●"/>
            </a:pPr>
            <a:r>
              <a:rPr lang="es"/>
              <a:t>Implementar un sistema ANPR completo.</a:t>
            </a:r>
            <a:endParaRPr/>
          </a:p>
        </p:txBody>
      </p:sp>
      <p:pic>
        <p:nvPicPr>
          <p:cNvPr id="295" name="Google Shape;295;p29"/>
          <p:cNvPicPr preferRelativeResize="0"/>
          <p:nvPr/>
        </p:nvPicPr>
        <p:blipFill>
          <a:blip r:embed="rId4">
            <a:alphaModFix/>
          </a:blip>
          <a:stretch>
            <a:fillRect/>
          </a:stretch>
        </p:blipFill>
        <p:spPr>
          <a:xfrm>
            <a:off x="7050150" y="2104788"/>
            <a:ext cx="856250" cy="856250"/>
          </a:xfrm>
          <a:prstGeom prst="rect">
            <a:avLst/>
          </a:prstGeom>
          <a:noFill/>
          <a:ln>
            <a:noFill/>
          </a:ln>
        </p:spPr>
      </p:pic>
      <p:sp>
        <p:nvSpPr>
          <p:cNvPr id="296" name="Google Shape;296;p29"/>
          <p:cNvSpPr txBox="1"/>
          <p:nvPr/>
        </p:nvSpPr>
        <p:spPr>
          <a:xfrm>
            <a:off x="6985375" y="2769313"/>
            <a:ext cx="9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s">
                <a:latin typeface="Lato"/>
                <a:ea typeface="Lato"/>
                <a:cs typeface="Lato"/>
                <a:sym typeface="Lato"/>
              </a:rPr>
              <a:t>dataset</a:t>
            </a:r>
            <a:endParaRPr i="1">
              <a:latin typeface="Lato"/>
              <a:ea typeface="Lato"/>
              <a:cs typeface="Lato"/>
              <a:sym typeface="Lato"/>
            </a:endParaRPr>
          </a:p>
        </p:txBody>
      </p:sp>
      <p:pic>
        <p:nvPicPr>
          <p:cNvPr id="297" name="Google Shape;297;p29"/>
          <p:cNvPicPr preferRelativeResize="0"/>
          <p:nvPr/>
        </p:nvPicPr>
        <p:blipFill>
          <a:blip r:embed="rId5">
            <a:alphaModFix/>
          </a:blip>
          <a:stretch>
            <a:fillRect/>
          </a:stretch>
        </p:blipFill>
        <p:spPr>
          <a:xfrm>
            <a:off x="6390925" y="1663663"/>
            <a:ext cx="594450" cy="713375"/>
          </a:xfrm>
          <a:prstGeom prst="rect">
            <a:avLst/>
          </a:prstGeom>
          <a:noFill/>
          <a:ln>
            <a:noFill/>
          </a:ln>
        </p:spPr>
      </p:pic>
      <p:sp>
        <p:nvSpPr>
          <p:cNvPr id="298" name="Google Shape;298;p29"/>
          <p:cNvSpPr/>
          <p:nvPr/>
        </p:nvSpPr>
        <p:spPr>
          <a:xfrm flipH="1" rot="10800000">
            <a:off x="6683770" y="2402141"/>
            <a:ext cx="350700" cy="2619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p:nvPr/>
        </p:nvSpPr>
        <p:spPr>
          <a:xfrm>
            <a:off x="7404625" y="3126288"/>
            <a:ext cx="147300" cy="351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0" name="Google Shape;300;p29"/>
          <p:cNvPicPr preferRelativeResize="0"/>
          <p:nvPr/>
        </p:nvPicPr>
        <p:blipFill>
          <a:blip r:embed="rId6">
            <a:alphaModFix/>
          </a:blip>
          <a:stretch>
            <a:fillRect/>
          </a:stretch>
        </p:blipFill>
        <p:spPr>
          <a:xfrm>
            <a:off x="6918100" y="3561779"/>
            <a:ext cx="1120362" cy="351300"/>
          </a:xfrm>
          <a:prstGeom prst="rect">
            <a:avLst/>
          </a:prstGeom>
          <a:noFill/>
          <a:ln>
            <a:noFill/>
          </a:ln>
        </p:spPr>
      </p:pic>
      <p:pic>
        <p:nvPicPr>
          <p:cNvPr id="301" name="Google Shape;301;p29"/>
          <p:cNvPicPr preferRelativeResize="0"/>
          <p:nvPr/>
        </p:nvPicPr>
        <p:blipFill>
          <a:blip r:embed="rId7">
            <a:alphaModFix/>
          </a:blip>
          <a:stretch>
            <a:fillRect/>
          </a:stretch>
        </p:blipFill>
        <p:spPr>
          <a:xfrm>
            <a:off x="7234790" y="1515393"/>
            <a:ext cx="856250" cy="862820"/>
          </a:xfrm>
          <a:prstGeom prst="rect">
            <a:avLst/>
          </a:prstGeom>
          <a:noFill/>
          <a:ln>
            <a:noFill/>
          </a:ln>
        </p:spPr>
      </p:pic>
      <p:pic>
        <p:nvPicPr>
          <p:cNvPr id="302" name="Google Shape;302;p29"/>
          <p:cNvPicPr preferRelativeResize="0"/>
          <p:nvPr/>
        </p:nvPicPr>
        <p:blipFill>
          <a:blip r:embed="rId8">
            <a:alphaModFix/>
          </a:blip>
          <a:stretch>
            <a:fillRect/>
          </a:stretch>
        </p:blipFill>
        <p:spPr>
          <a:xfrm>
            <a:off x="7698254" y="2378225"/>
            <a:ext cx="985800" cy="974304"/>
          </a:xfrm>
          <a:prstGeom prst="rect">
            <a:avLst/>
          </a:prstGeom>
          <a:noFill/>
          <a:ln>
            <a:noFill/>
          </a:ln>
        </p:spPr>
      </p:pic>
      <p:pic>
        <p:nvPicPr>
          <p:cNvPr id="303" name="Google Shape;303;p29"/>
          <p:cNvPicPr preferRelativeResize="0"/>
          <p:nvPr/>
        </p:nvPicPr>
        <p:blipFill>
          <a:blip r:embed="rId9">
            <a:alphaModFix/>
          </a:blip>
          <a:stretch>
            <a:fillRect/>
          </a:stretch>
        </p:blipFill>
        <p:spPr>
          <a:xfrm>
            <a:off x="5034188" y="2502098"/>
            <a:ext cx="2664073" cy="1624000"/>
          </a:xfrm>
          <a:prstGeom prst="rect">
            <a:avLst/>
          </a:prstGeom>
          <a:noFill/>
          <a:ln>
            <a:noFill/>
          </a:ln>
        </p:spPr>
      </p:pic>
      <p:pic>
        <p:nvPicPr>
          <p:cNvPr id="304" name="Google Shape;304;p29"/>
          <p:cNvPicPr preferRelativeResize="0"/>
          <p:nvPr/>
        </p:nvPicPr>
        <p:blipFill>
          <a:blip r:embed="rId10">
            <a:alphaModFix/>
          </a:blip>
          <a:stretch>
            <a:fillRect/>
          </a:stretch>
        </p:blipFill>
        <p:spPr>
          <a:xfrm>
            <a:off x="4937313" y="1913800"/>
            <a:ext cx="3843632" cy="1903150"/>
          </a:xfrm>
          <a:prstGeom prst="rect">
            <a:avLst/>
          </a:prstGeom>
          <a:noFill/>
          <a:ln>
            <a:noFill/>
          </a:ln>
        </p:spPr>
      </p:pic>
      <p:sp>
        <p:nvSpPr>
          <p:cNvPr id="305" name="Google Shape;305;p29"/>
          <p:cNvSpPr txBox="1"/>
          <p:nvPr/>
        </p:nvSpPr>
        <p:spPr>
          <a:xfrm>
            <a:off x="4798750" y="3169513"/>
            <a:ext cx="39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YOLOR: </a:t>
            </a:r>
            <a:r>
              <a:rPr i="1" lang="es">
                <a:latin typeface="Lato"/>
                <a:ea typeface="Lato"/>
                <a:cs typeface="Lato"/>
                <a:sym typeface="Lato"/>
              </a:rPr>
              <a:t>You Only Learn One Representation</a:t>
            </a:r>
            <a:endParaRPr i="1">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295"/>
                                        </p:tgtEl>
                                      </p:cBhvr>
                                    </p:animEffect>
                                    <p:set>
                                      <p:cBhvr>
                                        <p:cTn dur="1" fill="hold">
                                          <p:stCondLst>
                                            <p:cond delay="400"/>
                                          </p:stCondLst>
                                        </p:cTn>
                                        <p:tgtEl>
                                          <p:spTgt spid="29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300"/>
                                        <p:tgtEl>
                                          <p:spTgt spid="296"/>
                                        </p:tgtEl>
                                      </p:cBhvr>
                                    </p:animEffect>
                                    <p:set>
                                      <p:cBhvr>
                                        <p:cTn dur="1" fill="hold">
                                          <p:stCondLst>
                                            <p:cond delay="300"/>
                                          </p:stCondLst>
                                        </p:cTn>
                                        <p:tgtEl>
                                          <p:spTgt spid="2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300"/>
                                        <p:tgtEl>
                                          <p:spTgt spid="297"/>
                                        </p:tgtEl>
                                      </p:cBhvr>
                                    </p:animEffect>
                                    <p:set>
                                      <p:cBhvr>
                                        <p:cTn dur="1" fill="hold">
                                          <p:stCondLst>
                                            <p:cond delay="300"/>
                                          </p:stCondLst>
                                        </p:cTn>
                                        <p:tgtEl>
                                          <p:spTgt spid="2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300"/>
                                        <p:tgtEl>
                                          <p:spTgt spid="298"/>
                                        </p:tgtEl>
                                      </p:cBhvr>
                                    </p:animEffect>
                                    <p:set>
                                      <p:cBhvr>
                                        <p:cTn dur="1" fill="hold">
                                          <p:stCondLst>
                                            <p:cond delay="300"/>
                                          </p:stCondLst>
                                        </p:cTn>
                                        <p:tgtEl>
                                          <p:spTgt spid="2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300"/>
                                        <p:tgtEl>
                                          <p:spTgt spid="299"/>
                                        </p:tgtEl>
                                      </p:cBhvr>
                                    </p:animEffect>
                                    <p:set>
                                      <p:cBhvr>
                                        <p:cTn dur="1" fill="hold">
                                          <p:stCondLst>
                                            <p:cond delay="300"/>
                                          </p:stCondLst>
                                        </p:cTn>
                                        <p:tgtEl>
                                          <p:spTgt spid="29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300"/>
                                        <p:tgtEl>
                                          <p:spTgt spid="300"/>
                                        </p:tgtEl>
                                      </p:cBhvr>
                                    </p:animEffect>
                                    <p:set>
                                      <p:cBhvr>
                                        <p:cTn dur="1" fill="hold">
                                          <p:stCondLst>
                                            <p:cond delay="300"/>
                                          </p:stCondLst>
                                        </p:cTn>
                                        <p:tgtEl>
                                          <p:spTgt spid="30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100"/>
                                        <p:tgtEl>
                                          <p:spTgt spid="304"/>
                                        </p:tgtEl>
                                      </p:cBhvr>
                                    </p:animEffect>
                                  </p:childTnLst>
                                </p:cTn>
                              </p:par>
                              <p:par>
                                <p:cTn fill="hold" nodeType="withEffect" presetClass="exit" presetID="10" presetSubtype="0">
                                  <p:stCondLst>
                                    <p:cond delay="0"/>
                                  </p:stCondLst>
                                  <p:childTnLst>
                                    <p:animEffect filter="fade" transition="out">
                                      <p:cBhvr>
                                        <p:cTn dur="300"/>
                                        <p:tgtEl>
                                          <p:spTgt spid="301"/>
                                        </p:tgtEl>
                                      </p:cBhvr>
                                    </p:animEffect>
                                    <p:set>
                                      <p:cBhvr>
                                        <p:cTn dur="1" fill="hold">
                                          <p:stCondLst>
                                            <p:cond delay="300"/>
                                          </p:stCondLst>
                                        </p:cTn>
                                        <p:tgtEl>
                                          <p:spTgt spid="30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3"/>
                                        </p:tgtEl>
                                      </p:cBhvr>
                                    </p:animEffect>
                                    <p:set>
                                      <p:cBhvr>
                                        <p:cTn dur="1" fill="hold">
                                          <p:stCondLst>
                                            <p:cond delay="1000"/>
                                          </p:stCondLst>
                                        </p:cTn>
                                        <p:tgtEl>
                                          <p:spTgt spid="3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2"/>
                                        </p:tgtEl>
                                      </p:cBhvr>
                                    </p:animEffect>
                                    <p:set>
                                      <p:cBhvr>
                                        <p:cTn dur="1" fill="hold">
                                          <p:stCondLst>
                                            <p:cond delay="1000"/>
                                          </p:stCondLst>
                                        </p:cTn>
                                        <p:tgtEl>
                                          <p:spTgt spid="3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xit" presetID="10" presetSubtype="0">
                                  <p:stCondLst>
                                    <p:cond delay="0"/>
                                  </p:stCondLst>
                                  <p:childTnLst>
                                    <p:animEffect filter="fade" transition="out">
                                      <p:cBhvr>
                                        <p:cTn dur="1000"/>
                                        <p:tgtEl>
                                          <p:spTgt spid="304"/>
                                        </p:tgtEl>
                                      </p:cBhvr>
                                    </p:animEffect>
                                    <p:set>
                                      <p:cBhvr>
                                        <p:cTn dur="1" fill="hold">
                                          <p:stCondLst>
                                            <p:cond delay="1000"/>
                                          </p:stCondLst>
                                        </p:cTn>
                                        <p:tgtEl>
                                          <p:spTgt spid="30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0"/>
          <p:cNvSpPr txBox="1"/>
          <p:nvPr>
            <p:ph type="title"/>
          </p:nvPr>
        </p:nvSpPr>
        <p:spPr>
          <a:xfrm>
            <a:off x="727650" y="593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a:t>
            </a:r>
            <a:endParaRPr/>
          </a:p>
        </p:txBody>
      </p:sp>
      <p:sp>
        <p:nvSpPr>
          <p:cNvPr id="311" name="Google Shape;311;p30"/>
          <p:cNvSpPr txBox="1"/>
          <p:nvPr>
            <p:ph idx="1" type="body"/>
          </p:nvPr>
        </p:nvSpPr>
        <p:spPr>
          <a:xfrm>
            <a:off x="727650" y="1899800"/>
            <a:ext cx="7688700" cy="2261100"/>
          </a:xfrm>
          <a:prstGeom prst="rect">
            <a:avLst/>
          </a:prstGeom>
        </p:spPr>
        <p:txBody>
          <a:bodyPr anchorCtr="0" anchor="t" bIns="91425" lIns="91425" spcFirstLastPara="1" rIns="91425" wrap="square" tIns="91425">
            <a:normAutofit/>
          </a:bodyPr>
          <a:lstStyle/>
          <a:p>
            <a:pPr indent="-311150" lvl="0" marL="457200" rtl="0" algn="l">
              <a:spcBef>
                <a:spcPts val="1000"/>
              </a:spcBef>
              <a:spcAft>
                <a:spcPts val="0"/>
              </a:spcAft>
              <a:buSzPts val="1300"/>
              <a:buChar char="●"/>
            </a:pPr>
            <a:r>
              <a:rPr lang="es"/>
              <a:t>Objetivos cumplidos</a:t>
            </a:r>
            <a:r>
              <a:rPr lang="es"/>
              <a:t>.</a:t>
            </a:r>
            <a:endParaRPr/>
          </a:p>
          <a:p>
            <a:pPr indent="-311150" lvl="0" marL="457200" rtl="0" algn="l">
              <a:spcBef>
                <a:spcPts val="1200"/>
              </a:spcBef>
              <a:spcAft>
                <a:spcPts val="0"/>
              </a:spcAft>
              <a:buSzPts val="1300"/>
              <a:buChar char="●"/>
            </a:pPr>
            <a:r>
              <a:rPr lang="es"/>
              <a:t>Requisitos del sistema OCR.</a:t>
            </a:r>
            <a:endParaRPr/>
          </a:p>
          <a:p>
            <a:pPr indent="-311150" lvl="0" marL="457200" rtl="0" algn="l">
              <a:spcBef>
                <a:spcPts val="1200"/>
              </a:spcBef>
              <a:spcAft>
                <a:spcPts val="0"/>
              </a:spcAft>
              <a:buSzPts val="1300"/>
              <a:buChar char="●"/>
            </a:pPr>
            <a:r>
              <a:rPr lang="es"/>
              <a:t>Establecer un punto de partida para </a:t>
            </a:r>
            <a:r>
              <a:rPr lang="es"/>
              <a:t>futuros</a:t>
            </a:r>
            <a:r>
              <a:rPr lang="es"/>
              <a:t> desarrollos. </a:t>
            </a:r>
            <a:endParaRPr/>
          </a:p>
          <a:p>
            <a:pPr indent="-311150" lvl="0" marL="457200" rtl="0" algn="l">
              <a:spcBef>
                <a:spcPts val="1000"/>
              </a:spcBef>
              <a:spcAft>
                <a:spcPts val="1200"/>
              </a:spcAft>
              <a:buSzPts val="1300"/>
              <a:buChar char="●"/>
            </a:pPr>
            <a:r>
              <a:rPr lang="es"/>
              <a:t>Garantizar la continuidad a </a:t>
            </a:r>
            <a:r>
              <a:rPr lang="es"/>
              <a:t>través</a:t>
            </a:r>
            <a:r>
              <a:rPr lang="es"/>
              <a:t> de la libre </a:t>
            </a:r>
            <a:r>
              <a:rPr lang="es"/>
              <a:t>distribución</a:t>
            </a:r>
            <a:r>
              <a:rPr lang="es"/>
              <a:t> del trabajo.</a:t>
            </a:r>
            <a:endParaRPr/>
          </a:p>
        </p:txBody>
      </p:sp>
      <p:pic>
        <p:nvPicPr>
          <p:cNvPr id="312" name="Google Shape;312;p30"/>
          <p:cNvPicPr preferRelativeResize="0"/>
          <p:nvPr/>
        </p:nvPicPr>
        <p:blipFill rotWithShape="1">
          <a:blip r:embed="rId4">
            <a:alphaModFix/>
          </a:blip>
          <a:srcRect b="0" l="6117" r="6109" t="4379"/>
          <a:stretch/>
        </p:blipFill>
        <p:spPr>
          <a:xfrm>
            <a:off x="4958800" y="708200"/>
            <a:ext cx="3725101" cy="1978176"/>
          </a:xfrm>
          <a:prstGeom prst="rect">
            <a:avLst/>
          </a:prstGeom>
          <a:noFill/>
          <a:ln>
            <a:noFill/>
          </a:ln>
        </p:spPr>
      </p:pic>
      <p:cxnSp>
        <p:nvCxnSpPr>
          <p:cNvPr id="313" name="Google Shape;313;p30"/>
          <p:cNvCxnSpPr>
            <a:endCxn id="311" idx="0"/>
          </p:cNvCxnSpPr>
          <p:nvPr/>
        </p:nvCxnSpPr>
        <p:spPr>
          <a:xfrm flipH="1" rot="10800000">
            <a:off x="3324000" y="1899800"/>
            <a:ext cx="1248000" cy="55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1"/>
          <p:cNvSpPr txBox="1"/>
          <p:nvPr>
            <p:ph idx="1" type="subTitle"/>
          </p:nvPr>
        </p:nvSpPr>
        <p:spPr>
          <a:xfrm>
            <a:off x="691077" y="4362825"/>
            <a:ext cx="7688100" cy="5412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s">
                <a:solidFill>
                  <a:schemeClr val="hlink"/>
                </a:solidFill>
                <a:uFill>
                  <a:noFill/>
                </a:uFill>
                <a:hlinkClick r:id="rId3"/>
              </a:rPr>
              <a:t>https://github.com/MatthewGTZ/Detector-de-Matriculas-en-entorno-interurbano</a:t>
            </a:r>
            <a:endParaRPr/>
          </a:p>
          <a:p>
            <a:pPr indent="0" lvl="0" marL="0" rtl="0" algn="l">
              <a:spcBef>
                <a:spcPts val="0"/>
              </a:spcBef>
              <a:spcAft>
                <a:spcPts val="0"/>
              </a:spcAft>
              <a:buNone/>
            </a:pPr>
            <a:r>
              <a:t/>
            </a:r>
            <a:endParaRPr/>
          </a:p>
        </p:txBody>
      </p:sp>
      <p:pic>
        <p:nvPicPr>
          <p:cNvPr id="319" name="Google Shape;319;p31"/>
          <p:cNvPicPr preferRelativeResize="0"/>
          <p:nvPr/>
        </p:nvPicPr>
        <p:blipFill>
          <a:blip r:embed="rId4">
            <a:alphaModFix/>
          </a:blip>
          <a:stretch>
            <a:fillRect/>
          </a:stretch>
        </p:blipFill>
        <p:spPr>
          <a:xfrm>
            <a:off x="115525" y="437675"/>
            <a:ext cx="8839204" cy="884784"/>
          </a:xfrm>
          <a:prstGeom prst="rect">
            <a:avLst/>
          </a:prstGeom>
          <a:noFill/>
          <a:ln>
            <a:noFill/>
          </a:ln>
        </p:spPr>
      </p:pic>
      <p:pic>
        <p:nvPicPr>
          <p:cNvPr id="320" name="Google Shape;320;p31"/>
          <p:cNvPicPr preferRelativeResize="0"/>
          <p:nvPr/>
        </p:nvPicPr>
        <p:blipFill rotWithShape="1">
          <a:blip r:embed="rId5">
            <a:alphaModFix/>
          </a:blip>
          <a:srcRect b="0" l="0" r="0" t="0"/>
          <a:stretch/>
        </p:blipFill>
        <p:spPr>
          <a:xfrm>
            <a:off x="3590878" y="1427316"/>
            <a:ext cx="884792" cy="884774"/>
          </a:xfrm>
          <a:prstGeom prst="rect">
            <a:avLst/>
          </a:prstGeom>
          <a:noFill/>
          <a:ln>
            <a:noFill/>
          </a:ln>
        </p:spPr>
      </p:pic>
      <p:pic>
        <p:nvPicPr>
          <p:cNvPr descr="Logotipo de github - Iconos gratis de redes sociales" id="321" name="Google Shape;321;p31"/>
          <p:cNvPicPr preferRelativeResize="0"/>
          <p:nvPr/>
        </p:nvPicPr>
        <p:blipFill rotWithShape="1">
          <a:blip r:embed="rId6">
            <a:alphaModFix/>
          </a:blip>
          <a:srcRect b="0" l="0" r="0" t="0"/>
          <a:stretch/>
        </p:blipFill>
        <p:spPr>
          <a:xfrm>
            <a:off x="4735428" y="1427324"/>
            <a:ext cx="884800" cy="884800"/>
          </a:xfrm>
          <a:prstGeom prst="rect">
            <a:avLst/>
          </a:prstGeom>
          <a:noFill/>
          <a:ln>
            <a:noFill/>
          </a:ln>
        </p:spPr>
      </p:pic>
      <p:sp>
        <p:nvSpPr>
          <p:cNvPr id="322" name="Google Shape;322;p31"/>
          <p:cNvSpPr/>
          <p:nvPr/>
        </p:nvSpPr>
        <p:spPr>
          <a:xfrm>
            <a:off x="3774150" y="2674050"/>
            <a:ext cx="1595700" cy="1595700"/>
          </a:xfrm>
          <a:prstGeom prst="rect">
            <a:avLst/>
          </a:prstGeom>
          <a:solidFill>
            <a:srgbClr val="000000">
              <a:alpha val="0"/>
            </a:srgbClr>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3" name="Google Shape;323;p31"/>
          <p:cNvPicPr preferRelativeResize="0"/>
          <p:nvPr/>
        </p:nvPicPr>
        <p:blipFill>
          <a:blip r:embed="rId7">
            <a:alphaModFix/>
          </a:blip>
          <a:stretch>
            <a:fillRect/>
          </a:stretch>
        </p:blipFill>
        <p:spPr>
          <a:xfrm>
            <a:off x="3774150" y="2674051"/>
            <a:ext cx="1595700" cy="159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627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ÍNDICE</a:t>
            </a:r>
            <a:endParaRPr/>
          </a:p>
        </p:txBody>
      </p:sp>
      <p:sp>
        <p:nvSpPr>
          <p:cNvPr id="96" name="Google Shape;96;p14"/>
          <p:cNvSpPr txBox="1"/>
          <p:nvPr>
            <p:ph idx="1" type="body"/>
          </p:nvPr>
        </p:nvSpPr>
        <p:spPr>
          <a:xfrm>
            <a:off x="727650" y="1554500"/>
            <a:ext cx="7688700" cy="3117000"/>
          </a:xfrm>
          <a:prstGeom prst="rect">
            <a:avLst/>
          </a:prstGeom>
        </p:spPr>
        <p:txBody>
          <a:bodyPr anchorCtr="0" anchor="t" bIns="91425" lIns="91425" spcFirstLastPara="1" rIns="91425" wrap="square" tIns="91425">
            <a:normAutofit lnSpcReduction="10000"/>
          </a:bodyPr>
          <a:lstStyle/>
          <a:p>
            <a:pPr indent="-311150" lvl="0" marL="457200" rtl="0" algn="l">
              <a:lnSpc>
                <a:spcPct val="115000"/>
              </a:lnSpc>
              <a:spcBef>
                <a:spcPts val="1000"/>
              </a:spcBef>
              <a:spcAft>
                <a:spcPts val="0"/>
              </a:spcAft>
              <a:buSzPts val="1300"/>
              <a:buChar char="■"/>
            </a:pPr>
            <a:r>
              <a:rPr lang="es"/>
              <a:t>Introducción</a:t>
            </a:r>
            <a:endParaRPr/>
          </a:p>
          <a:p>
            <a:pPr indent="-311150" lvl="0" marL="457200" rtl="0" algn="l">
              <a:lnSpc>
                <a:spcPct val="115000"/>
              </a:lnSpc>
              <a:spcBef>
                <a:spcPts val="1200"/>
              </a:spcBef>
              <a:spcAft>
                <a:spcPts val="0"/>
              </a:spcAft>
              <a:buSzPts val="1300"/>
              <a:buChar char="■"/>
            </a:pPr>
            <a:r>
              <a:rPr lang="es"/>
              <a:t>Objetivos</a:t>
            </a:r>
            <a:endParaRPr/>
          </a:p>
          <a:p>
            <a:pPr indent="-311150" lvl="0" marL="457200" rtl="0" algn="l">
              <a:lnSpc>
                <a:spcPct val="115000"/>
              </a:lnSpc>
              <a:spcBef>
                <a:spcPts val="1000"/>
              </a:spcBef>
              <a:spcAft>
                <a:spcPts val="0"/>
              </a:spcAft>
              <a:buSzPts val="1300"/>
              <a:buChar char="■"/>
            </a:pPr>
            <a:r>
              <a:rPr lang="es"/>
              <a:t>Planificación  </a:t>
            </a:r>
            <a:endParaRPr/>
          </a:p>
          <a:p>
            <a:pPr indent="-311150" lvl="0" marL="457200" rtl="0" algn="l">
              <a:lnSpc>
                <a:spcPct val="115000"/>
              </a:lnSpc>
              <a:spcBef>
                <a:spcPts val="1000"/>
              </a:spcBef>
              <a:spcAft>
                <a:spcPts val="0"/>
              </a:spcAft>
              <a:buSzPts val="1300"/>
              <a:buChar char="■"/>
            </a:pPr>
            <a:r>
              <a:rPr lang="es"/>
              <a:t>Estado del Arte</a:t>
            </a:r>
            <a:endParaRPr/>
          </a:p>
          <a:p>
            <a:pPr indent="-311150" lvl="0" marL="457200" rtl="0" algn="l">
              <a:lnSpc>
                <a:spcPct val="115000"/>
              </a:lnSpc>
              <a:spcBef>
                <a:spcPts val="1000"/>
              </a:spcBef>
              <a:spcAft>
                <a:spcPts val="0"/>
              </a:spcAft>
              <a:buSzPts val="1300"/>
              <a:buChar char="■"/>
            </a:pPr>
            <a:r>
              <a:rPr lang="es"/>
              <a:t>Desarrollo</a:t>
            </a:r>
            <a:endParaRPr/>
          </a:p>
          <a:p>
            <a:pPr indent="-311150" lvl="0" marL="457200" rtl="0" algn="l">
              <a:lnSpc>
                <a:spcPct val="115000"/>
              </a:lnSpc>
              <a:spcBef>
                <a:spcPts val="1000"/>
              </a:spcBef>
              <a:spcAft>
                <a:spcPts val="0"/>
              </a:spcAft>
              <a:buSzPts val="1300"/>
              <a:buChar char="■"/>
            </a:pPr>
            <a:r>
              <a:rPr lang="es"/>
              <a:t>Resultados</a:t>
            </a:r>
            <a:endParaRPr/>
          </a:p>
          <a:p>
            <a:pPr indent="-311150" lvl="0" marL="457200" rtl="0" algn="l">
              <a:spcBef>
                <a:spcPts val="1000"/>
              </a:spcBef>
              <a:spcAft>
                <a:spcPts val="0"/>
              </a:spcAft>
              <a:buSzPts val="1300"/>
              <a:buChar char="■"/>
            </a:pPr>
            <a:r>
              <a:rPr lang="es"/>
              <a:t>Presupuesto</a:t>
            </a:r>
            <a:endParaRPr/>
          </a:p>
          <a:p>
            <a:pPr indent="-311150" lvl="0" marL="457200" rtl="0" algn="l">
              <a:lnSpc>
                <a:spcPct val="115000"/>
              </a:lnSpc>
              <a:spcBef>
                <a:spcPts val="1000"/>
              </a:spcBef>
              <a:spcAft>
                <a:spcPts val="0"/>
              </a:spcAft>
              <a:buSzPts val="1300"/>
              <a:buChar char="■"/>
            </a:pPr>
            <a:r>
              <a:rPr lang="es"/>
              <a:t>Trabajos Futuros</a:t>
            </a:r>
            <a:endParaRPr/>
          </a:p>
          <a:p>
            <a:pPr indent="-311150" lvl="0" marL="457200" rtl="0" algn="l">
              <a:lnSpc>
                <a:spcPct val="115000"/>
              </a:lnSpc>
              <a:spcBef>
                <a:spcPts val="1000"/>
              </a:spcBef>
              <a:spcAft>
                <a:spcPts val="1200"/>
              </a:spcAft>
              <a:buSzPts val="1300"/>
              <a:buChar char="■"/>
            </a:pPr>
            <a:r>
              <a:rPr lang="es"/>
              <a:t>Conclusiones</a:t>
            </a:r>
            <a:endParaRPr/>
          </a:p>
        </p:txBody>
      </p:sp>
      <p:pic>
        <p:nvPicPr>
          <p:cNvPr descr="Plano Diseño Símbolo - Gráficos vectoriales gratis en Pixabay" id="97" name="Google Shape;97;p14"/>
          <p:cNvPicPr preferRelativeResize="0"/>
          <p:nvPr/>
        </p:nvPicPr>
        <p:blipFill rotWithShape="1">
          <a:blip r:embed="rId3">
            <a:alphaModFix/>
          </a:blip>
          <a:srcRect b="0" l="0" r="0" t="0"/>
          <a:stretch/>
        </p:blipFill>
        <p:spPr>
          <a:xfrm>
            <a:off x="5544108" y="1766144"/>
            <a:ext cx="2029615" cy="2029615"/>
          </a:xfrm>
          <a:prstGeom prst="rect">
            <a:avLst/>
          </a:prstGeom>
          <a:noFill/>
          <a:ln>
            <a:noFill/>
          </a:ln>
        </p:spPr>
      </p:pic>
      <p:sp>
        <p:nvSpPr>
          <p:cNvPr id="98" name="Google Shape;98;p14"/>
          <p:cNvSpPr txBox="1"/>
          <p:nvPr/>
        </p:nvSpPr>
        <p:spPr>
          <a:xfrm>
            <a:off x="10518825" y="133625"/>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2"/>
          <p:cNvSpPr txBox="1"/>
          <p:nvPr>
            <p:ph idx="1" type="subTitle"/>
          </p:nvPr>
        </p:nvSpPr>
        <p:spPr>
          <a:xfrm>
            <a:off x="727952" y="2571750"/>
            <a:ext cx="7688100" cy="5412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s" sz="1800"/>
              <a:t>Muchas gracias por su atención</a:t>
            </a:r>
            <a:endParaRPr sz="1900"/>
          </a:p>
        </p:txBody>
      </p:sp>
      <p:pic>
        <p:nvPicPr>
          <p:cNvPr id="329" name="Google Shape;329;p32"/>
          <p:cNvPicPr preferRelativeResize="0"/>
          <p:nvPr/>
        </p:nvPicPr>
        <p:blipFill>
          <a:blip r:embed="rId3">
            <a:alphaModFix/>
          </a:blip>
          <a:stretch>
            <a:fillRect/>
          </a:stretch>
        </p:blipFill>
        <p:spPr>
          <a:xfrm>
            <a:off x="115525" y="437675"/>
            <a:ext cx="8839204" cy="88478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3"/>
          <p:cNvSpPr txBox="1"/>
          <p:nvPr>
            <p:ph type="ctrTitle"/>
          </p:nvPr>
        </p:nvSpPr>
        <p:spPr>
          <a:xfrm>
            <a:off x="727950" y="2398725"/>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Fase de preguntas</a:t>
            </a:r>
            <a:endParaRPr/>
          </a:p>
        </p:txBody>
      </p:sp>
      <p:sp>
        <p:nvSpPr>
          <p:cNvPr id="335" name="Google Shape;335;p3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36" name="Google Shape;336;p33"/>
          <p:cNvPicPr preferRelativeResize="0"/>
          <p:nvPr/>
        </p:nvPicPr>
        <p:blipFill>
          <a:blip r:embed="rId3">
            <a:alphaModFix/>
          </a:blip>
          <a:stretch>
            <a:fillRect/>
          </a:stretch>
        </p:blipFill>
        <p:spPr>
          <a:xfrm>
            <a:off x="115525" y="437675"/>
            <a:ext cx="8839204" cy="8847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729450" y="616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INTRODUCCIÓN</a:t>
            </a:r>
            <a:endParaRPr/>
          </a:p>
        </p:txBody>
      </p:sp>
      <p:sp>
        <p:nvSpPr>
          <p:cNvPr id="104" name="Google Shape;104;p15"/>
          <p:cNvSpPr txBox="1"/>
          <p:nvPr>
            <p:ph idx="1" type="body"/>
          </p:nvPr>
        </p:nvSpPr>
        <p:spPr>
          <a:xfrm>
            <a:off x="667925" y="1870375"/>
            <a:ext cx="7688700" cy="26418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s"/>
              <a:t>Sistemas ANPR</a:t>
            </a:r>
            <a:r>
              <a:rPr lang="es"/>
              <a:t> (</a:t>
            </a:r>
            <a:r>
              <a:rPr i="1" lang="es"/>
              <a:t>Automatic Number Plate Recognition</a:t>
            </a:r>
            <a:r>
              <a:rPr lang="es"/>
              <a:t>)</a:t>
            </a:r>
            <a:endParaRPr/>
          </a:p>
          <a:p>
            <a:pPr indent="-298450" lvl="1" marL="914400" rtl="0" algn="l">
              <a:spcBef>
                <a:spcPts val="0"/>
              </a:spcBef>
              <a:spcAft>
                <a:spcPts val="0"/>
              </a:spcAft>
              <a:buSzPts val="1100"/>
              <a:buChar char="○"/>
            </a:pPr>
            <a:r>
              <a:rPr lang="es"/>
              <a:t>Sistemas de </a:t>
            </a:r>
            <a:r>
              <a:rPr lang="es"/>
              <a:t>vigilancia</a:t>
            </a:r>
            <a:endParaRPr/>
          </a:p>
          <a:p>
            <a:pPr indent="-298450" lvl="1" marL="914400" rtl="0" algn="l">
              <a:spcBef>
                <a:spcPts val="0"/>
              </a:spcBef>
              <a:spcAft>
                <a:spcPts val="0"/>
              </a:spcAft>
              <a:buSzPts val="1100"/>
              <a:buChar char="○"/>
            </a:pPr>
            <a:r>
              <a:rPr lang="es"/>
              <a:t>Reconocimiento de matrículas </a:t>
            </a:r>
            <a:endParaRPr/>
          </a:p>
          <a:p>
            <a:pPr indent="0" lvl="0" marL="0" rtl="0" algn="l">
              <a:spcBef>
                <a:spcPts val="1200"/>
              </a:spcBef>
              <a:spcAft>
                <a:spcPts val="0"/>
              </a:spcAft>
              <a:buNone/>
            </a:pPr>
            <a:r>
              <a:t/>
            </a:r>
            <a:endParaRPr/>
          </a:p>
          <a:p>
            <a:pPr indent="-311150" lvl="0" marL="457200" rtl="0" algn="l">
              <a:lnSpc>
                <a:spcPct val="150000"/>
              </a:lnSpc>
              <a:spcBef>
                <a:spcPts val="1200"/>
              </a:spcBef>
              <a:spcAft>
                <a:spcPts val="0"/>
              </a:spcAft>
              <a:buSzPts val="1300"/>
              <a:buChar char="■"/>
            </a:pPr>
            <a:r>
              <a:rPr lang="es"/>
              <a:t>Motivaciones</a:t>
            </a:r>
            <a:endParaRPr/>
          </a:p>
          <a:p>
            <a:pPr indent="-298450" lvl="1" marL="914400" rtl="0" algn="l">
              <a:spcBef>
                <a:spcPts val="0"/>
              </a:spcBef>
              <a:spcAft>
                <a:spcPts val="0"/>
              </a:spcAft>
              <a:buSzPts val="1100"/>
              <a:buChar char="○"/>
            </a:pPr>
            <a:r>
              <a:rPr lang="es"/>
              <a:t>Usar </a:t>
            </a:r>
            <a:r>
              <a:rPr lang="es"/>
              <a:t>Inteligencia</a:t>
            </a:r>
            <a:r>
              <a:rPr lang="es"/>
              <a:t> Artificial y </a:t>
            </a:r>
            <a:r>
              <a:rPr lang="es"/>
              <a:t>Visión</a:t>
            </a:r>
            <a:r>
              <a:rPr lang="es"/>
              <a:t> por Computador</a:t>
            </a:r>
            <a:endParaRPr/>
          </a:p>
          <a:p>
            <a:pPr indent="-298450" lvl="1" marL="914400" rtl="0" algn="l">
              <a:spcBef>
                <a:spcPts val="0"/>
              </a:spcBef>
              <a:spcAft>
                <a:spcPts val="0"/>
              </a:spcAft>
              <a:buSzPts val="1100"/>
              <a:buChar char="○"/>
            </a:pPr>
            <a:r>
              <a:rPr lang="es"/>
              <a:t>Smart </a:t>
            </a:r>
            <a:r>
              <a:rPr lang="es"/>
              <a:t>Cities</a:t>
            </a:r>
            <a:endParaRPr/>
          </a:p>
          <a:p>
            <a:pPr indent="-298450" lvl="1" marL="914400" rtl="0" algn="l">
              <a:spcBef>
                <a:spcPts val="0"/>
              </a:spcBef>
              <a:spcAft>
                <a:spcPts val="0"/>
              </a:spcAft>
              <a:buSzPts val="1100"/>
              <a:buChar char="○"/>
            </a:pPr>
            <a:r>
              <a:rPr lang="es"/>
              <a:t>Aprender</a:t>
            </a:r>
            <a:r>
              <a:rPr lang="es"/>
              <a:t> para futuros proyectos</a:t>
            </a:r>
            <a:endParaRPr/>
          </a:p>
        </p:txBody>
      </p:sp>
      <p:pic>
        <p:nvPicPr>
          <p:cNvPr id="105" name="Google Shape;105;p15"/>
          <p:cNvPicPr preferRelativeResize="0"/>
          <p:nvPr/>
        </p:nvPicPr>
        <p:blipFill>
          <a:blip r:embed="rId4">
            <a:alphaModFix/>
          </a:blip>
          <a:stretch>
            <a:fillRect/>
          </a:stretch>
        </p:blipFill>
        <p:spPr>
          <a:xfrm>
            <a:off x="4016900" y="2158175"/>
            <a:ext cx="4920681" cy="160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729450" y="616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OBJETIVOS</a:t>
            </a:r>
            <a:endParaRPr/>
          </a:p>
        </p:txBody>
      </p:sp>
      <p:sp>
        <p:nvSpPr>
          <p:cNvPr id="111" name="Google Shape;111;p16"/>
          <p:cNvSpPr txBox="1"/>
          <p:nvPr>
            <p:ph idx="1" type="body"/>
          </p:nvPr>
        </p:nvSpPr>
        <p:spPr>
          <a:xfrm>
            <a:off x="729450" y="1665425"/>
            <a:ext cx="7688700" cy="2985900"/>
          </a:xfrm>
          <a:prstGeom prst="rect">
            <a:avLst/>
          </a:prstGeom>
        </p:spPr>
        <p:txBody>
          <a:bodyPr anchorCtr="0" anchor="t" bIns="91425" lIns="91425" spcFirstLastPara="1" rIns="91425" wrap="square" tIns="91425">
            <a:normAutofit lnSpcReduction="10000"/>
          </a:bodyPr>
          <a:lstStyle/>
          <a:p>
            <a:pPr indent="-311150" lvl="0" marL="457200" rtl="0" algn="l">
              <a:lnSpc>
                <a:spcPct val="150000"/>
              </a:lnSpc>
              <a:spcBef>
                <a:spcPts val="0"/>
              </a:spcBef>
              <a:spcAft>
                <a:spcPts val="0"/>
              </a:spcAft>
              <a:buSzPts val="1300"/>
              <a:buChar char="●"/>
            </a:pPr>
            <a:r>
              <a:rPr lang="es"/>
              <a:t>Meta principal:</a:t>
            </a:r>
            <a:endParaRPr/>
          </a:p>
          <a:p>
            <a:pPr indent="-298450" lvl="1" marL="914400" rtl="0" algn="l">
              <a:spcBef>
                <a:spcPts val="0"/>
              </a:spcBef>
              <a:spcAft>
                <a:spcPts val="0"/>
              </a:spcAft>
              <a:buSzPts val="1100"/>
              <a:buChar char="➢"/>
            </a:pPr>
            <a:r>
              <a:rPr lang="es"/>
              <a:t>OCR (Optical Character Recognition)</a:t>
            </a:r>
            <a:endParaRPr/>
          </a:p>
          <a:p>
            <a:pPr indent="-298450" lvl="1" marL="914400" rtl="0" algn="l">
              <a:spcBef>
                <a:spcPts val="0"/>
              </a:spcBef>
              <a:spcAft>
                <a:spcPts val="0"/>
              </a:spcAft>
              <a:buSzPts val="1100"/>
              <a:buChar char="➢"/>
            </a:pPr>
            <a:r>
              <a:rPr lang="es"/>
              <a:t>Implementación</a:t>
            </a:r>
            <a:r>
              <a:rPr lang="es"/>
              <a:t> de una CNN: </a:t>
            </a:r>
            <a:r>
              <a:rPr lang="es"/>
              <a:t>YOLO v5 para el entrenamiento</a:t>
            </a:r>
            <a:endParaRPr/>
          </a:p>
          <a:p>
            <a:pPr indent="0" lvl="0" marL="914400" rtl="0" algn="l">
              <a:spcBef>
                <a:spcPts val="1200"/>
              </a:spcBef>
              <a:spcAft>
                <a:spcPts val="0"/>
              </a:spcAft>
              <a:buNone/>
            </a:pPr>
            <a:r>
              <a:t/>
            </a:r>
            <a:endParaRPr sz="100"/>
          </a:p>
          <a:p>
            <a:pPr indent="-311150" lvl="0" marL="457200" rtl="0" algn="l">
              <a:lnSpc>
                <a:spcPct val="150000"/>
              </a:lnSpc>
              <a:spcBef>
                <a:spcPts val="1200"/>
              </a:spcBef>
              <a:spcAft>
                <a:spcPts val="0"/>
              </a:spcAft>
              <a:buSzPts val="1300"/>
              <a:buChar char="●"/>
            </a:pPr>
            <a:r>
              <a:rPr lang="es"/>
              <a:t>Objetivos intermedios:</a:t>
            </a:r>
            <a:endParaRPr/>
          </a:p>
          <a:p>
            <a:pPr indent="-298450" lvl="1" marL="914400" rtl="0" algn="l">
              <a:spcBef>
                <a:spcPts val="0"/>
              </a:spcBef>
              <a:spcAft>
                <a:spcPts val="0"/>
              </a:spcAft>
              <a:buSzPts val="1100"/>
              <a:buChar char="➢"/>
            </a:pPr>
            <a:r>
              <a:rPr lang="es"/>
              <a:t>Crear un </a:t>
            </a:r>
            <a:r>
              <a:rPr lang="es"/>
              <a:t>Dataset</a:t>
            </a:r>
            <a:r>
              <a:rPr lang="es"/>
              <a:t> </a:t>
            </a:r>
            <a:endParaRPr/>
          </a:p>
          <a:p>
            <a:pPr indent="-298450" lvl="1" marL="914400" rtl="0" algn="l">
              <a:spcBef>
                <a:spcPts val="0"/>
              </a:spcBef>
              <a:spcAft>
                <a:spcPts val="0"/>
              </a:spcAft>
              <a:buSzPts val="1100"/>
              <a:buChar char="➢"/>
            </a:pPr>
            <a:r>
              <a:rPr lang="es"/>
              <a:t>Entrenamiento de modelo de red neuronal</a:t>
            </a:r>
            <a:endParaRPr/>
          </a:p>
          <a:p>
            <a:pPr indent="-298450" lvl="1" marL="914400" rtl="0" algn="l">
              <a:spcBef>
                <a:spcPts val="0"/>
              </a:spcBef>
              <a:spcAft>
                <a:spcPts val="0"/>
              </a:spcAft>
              <a:buSzPts val="1100"/>
              <a:buChar char="➢"/>
            </a:pPr>
            <a:r>
              <a:rPr lang="es"/>
              <a:t>Mejora de hiperparametros</a:t>
            </a:r>
            <a:endParaRPr/>
          </a:p>
          <a:p>
            <a:pPr indent="-298450" lvl="1" marL="914400" rtl="0" algn="l">
              <a:spcBef>
                <a:spcPts val="0"/>
              </a:spcBef>
              <a:spcAft>
                <a:spcPts val="0"/>
              </a:spcAft>
              <a:buSzPts val="1100"/>
              <a:buChar char="➢"/>
            </a:pPr>
            <a:r>
              <a:rPr lang="es"/>
              <a:t>Implementar modelo </a:t>
            </a:r>
            <a:r>
              <a:rPr lang="es"/>
              <a:t>entrenado</a:t>
            </a:r>
            <a:endParaRPr/>
          </a:p>
          <a:p>
            <a:pPr indent="0" lvl="0" marL="914400" rtl="0" algn="l">
              <a:spcBef>
                <a:spcPts val="1200"/>
              </a:spcBef>
              <a:spcAft>
                <a:spcPts val="0"/>
              </a:spcAft>
              <a:buNone/>
            </a:pPr>
            <a:r>
              <a:t/>
            </a:r>
            <a:endParaRPr sz="100"/>
          </a:p>
          <a:p>
            <a:pPr indent="-311150" lvl="0" marL="457200" rtl="0" algn="l">
              <a:lnSpc>
                <a:spcPct val="150000"/>
              </a:lnSpc>
              <a:spcBef>
                <a:spcPts val="1200"/>
              </a:spcBef>
              <a:spcAft>
                <a:spcPts val="0"/>
              </a:spcAft>
              <a:buSzPts val="1300"/>
              <a:buChar char="●"/>
            </a:pPr>
            <a:r>
              <a:rPr lang="es"/>
              <a:t>Objetivo Final:</a:t>
            </a:r>
            <a:endParaRPr/>
          </a:p>
          <a:p>
            <a:pPr indent="-298450" lvl="1" marL="914400" rtl="0" algn="l">
              <a:spcBef>
                <a:spcPts val="0"/>
              </a:spcBef>
              <a:spcAft>
                <a:spcPts val="0"/>
              </a:spcAft>
              <a:buSzPts val="1100"/>
              <a:buChar char="➢"/>
            </a:pPr>
            <a:r>
              <a:rPr lang="es"/>
              <a:t>Reconocimiento de </a:t>
            </a:r>
            <a:r>
              <a:rPr lang="es"/>
              <a:t>matrícula</a:t>
            </a:r>
            <a:endParaRPr/>
          </a:p>
        </p:txBody>
      </p:sp>
      <p:pic>
        <p:nvPicPr>
          <p:cNvPr id="112" name="Google Shape;112;p16"/>
          <p:cNvPicPr preferRelativeResize="0"/>
          <p:nvPr/>
        </p:nvPicPr>
        <p:blipFill>
          <a:blip r:embed="rId4">
            <a:alphaModFix/>
          </a:blip>
          <a:stretch>
            <a:fillRect/>
          </a:stretch>
        </p:blipFill>
        <p:spPr>
          <a:xfrm>
            <a:off x="6066875" y="2495675"/>
            <a:ext cx="1943525" cy="609400"/>
          </a:xfrm>
          <a:prstGeom prst="rect">
            <a:avLst/>
          </a:prstGeom>
          <a:noFill/>
          <a:ln>
            <a:noFill/>
          </a:ln>
        </p:spPr>
      </p:pic>
      <p:pic>
        <p:nvPicPr>
          <p:cNvPr id="113" name="Google Shape;113;p16"/>
          <p:cNvPicPr preferRelativeResize="0"/>
          <p:nvPr/>
        </p:nvPicPr>
        <p:blipFill>
          <a:blip r:embed="rId5">
            <a:alphaModFix/>
          </a:blip>
          <a:stretch>
            <a:fillRect/>
          </a:stretch>
        </p:blipFill>
        <p:spPr>
          <a:xfrm>
            <a:off x="6137821" y="1301721"/>
            <a:ext cx="1801624" cy="838125"/>
          </a:xfrm>
          <a:prstGeom prst="rect">
            <a:avLst/>
          </a:prstGeom>
          <a:noFill/>
          <a:ln>
            <a:noFill/>
          </a:ln>
        </p:spPr>
      </p:pic>
      <p:pic>
        <p:nvPicPr>
          <p:cNvPr id="114" name="Google Shape;114;p16"/>
          <p:cNvPicPr preferRelativeResize="0"/>
          <p:nvPr/>
        </p:nvPicPr>
        <p:blipFill>
          <a:blip r:embed="rId6">
            <a:alphaModFix/>
          </a:blip>
          <a:stretch>
            <a:fillRect/>
          </a:stretch>
        </p:blipFill>
        <p:spPr>
          <a:xfrm>
            <a:off x="5876225" y="3748200"/>
            <a:ext cx="1302450" cy="1233900"/>
          </a:xfrm>
          <a:prstGeom prst="rect">
            <a:avLst/>
          </a:prstGeom>
          <a:noFill/>
          <a:ln>
            <a:noFill/>
          </a:ln>
        </p:spPr>
      </p:pic>
      <p:pic>
        <p:nvPicPr>
          <p:cNvPr id="115" name="Google Shape;115;p16"/>
          <p:cNvPicPr preferRelativeResize="0"/>
          <p:nvPr/>
        </p:nvPicPr>
        <p:blipFill>
          <a:blip r:embed="rId7">
            <a:alphaModFix/>
          </a:blip>
          <a:stretch>
            <a:fillRect/>
          </a:stretch>
        </p:blipFill>
        <p:spPr>
          <a:xfrm>
            <a:off x="7178672" y="3460900"/>
            <a:ext cx="831739" cy="838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7650" y="60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PLANIFICACIÓN</a:t>
            </a:r>
            <a:r>
              <a:rPr lang="es"/>
              <a:t> DEL </a:t>
            </a:r>
            <a:r>
              <a:rPr lang="es"/>
              <a:t>PROYECTO</a:t>
            </a:r>
            <a:r>
              <a:rPr lang="es"/>
              <a:t> </a:t>
            </a:r>
            <a:endParaRPr/>
          </a:p>
        </p:txBody>
      </p:sp>
      <p:sp>
        <p:nvSpPr>
          <p:cNvPr id="121" name="Google Shape;12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17"/>
          <p:cNvPicPr preferRelativeResize="0"/>
          <p:nvPr/>
        </p:nvPicPr>
        <p:blipFill rotWithShape="1">
          <a:blip r:embed="rId4">
            <a:alphaModFix/>
          </a:blip>
          <a:srcRect b="3074" l="0" r="0" t="2317"/>
          <a:stretch/>
        </p:blipFill>
        <p:spPr>
          <a:xfrm>
            <a:off x="1140625" y="1302875"/>
            <a:ext cx="6862749" cy="3704674"/>
          </a:xfrm>
          <a:prstGeom prst="rect">
            <a:avLst/>
          </a:prstGeom>
          <a:noFill/>
          <a:ln>
            <a:noFill/>
          </a:ln>
        </p:spPr>
      </p:pic>
      <p:sp>
        <p:nvSpPr>
          <p:cNvPr id="123" name="Google Shape;123;p17"/>
          <p:cNvSpPr/>
          <p:nvPr/>
        </p:nvSpPr>
        <p:spPr>
          <a:xfrm>
            <a:off x="1246475" y="1676300"/>
            <a:ext cx="6633600" cy="1002900"/>
          </a:xfrm>
          <a:prstGeom prst="rect">
            <a:avLst/>
          </a:prstGeom>
          <a:solidFill>
            <a:srgbClr val="000000">
              <a:alpha val="0"/>
            </a:srgbClr>
          </a:solidFill>
          <a:ln cap="flat" cmpd="sng" w="38100">
            <a:solidFill>
              <a:srgbClr val="00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1260800" y="2707850"/>
            <a:ext cx="6633600" cy="744900"/>
          </a:xfrm>
          <a:prstGeom prst="rect">
            <a:avLst/>
          </a:prstGeom>
          <a:solidFill>
            <a:srgbClr val="000000">
              <a:alpha val="0"/>
            </a:srgbClr>
          </a:solidFill>
          <a:ln cap="flat" cmpd="sng" w="3810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1260800" y="3467200"/>
            <a:ext cx="6619200" cy="1540500"/>
          </a:xfrm>
          <a:prstGeom prst="rect">
            <a:avLst/>
          </a:prstGeom>
          <a:solidFill>
            <a:srgbClr val="000000">
              <a:alpha val="0"/>
            </a:srgbClr>
          </a:solidFill>
          <a:ln cap="flat" cmpd="sng" w="38100">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729450" y="616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ESTADO DEL ARTE</a:t>
            </a:r>
            <a:endParaRPr/>
          </a:p>
        </p:txBody>
      </p:sp>
      <p:sp>
        <p:nvSpPr>
          <p:cNvPr id="131" name="Google Shape;131;p18"/>
          <p:cNvSpPr txBox="1"/>
          <p:nvPr>
            <p:ph idx="1" type="body"/>
          </p:nvPr>
        </p:nvSpPr>
        <p:spPr>
          <a:xfrm>
            <a:off x="727650" y="13572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Recursos externos</a:t>
            </a:r>
            <a:endParaRPr b="1"/>
          </a:p>
          <a:p>
            <a:pPr indent="0" lvl="0" marL="457200" rtl="0" algn="l">
              <a:spcBef>
                <a:spcPts val="1200"/>
              </a:spcBef>
              <a:spcAft>
                <a:spcPts val="1200"/>
              </a:spcAft>
              <a:buNone/>
            </a:pPr>
            <a:r>
              <a:t/>
            </a:r>
            <a:endParaRPr/>
          </a:p>
        </p:txBody>
      </p:sp>
      <p:pic>
        <p:nvPicPr>
          <p:cNvPr id="132" name="Google Shape;132;p18"/>
          <p:cNvPicPr preferRelativeResize="0"/>
          <p:nvPr/>
        </p:nvPicPr>
        <p:blipFill>
          <a:blip r:embed="rId4">
            <a:alphaModFix/>
          </a:blip>
          <a:stretch>
            <a:fillRect/>
          </a:stretch>
        </p:blipFill>
        <p:spPr>
          <a:xfrm>
            <a:off x="727650" y="1663938"/>
            <a:ext cx="3371850" cy="3019425"/>
          </a:xfrm>
          <a:prstGeom prst="rect">
            <a:avLst/>
          </a:prstGeom>
          <a:noFill/>
          <a:ln>
            <a:noFill/>
          </a:ln>
        </p:spPr>
      </p:pic>
      <p:pic>
        <p:nvPicPr>
          <p:cNvPr id="133" name="Google Shape;133;p18"/>
          <p:cNvPicPr preferRelativeResize="0"/>
          <p:nvPr/>
        </p:nvPicPr>
        <p:blipFill rotWithShape="1">
          <a:blip r:embed="rId5">
            <a:alphaModFix/>
          </a:blip>
          <a:srcRect b="6652" l="16431" r="3804" t="15906"/>
          <a:stretch/>
        </p:blipFill>
        <p:spPr>
          <a:xfrm>
            <a:off x="5485475" y="984925"/>
            <a:ext cx="2722226" cy="1750976"/>
          </a:xfrm>
          <a:prstGeom prst="rect">
            <a:avLst/>
          </a:prstGeom>
          <a:noFill/>
          <a:ln>
            <a:noFill/>
          </a:ln>
        </p:spPr>
      </p:pic>
      <p:cxnSp>
        <p:nvCxnSpPr>
          <p:cNvPr id="134" name="Google Shape;134;p18"/>
          <p:cNvCxnSpPr>
            <a:endCxn id="133" idx="1"/>
          </p:cNvCxnSpPr>
          <p:nvPr/>
        </p:nvCxnSpPr>
        <p:spPr>
          <a:xfrm flipH="1" rot="10800000">
            <a:off x="3693575" y="1860413"/>
            <a:ext cx="1791900" cy="164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9450" y="60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DESARROLLO</a:t>
            </a:r>
            <a:endParaRPr/>
          </a:p>
        </p:txBody>
      </p:sp>
      <p:sp>
        <p:nvSpPr>
          <p:cNvPr id="140" name="Google Shape;140;p19"/>
          <p:cNvSpPr txBox="1"/>
          <p:nvPr>
            <p:ph idx="1" type="body"/>
          </p:nvPr>
        </p:nvSpPr>
        <p:spPr>
          <a:xfrm>
            <a:off x="568988" y="2655100"/>
            <a:ext cx="2607300" cy="40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{0 1 2 3  …  … A B … Z } = 36 clases</a:t>
            </a:r>
            <a:endParaRPr/>
          </a:p>
        </p:txBody>
      </p:sp>
      <p:pic>
        <p:nvPicPr>
          <p:cNvPr id="141" name="Google Shape;141;p19"/>
          <p:cNvPicPr preferRelativeResize="0"/>
          <p:nvPr/>
        </p:nvPicPr>
        <p:blipFill>
          <a:blip r:embed="rId3">
            <a:alphaModFix/>
          </a:blip>
          <a:stretch>
            <a:fillRect/>
          </a:stretch>
        </p:blipFill>
        <p:spPr>
          <a:xfrm>
            <a:off x="4972835" y="2328200"/>
            <a:ext cx="1151331" cy="1151331"/>
          </a:xfrm>
          <a:prstGeom prst="rect">
            <a:avLst/>
          </a:prstGeom>
          <a:noFill/>
          <a:ln>
            <a:noFill/>
          </a:ln>
        </p:spPr>
      </p:pic>
      <p:sp>
        <p:nvSpPr>
          <p:cNvPr id="142" name="Google Shape;142;p19"/>
          <p:cNvSpPr txBox="1"/>
          <p:nvPr/>
        </p:nvSpPr>
        <p:spPr>
          <a:xfrm>
            <a:off x="4885738" y="3298758"/>
            <a:ext cx="132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s">
                <a:latin typeface="Lato"/>
                <a:ea typeface="Lato"/>
                <a:cs typeface="Lato"/>
                <a:sym typeface="Lato"/>
              </a:rPr>
              <a:t>dataset</a:t>
            </a:r>
            <a:endParaRPr i="1">
              <a:latin typeface="Lato"/>
              <a:ea typeface="Lato"/>
              <a:cs typeface="Lato"/>
              <a:sym typeface="Lato"/>
            </a:endParaRPr>
          </a:p>
        </p:txBody>
      </p:sp>
      <p:pic>
        <p:nvPicPr>
          <p:cNvPr id="143" name="Google Shape;143;p19"/>
          <p:cNvPicPr preferRelativeResize="0"/>
          <p:nvPr/>
        </p:nvPicPr>
        <p:blipFill>
          <a:blip r:embed="rId4">
            <a:alphaModFix/>
          </a:blip>
          <a:stretch>
            <a:fillRect/>
          </a:stretch>
        </p:blipFill>
        <p:spPr>
          <a:xfrm>
            <a:off x="5301062" y="2544048"/>
            <a:ext cx="494753" cy="719641"/>
          </a:xfrm>
          <a:prstGeom prst="rect">
            <a:avLst/>
          </a:prstGeom>
          <a:noFill/>
          <a:ln>
            <a:noFill/>
          </a:ln>
        </p:spPr>
      </p:pic>
      <p:pic>
        <p:nvPicPr>
          <p:cNvPr id="144" name="Google Shape;144;p19"/>
          <p:cNvPicPr preferRelativeResize="0"/>
          <p:nvPr/>
        </p:nvPicPr>
        <p:blipFill>
          <a:blip r:embed="rId5">
            <a:alphaModFix/>
          </a:blip>
          <a:stretch>
            <a:fillRect/>
          </a:stretch>
        </p:blipFill>
        <p:spPr>
          <a:xfrm>
            <a:off x="304813" y="1612713"/>
            <a:ext cx="3000375" cy="933450"/>
          </a:xfrm>
          <a:prstGeom prst="rect">
            <a:avLst/>
          </a:prstGeom>
          <a:noFill/>
          <a:ln>
            <a:noFill/>
          </a:ln>
        </p:spPr>
      </p:pic>
      <p:sp>
        <p:nvSpPr>
          <p:cNvPr id="145" name="Google Shape;145;p19"/>
          <p:cNvSpPr/>
          <p:nvPr/>
        </p:nvSpPr>
        <p:spPr>
          <a:xfrm>
            <a:off x="1693250" y="3064275"/>
            <a:ext cx="223500" cy="273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txBox="1"/>
          <p:nvPr/>
        </p:nvSpPr>
        <p:spPr>
          <a:xfrm>
            <a:off x="3525400" y="672400"/>
            <a:ext cx="229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Lato"/>
                <a:ea typeface="Lato"/>
                <a:cs typeface="Lato"/>
                <a:sym typeface="Lato"/>
              </a:rPr>
              <a:t>Crear </a:t>
            </a:r>
            <a:r>
              <a:rPr b="1" i="1" lang="es">
                <a:latin typeface="Lato"/>
                <a:ea typeface="Lato"/>
                <a:cs typeface="Lato"/>
                <a:sym typeface="Lato"/>
              </a:rPr>
              <a:t>dataset</a:t>
            </a:r>
            <a:endParaRPr b="1" i="1">
              <a:latin typeface="Lato"/>
              <a:ea typeface="Lato"/>
              <a:cs typeface="Lato"/>
              <a:sym typeface="Lato"/>
            </a:endParaRPr>
          </a:p>
        </p:txBody>
      </p:sp>
      <p:pic>
        <p:nvPicPr>
          <p:cNvPr id="147" name="Google Shape;147;p19"/>
          <p:cNvPicPr preferRelativeResize="0"/>
          <p:nvPr/>
        </p:nvPicPr>
        <p:blipFill rotWithShape="1">
          <a:blip r:embed="rId6">
            <a:alphaModFix/>
          </a:blip>
          <a:srcRect b="10137" l="0" r="0" t="9728"/>
          <a:stretch/>
        </p:blipFill>
        <p:spPr>
          <a:xfrm>
            <a:off x="304825" y="3347150"/>
            <a:ext cx="3509925" cy="1392675"/>
          </a:xfrm>
          <a:prstGeom prst="rect">
            <a:avLst/>
          </a:prstGeom>
          <a:noFill/>
          <a:ln>
            <a:noFill/>
          </a:ln>
        </p:spPr>
      </p:pic>
      <p:sp>
        <p:nvSpPr>
          <p:cNvPr id="148" name="Google Shape;148;p19"/>
          <p:cNvSpPr txBox="1"/>
          <p:nvPr/>
        </p:nvSpPr>
        <p:spPr>
          <a:xfrm>
            <a:off x="656300" y="1233725"/>
            <a:ext cx="229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Lato"/>
                <a:ea typeface="Lato"/>
                <a:cs typeface="Lato"/>
                <a:sym typeface="Lato"/>
              </a:rPr>
              <a:t>Etiquetar</a:t>
            </a:r>
            <a:endParaRPr i="1">
              <a:latin typeface="Lato"/>
              <a:ea typeface="Lato"/>
              <a:cs typeface="Lato"/>
              <a:sym typeface="Lato"/>
            </a:endParaRPr>
          </a:p>
        </p:txBody>
      </p:sp>
      <p:sp>
        <p:nvSpPr>
          <p:cNvPr id="149" name="Google Shape;149;p19"/>
          <p:cNvSpPr txBox="1"/>
          <p:nvPr/>
        </p:nvSpPr>
        <p:spPr>
          <a:xfrm>
            <a:off x="859650" y="4748800"/>
            <a:ext cx="216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Lato"/>
                <a:ea typeface="Lato"/>
                <a:cs typeface="Lato"/>
                <a:sym typeface="Lato"/>
              </a:rPr>
              <a:t>Formato:       </a:t>
            </a:r>
            <a:r>
              <a:rPr i="1" lang="es">
                <a:latin typeface="Lato"/>
                <a:ea typeface="Lato"/>
                <a:cs typeface="Lato"/>
                <a:sym typeface="Lato"/>
              </a:rPr>
              <a:t>*.txt</a:t>
            </a:r>
            <a:endParaRPr i="1">
              <a:latin typeface="Lato"/>
              <a:ea typeface="Lato"/>
              <a:cs typeface="Lato"/>
              <a:sym typeface="Lato"/>
            </a:endParaRPr>
          </a:p>
        </p:txBody>
      </p:sp>
      <p:sp>
        <p:nvSpPr>
          <p:cNvPr id="150" name="Google Shape;150;p19"/>
          <p:cNvSpPr/>
          <p:nvPr/>
        </p:nvSpPr>
        <p:spPr>
          <a:xfrm rot="-1789687">
            <a:off x="3939949" y="3479503"/>
            <a:ext cx="768396" cy="19673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19"/>
          <p:cNvPicPr preferRelativeResize="0"/>
          <p:nvPr/>
        </p:nvPicPr>
        <p:blipFill>
          <a:blip r:embed="rId7">
            <a:alphaModFix/>
          </a:blip>
          <a:stretch>
            <a:fillRect/>
          </a:stretch>
        </p:blipFill>
        <p:spPr>
          <a:xfrm>
            <a:off x="6750538" y="1484138"/>
            <a:ext cx="857250" cy="1190625"/>
          </a:xfrm>
          <a:prstGeom prst="rect">
            <a:avLst/>
          </a:prstGeom>
          <a:noFill/>
          <a:ln>
            <a:noFill/>
          </a:ln>
        </p:spPr>
      </p:pic>
      <p:pic>
        <p:nvPicPr>
          <p:cNvPr id="152" name="Google Shape;152;p19"/>
          <p:cNvPicPr preferRelativeResize="0"/>
          <p:nvPr/>
        </p:nvPicPr>
        <p:blipFill>
          <a:blip r:embed="rId8">
            <a:alphaModFix/>
          </a:blip>
          <a:stretch>
            <a:fillRect/>
          </a:stretch>
        </p:blipFill>
        <p:spPr>
          <a:xfrm>
            <a:off x="6807688" y="3175225"/>
            <a:ext cx="742950" cy="1200150"/>
          </a:xfrm>
          <a:prstGeom prst="rect">
            <a:avLst/>
          </a:prstGeom>
          <a:noFill/>
          <a:ln>
            <a:noFill/>
          </a:ln>
        </p:spPr>
      </p:pic>
      <p:cxnSp>
        <p:nvCxnSpPr>
          <p:cNvPr id="153" name="Google Shape;153;p19"/>
          <p:cNvCxnSpPr>
            <a:stCxn id="141" idx="3"/>
            <a:endCxn id="151" idx="1"/>
          </p:cNvCxnSpPr>
          <p:nvPr/>
        </p:nvCxnSpPr>
        <p:spPr>
          <a:xfrm flipH="1" rot="10800000">
            <a:off x="6124166" y="2079465"/>
            <a:ext cx="626400" cy="8244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19"/>
          <p:cNvCxnSpPr>
            <a:stCxn id="141" idx="3"/>
            <a:endCxn id="152" idx="1"/>
          </p:cNvCxnSpPr>
          <p:nvPr/>
        </p:nvCxnSpPr>
        <p:spPr>
          <a:xfrm>
            <a:off x="6124166" y="2903865"/>
            <a:ext cx="683400" cy="871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729450" y="604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DESARROLLO</a:t>
            </a:r>
            <a:endParaRPr/>
          </a:p>
        </p:txBody>
      </p:sp>
      <p:pic>
        <p:nvPicPr>
          <p:cNvPr id="160" name="Google Shape;160;p20"/>
          <p:cNvPicPr preferRelativeResize="0"/>
          <p:nvPr/>
        </p:nvPicPr>
        <p:blipFill>
          <a:blip r:embed="rId4">
            <a:alphaModFix/>
          </a:blip>
          <a:stretch>
            <a:fillRect/>
          </a:stretch>
        </p:blipFill>
        <p:spPr>
          <a:xfrm>
            <a:off x="699648" y="2019550"/>
            <a:ext cx="1151331" cy="1151331"/>
          </a:xfrm>
          <a:prstGeom prst="rect">
            <a:avLst/>
          </a:prstGeom>
          <a:noFill/>
          <a:ln>
            <a:noFill/>
          </a:ln>
        </p:spPr>
      </p:pic>
      <p:sp>
        <p:nvSpPr>
          <p:cNvPr id="161" name="Google Shape;161;p20"/>
          <p:cNvSpPr txBox="1"/>
          <p:nvPr/>
        </p:nvSpPr>
        <p:spPr>
          <a:xfrm>
            <a:off x="612550" y="2990108"/>
            <a:ext cx="132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s">
                <a:latin typeface="Lato"/>
                <a:ea typeface="Lato"/>
                <a:cs typeface="Lato"/>
                <a:sym typeface="Lato"/>
              </a:rPr>
              <a:t>dataset</a:t>
            </a:r>
            <a:endParaRPr i="1">
              <a:latin typeface="Lato"/>
              <a:ea typeface="Lato"/>
              <a:cs typeface="Lato"/>
              <a:sym typeface="Lato"/>
            </a:endParaRPr>
          </a:p>
        </p:txBody>
      </p:sp>
      <p:pic>
        <p:nvPicPr>
          <p:cNvPr id="162" name="Google Shape;162;p20"/>
          <p:cNvPicPr preferRelativeResize="0"/>
          <p:nvPr/>
        </p:nvPicPr>
        <p:blipFill>
          <a:blip r:embed="rId5">
            <a:alphaModFix/>
          </a:blip>
          <a:stretch>
            <a:fillRect/>
          </a:stretch>
        </p:blipFill>
        <p:spPr>
          <a:xfrm>
            <a:off x="1027874" y="2235398"/>
            <a:ext cx="494753" cy="719641"/>
          </a:xfrm>
          <a:prstGeom prst="rect">
            <a:avLst/>
          </a:prstGeom>
          <a:noFill/>
          <a:ln>
            <a:noFill/>
          </a:ln>
        </p:spPr>
      </p:pic>
      <p:sp>
        <p:nvSpPr>
          <p:cNvPr id="163" name="Google Shape;163;p20"/>
          <p:cNvSpPr/>
          <p:nvPr/>
        </p:nvSpPr>
        <p:spPr>
          <a:xfrm>
            <a:off x="1850975" y="2467563"/>
            <a:ext cx="523200" cy="25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20"/>
          <p:cNvPicPr preferRelativeResize="0"/>
          <p:nvPr/>
        </p:nvPicPr>
        <p:blipFill>
          <a:blip r:embed="rId6">
            <a:alphaModFix/>
          </a:blip>
          <a:stretch>
            <a:fillRect/>
          </a:stretch>
        </p:blipFill>
        <p:spPr>
          <a:xfrm>
            <a:off x="3720364" y="1205013"/>
            <a:ext cx="1706857" cy="535200"/>
          </a:xfrm>
          <a:prstGeom prst="rect">
            <a:avLst/>
          </a:prstGeom>
          <a:noFill/>
          <a:ln>
            <a:noFill/>
          </a:ln>
        </p:spPr>
      </p:pic>
      <p:pic>
        <p:nvPicPr>
          <p:cNvPr id="165" name="Google Shape;165;p20"/>
          <p:cNvPicPr preferRelativeResize="0"/>
          <p:nvPr/>
        </p:nvPicPr>
        <p:blipFill>
          <a:blip r:embed="rId7">
            <a:alphaModFix/>
          </a:blip>
          <a:stretch>
            <a:fillRect/>
          </a:stretch>
        </p:blipFill>
        <p:spPr>
          <a:xfrm>
            <a:off x="2511563" y="1740237"/>
            <a:ext cx="4120877" cy="1709987"/>
          </a:xfrm>
          <a:prstGeom prst="rect">
            <a:avLst/>
          </a:prstGeom>
          <a:noFill/>
          <a:ln>
            <a:noFill/>
          </a:ln>
        </p:spPr>
      </p:pic>
      <p:pic>
        <p:nvPicPr>
          <p:cNvPr id="166" name="Google Shape;166;p20"/>
          <p:cNvPicPr preferRelativeResize="0"/>
          <p:nvPr/>
        </p:nvPicPr>
        <p:blipFill>
          <a:blip r:embed="rId8">
            <a:alphaModFix/>
          </a:blip>
          <a:stretch>
            <a:fillRect/>
          </a:stretch>
        </p:blipFill>
        <p:spPr>
          <a:xfrm>
            <a:off x="2926909" y="3518688"/>
            <a:ext cx="793475" cy="1493275"/>
          </a:xfrm>
          <a:prstGeom prst="rect">
            <a:avLst/>
          </a:prstGeom>
          <a:noFill/>
          <a:ln>
            <a:noFill/>
          </a:ln>
        </p:spPr>
      </p:pic>
      <p:sp>
        <p:nvSpPr>
          <p:cNvPr id="167" name="Google Shape;167;p20"/>
          <p:cNvSpPr/>
          <p:nvPr/>
        </p:nvSpPr>
        <p:spPr>
          <a:xfrm>
            <a:off x="6769850" y="2467563"/>
            <a:ext cx="523200" cy="25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20"/>
          <p:cNvPicPr preferRelativeResize="0"/>
          <p:nvPr/>
        </p:nvPicPr>
        <p:blipFill>
          <a:blip r:embed="rId9">
            <a:alphaModFix/>
          </a:blip>
          <a:stretch>
            <a:fillRect/>
          </a:stretch>
        </p:blipFill>
        <p:spPr>
          <a:xfrm>
            <a:off x="7519775" y="2023912"/>
            <a:ext cx="1095575" cy="1142625"/>
          </a:xfrm>
          <a:prstGeom prst="rect">
            <a:avLst/>
          </a:prstGeom>
          <a:noFill/>
          <a:ln>
            <a:noFill/>
          </a:ln>
        </p:spPr>
      </p:pic>
      <p:sp>
        <p:nvSpPr>
          <p:cNvPr id="169" name="Google Shape;169;p20"/>
          <p:cNvSpPr txBox="1"/>
          <p:nvPr/>
        </p:nvSpPr>
        <p:spPr>
          <a:xfrm>
            <a:off x="833875" y="1327350"/>
            <a:ext cx="229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Lato"/>
                <a:ea typeface="Lato"/>
                <a:cs typeface="Lato"/>
                <a:sym typeface="Lato"/>
              </a:rPr>
              <a:t>Entrenamiento de la red</a:t>
            </a:r>
            <a:endParaRPr b="1" i="1">
              <a:latin typeface="Lato"/>
              <a:ea typeface="Lato"/>
              <a:cs typeface="Lato"/>
              <a:sym typeface="Lato"/>
            </a:endParaRPr>
          </a:p>
        </p:txBody>
      </p:sp>
      <p:pic>
        <p:nvPicPr>
          <p:cNvPr id="170" name="Google Shape;170;p20"/>
          <p:cNvPicPr preferRelativeResize="0"/>
          <p:nvPr/>
        </p:nvPicPr>
        <p:blipFill>
          <a:blip r:embed="rId10">
            <a:alphaModFix/>
          </a:blip>
          <a:stretch>
            <a:fillRect/>
          </a:stretch>
        </p:blipFill>
        <p:spPr>
          <a:xfrm>
            <a:off x="5168250" y="3971000"/>
            <a:ext cx="681475" cy="681475"/>
          </a:xfrm>
          <a:prstGeom prst="rect">
            <a:avLst/>
          </a:prstGeom>
          <a:noFill/>
          <a:ln>
            <a:noFill/>
          </a:ln>
        </p:spPr>
      </p:pic>
      <p:pic>
        <p:nvPicPr>
          <p:cNvPr id="171" name="Google Shape;171;p20"/>
          <p:cNvPicPr preferRelativeResize="0"/>
          <p:nvPr/>
        </p:nvPicPr>
        <p:blipFill>
          <a:blip r:embed="rId11">
            <a:alphaModFix/>
          </a:blip>
          <a:stretch>
            <a:fillRect/>
          </a:stretch>
        </p:blipFill>
        <p:spPr>
          <a:xfrm>
            <a:off x="6047454" y="4050387"/>
            <a:ext cx="925752" cy="535200"/>
          </a:xfrm>
          <a:prstGeom prst="rect">
            <a:avLst/>
          </a:prstGeom>
          <a:noFill/>
          <a:ln>
            <a:noFill/>
          </a:ln>
        </p:spPr>
      </p:pic>
      <p:sp>
        <p:nvSpPr>
          <p:cNvPr id="172" name="Google Shape;172;p20"/>
          <p:cNvSpPr txBox="1"/>
          <p:nvPr/>
        </p:nvSpPr>
        <p:spPr>
          <a:xfrm>
            <a:off x="5616950" y="4050375"/>
            <a:ext cx="22974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s">
                <a:latin typeface="Lato"/>
                <a:ea typeface="Lato"/>
                <a:cs typeface="Lato"/>
                <a:sym typeface="Lato"/>
              </a:rPr>
              <a:t>                        = GPU</a:t>
            </a:r>
            <a:endParaRPr>
              <a:latin typeface="Lato"/>
              <a:ea typeface="Lato"/>
              <a:cs typeface="Lato"/>
              <a:sym typeface="Lato"/>
            </a:endParaRPr>
          </a:p>
        </p:txBody>
      </p:sp>
      <p:sp>
        <p:nvSpPr>
          <p:cNvPr id="173" name="Google Shape;173;p20"/>
          <p:cNvSpPr/>
          <p:nvPr/>
        </p:nvSpPr>
        <p:spPr>
          <a:xfrm>
            <a:off x="5169025" y="3905475"/>
            <a:ext cx="2590800" cy="719700"/>
          </a:xfrm>
          <a:prstGeom prst="rect">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20"/>
          <p:cNvCxnSpPr/>
          <p:nvPr/>
        </p:nvCxnSpPr>
        <p:spPr>
          <a:xfrm flipH="1" rot="10800000">
            <a:off x="3663000" y="3344075"/>
            <a:ext cx="485100" cy="459300"/>
          </a:xfrm>
          <a:prstGeom prst="straightConnector1">
            <a:avLst/>
          </a:prstGeom>
          <a:noFill/>
          <a:ln cap="flat" cmpd="sng" w="9525">
            <a:solidFill>
              <a:schemeClr val="dk2"/>
            </a:solidFill>
            <a:prstDash val="solid"/>
            <a:round/>
            <a:headEnd len="med" w="med" type="none"/>
            <a:tailEnd len="med" w="med" type="triangle"/>
          </a:ln>
        </p:spPr>
      </p:cxnSp>
      <p:pic>
        <p:nvPicPr>
          <p:cNvPr id="175" name="Google Shape;175;p20"/>
          <p:cNvPicPr preferRelativeResize="0"/>
          <p:nvPr/>
        </p:nvPicPr>
        <p:blipFill>
          <a:blip r:embed="rId12">
            <a:alphaModFix/>
          </a:blip>
          <a:stretch>
            <a:fillRect/>
          </a:stretch>
        </p:blipFill>
        <p:spPr>
          <a:xfrm>
            <a:off x="5761650" y="748150"/>
            <a:ext cx="2992325" cy="920725"/>
          </a:xfrm>
          <a:prstGeom prst="rect">
            <a:avLst/>
          </a:prstGeom>
          <a:noFill/>
          <a:ln>
            <a:noFill/>
          </a:ln>
        </p:spPr>
      </p:pic>
      <p:cxnSp>
        <p:nvCxnSpPr>
          <p:cNvPr id="176" name="Google Shape;176;p20"/>
          <p:cNvCxnSpPr/>
          <p:nvPr/>
        </p:nvCxnSpPr>
        <p:spPr>
          <a:xfrm flipH="1" rot="10800000">
            <a:off x="5427221" y="1346913"/>
            <a:ext cx="461400" cy="125700"/>
          </a:xfrm>
          <a:prstGeom prst="straightConnector1">
            <a:avLst/>
          </a:prstGeom>
          <a:noFill/>
          <a:ln cap="flat" cmpd="sng" w="9525">
            <a:solidFill>
              <a:schemeClr val="dk2"/>
            </a:solidFill>
            <a:prstDash val="solid"/>
            <a:round/>
            <a:headEnd len="med" w="med" type="none"/>
            <a:tailEnd len="med" w="med" type="triangle"/>
          </a:ln>
        </p:spPr>
      </p:cxnSp>
      <p:sp>
        <p:nvSpPr>
          <p:cNvPr id="177" name="Google Shape;177;p20"/>
          <p:cNvSpPr txBox="1"/>
          <p:nvPr/>
        </p:nvSpPr>
        <p:spPr>
          <a:xfrm>
            <a:off x="7206075" y="3114075"/>
            <a:ext cx="170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Lato"/>
                <a:ea typeface="Lato"/>
                <a:cs typeface="Lato"/>
                <a:sym typeface="Lato"/>
              </a:rPr>
              <a:t>Mejor Modelo</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729450" y="60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DESARROLLO</a:t>
            </a:r>
            <a:endParaRPr/>
          </a:p>
        </p:txBody>
      </p:sp>
      <p:pic>
        <p:nvPicPr>
          <p:cNvPr id="183" name="Google Shape;183;p21"/>
          <p:cNvPicPr preferRelativeResize="0"/>
          <p:nvPr/>
        </p:nvPicPr>
        <p:blipFill>
          <a:blip r:embed="rId3">
            <a:alphaModFix/>
          </a:blip>
          <a:stretch>
            <a:fillRect/>
          </a:stretch>
        </p:blipFill>
        <p:spPr>
          <a:xfrm>
            <a:off x="3192415" y="572025"/>
            <a:ext cx="1169100" cy="1219350"/>
          </a:xfrm>
          <a:prstGeom prst="rect">
            <a:avLst/>
          </a:prstGeom>
          <a:noFill/>
          <a:ln>
            <a:noFill/>
          </a:ln>
        </p:spPr>
      </p:pic>
      <p:sp>
        <p:nvSpPr>
          <p:cNvPr id="184" name="Google Shape;184;p21"/>
          <p:cNvSpPr txBox="1"/>
          <p:nvPr/>
        </p:nvSpPr>
        <p:spPr>
          <a:xfrm>
            <a:off x="833875" y="1327350"/>
            <a:ext cx="229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Implementar modelo</a:t>
            </a:r>
            <a:endParaRPr i="1">
              <a:latin typeface="Lato"/>
              <a:ea typeface="Lato"/>
              <a:cs typeface="Lato"/>
              <a:sym typeface="Lato"/>
            </a:endParaRPr>
          </a:p>
        </p:txBody>
      </p:sp>
      <p:pic>
        <p:nvPicPr>
          <p:cNvPr id="185" name="Google Shape;185;p21"/>
          <p:cNvPicPr preferRelativeResize="0"/>
          <p:nvPr/>
        </p:nvPicPr>
        <p:blipFill>
          <a:blip r:embed="rId4">
            <a:alphaModFix/>
          </a:blip>
          <a:stretch>
            <a:fillRect/>
          </a:stretch>
        </p:blipFill>
        <p:spPr>
          <a:xfrm>
            <a:off x="4046103" y="572015"/>
            <a:ext cx="400200" cy="400200"/>
          </a:xfrm>
          <a:prstGeom prst="rect">
            <a:avLst/>
          </a:prstGeom>
          <a:noFill/>
          <a:ln>
            <a:noFill/>
          </a:ln>
        </p:spPr>
      </p:pic>
      <p:pic>
        <p:nvPicPr>
          <p:cNvPr id="186" name="Google Shape;186;p21"/>
          <p:cNvPicPr preferRelativeResize="0"/>
          <p:nvPr/>
        </p:nvPicPr>
        <p:blipFill>
          <a:blip r:embed="rId5">
            <a:alphaModFix/>
          </a:blip>
          <a:stretch>
            <a:fillRect/>
          </a:stretch>
        </p:blipFill>
        <p:spPr>
          <a:xfrm>
            <a:off x="1115450" y="1903213"/>
            <a:ext cx="1939218" cy="633975"/>
          </a:xfrm>
          <a:prstGeom prst="rect">
            <a:avLst/>
          </a:prstGeom>
          <a:noFill/>
          <a:ln>
            <a:noFill/>
          </a:ln>
        </p:spPr>
      </p:pic>
      <p:sp>
        <p:nvSpPr>
          <p:cNvPr id="187" name="Google Shape;187;p21"/>
          <p:cNvSpPr txBox="1"/>
          <p:nvPr/>
        </p:nvSpPr>
        <p:spPr>
          <a:xfrm>
            <a:off x="0" y="2712850"/>
            <a:ext cx="451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Lato"/>
                <a:ea typeface="Lato"/>
                <a:cs typeface="Lato"/>
                <a:sym typeface="Lato"/>
              </a:rPr>
              <a:t>Entra en el modelo una </a:t>
            </a:r>
            <a:r>
              <a:rPr lang="es">
                <a:latin typeface="Lato"/>
                <a:ea typeface="Lato"/>
                <a:cs typeface="Lato"/>
                <a:sym typeface="Lato"/>
              </a:rPr>
              <a:t>matrícula</a:t>
            </a:r>
            <a:r>
              <a:rPr lang="es">
                <a:latin typeface="Lato"/>
                <a:ea typeface="Lato"/>
                <a:cs typeface="Lato"/>
                <a:sym typeface="Lato"/>
              </a:rPr>
              <a:t> rectificada</a:t>
            </a:r>
            <a:endParaRPr>
              <a:latin typeface="Lato"/>
              <a:ea typeface="Lato"/>
              <a:cs typeface="Lato"/>
              <a:sym typeface="Lato"/>
            </a:endParaRPr>
          </a:p>
        </p:txBody>
      </p:sp>
      <p:cxnSp>
        <p:nvCxnSpPr>
          <p:cNvPr id="188" name="Google Shape;188;p21"/>
          <p:cNvCxnSpPr>
            <a:endCxn id="183" idx="1"/>
          </p:cNvCxnSpPr>
          <p:nvPr/>
        </p:nvCxnSpPr>
        <p:spPr>
          <a:xfrm flipH="1" rot="10800000">
            <a:off x="2603515" y="1181700"/>
            <a:ext cx="588900" cy="362700"/>
          </a:xfrm>
          <a:prstGeom prst="straightConnector1">
            <a:avLst/>
          </a:prstGeom>
          <a:noFill/>
          <a:ln cap="flat" cmpd="sng" w="9525">
            <a:solidFill>
              <a:schemeClr val="dk2"/>
            </a:solidFill>
            <a:prstDash val="solid"/>
            <a:round/>
            <a:headEnd len="med" w="med" type="none"/>
            <a:tailEnd len="med" w="med" type="triangle"/>
          </a:ln>
        </p:spPr>
      </p:cxnSp>
      <p:pic>
        <p:nvPicPr>
          <p:cNvPr id="189" name="Google Shape;189;p21"/>
          <p:cNvPicPr preferRelativeResize="0"/>
          <p:nvPr/>
        </p:nvPicPr>
        <p:blipFill>
          <a:blip r:embed="rId6">
            <a:alphaModFix/>
          </a:blip>
          <a:stretch>
            <a:fillRect/>
          </a:stretch>
        </p:blipFill>
        <p:spPr>
          <a:xfrm>
            <a:off x="4446300" y="1920100"/>
            <a:ext cx="1892912" cy="633975"/>
          </a:xfrm>
          <a:prstGeom prst="rect">
            <a:avLst/>
          </a:prstGeom>
          <a:noFill/>
          <a:ln>
            <a:noFill/>
          </a:ln>
        </p:spPr>
      </p:pic>
      <p:cxnSp>
        <p:nvCxnSpPr>
          <p:cNvPr id="190" name="Google Shape;190;p21"/>
          <p:cNvCxnSpPr>
            <a:stCxn id="183" idx="3"/>
            <a:endCxn id="189" idx="0"/>
          </p:cNvCxnSpPr>
          <p:nvPr/>
        </p:nvCxnSpPr>
        <p:spPr>
          <a:xfrm>
            <a:off x="4361515" y="1181700"/>
            <a:ext cx="1031100" cy="738300"/>
          </a:xfrm>
          <a:prstGeom prst="straightConnector1">
            <a:avLst/>
          </a:prstGeom>
          <a:noFill/>
          <a:ln cap="flat" cmpd="sng" w="9525">
            <a:solidFill>
              <a:schemeClr val="dk2"/>
            </a:solidFill>
            <a:prstDash val="solid"/>
            <a:round/>
            <a:headEnd len="med" w="med" type="none"/>
            <a:tailEnd len="med" w="med" type="triangle"/>
          </a:ln>
        </p:spPr>
      </p:cxnSp>
      <p:pic>
        <p:nvPicPr>
          <p:cNvPr id="191" name="Google Shape;191;p21"/>
          <p:cNvPicPr preferRelativeResize="0"/>
          <p:nvPr/>
        </p:nvPicPr>
        <p:blipFill rotWithShape="1">
          <a:blip r:embed="rId7">
            <a:alphaModFix/>
          </a:blip>
          <a:srcRect b="22287" l="0" r="3147" t="0"/>
          <a:stretch/>
        </p:blipFill>
        <p:spPr>
          <a:xfrm>
            <a:off x="145925" y="3247325"/>
            <a:ext cx="8855750" cy="1395925"/>
          </a:xfrm>
          <a:prstGeom prst="rect">
            <a:avLst/>
          </a:prstGeom>
          <a:noFill/>
          <a:ln>
            <a:noFill/>
          </a:ln>
        </p:spPr>
      </p:pic>
      <p:sp>
        <p:nvSpPr>
          <p:cNvPr id="192" name="Google Shape;192;p21"/>
          <p:cNvSpPr/>
          <p:nvPr/>
        </p:nvSpPr>
        <p:spPr>
          <a:xfrm>
            <a:off x="5870100" y="2719338"/>
            <a:ext cx="306300" cy="36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a:off x="331788" y="1832075"/>
            <a:ext cx="3714300" cy="1310700"/>
          </a:xfrm>
          <a:prstGeom prst="rect">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txBox="1"/>
          <p:nvPr/>
        </p:nvSpPr>
        <p:spPr>
          <a:xfrm>
            <a:off x="1586025" y="4747800"/>
            <a:ext cx="260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Lato"/>
                <a:ea typeface="Lato"/>
                <a:cs typeface="Lato"/>
                <a:sym typeface="Lato"/>
              </a:rPr>
              <a:t>detectados de forma aleatoria</a:t>
            </a:r>
            <a:endParaRPr>
              <a:latin typeface="Lato"/>
              <a:ea typeface="Lato"/>
              <a:cs typeface="Lato"/>
              <a:sym typeface="Lato"/>
            </a:endParaRPr>
          </a:p>
        </p:txBody>
      </p:sp>
      <p:sp>
        <p:nvSpPr>
          <p:cNvPr id="195" name="Google Shape;195;p21"/>
          <p:cNvSpPr/>
          <p:nvPr/>
        </p:nvSpPr>
        <p:spPr>
          <a:xfrm>
            <a:off x="145925" y="3261701"/>
            <a:ext cx="1169100" cy="1395900"/>
          </a:xfrm>
          <a:prstGeom prst="rect">
            <a:avLst/>
          </a:prstGeom>
          <a:solidFill>
            <a:srgbClr val="000000">
              <a:alpha val="0"/>
            </a:srgbClr>
          </a:solid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a:off x="5545900" y="3247325"/>
            <a:ext cx="2067600" cy="1395900"/>
          </a:xfrm>
          <a:prstGeom prst="rect">
            <a:avLst/>
          </a:prstGeom>
          <a:solidFill>
            <a:srgbClr val="000000">
              <a:alpha val="0"/>
            </a:srgbClr>
          </a:solid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 name="Google Shape;197;p21"/>
          <p:cNvCxnSpPr>
            <a:endCxn id="196" idx="0"/>
          </p:cNvCxnSpPr>
          <p:nvPr/>
        </p:nvCxnSpPr>
        <p:spPr>
          <a:xfrm flipH="1">
            <a:off x="6579700" y="2538425"/>
            <a:ext cx="488400" cy="70890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p21"/>
          <p:cNvSpPr txBox="1"/>
          <p:nvPr/>
        </p:nvSpPr>
        <p:spPr>
          <a:xfrm>
            <a:off x="7084750" y="2173550"/>
            <a:ext cx="116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Confianza</a:t>
            </a:r>
            <a:endParaRPr>
              <a:latin typeface="Lato"/>
              <a:ea typeface="Lato"/>
              <a:cs typeface="Lato"/>
              <a:sym typeface="Lato"/>
            </a:endParaRPr>
          </a:p>
        </p:txBody>
      </p:sp>
      <p:cxnSp>
        <p:nvCxnSpPr>
          <p:cNvPr id="199" name="Google Shape;199;p21"/>
          <p:cNvCxnSpPr>
            <a:stCxn id="194" idx="1"/>
            <a:endCxn id="195" idx="2"/>
          </p:cNvCxnSpPr>
          <p:nvPr/>
        </p:nvCxnSpPr>
        <p:spPr>
          <a:xfrm rot="10800000">
            <a:off x="730425" y="4657500"/>
            <a:ext cx="855600" cy="290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