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7"/>
  </p:notesMasterIdLst>
  <p:sldIdLst>
    <p:sldId id="256" r:id="rId2"/>
    <p:sldId id="939" r:id="rId3"/>
    <p:sldId id="648" r:id="rId4"/>
    <p:sldId id="936" r:id="rId5"/>
    <p:sldId id="267" r:id="rId6"/>
    <p:sldId id="934" r:id="rId7"/>
    <p:sldId id="264" r:id="rId8"/>
    <p:sldId id="259" r:id="rId9"/>
    <p:sldId id="269" r:id="rId10"/>
    <p:sldId id="260" r:id="rId11"/>
    <p:sldId id="265" r:id="rId12"/>
    <p:sldId id="257" r:id="rId13"/>
    <p:sldId id="937" r:id="rId14"/>
    <p:sldId id="933" r:id="rId15"/>
    <p:sldId id="93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2" userDrawn="1">
          <p15:clr>
            <a:srgbClr val="A4A3A4"/>
          </p15:clr>
        </p15:guide>
        <p15:guide id="2" orient="horz" pos="1457" userDrawn="1">
          <p15:clr>
            <a:srgbClr val="A4A3A4"/>
          </p15:clr>
        </p15:guide>
        <p15:guide id="3" orient="horz" pos="2772" userDrawn="1">
          <p15:clr>
            <a:srgbClr val="A4A3A4"/>
          </p15:clr>
        </p15:guide>
        <p15:guide id="4" pos="38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Mee" initials="MM" lastIdx="1" clrIdx="0">
    <p:extLst>
      <p:ext uri="{19B8F6BF-5375-455C-9EA6-DF929625EA0E}">
        <p15:presenceInfo xmlns:p15="http://schemas.microsoft.com/office/powerpoint/2012/main" userId="d6b89544-9ba2-4211-ac42-041bf7897e1d" providerId="Windows Live"/>
      </p:ext>
    </p:extLst>
  </p:cmAuthor>
  <p:cmAuthor id="2" name="Matthew" initials="M" lastIdx="1" clrIdx="1">
    <p:extLst>
      <p:ext uri="{19B8F6BF-5375-455C-9EA6-DF929625EA0E}">
        <p15:presenceInfo xmlns:p15="http://schemas.microsoft.com/office/powerpoint/2012/main" userId="Matthew" providerId="None"/>
      </p:ext>
    </p:extLst>
  </p:cmAuthor>
  <p:cmAuthor id="3" name="Kesley" initials="K" lastIdx="26" clrIdx="2">
    <p:extLst>
      <p:ext uri="{19B8F6BF-5375-455C-9EA6-DF929625EA0E}">
        <p15:presenceInfo xmlns:p15="http://schemas.microsoft.com/office/powerpoint/2012/main" userId="Kesley" providerId="None"/>
      </p:ext>
    </p:extLst>
  </p:cmAuthor>
  <p:cmAuthor id="4" name="Microsoft Office User" initials="MOU" lastIdx="7" clrIdx="3">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E6E6E6"/>
    <a:srgbClr val="00B0B9"/>
    <a:srgbClr val="70E1E7"/>
    <a:srgbClr val="444444"/>
    <a:srgbClr val="B54422"/>
    <a:srgbClr val="B03D20"/>
    <a:srgbClr val="867DA9"/>
    <a:srgbClr val="8FC9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B1F92-6AA5-4710-9087-5097D1DB493C}">
  <a:tblStyle styleId="{BEBB1F92-6AA5-4710-9087-5097D1DB493C}" styleName="Table_0"/>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22" autoAdjust="0"/>
    <p:restoredTop sz="89706" autoAdjust="0"/>
  </p:normalViewPr>
  <p:slideViewPr>
    <p:cSldViewPr snapToGrid="0">
      <p:cViewPr varScale="1">
        <p:scale>
          <a:sx n="114" d="100"/>
          <a:sy n="114" d="100"/>
        </p:scale>
        <p:origin x="606" y="120"/>
      </p:cViewPr>
      <p:guideLst>
        <p:guide orient="horz" pos="3362"/>
        <p:guide orient="horz" pos="1457"/>
        <p:guide orient="horz" pos="2772"/>
        <p:guide pos="388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246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plotArea>
      <c:layout>
        <c:manualLayout>
          <c:layoutTarget val="inner"/>
          <c:xMode val="edge"/>
          <c:yMode val="edge"/>
          <c:x val="0"/>
          <c:y val="5.1597473481071909E-2"/>
          <c:w val="1"/>
          <c:h val="0.83273803657326839"/>
        </c:manualLayout>
      </c:layout>
      <c:barChart>
        <c:barDir val="col"/>
        <c:grouping val="clustered"/>
        <c:varyColors val="0"/>
        <c:ser>
          <c:idx val="0"/>
          <c:order val="0"/>
          <c:tx>
            <c:strRef>
              <c:f>Sheet1!$B$1</c:f>
              <c:strCache>
                <c:ptCount val="1"/>
                <c:pt idx="0">
                  <c:v>Sentiment</c:v>
                </c:pt>
              </c:strCache>
            </c:strRef>
          </c:tx>
          <c:spPr>
            <a:solidFill>
              <a:schemeClr val="accent1"/>
            </a:solidFill>
            <a:ln w="19050">
              <a:noFill/>
            </a:ln>
            <a:effectLst/>
          </c:spPr>
          <c:invertIfNegative val="0"/>
          <c:dPt>
            <c:idx val="0"/>
            <c:invertIfNegative val="0"/>
            <c:bubble3D val="0"/>
            <c:extLst>
              <c:ext xmlns:c16="http://schemas.microsoft.com/office/drawing/2014/chart" uri="{C3380CC4-5D6E-409C-BE32-E72D297353CC}">
                <c16:uniqueId val="{00000000-9BF1-42E3-A6E6-37BAA201A109}"/>
              </c:ext>
            </c:extLst>
          </c:dPt>
          <c:dPt>
            <c:idx val="1"/>
            <c:invertIfNegative val="0"/>
            <c:bubble3D val="0"/>
            <c:spPr>
              <a:solidFill>
                <a:srgbClr val="E9E9E9"/>
              </a:solidFill>
              <a:ln w="19050">
                <a:noFill/>
              </a:ln>
              <a:effectLst/>
            </c:spPr>
            <c:extLst>
              <c:ext xmlns:c16="http://schemas.microsoft.com/office/drawing/2014/chart" uri="{C3380CC4-5D6E-409C-BE32-E72D297353CC}">
                <c16:uniqueId val="{00000002-9BF1-42E3-A6E6-37BAA201A109}"/>
              </c:ext>
            </c:extLst>
          </c:dPt>
          <c:dPt>
            <c:idx val="2"/>
            <c:invertIfNegative val="0"/>
            <c:bubble3D val="0"/>
            <c:spPr>
              <a:solidFill>
                <a:schemeClr val="accent2"/>
              </a:solidFill>
              <a:ln w="19050">
                <a:noFill/>
              </a:ln>
              <a:effectLst/>
            </c:spPr>
            <c:extLst>
              <c:ext xmlns:c16="http://schemas.microsoft.com/office/drawing/2014/chart" uri="{C3380CC4-5D6E-409C-BE32-E72D297353CC}">
                <c16:uniqueId val="{00000004-9BF1-42E3-A6E6-37BAA201A109}"/>
              </c:ext>
            </c:extLst>
          </c:dPt>
          <c:dLbls>
            <c:dLbl>
              <c:idx val="0"/>
              <c:tx>
                <c:rich>
                  <a:bodyPr/>
                  <a:lstStyle/>
                  <a:p>
                    <a:fld id="{1704D5D8-F6BA-4908-8A1A-D57688FD39F0}" type="CELLRANGE">
                      <a:rPr lang="en-US"/>
                      <a:pPr/>
                      <a:t>[CELLRANGE]</a:t>
                    </a:fld>
                    <a:endParaRPr lang="en-ZA"/>
                  </a:p>
                </c:rich>
              </c:tx>
              <c:dLblPos val="outEnd"/>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0-9BF1-42E3-A6E6-37BAA201A109}"/>
                </c:ext>
              </c:extLst>
            </c:dLbl>
            <c:dLbl>
              <c:idx val="1"/>
              <c:tx>
                <c:rich>
                  <a:bodyPr/>
                  <a:lstStyle/>
                  <a:p>
                    <a:fld id="{43958153-97F4-4527-B349-0ECED1801FBB}" type="CELLRANGE">
                      <a:rPr lang="en-ZA"/>
                      <a:pPr/>
                      <a:t>[CELLRANGE]</a:t>
                    </a:fld>
                    <a:endParaRPr lang="en-ZA"/>
                  </a:p>
                </c:rich>
              </c:tx>
              <c:dLblPos val="outEnd"/>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9BF1-42E3-A6E6-37BAA201A109}"/>
                </c:ext>
              </c:extLst>
            </c:dLbl>
            <c:dLbl>
              <c:idx val="2"/>
              <c:tx>
                <c:rich>
                  <a:bodyPr/>
                  <a:lstStyle/>
                  <a:p>
                    <a:fld id="{69630705-71EF-4E4B-8977-9E9513DC1C10}" type="CELLRANGE">
                      <a:rPr lang="en-ZA"/>
                      <a:pPr/>
                      <a:t>[CELLRANGE]</a:t>
                    </a:fld>
                    <a:endParaRPr lang="en-ZA"/>
                  </a:p>
                </c:rich>
              </c:tx>
              <c:dLblPos val="outEnd"/>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9BF1-42E3-A6E6-37BAA201A109}"/>
                </c:ext>
              </c:extLst>
            </c:dLbl>
            <c:numFmt formatCode="0.0%" sourceLinked="0"/>
            <c:spPr>
              <a:noFill/>
              <a:ln>
                <a:noFill/>
              </a:ln>
              <a:effectLst/>
            </c:spPr>
            <c:txPr>
              <a:bodyPr rot="0" vert="horz"/>
              <a:lstStyle/>
              <a:p>
                <a:pPr>
                  <a:defRPr sz="1500" b="0" i="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dLblPos val="outEnd"/>
            <c:showLegendKey val="0"/>
            <c:showVal val="0"/>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0"/>
              </c:ext>
            </c:extLst>
          </c:dLbls>
          <c:cat>
            <c:strRef>
              <c:f>Sheet1!$A$2:$A$4</c:f>
              <c:strCache>
                <c:ptCount val="3"/>
                <c:pt idx="0">
                  <c:v>Hesitancy</c:v>
                </c:pt>
                <c:pt idx="1">
                  <c:v>Neutral</c:v>
                </c:pt>
                <c:pt idx="2">
                  <c:v>Advocacy</c:v>
                </c:pt>
              </c:strCache>
            </c:strRef>
          </c:cat>
          <c:val>
            <c:numRef>
              <c:f>Sheet1!$B$2:$B$4</c:f>
              <c:numCache>
                <c:formatCode>0.0%</c:formatCode>
                <c:ptCount val="3"/>
                <c:pt idx="0">
                  <c:v>0.28199999999999997</c:v>
                </c:pt>
                <c:pt idx="1">
                  <c:v>0.63400000000000001</c:v>
                </c:pt>
                <c:pt idx="2">
                  <c:v>8.4000000000000005E-2</c:v>
                </c:pt>
              </c:numCache>
            </c:numRef>
          </c:val>
          <c:extLst>
            <c:ext xmlns:c15="http://schemas.microsoft.com/office/drawing/2012/chart" uri="{02D57815-91ED-43cb-92C2-25804820EDAC}">
              <c15:datalabelsRange>
                <c15:f>Sheet1!$B$2:$B$4</c15:f>
                <c15:dlblRangeCache>
                  <c:ptCount val="3"/>
                  <c:pt idx="0">
                    <c:v>28.2%</c:v>
                  </c:pt>
                  <c:pt idx="1">
                    <c:v>63.4%</c:v>
                  </c:pt>
                  <c:pt idx="2">
                    <c:v>8.4%</c:v>
                  </c:pt>
                </c15:dlblRangeCache>
              </c15:datalabelsRange>
            </c:ext>
            <c:ext xmlns:c16="http://schemas.microsoft.com/office/drawing/2014/chart" uri="{C3380CC4-5D6E-409C-BE32-E72D297353CC}">
              <c16:uniqueId val="{00000005-9BF1-42E3-A6E6-37BAA201A109}"/>
            </c:ext>
          </c:extLst>
        </c:ser>
        <c:dLbls>
          <c:dLblPos val="outEnd"/>
          <c:showLegendKey val="0"/>
          <c:showVal val="1"/>
          <c:showCatName val="0"/>
          <c:showSerName val="0"/>
          <c:showPercent val="0"/>
          <c:showBubbleSize val="0"/>
        </c:dLbls>
        <c:gapWidth val="36"/>
        <c:axId val="-2145240472"/>
        <c:axId val="-2145243464"/>
      </c:barChart>
      <c:valAx>
        <c:axId val="-2145243464"/>
        <c:scaling>
          <c:orientation val="minMax"/>
        </c:scaling>
        <c:delete val="1"/>
        <c:axPos val="l"/>
        <c:numFmt formatCode="0%" sourceLinked="0"/>
        <c:majorTickMark val="out"/>
        <c:minorTickMark val="none"/>
        <c:tickLblPos val="nextTo"/>
        <c:crossAx val="-2145240472"/>
        <c:crosses val="autoZero"/>
        <c:crossBetween val="between"/>
      </c:valAx>
      <c:catAx>
        <c:axId val="-2145240472"/>
        <c:scaling>
          <c:orientation val="minMax"/>
        </c:scaling>
        <c:delete val="0"/>
        <c:axPos val="b"/>
        <c:numFmt formatCode="General" sourceLinked="1"/>
        <c:majorTickMark val="out"/>
        <c:minorTickMark val="none"/>
        <c:tickLblPos val="nextTo"/>
        <c:spPr>
          <a:ln>
            <a:noFill/>
          </a:ln>
        </c:spPr>
        <c:txPr>
          <a:bodyPr/>
          <a:lstStyle/>
          <a:p>
            <a:pPr>
              <a:defRPr sz="1500" b="0" i="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2145243464"/>
        <c:crosses val="autoZero"/>
        <c:auto val="1"/>
        <c:lblAlgn val="ctr"/>
        <c:lblOffset val="100"/>
        <c:noMultiLvlLbl val="0"/>
      </c:catAx>
      <c:spPr>
        <a:noFill/>
        <a:ln w="25400">
          <a:noFill/>
        </a:ln>
        <a:effectLst/>
      </c:spPr>
    </c:plotArea>
    <c:plotVisOnly val="1"/>
    <c:dispBlanksAs val="gap"/>
    <c:showDLblsOverMax val="0"/>
  </c:chart>
  <c:spPr>
    <a:noFill/>
    <a:ln>
      <a:noFill/>
    </a:ln>
    <a:effectLst/>
  </c:spPr>
  <c:txPr>
    <a:bodyPr/>
    <a:lstStyle/>
    <a:p>
      <a:pPr>
        <a:defRPr sz="1200">
          <a:solidFill>
            <a:schemeClr val="tx1"/>
          </a:solidFill>
          <a:latin typeface="+mn-lt"/>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plotArea>
      <c:layout>
        <c:manualLayout>
          <c:layoutTarget val="inner"/>
          <c:xMode val="edge"/>
          <c:yMode val="edge"/>
          <c:x val="0.108134040229313"/>
          <c:y val="1.57868747053557E-2"/>
          <c:w val="0.78373163592077599"/>
          <c:h val="0.858740723268828"/>
        </c:manualLayout>
      </c:layout>
      <c:doughnutChart>
        <c:varyColors val="1"/>
        <c:ser>
          <c:idx val="0"/>
          <c:order val="0"/>
          <c:tx>
            <c:strRef>
              <c:f>Sheet1!$B$1</c:f>
              <c:strCache>
                <c:ptCount val="1"/>
                <c:pt idx="0">
                  <c:v>Sentiment</c:v>
                </c:pt>
              </c:strCache>
            </c:strRef>
          </c:tx>
          <c:spPr>
            <a:ln>
              <a:noFill/>
            </a:ln>
          </c:spPr>
          <c:dPt>
            <c:idx val="0"/>
            <c:bubble3D val="0"/>
            <c:spPr>
              <a:solidFill>
                <a:srgbClr val="EE2737"/>
              </a:solidFill>
              <a:ln w="19050">
                <a:noFill/>
              </a:ln>
              <a:effectLst/>
            </c:spPr>
            <c:extLst>
              <c:ext xmlns:c16="http://schemas.microsoft.com/office/drawing/2014/chart" uri="{C3380CC4-5D6E-409C-BE32-E72D297353CC}">
                <c16:uniqueId val="{00000001-F9BA-4331-B950-44BE73D38F7D}"/>
              </c:ext>
            </c:extLst>
          </c:dPt>
          <c:dPt>
            <c:idx val="1"/>
            <c:bubble3D val="0"/>
            <c:spPr>
              <a:solidFill>
                <a:srgbClr val="E9E9E9"/>
              </a:solidFill>
              <a:ln w="19050">
                <a:noFill/>
              </a:ln>
              <a:effectLst/>
            </c:spPr>
            <c:extLst>
              <c:ext xmlns:c16="http://schemas.microsoft.com/office/drawing/2014/chart" uri="{C3380CC4-5D6E-409C-BE32-E72D297353CC}">
                <c16:uniqueId val="{00000003-F9BA-4331-B950-44BE73D38F7D}"/>
              </c:ext>
            </c:extLst>
          </c:dPt>
          <c:dPt>
            <c:idx val="2"/>
            <c:bubble3D val="0"/>
            <c:spPr>
              <a:solidFill>
                <a:srgbClr val="00B0B9"/>
              </a:solidFill>
              <a:ln w="19050">
                <a:noFill/>
              </a:ln>
              <a:effectLst/>
            </c:spPr>
            <c:extLst>
              <c:ext xmlns:c16="http://schemas.microsoft.com/office/drawing/2014/chart" uri="{C3380CC4-5D6E-409C-BE32-E72D297353CC}">
                <c16:uniqueId val="{00000005-F9BA-4331-B950-44BE73D38F7D}"/>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9BA-4331-B950-44BE73D38F7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Hesitancy</c:v>
                </c:pt>
                <c:pt idx="1">
                  <c:v>Neutral</c:v>
                </c:pt>
                <c:pt idx="2">
                  <c:v>Advocacy</c:v>
                </c:pt>
              </c:strCache>
            </c:strRef>
          </c:cat>
          <c:val>
            <c:numRef>
              <c:f>Sheet1!$B$2:$B$4</c:f>
              <c:numCache>
                <c:formatCode>0.0%</c:formatCode>
                <c:ptCount val="3"/>
                <c:pt idx="0">
                  <c:v>0.28699999999999998</c:v>
                </c:pt>
                <c:pt idx="1">
                  <c:v>0.63200000000000012</c:v>
                </c:pt>
                <c:pt idx="2">
                  <c:v>8.1000000000000003E-2</c:v>
                </c:pt>
              </c:numCache>
            </c:numRef>
          </c:val>
          <c:extLst>
            <c:ext xmlns:c16="http://schemas.microsoft.com/office/drawing/2014/chart" uri="{C3380CC4-5D6E-409C-BE32-E72D297353CC}">
              <c16:uniqueId val="{00000006-F9BA-4331-B950-44BE73D38F7D}"/>
            </c:ext>
          </c:extLst>
        </c:ser>
        <c:dLbls>
          <c:showLegendKey val="0"/>
          <c:showVal val="0"/>
          <c:showCatName val="0"/>
          <c:showSerName val="0"/>
          <c:showPercent val="0"/>
          <c:showBubbleSize val="0"/>
          <c:showLeaderLines val="1"/>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plotArea>
      <c:layout>
        <c:manualLayout>
          <c:layoutTarget val="inner"/>
          <c:xMode val="edge"/>
          <c:yMode val="edge"/>
          <c:x val="0.108134040229313"/>
          <c:y val="1.57868747053557E-2"/>
          <c:w val="0.78373163592077599"/>
          <c:h val="0.858740723268828"/>
        </c:manualLayout>
      </c:layout>
      <c:doughnutChart>
        <c:varyColors val="1"/>
        <c:ser>
          <c:idx val="0"/>
          <c:order val="0"/>
          <c:tx>
            <c:strRef>
              <c:f>Sheet1!$B$1</c:f>
              <c:strCache>
                <c:ptCount val="1"/>
                <c:pt idx="0">
                  <c:v>Sentiment</c:v>
                </c:pt>
              </c:strCache>
            </c:strRef>
          </c:tx>
          <c:spPr>
            <a:ln>
              <a:noFill/>
            </a:ln>
          </c:spPr>
          <c:dPt>
            <c:idx val="0"/>
            <c:bubble3D val="0"/>
            <c:spPr>
              <a:solidFill>
                <a:srgbClr val="EE2737"/>
              </a:solidFill>
              <a:ln w="19050">
                <a:noFill/>
              </a:ln>
              <a:effectLst/>
            </c:spPr>
            <c:extLst>
              <c:ext xmlns:c16="http://schemas.microsoft.com/office/drawing/2014/chart" uri="{C3380CC4-5D6E-409C-BE32-E72D297353CC}">
                <c16:uniqueId val="{00000001-B5E7-479E-8A72-3D0BE780F752}"/>
              </c:ext>
            </c:extLst>
          </c:dPt>
          <c:dPt>
            <c:idx val="1"/>
            <c:bubble3D val="0"/>
            <c:spPr>
              <a:solidFill>
                <a:srgbClr val="E9E9E9"/>
              </a:solidFill>
              <a:ln w="19050">
                <a:noFill/>
              </a:ln>
              <a:effectLst/>
            </c:spPr>
            <c:extLst>
              <c:ext xmlns:c16="http://schemas.microsoft.com/office/drawing/2014/chart" uri="{C3380CC4-5D6E-409C-BE32-E72D297353CC}">
                <c16:uniqueId val="{00000003-B5E7-479E-8A72-3D0BE780F752}"/>
              </c:ext>
            </c:extLst>
          </c:dPt>
          <c:dPt>
            <c:idx val="2"/>
            <c:bubble3D val="0"/>
            <c:spPr>
              <a:solidFill>
                <a:srgbClr val="00B0B9"/>
              </a:solidFill>
              <a:ln w="19050">
                <a:noFill/>
              </a:ln>
              <a:effectLst/>
            </c:spPr>
            <c:extLst>
              <c:ext xmlns:c16="http://schemas.microsoft.com/office/drawing/2014/chart" uri="{C3380CC4-5D6E-409C-BE32-E72D297353CC}">
                <c16:uniqueId val="{00000005-B5E7-479E-8A72-3D0BE780F752}"/>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B5E7-479E-8A72-3D0BE780F75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Hesitancy</c:v>
                </c:pt>
                <c:pt idx="1">
                  <c:v>Neutral</c:v>
                </c:pt>
                <c:pt idx="2">
                  <c:v>Advocacy</c:v>
                </c:pt>
              </c:strCache>
            </c:strRef>
          </c:cat>
          <c:val>
            <c:numRef>
              <c:f>Sheet1!$B$2:$B$4</c:f>
              <c:numCache>
                <c:formatCode>0.0%</c:formatCode>
                <c:ptCount val="3"/>
                <c:pt idx="0">
                  <c:v>0.27500000000000002</c:v>
                </c:pt>
                <c:pt idx="1">
                  <c:v>0.63800000000000001</c:v>
                </c:pt>
                <c:pt idx="2">
                  <c:v>8.6999999999999994E-2</c:v>
                </c:pt>
              </c:numCache>
            </c:numRef>
          </c:val>
          <c:extLst>
            <c:ext xmlns:c16="http://schemas.microsoft.com/office/drawing/2014/chart" uri="{C3380CC4-5D6E-409C-BE32-E72D297353CC}">
              <c16:uniqueId val="{00000006-B5E7-479E-8A72-3D0BE780F752}"/>
            </c:ext>
          </c:extLst>
        </c:ser>
        <c:dLbls>
          <c:showLegendKey val="0"/>
          <c:showVal val="0"/>
          <c:showCatName val="0"/>
          <c:showSerName val="0"/>
          <c:showPercent val="0"/>
          <c:showBubbleSize val="0"/>
          <c:showLeaderLines val="1"/>
        </c:dLbls>
        <c:firstSliceAng val="0"/>
        <c:holeSize val="44"/>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Themes</a:t>
            </a:r>
            <a:r>
              <a:rPr lang="en-US" baseline="0" dirty="0">
                <a:solidFill>
                  <a:schemeClr val="tx1"/>
                </a:solidFill>
              </a:rPr>
              <a:t> cited in hesitancy conversation</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08520773234506"/>
          <c:y val="0.14155242537544829"/>
          <c:w val="0.85307230338059115"/>
          <c:h val="0.71336534856274947"/>
        </c:manualLayout>
      </c:layout>
      <c:barChart>
        <c:barDir val="col"/>
        <c:grouping val="clustered"/>
        <c:varyColors val="0"/>
        <c:ser>
          <c:idx val="0"/>
          <c:order val="0"/>
          <c:tx>
            <c:strRef>
              <c:f>Sheet1!$B$1</c:f>
              <c:strCache>
                <c:ptCount val="1"/>
                <c:pt idx="0">
                  <c:v>Series 1</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Health &amp; safety</c:v>
                </c:pt>
                <c:pt idx="1">
                  <c:v>Mandatory</c:v>
                </c:pt>
                <c:pt idx="2">
                  <c:v>Pharmaceutical</c:v>
                </c:pt>
                <c:pt idx="3">
                  <c:v>Scientific process</c:v>
                </c:pt>
                <c:pt idx="4">
                  <c:v>Politics</c:v>
                </c:pt>
                <c:pt idx="5">
                  <c:v>Vaccine efficacy</c:v>
                </c:pt>
                <c:pt idx="6">
                  <c:v>Conspiracy</c:v>
                </c:pt>
                <c:pt idx="7">
                  <c:v>No danger</c:v>
                </c:pt>
                <c:pt idx="8">
                  <c:v>Hoax</c:v>
                </c:pt>
              </c:strCache>
            </c:strRef>
          </c:cat>
          <c:val>
            <c:numRef>
              <c:f>Sheet1!$B$2:$B$10</c:f>
              <c:numCache>
                <c:formatCode>0.0%</c:formatCode>
                <c:ptCount val="9"/>
                <c:pt idx="0">
                  <c:v>0.151</c:v>
                </c:pt>
                <c:pt idx="1">
                  <c:v>0.13300000000000001</c:v>
                </c:pt>
                <c:pt idx="2">
                  <c:v>0.108</c:v>
                </c:pt>
                <c:pt idx="3">
                  <c:v>0.105</c:v>
                </c:pt>
                <c:pt idx="4">
                  <c:v>7.1999999999999995E-2</c:v>
                </c:pt>
                <c:pt idx="5">
                  <c:v>6.6000000000000003E-2</c:v>
                </c:pt>
                <c:pt idx="6">
                  <c:v>3.6999999999999998E-2</c:v>
                </c:pt>
                <c:pt idx="7">
                  <c:v>8.0000000000000002E-3</c:v>
                </c:pt>
                <c:pt idx="8">
                  <c:v>8.0000000000000002E-3</c:v>
                </c:pt>
              </c:numCache>
            </c:numRef>
          </c:val>
          <c:extLst>
            <c:ext xmlns:c16="http://schemas.microsoft.com/office/drawing/2014/chart" uri="{C3380CC4-5D6E-409C-BE32-E72D297353CC}">
              <c16:uniqueId val="{00000000-1A9E-4A6F-9846-39AF30A39F26}"/>
            </c:ext>
          </c:extLst>
        </c:ser>
        <c:dLbls>
          <c:showLegendKey val="0"/>
          <c:showVal val="0"/>
          <c:showCatName val="0"/>
          <c:showSerName val="0"/>
          <c:showPercent val="0"/>
          <c:showBubbleSize val="0"/>
        </c:dLbls>
        <c:gapWidth val="88"/>
        <c:overlap val="-30"/>
        <c:axId val="633577704"/>
        <c:axId val="633571472"/>
      </c:barChart>
      <c:catAx>
        <c:axId val="633577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140000" spcFirstLastPara="1" vertOverflow="ellipsis" wrap="square" anchor="ctr" anchorCtr="1"/>
          <a:lstStyle/>
          <a:p>
            <a:pPr>
              <a:defRPr sz="800" b="0" i="0" u="none" strike="noStrike" kern="1200" baseline="0">
                <a:solidFill>
                  <a:schemeClr val="tx1"/>
                </a:solidFill>
                <a:latin typeface="+mn-lt"/>
                <a:ea typeface="+mn-ea"/>
                <a:cs typeface="+mn-cs"/>
              </a:defRPr>
            </a:pPr>
            <a:endParaRPr lang="en-US"/>
          </a:p>
        </c:txPr>
        <c:crossAx val="633571472"/>
        <c:crosses val="autoZero"/>
        <c:auto val="1"/>
        <c:lblAlgn val="ctr"/>
        <c:lblOffset val="40"/>
        <c:tickLblSkip val="1"/>
        <c:noMultiLvlLbl val="0"/>
      </c:catAx>
      <c:valAx>
        <c:axId val="63357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ZA" dirty="0">
                    <a:solidFill>
                      <a:schemeClr val="tx1"/>
                    </a:solidFill>
                  </a:rPr>
                  <a:t>Percentage of </a:t>
                </a:r>
                <a:r>
                  <a:rPr lang="en-ZA" baseline="0" dirty="0">
                    <a:solidFill>
                      <a:schemeClr val="tx1"/>
                    </a:solidFill>
                  </a:rPr>
                  <a:t>hesitancy volume</a:t>
                </a:r>
                <a:endParaRPr lang="en-ZA"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33577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Themes</a:t>
            </a:r>
            <a:r>
              <a:rPr lang="en-US" baseline="0" dirty="0">
                <a:solidFill>
                  <a:schemeClr val="tx1"/>
                </a:solidFill>
              </a:rPr>
              <a:t> cited in hesitancy conversation</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08520773234506"/>
          <c:y val="0.14155242537544829"/>
          <c:w val="0.85307230338059115"/>
          <c:h val="0.71336534856274947"/>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Mandatory</c:v>
                </c:pt>
                <c:pt idx="1">
                  <c:v>Health &amp; safety</c:v>
                </c:pt>
                <c:pt idx="2">
                  <c:v>Scientific process</c:v>
                </c:pt>
                <c:pt idx="3">
                  <c:v>Pharmaceutical</c:v>
                </c:pt>
                <c:pt idx="4">
                  <c:v>Vaccine efficacy</c:v>
                </c:pt>
                <c:pt idx="5">
                  <c:v>Hoax</c:v>
                </c:pt>
                <c:pt idx="6">
                  <c:v>Politics</c:v>
                </c:pt>
                <c:pt idx="7">
                  <c:v>Conspiracy</c:v>
                </c:pt>
                <c:pt idx="8">
                  <c:v>No danger</c:v>
                </c:pt>
              </c:strCache>
            </c:strRef>
          </c:cat>
          <c:val>
            <c:numRef>
              <c:f>Sheet1!$B$2:$B$10</c:f>
              <c:numCache>
                <c:formatCode>0.0%</c:formatCode>
                <c:ptCount val="9"/>
                <c:pt idx="0">
                  <c:v>0.26100000000000001</c:v>
                </c:pt>
                <c:pt idx="1">
                  <c:v>0.16400000000000001</c:v>
                </c:pt>
                <c:pt idx="2">
                  <c:v>0.108</c:v>
                </c:pt>
                <c:pt idx="3">
                  <c:v>5.8000000000000003E-2</c:v>
                </c:pt>
                <c:pt idx="4">
                  <c:v>4.9000000000000002E-2</c:v>
                </c:pt>
                <c:pt idx="5">
                  <c:v>4.2000000000000003E-2</c:v>
                </c:pt>
                <c:pt idx="6">
                  <c:v>4.2000000000000003E-2</c:v>
                </c:pt>
                <c:pt idx="7">
                  <c:v>3.4000000000000002E-2</c:v>
                </c:pt>
                <c:pt idx="8">
                  <c:v>5.0000000000000001E-3</c:v>
                </c:pt>
              </c:numCache>
            </c:numRef>
          </c:val>
          <c:extLst>
            <c:ext xmlns:c16="http://schemas.microsoft.com/office/drawing/2014/chart" uri="{C3380CC4-5D6E-409C-BE32-E72D297353CC}">
              <c16:uniqueId val="{00000000-1A9E-4A6F-9846-39AF30A39F26}"/>
            </c:ext>
          </c:extLst>
        </c:ser>
        <c:dLbls>
          <c:showLegendKey val="0"/>
          <c:showVal val="0"/>
          <c:showCatName val="0"/>
          <c:showSerName val="0"/>
          <c:showPercent val="0"/>
          <c:showBubbleSize val="0"/>
        </c:dLbls>
        <c:gapWidth val="88"/>
        <c:overlap val="-30"/>
        <c:axId val="633577704"/>
        <c:axId val="633571472"/>
      </c:barChart>
      <c:catAx>
        <c:axId val="633577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140000" spcFirstLastPara="1" vertOverflow="ellipsis" wrap="square" anchor="ctr" anchorCtr="1"/>
          <a:lstStyle/>
          <a:p>
            <a:pPr>
              <a:defRPr sz="800" b="0" i="0" u="none" strike="noStrike" kern="1200" baseline="0">
                <a:solidFill>
                  <a:schemeClr val="tx1"/>
                </a:solidFill>
                <a:latin typeface="+mn-lt"/>
                <a:ea typeface="+mn-ea"/>
                <a:cs typeface="+mn-cs"/>
              </a:defRPr>
            </a:pPr>
            <a:endParaRPr lang="en-US"/>
          </a:p>
        </c:txPr>
        <c:crossAx val="633571472"/>
        <c:crosses val="autoZero"/>
        <c:auto val="1"/>
        <c:lblAlgn val="ctr"/>
        <c:lblOffset val="100"/>
        <c:noMultiLvlLbl val="0"/>
      </c:catAx>
      <c:valAx>
        <c:axId val="63357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ZA" dirty="0">
                    <a:solidFill>
                      <a:schemeClr val="tx1"/>
                    </a:solidFill>
                  </a:rPr>
                  <a:t>Percentage of </a:t>
                </a:r>
                <a:r>
                  <a:rPr lang="en-ZA" baseline="0" dirty="0">
                    <a:solidFill>
                      <a:schemeClr val="tx1"/>
                    </a:solidFill>
                  </a:rPr>
                  <a:t>hesitancy volume</a:t>
                </a:r>
                <a:endParaRPr lang="en-ZA"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33577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ZA" dirty="0">
                <a:solidFill>
                  <a:schemeClr val="tx1"/>
                </a:solidFill>
              </a:rPr>
              <a:t>Drivers of vaccine hesitancy per region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filled"/>
        <c:varyColors val="0"/>
        <c:ser>
          <c:idx val="0"/>
          <c:order val="0"/>
          <c:tx>
            <c:strRef>
              <c:f>Sheet1!$B$1</c:f>
              <c:strCache>
                <c:ptCount val="1"/>
                <c:pt idx="0">
                  <c:v>United States</c:v>
                </c:pt>
              </c:strCache>
            </c:strRef>
          </c:tx>
          <c:spPr>
            <a:solidFill>
              <a:srgbClr val="C00000"/>
            </a:solidFill>
            <a:ln>
              <a:noFill/>
            </a:ln>
            <a:effectLst/>
          </c:spPr>
          <c:cat>
            <c:strRef>
              <c:f>Sheet1!$A$2:$A$10</c:f>
              <c:strCache>
                <c:ptCount val="9"/>
                <c:pt idx="0">
                  <c:v>Conspiracy</c:v>
                </c:pt>
                <c:pt idx="1">
                  <c:v>No danger</c:v>
                </c:pt>
                <c:pt idx="2">
                  <c:v>Hoax</c:v>
                </c:pt>
                <c:pt idx="3">
                  <c:v>Health &amp; safety</c:v>
                </c:pt>
                <c:pt idx="4">
                  <c:v>Mandatory</c:v>
                </c:pt>
                <c:pt idx="5">
                  <c:v>Pharmaceutical</c:v>
                </c:pt>
                <c:pt idx="6">
                  <c:v>Politics</c:v>
                </c:pt>
                <c:pt idx="7">
                  <c:v>Scientific process</c:v>
                </c:pt>
                <c:pt idx="8">
                  <c:v>Vaccine efficiency</c:v>
                </c:pt>
              </c:strCache>
            </c:strRef>
          </c:cat>
          <c:val>
            <c:numRef>
              <c:f>Sheet1!$B$2:$B$10</c:f>
              <c:numCache>
                <c:formatCode>0.0%</c:formatCode>
                <c:ptCount val="9"/>
                <c:pt idx="0">
                  <c:v>3.6999999999999998E-2</c:v>
                </c:pt>
                <c:pt idx="1">
                  <c:v>8.0000000000000002E-3</c:v>
                </c:pt>
                <c:pt idx="2">
                  <c:v>8.0000000000000002E-3</c:v>
                </c:pt>
                <c:pt idx="3">
                  <c:v>0.151</c:v>
                </c:pt>
                <c:pt idx="4">
                  <c:v>0.13300000000000001</c:v>
                </c:pt>
                <c:pt idx="5">
                  <c:v>0.108</c:v>
                </c:pt>
                <c:pt idx="6">
                  <c:v>7.1999999999999995E-2</c:v>
                </c:pt>
                <c:pt idx="7">
                  <c:v>0.105</c:v>
                </c:pt>
                <c:pt idx="8">
                  <c:v>6.6000000000000003E-2</c:v>
                </c:pt>
              </c:numCache>
            </c:numRef>
          </c:val>
          <c:extLst>
            <c:ext xmlns:c16="http://schemas.microsoft.com/office/drawing/2014/chart" uri="{C3380CC4-5D6E-409C-BE32-E72D297353CC}">
              <c16:uniqueId val="{00000000-EAD1-4C60-9036-8AFC1D913D5A}"/>
            </c:ext>
          </c:extLst>
        </c:ser>
        <c:ser>
          <c:idx val="1"/>
          <c:order val="1"/>
          <c:tx>
            <c:strRef>
              <c:f>Sheet1!$C$1</c:f>
              <c:strCache>
                <c:ptCount val="1"/>
                <c:pt idx="0">
                  <c:v>United Kingdom</c:v>
                </c:pt>
              </c:strCache>
            </c:strRef>
          </c:tx>
          <c:spPr>
            <a:solidFill>
              <a:srgbClr val="002060">
                <a:alpha val="80000"/>
              </a:srgbClr>
            </a:solidFill>
            <a:ln>
              <a:noFill/>
            </a:ln>
            <a:effectLst/>
          </c:spPr>
          <c:cat>
            <c:strRef>
              <c:f>Sheet1!$A$2:$A$10</c:f>
              <c:strCache>
                <c:ptCount val="9"/>
                <c:pt idx="0">
                  <c:v>Conspiracy</c:v>
                </c:pt>
                <c:pt idx="1">
                  <c:v>No danger</c:v>
                </c:pt>
                <c:pt idx="2">
                  <c:v>Hoax</c:v>
                </c:pt>
                <c:pt idx="3">
                  <c:v>Health &amp; safety</c:v>
                </c:pt>
                <c:pt idx="4">
                  <c:v>Mandatory</c:v>
                </c:pt>
                <c:pt idx="5">
                  <c:v>Pharmaceutical</c:v>
                </c:pt>
                <c:pt idx="6">
                  <c:v>Politics</c:v>
                </c:pt>
                <c:pt idx="7">
                  <c:v>Scientific process</c:v>
                </c:pt>
                <c:pt idx="8">
                  <c:v>Vaccine efficiency</c:v>
                </c:pt>
              </c:strCache>
            </c:strRef>
          </c:cat>
          <c:val>
            <c:numRef>
              <c:f>Sheet1!$C$2:$C$10</c:f>
              <c:numCache>
                <c:formatCode>0.0%</c:formatCode>
                <c:ptCount val="9"/>
                <c:pt idx="0">
                  <c:v>3.4000000000000002E-2</c:v>
                </c:pt>
                <c:pt idx="1">
                  <c:v>5.0000000000000001E-3</c:v>
                </c:pt>
                <c:pt idx="2">
                  <c:v>4.2000000000000003E-2</c:v>
                </c:pt>
                <c:pt idx="3">
                  <c:v>0.16400000000000001</c:v>
                </c:pt>
                <c:pt idx="4">
                  <c:v>0.26100000000000001</c:v>
                </c:pt>
                <c:pt idx="5">
                  <c:v>5.8000000000000003E-2</c:v>
                </c:pt>
                <c:pt idx="6">
                  <c:v>4.2000000000000003E-2</c:v>
                </c:pt>
                <c:pt idx="7">
                  <c:v>0.108</c:v>
                </c:pt>
                <c:pt idx="8">
                  <c:v>4.9000000000000002E-2</c:v>
                </c:pt>
              </c:numCache>
            </c:numRef>
          </c:val>
          <c:extLst>
            <c:ext xmlns:c16="http://schemas.microsoft.com/office/drawing/2014/chart" uri="{C3380CC4-5D6E-409C-BE32-E72D297353CC}">
              <c16:uniqueId val="{00000001-EAD1-4C60-9036-8AFC1D913D5A}"/>
            </c:ext>
          </c:extLst>
        </c:ser>
        <c:dLbls>
          <c:showLegendKey val="0"/>
          <c:showVal val="0"/>
          <c:showCatName val="0"/>
          <c:showSerName val="0"/>
          <c:showPercent val="0"/>
          <c:showBubbleSize val="0"/>
        </c:dLbls>
        <c:axId val="531985448"/>
        <c:axId val="531988728"/>
      </c:radarChart>
      <c:catAx>
        <c:axId val="531985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31988728"/>
        <c:crosses val="autoZero"/>
        <c:auto val="1"/>
        <c:lblAlgn val="ctr"/>
        <c:lblOffset val="100"/>
        <c:noMultiLvlLbl val="0"/>
      </c:catAx>
      <c:valAx>
        <c:axId val="531988728"/>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531985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20-09-23T16:44:48.482" idx="7">
    <p:pos x="10" y="10"/>
    <p:text>The spider graph does not indicate to me that Hoax was a strong contributor to the UK conversation</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latin typeface="Proxima Nova"/>
                <a:ea typeface="Proxima Nova"/>
                <a:cs typeface="Proxima Nova"/>
                <a:sym typeface="Proxima Nova"/>
              </a:defRPr>
            </a:lvl1pPr>
            <a:lvl2pPr marL="457200" marR="0" lvl="1" indent="228600" algn="l" rtl="0">
              <a:spcBef>
                <a:spcPts val="0"/>
              </a:spcBef>
              <a:buNone/>
              <a:defRPr sz="1200" b="0" i="0" u="none" strike="noStrike" cap="none">
                <a:latin typeface="Calibri"/>
                <a:ea typeface="Calibri"/>
                <a:cs typeface="Calibri"/>
                <a:sym typeface="Calibri"/>
              </a:defRPr>
            </a:lvl2pPr>
            <a:lvl3pPr marL="914400" marR="0" lvl="2" indent="457200" algn="l" rtl="0">
              <a:spcBef>
                <a:spcPts val="0"/>
              </a:spcBef>
              <a:buNone/>
              <a:defRPr sz="1200" b="0" i="0" u="none" strike="noStrike" cap="none">
                <a:latin typeface="Calibri"/>
                <a:ea typeface="Calibri"/>
                <a:cs typeface="Calibri"/>
                <a:sym typeface="Calibri"/>
              </a:defRPr>
            </a:lvl3pPr>
            <a:lvl4pPr marL="1371600" marR="0" lvl="3" indent="685800" algn="l" rtl="0">
              <a:spcBef>
                <a:spcPts val="0"/>
              </a:spcBef>
              <a:buNone/>
              <a:defRPr sz="1200" b="0" i="0" u="none" strike="noStrike" cap="none">
                <a:latin typeface="Calibri"/>
                <a:ea typeface="Calibri"/>
                <a:cs typeface="Calibri"/>
                <a:sym typeface="Calibri"/>
              </a:defRPr>
            </a:lvl4pPr>
            <a:lvl5pPr marL="1828800" marR="0" lvl="4" indent="914400" algn="l" rtl="0">
              <a:spcBef>
                <a:spcPts val="0"/>
              </a:spcBef>
              <a:buNone/>
              <a:defRPr sz="1200" b="0" i="0" u="none" strike="noStrike" cap="none">
                <a:latin typeface="Calibri"/>
                <a:ea typeface="Calibri"/>
                <a:cs typeface="Calibri"/>
                <a:sym typeface="Calibri"/>
              </a:defRPr>
            </a:lvl5pPr>
            <a:lvl6pPr marL="2286000" marR="0" lvl="5" indent="1143000" algn="l" rtl="0">
              <a:spcBef>
                <a:spcPts val="0"/>
              </a:spcBef>
              <a:buNone/>
              <a:defRPr sz="1200" b="0" i="0" u="none" strike="noStrike" cap="none">
                <a:latin typeface="Calibri"/>
                <a:ea typeface="Calibri"/>
                <a:cs typeface="Calibri"/>
                <a:sym typeface="Calibri"/>
              </a:defRPr>
            </a:lvl6pPr>
            <a:lvl7pPr marL="2743200" marR="0" lvl="6" indent="1371600" algn="l" rtl="0">
              <a:spcBef>
                <a:spcPts val="0"/>
              </a:spcBef>
              <a:buNone/>
              <a:defRPr sz="1200" b="0" i="0" u="none" strike="noStrike" cap="none">
                <a:latin typeface="Calibri"/>
                <a:ea typeface="Calibri"/>
                <a:cs typeface="Calibri"/>
                <a:sym typeface="Calibri"/>
              </a:defRPr>
            </a:lvl7pPr>
            <a:lvl8pPr marL="3200400" marR="0" lvl="7" indent="1600200" algn="l" rtl="0">
              <a:spcBef>
                <a:spcPts val="0"/>
              </a:spcBef>
              <a:buNone/>
              <a:defRPr sz="1200" b="0" i="0" u="none" strike="noStrike" cap="none">
                <a:latin typeface="Calibri"/>
                <a:ea typeface="Calibri"/>
                <a:cs typeface="Calibri"/>
                <a:sym typeface="Calibri"/>
              </a:defRPr>
            </a:lvl8pPr>
            <a:lvl9pPr marL="3657600" marR="0" lvl="8" indent="1828800" algn="l" rtl="0">
              <a:spcBef>
                <a:spcPts val="0"/>
              </a:spcBef>
              <a:buNone/>
              <a:defRPr sz="1200" b="0" i="0" u="none" strike="noStrike" cap="none">
                <a:latin typeface="Calibri"/>
                <a:ea typeface="Calibri"/>
                <a:cs typeface="Calibri"/>
                <a:sym typeface="Calibri"/>
              </a:defRPr>
            </a:lvl9pPr>
          </a:lstStyle>
          <a:p>
            <a:endParaRPr/>
          </a:p>
        </p:txBody>
      </p:sp>
    </p:spTree>
    <p:extLst>
      <p:ext uri="{BB962C8B-B14F-4D97-AF65-F5344CB8AC3E}">
        <p14:creationId xmlns:p14="http://schemas.microsoft.com/office/powerpoint/2010/main" val="22092656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575" name="Shape 5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14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015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9060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4050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84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1C1F2A"/>
        </a:solidFill>
        <a:effectLst/>
      </p:bgPr>
    </p:bg>
    <p:spTree>
      <p:nvGrpSpPr>
        <p:cNvPr id="1" name="Shape 84"/>
        <p:cNvGrpSpPr/>
        <p:nvPr/>
      </p:nvGrpSpPr>
      <p:grpSpPr>
        <a:xfrm>
          <a:off x="0" y="0"/>
          <a:ext cx="0" cy="0"/>
          <a:chOff x="0" y="0"/>
          <a:chExt cx="0" cy="0"/>
        </a:xfrm>
      </p:grpSpPr>
      <p:sp>
        <p:nvSpPr>
          <p:cNvPr id="164" name="Shape 164"/>
          <p:cNvSpPr txBox="1">
            <a:spLocks noGrp="1"/>
          </p:cNvSpPr>
          <p:nvPr>
            <p:ph type="body" idx="1" hasCustomPrompt="1"/>
          </p:nvPr>
        </p:nvSpPr>
        <p:spPr>
          <a:xfrm>
            <a:off x="534987" y="4723440"/>
            <a:ext cx="8266113" cy="443713"/>
          </a:xfrm>
          <a:prstGeom prst="rect">
            <a:avLst/>
          </a:prstGeom>
          <a:noFill/>
          <a:ln>
            <a:noFill/>
          </a:ln>
        </p:spPr>
        <p:txBody>
          <a:bodyPr lIns="0" tIns="0" rIns="0" bIns="0" anchor="t" anchorCtr="0">
            <a:noAutofit/>
          </a:bodyPr>
          <a:lstStyle>
            <a:lvl1pPr marL="0" marR="0" lvl="0" indent="0" algn="l" rtl="0">
              <a:lnSpc>
                <a:spcPct val="90000"/>
              </a:lnSpc>
              <a:spcBef>
                <a:spcPts val="1000"/>
              </a:spcBef>
              <a:spcAft>
                <a:spcPts val="0"/>
              </a:spcAft>
              <a:buClr>
                <a:srgbClr val="FFFFFF"/>
              </a:buClr>
              <a:buFont typeface="Proxima Nova"/>
              <a:buNone/>
              <a:defRPr sz="2200" b="0" i="0" u="none" strike="noStrike" cap="all" baseline="0">
                <a:solidFill>
                  <a:srgbClr val="FFFFFF"/>
                </a:solidFill>
                <a:latin typeface="Nunito Sans Light" charset="0"/>
                <a:ea typeface="Nunito Sans Light" charset="0"/>
                <a:cs typeface="Nunito Sans Light" charset="0"/>
                <a:sym typeface="Proxima Nova"/>
              </a:defRPr>
            </a:lvl1pPr>
            <a:lvl2pPr marL="742878" marR="0" lvl="1" indent="-184078"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2pPr>
            <a:lvl3pPr marL="1257175" marR="0" lvl="2" indent="-241175"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3pPr>
            <a:lvl4pPr marL="1752425" marR="0" lvl="3" indent="-279225"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4pPr>
            <a:lvl5pPr marL="2209580" marR="0" lvl="4" indent="-279180"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5pPr>
            <a:lvl6pPr marL="2793722" marR="0" lvl="5" indent="-26642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6pPr>
            <a:lvl7pPr marL="3250877" marR="0" lvl="6" indent="-26637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7pPr>
            <a:lvl8pPr marL="3708031" marR="0" lvl="7" indent="-26633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8pPr>
            <a:lvl9pPr marL="4165186" marR="0" lvl="8" indent="-26628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9pPr>
          </a:lstStyle>
          <a:p>
            <a:r>
              <a:rPr lang="en-US" dirty="0"/>
              <a:t>[Optional subtitle]</a:t>
            </a:r>
          </a:p>
        </p:txBody>
      </p:sp>
      <p:sp>
        <p:nvSpPr>
          <p:cNvPr id="165" name="Shape 165"/>
          <p:cNvSpPr txBox="1">
            <a:spLocks noGrp="1"/>
          </p:cNvSpPr>
          <p:nvPr>
            <p:ph type="body" idx="2" hasCustomPrompt="1"/>
          </p:nvPr>
        </p:nvSpPr>
        <p:spPr>
          <a:xfrm>
            <a:off x="534989" y="1918255"/>
            <a:ext cx="8266112" cy="2396038"/>
          </a:xfrm>
          <a:prstGeom prst="rect">
            <a:avLst/>
          </a:prstGeom>
          <a:noFill/>
          <a:ln>
            <a:noFill/>
          </a:ln>
        </p:spPr>
        <p:txBody>
          <a:bodyPr lIns="0" tIns="0" rIns="0" bIns="0" anchor="b" anchorCtr="0">
            <a:noAutofit/>
          </a:bodyPr>
          <a:lstStyle>
            <a:lvl1pPr marL="0" marR="0" lvl="0" indent="0" algn="l" rtl="0">
              <a:lnSpc>
                <a:spcPct val="90000"/>
              </a:lnSpc>
              <a:spcBef>
                <a:spcPts val="0"/>
              </a:spcBef>
              <a:spcAft>
                <a:spcPts val="0"/>
              </a:spcAft>
              <a:buClr>
                <a:srgbClr val="FFFFFF"/>
              </a:buClr>
              <a:buFont typeface="Proxima Nova"/>
              <a:buNone/>
              <a:defRPr sz="5500" b="0" i="0" u="none" strike="noStrike" cap="none" baseline="0">
                <a:solidFill>
                  <a:srgbClr val="FFFFFF"/>
                </a:solidFill>
                <a:latin typeface="Nunito Sans Light" charset="0"/>
                <a:ea typeface="Nunito Sans Light" charset="0"/>
                <a:cs typeface="Nunito Sans Light" charset="0"/>
                <a:sym typeface="Proxima Nova"/>
              </a:defRPr>
            </a:lvl1pPr>
            <a:lvl2pPr marL="838119" marR="0" lvl="1" indent="-241219" algn="l" rtl="0">
              <a:lnSpc>
                <a:spcPct val="90000"/>
              </a:lnSpc>
              <a:spcBef>
                <a:spcPts val="1000"/>
              </a:spcBef>
              <a:spcAft>
                <a:spcPts val="0"/>
              </a:spcAft>
              <a:buClr>
                <a:srgbClr val="FFFFFF"/>
              </a:buClr>
              <a:buSzPct val="100000"/>
              <a:buFont typeface="Proxima Nova"/>
              <a:buChar char="•"/>
              <a:defRPr sz="2400" b="0" i="0" u="none" strike="noStrike" cap="none">
                <a:solidFill>
                  <a:srgbClr val="FFFFFF"/>
                </a:solidFill>
                <a:latin typeface="Proxima Nova"/>
                <a:ea typeface="Proxima Nova"/>
                <a:cs typeface="Proxima Nova"/>
                <a:sym typeface="Proxima Nova"/>
              </a:defRPr>
            </a:lvl2pPr>
            <a:lvl3pPr marL="1371463" marR="0" lvl="2" indent="-317363" algn="l" rtl="0">
              <a:lnSpc>
                <a:spcPct val="90000"/>
              </a:lnSpc>
              <a:spcBef>
                <a:spcPts val="1000"/>
              </a:spcBef>
              <a:spcAft>
                <a:spcPts val="0"/>
              </a:spcAft>
              <a:buClr>
                <a:srgbClr val="FFFFFF"/>
              </a:buClr>
              <a:buSzPct val="100000"/>
              <a:buFont typeface="Proxima Nova"/>
              <a:buChar char="•"/>
              <a:defRPr sz="2400" b="0" i="0" u="none" strike="noStrike" cap="none">
                <a:solidFill>
                  <a:srgbClr val="FFFFFF"/>
                </a:solidFill>
                <a:latin typeface="Proxima Nova"/>
                <a:ea typeface="Proxima Nova"/>
                <a:cs typeface="Proxima Nova"/>
                <a:sym typeface="Proxima Nova"/>
              </a:defRPr>
            </a:lvl3pPr>
            <a:lvl4pPr marL="1879413" marR="0" lvl="3" indent="-368113" algn="l" rtl="0">
              <a:lnSpc>
                <a:spcPct val="90000"/>
              </a:lnSpc>
              <a:spcBef>
                <a:spcPts val="1000"/>
              </a:spcBef>
              <a:spcAft>
                <a:spcPts val="0"/>
              </a:spcAft>
              <a:buClr>
                <a:srgbClr val="FFFFFF"/>
              </a:buClr>
              <a:buSzPct val="100000"/>
              <a:buFont typeface="Proxima Nova"/>
              <a:buChar char="•"/>
              <a:defRPr sz="2400" b="0" i="0" u="none" strike="noStrike" cap="none">
                <a:solidFill>
                  <a:srgbClr val="FFFFFF"/>
                </a:solidFill>
                <a:latin typeface="Proxima Nova"/>
                <a:ea typeface="Proxima Nova"/>
                <a:cs typeface="Proxima Nova"/>
                <a:sym typeface="Proxima Nova"/>
              </a:defRPr>
            </a:lvl4pPr>
            <a:lvl5pPr marL="2336568" marR="0" lvl="4" indent="-368068" algn="l" rtl="0">
              <a:lnSpc>
                <a:spcPct val="90000"/>
              </a:lnSpc>
              <a:spcBef>
                <a:spcPts val="1000"/>
              </a:spcBef>
              <a:spcAft>
                <a:spcPts val="0"/>
              </a:spcAft>
              <a:buClr>
                <a:srgbClr val="FFFFFF"/>
              </a:buClr>
              <a:buSzPct val="100000"/>
              <a:buFont typeface="Proxima Nova"/>
              <a:buChar char="•"/>
              <a:defRPr sz="2400" b="0" i="0" u="none" strike="noStrike" cap="none">
                <a:solidFill>
                  <a:srgbClr val="FFFFFF"/>
                </a:solidFill>
                <a:latin typeface="Proxima Nova"/>
                <a:ea typeface="Proxima Nova"/>
                <a:cs typeface="Proxima Nova"/>
                <a:sym typeface="Proxima Nova"/>
              </a:defRPr>
            </a:lvl5pPr>
            <a:lvl6pPr marL="2793722" marR="0" lvl="5" indent="-26642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6pPr>
            <a:lvl7pPr marL="3250877" marR="0" lvl="6" indent="-26637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7pPr>
            <a:lvl8pPr marL="3708031" marR="0" lvl="7" indent="-26633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8pPr>
            <a:lvl9pPr marL="4165186" marR="0" lvl="8" indent="-26628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9pPr>
          </a:lstStyle>
          <a:p>
            <a:r>
              <a:rPr lang="en-US" dirty="0"/>
              <a:t>[Presentation title]</a:t>
            </a:r>
            <a:endParaRPr dirty="0"/>
          </a:p>
        </p:txBody>
      </p:sp>
      <p:sp>
        <p:nvSpPr>
          <p:cNvPr id="3" name="TextBox 2"/>
          <p:cNvSpPr txBox="1"/>
          <p:nvPr userDrawn="1"/>
        </p:nvSpPr>
        <p:spPr>
          <a:xfrm>
            <a:off x="2584174" y="-1789043"/>
            <a:ext cx="184731" cy="307777"/>
          </a:xfrm>
          <a:prstGeom prst="rect">
            <a:avLst/>
          </a:prstGeom>
          <a:noFill/>
        </p:spPr>
        <p:txBody>
          <a:bodyPr wrap="none" rtlCol="0">
            <a:spAutoFit/>
          </a:bodyPr>
          <a:lstStyle/>
          <a:p>
            <a:endParaRPr lang="en-US" dirty="0"/>
          </a:p>
        </p:txBody>
      </p:sp>
      <p:sp>
        <p:nvSpPr>
          <p:cNvPr id="84" name="Shape 579"/>
          <p:cNvSpPr/>
          <p:nvPr userDrawn="1"/>
        </p:nvSpPr>
        <p:spPr>
          <a:xfrm>
            <a:off x="5986258" y="3395980"/>
            <a:ext cx="92395" cy="369332"/>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292828"/>
              </a:buClr>
              <a:buFont typeface="Tahoma"/>
              <a:buNone/>
            </a:pPr>
            <a:endParaRPr sz="1800" u="none" strike="noStrike" cap="none" dirty="0">
              <a:solidFill>
                <a:srgbClr val="292828"/>
              </a:solidFill>
              <a:latin typeface="Nunito Sans Light" charset="0"/>
              <a:ea typeface="Nunito Sans Light" charset="0"/>
              <a:cs typeface="Nunito Sans Light" charset="0"/>
              <a:sym typeface="Proxima Nova"/>
            </a:endParaRPr>
          </a:p>
        </p:txBody>
      </p:sp>
      <p:pic>
        <p:nvPicPr>
          <p:cNvPr id="9" name="Graphic 8">
            <a:extLst>
              <a:ext uri="{FF2B5EF4-FFF2-40B4-BE49-F238E27FC236}">
                <a16:creationId xmlns:a16="http://schemas.microsoft.com/office/drawing/2014/main" id="{55B2DC7A-634F-2546-B124-279D421D79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8719" y="479116"/>
            <a:ext cx="5841621" cy="844804"/>
          </a:xfrm>
          <a:prstGeom prst="rect">
            <a:avLst/>
          </a:prstGeom>
        </p:spPr>
      </p:pic>
    </p:spTree>
  </p:cSld>
  <p:clrMapOvr>
    <a:masterClrMapping/>
  </p:clrMapOvr>
  <p:extLst>
    <p:ext uri="{DCECCB84-F9BA-43D5-87BE-67443E8EF086}">
      <p15:sldGuideLst xmlns:p15="http://schemas.microsoft.com/office/powerpoint/2012/main">
        <p15:guide id="1" orient="horz" pos="2734" userDrawn="1">
          <p15:clr>
            <a:srgbClr val="FBAE40"/>
          </p15:clr>
        </p15:guide>
        <p15:guide id="2" orient="horz" pos="296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 chart lef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2116183"/>
            <a:ext cx="7297063" cy="3905205"/>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055C6EA3-5829-4391-B521-16576423DBDF}"/>
              </a:ext>
            </a:extLst>
          </p:cNvPr>
          <p:cNvSpPr>
            <a:spLocks noGrp="1"/>
          </p:cNvSpPr>
          <p:nvPr>
            <p:ph type="body" sz="quarter" idx="11"/>
          </p:nvPr>
        </p:nvSpPr>
        <p:spPr>
          <a:xfrm flipH="1">
            <a:off x="8153396" y="1828801"/>
            <a:ext cx="3495003"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5" name="Text Placeholder 4">
            <a:extLst>
              <a:ext uri="{FF2B5EF4-FFF2-40B4-BE49-F238E27FC236}">
                <a16:creationId xmlns:a16="http://schemas.microsoft.com/office/drawing/2014/main" id="{9D571BA6-E673-445E-A111-A80D7B4130E0}"/>
              </a:ext>
            </a:extLst>
          </p:cNvPr>
          <p:cNvSpPr>
            <a:spLocks noGrp="1"/>
          </p:cNvSpPr>
          <p:nvPr>
            <p:ph type="body" sz="quarter" idx="19"/>
          </p:nvPr>
        </p:nvSpPr>
        <p:spPr>
          <a:xfrm>
            <a:off x="533400" y="1828800"/>
            <a:ext cx="7307263" cy="287382"/>
          </a:xfrm>
        </p:spPr>
        <p:txBody>
          <a:bodyPr/>
          <a:lstStyle>
            <a:lvl1pPr algn="ctr">
              <a:defRPr/>
            </a:lvl1pPr>
            <a:lvl2pPr marL="0" indent="0">
              <a:buNone/>
              <a:defRPr/>
            </a:lvl2pPr>
          </a:lstStyle>
          <a:p>
            <a:pPr lvl="0"/>
            <a:r>
              <a:rPr lang="en-US" dirty="0"/>
              <a:t>Click to edit Master text styles</a:t>
            </a:r>
          </a:p>
          <a:p>
            <a:pPr lvl="1"/>
            <a:endParaRPr lang="en-ZA" dirty="0"/>
          </a:p>
        </p:txBody>
      </p:sp>
    </p:spTree>
    <p:extLst>
      <p:ext uri="{BB962C8B-B14F-4D97-AF65-F5344CB8AC3E}">
        <p14:creationId xmlns:p14="http://schemas.microsoft.com/office/powerpoint/2010/main" val="7401013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3 chart righ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4366670" y="2116183"/>
            <a:ext cx="7297063" cy="3905205"/>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4" name="TextBox 3">
            <a:extLst>
              <a:ext uri="{FF2B5EF4-FFF2-40B4-BE49-F238E27FC236}">
                <a16:creationId xmlns:a16="http://schemas.microsoft.com/office/drawing/2014/main" id="{FF6EFECA-E48D-44BE-AC3D-9693EAD406B7}"/>
              </a:ext>
            </a:extLst>
          </p:cNvPr>
          <p:cNvSpPr txBox="1"/>
          <p:nvPr userDrawn="1"/>
        </p:nvSpPr>
        <p:spPr>
          <a:xfrm>
            <a:off x="4366669" y="1808406"/>
            <a:ext cx="7307259" cy="307777"/>
          </a:xfrm>
          <a:prstGeom prst="rect">
            <a:avLst/>
          </a:prstGeom>
          <a:noFill/>
        </p:spPr>
        <p:txBody>
          <a:bodyPr wrap="square" rtlCol="0">
            <a:spAutoFit/>
          </a:bodyPr>
          <a:lstStyle/>
          <a:p>
            <a:pPr algn="ctr"/>
            <a:r>
              <a:rPr lang="en-ZA" dirty="0">
                <a:latin typeface="+mn-lt"/>
              </a:rPr>
              <a:t>Chart title</a:t>
            </a:r>
          </a:p>
        </p:txBody>
      </p:sp>
      <p:sp>
        <p:nvSpPr>
          <p:cNvPr id="9" name="Text Placeholder 3">
            <a:extLst>
              <a:ext uri="{FF2B5EF4-FFF2-40B4-BE49-F238E27FC236}">
                <a16:creationId xmlns:a16="http://schemas.microsoft.com/office/drawing/2014/main" id="{7CC7D36A-C03C-4F22-A948-4C6A9650F8B3}"/>
              </a:ext>
            </a:extLst>
          </p:cNvPr>
          <p:cNvSpPr>
            <a:spLocks noGrp="1"/>
          </p:cNvSpPr>
          <p:nvPr>
            <p:ph type="body" sz="quarter" idx="11"/>
          </p:nvPr>
        </p:nvSpPr>
        <p:spPr>
          <a:xfrm flipH="1">
            <a:off x="545185" y="1828801"/>
            <a:ext cx="3495003"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Tree>
    <p:extLst>
      <p:ext uri="{BB962C8B-B14F-4D97-AF65-F5344CB8AC3E}">
        <p14:creationId xmlns:p14="http://schemas.microsoft.com/office/powerpoint/2010/main" val="360779096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chart righ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2116184"/>
            <a:ext cx="5404763"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2CECF8AE-38C2-431D-912B-205BC5E5C3D8}"/>
              </a:ext>
            </a:extLst>
          </p:cNvPr>
          <p:cNvSpPr>
            <a:spLocks noGrp="1"/>
          </p:cNvSpPr>
          <p:nvPr>
            <p:ph type="body" sz="quarter" idx="11"/>
          </p:nvPr>
        </p:nvSpPr>
        <p:spPr>
          <a:xfrm flipH="1">
            <a:off x="6255209" y="1828801"/>
            <a:ext cx="5410887"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8" name="Text Placeholder 4">
            <a:extLst>
              <a:ext uri="{FF2B5EF4-FFF2-40B4-BE49-F238E27FC236}">
                <a16:creationId xmlns:a16="http://schemas.microsoft.com/office/drawing/2014/main" id="{4576B55B-880E-42E4-9EA6-70FFB9F3BAE3}"/>
              </a:ext>
            </a:extLst>
          </p:cNvPr>
          <p:cNvSpPr>
            <a:spLocks noGrp="1"/>
          </p:cNvSpPr>
          <p:nvPr>
            <p:ph type="body" sz="quarter" idx="19"/>
          </p:nvPr>
        </p:nvSpPr>
        <p:spPr>
          <a:xfrm>
            <a:off x="533400" y="1828800"/>
            <a:ext cx="5425158" cy="287382"/>
          </a:xfrm>
        </p:spPr>
        <p:txBody>
          <a:bodyPr/>
          <a:lstStyle>
            <a:lvl1pPr algn="ctr">
              <a:defRPr/>
            </a:lvl1pPr>
            <a:lvl2pPr marL="0" indent="0">
              <a:buNone/>
              <a:defRPr/>
            </a:lvl2pPr>
          </a:lstStyle>
          <a:p>
            <a:pPr lvl="0"/>
            <a:r>
              <a:rPr lang="en-US" dirty="0"/>
              <a:t>Click to edit Master text styles</a:t>
            </a:r>
          </a:p>
          <a:p>
            <a:pPr lvl="1"/>
            <a:endParaRPr lang="en-ZA" dirty="0"/>
          </a:p>
        </p:txBody>
      </p:sp>
    </p:spTree>
    <p:extLst>
      <p:ext uri="{BB962C8B-B14F-4D97-AF65-F5344CB8AC3E}">
        <p14:creationId xmlns:p14="http://schemas.microsoft.com/office/powerpoint/2010/main" val="10267153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chart lef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8" name="Content Placeholder 10">
            <a:extLst>
              <a:ext uri="{FF2B5EF4-FFF2-40B4-BE49-F238E27FC236}">
                <a16:creationId xmlns:a16="http://schemas.microsoft.com/office/drawing/2014/main" id="{534A1342-5C77-4971-99C9-05263B1CCDEE}"/>
              </a:ext>
            </a:extLst>
          </p:cNvPr>
          <p:cNvSpPr>
            <a:spLocks noGrp="1"/>
          </p:cNvSpPr>
          <p:nvPr>
            <p:ph sz="quarter" idx="19" hasCustomPrompt="1"/>
          </p:nvPr>
        </p:nvSpPr>
        <p:spPr>
          <a:xfrm>
            <a:off x="6261334" y="2113276"/>
            <a:ext cx="5404763" cy="3905204"/>
          </a:xfrm>
        </p:spPr>
        <p:txBody>
          <a:bodyPr/>
          <a:lstStyle>
            <a:lvl1pPr>
              <a:defRPr/>
            </a:lvl1pPr>
          </a:lstStyle>
          <a:p>
            <a:pPr lvl="0"/>
            <a:r>
              <a:rPr lang="en-ZA" dirty="0"/>
              <a:t>Drop image here</a:t>
            </a:r>
          </a:p>
        </p:txBody>
      </p:sp>
      <p:sp>
        <p:nvSpPr>
          <p:cNvPr id="9" name="TextBox 8">
            <a:extLst>
              <a:ext uri="{FF2B5EF4-FFF2-40B4-BE49-F238E27FC236}">
                <a16:creationId xmlns:a16="http://schemas.microsoft.com/office/drawing/2014/main" id="{4764F4B5-B18A-419A-B538-A87697146E19}"/>
              </a:ext>
            </a:extLst>
          </p:cNvPr>
          <p:cNvSpPr txBox="1"/>
          <p:nvPr userDrawn="1"/>
        </p:nvSpPr>
        <p:spPr>
          <a:xfrm>
            <a:off x="6252723" y="1805499"/>
            <a:ext cx="5404763" cy="307777"/>
          </a:xfrm>
          <a:prstGeom prst="rect">
            <a:avLst/>
          </a:prstGeom>
          <a:noFill/>
        </p:spPr>
        <p:txBody>
          <a:bodyPr wrap="square" rtlCol="0">
            <a:spAutoFit/>
          </a:bodyPr>
          <a:lstStyle/>
          <a:p>
            <a:pPr algn="ctr"/>
            <a:r>
              <a:rPr lang="en-ZA" dirty="0">
                <a:latin typeface="+mn-lt"/>
              </a:rPr>
              <a:t>Chart title</a:t>
            </a:r>
          </a:p>
        </p:txBody>
      </p:sp>
      <p:sp>
        <p:nvSpPr>
          <p:cNvPr id="13" name="Text Placeholder 3">
            <a:extLst>
              <a:ext uri="{FF2B5EF4-FFF2-40B4-BE49-F238E27FC236}">
                <a16:creationId xmlns:a16="http://schemas.microsoft.com/office/drawing/2014/main" id="{71624040-FCD5-4FF3-B3B8-9EBE4F11ED42}"/>
              </a:ext>
            </a:extLst>
          </p:cNvPr>
          <p:cNvSpPr>
            <a:spLocks noGrp="1"/>
          </p:cNvSpPr>
          <p:nvPr>
            <p:ph type="body" sz="quarter" idx="11"/>
          </p:nvPr>
        </p:nvSpPr>
        <p:spPr>
          <a:xfrm flipH="1">
            <a:off x="533405" y="1828801"/>
            <a:ext cx="5410887"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Tree>
    <p:extLst>
      <p:ext uri="{BB962C8B-B14F-4D97-AF65-F5344CB8AC3E}">
        <p14:creationId xmlns:p14="http://schemas.microsoft.com/office/powerpoint/2010/main" val="13393598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half both chart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2116184"/>
            <a:ext cx="5404763"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3" name="TextBox 2">
            <a:extLst>
              <a:ext uri="{FF2B5EF4-FFF2-40B4-BE49-F238E27FC236}">
                <a16:creationId xmlns:a16="http://schemas.microsoft.com/office/drawing/2014/main" id="{9E8A67D1-345B-41FA-8A5A-42E2D26B94B3}"/>
              </a:ext>
            </a:extLst>
          </p:cNvPr>
          <p:cNvSpPr txBox="1"/>
          <p:nvPr userDrawn="1"/>
        </p:nvSpPr>
        <p:spPr>
          <a:xfrm>
            <a:off x="543599" y="1808406"/>
            <a:ext cx="5404763" cy="307777"/>
          </a:xfrm>
          <a:prstGeom prst="rect">
            <a:avLst/>
          </a:prstGeom>
          <a:noFill/>
        </p:spPr>
        <p:txBody>
          <a:bodyPr wrap="square" rtlCol="0">
            <a:spAutoFit/>
          </a:bodyPr>
          <a:lstStyle/>
          <a:p>
            <a:pPr algn="ctr"/>
            <a:r>
              <a:rPr lang="en-ZA" dirty="0">
                <a:latin typeface="+mn-lt"/>
              </a:rPr>
              <a:t>Chart title</a:t>
            </a:r>
          </a:p>
        </p:txBody>
      </p:sp>
      <p:sp>
        <p:nvSpPr>
          <p:cNvPr id="8" name="Content Placeholder 10">
            <a:extLst>
              <a:ext uri="{FF2B5EF4-FFF2-40B4-BE49-F238E27FC236}">
                <a16:creationId xmlns:a16="http://schemas.microsoft.com/office/drawing/2014/main" id="{534A1342-5C77-4971-99C9-05263B1CCDEE}"/>
              </a:ext>
            </a:extLst>
          </p:cNvPr>
          <p:cNvSpPr>
            <a:spLocks noGrp="1"/>
          </p:cNvSpPr>
          <p:nvPr>
            <p:ph sz="quarter" idx="19" hasCustomPrompt="1"/>
          </p:nvPr>
        </p:nvSpPr>
        <p:spPr>
          <a:xfrm>
            <a:off x="6261334" y="2113276"/>
            <a:ext cx="5404763" cy="3905204"/>
          </a:xfrm>
        </p:spPr>
        <p:txBody>
          <a:bodyPr/>
          <a:lstStyle>
            <a:lvl1pPr>
              <a:defRPr/>
            </a:lvl1pPr>
          </a:lstStyle>
          <a:p>
            <a:pPr lvl="0"/>
            <a:r>
              <a:rPr lang="en-ZA" dirty="0"/>
              <a:t>Drop image here</a:t>
            </a:r>
          </a:p>
        </p:txBody>
      </p:sp>
      <p:sp>
        <p:nvSpPr>
          <p:cNvPr id="9" name="TextBox 8">
            <a:extLst>
              <a:ext uri="{FF2B5EF4-FFF2-40B4-BE49-F238E27FC236}">
                <a16:creationId xmlns:a16="http://schemas.microsoft.com/office/drawing/2014/main" id="{4764F4B5-B18A-419A-B538-A87697146E19}"/>
              </a:ext>
            </a:extLst>
          </p:cNvPr>
          <p:cNvSpPr txBox="1"/>
          <p:nvPr userDrawn="1"/>
        </p:nvSpPr>
        <p:spPr>
          <a:xfrm>
            <a:off x="6252723" y="1805499"/>
            <a:ext cx="5404763"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172826121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hart lef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1" y="2116184"/>
            <a:ext cx="3496588"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9A753925-04F1-448E-93B5-037E1925C265}"/>
              </a:ext>
            </a:extLst>
          </p:cNvPr>
          <p:cNvSpPr>
            <a:spLocks noGrp="1"/>
          </p:cNvSpPr>
          <p:nvPr>
            <p:ph type="body" sz="quarter" idx="11"/>
          </p:nvPr>
        </p:nvSpPr>
        <p:spPr>
          <a:xfrm flipH="1">
            <a:off x="4347705" y="1828801"/>
            <a:ext cx="7300693"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3" name="TextBox 2">
            <a:extLst>
              <a:ext uri="{FF2B5EF4-FFF2-40B4-BE49-F238E27FC236}">
                <a16:creationId xmlns:a16="http://schemas.microsoft.com/office/drawing/2014/main" id="{B052DB3A-A26D-408D-9FDD-02FAFCF754D7}"/>
              </a:ext>
            </a:extLst>
          </p:cNvPr>
          <p:cNvSpPr txBox="1"/>
          <p:nvPr userDrawn="1"/>
        </p:nvSpPr>
        <p:spPr>
          <a:xfrm>
            <a:off x="543600" y="1808406"/>
            <a:ext cx="3496588"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283234728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hart with 2 text column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1" y="2116184"/>
            <a:ext cx="3496588"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9A753925-04F1-448E-93B5-037E1925C265}"/>
              </a:ext>
            </a:extLst>
          </p:cNvPr>
          <p:cNvSpPr>
            <a:spLocks noGrp="1"/>
          </p:cNvSpPr>
          <p:nvPr>
            <p:ph type="body" sz="quarter" idx="11"/>
          </p:nvPr>
        </p:nvSpPr>
        <p:spPr>
          <a:xfrm flipH="1">
            <a:off x="4347706" y="1828801"/>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3" name="TextBox 2">
            <a:extLst>
              <a:ext uri="{FF2B5EF4-FFF2-40B4-BE49-F238E27FC236}">
                <a16:creationId xmlns:a16="http://schemas.microsoft.com/office/drawing/2014/main" id="{B052DB3A-A26D-408D-9FDD-02FAFCF754D7}"/>
              </a:ext>
            </a:extLst>
          </p:cNvPr>
          <p:cNvSpPr txBox="1"/>
          <p:nvPr userDrawn="1"/>
        </p:nvSpPr>
        <p:spPr>
          <a:xfrm>
            <a:off x="543600" y="1808406"/>
            <a:ext cx="3496588" cy="307777"/>
          </a:xfrm>
          <a:prstGeom prst="rect">
            <a:avLst/>
          </a:prstGeom>
          <a:noFill/>
        </p:spPr>
        <p:txBody>
          <a:bodyPr wrap="square" rtlCol="0">
            <a:spAutoFit/>
          </a:bodyPr>
          <a:lstStyle/>
          <a:p>
            <a:pPr algn="ctr"/>
            <a:r>
              <a:rPr lang="en-ZA" dirty="0">
                <a:latin typeface="+mn-lt"/>
              </a:rPr>
              <a:t>Chart title</a:t>
            </a:r>
          </a:p>
        </p:txBody>
      </p:sp>
      <p:sp>
        <p:nvSpPr>
          <p:cNvPr id="9" name="Text Placeholder 3">
            <a:extLst>
              <a:ext uri="{FF2B5EF4-FFF2-40B4-BE49-F238E27FC236}">
                <a16:creationId xmlns:a16="http://schemas.microsoft.com/office/drawing/2014/main" id="{9A8B8218-B8D9-4607-98C9-C6E638136FAF}"/>
              </a:ext>
            </a:extLst>
          </p:cNvPr>
          <p:cNvSpPr>
            <a:spLocks noGrp="1"/>
          </p:cNvSpPr>
          <p:nvPr>
            <p:ph type="body" sz="quarter" idx="19"/>
          </p:nvPr>
        </p:nvSpPr>
        <p:spPr>
          <a:xfrm flipH="1">
            <a:off x="8151813" y="1828801"/>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Tree>
    <p:extLst>
      <p:ext uri="{BB962C8B-B14F-4D97-AF65-F5344CB8AC3E}">
        <p14:creationId xmlns:p14="http://schemas.microsoft.com/office/powerpoint/2010/main" val="144080823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 two chart column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1" y="2116184"/>
            <a:ext cx="3496588"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3" name="TextBox 2">
            <a:extLst>
              <a:ext uri="{FF2B5EF4-FFF2-40B4-BE49-F238E27FC236}">
                <a16:creationId xmlns:a16="http://schemas.microsoft.com/office/drawing/2014/main" id="{B052DB3A-A26D-408D-9FDD-02FAFCF754D7}"/>
              </a:ext>
            </a:extLst>
          </p:cNvPr>
          <p:cNvSpPr txBox="1"/>
          <p:nvPr userDrawn="1"/>
        </p:nvSpPr>
        <p:spPr>
          <a:xfrm>
            <a:off x="543600" y="1808406"/>
            <a:ext cx="3496588" cy="307777"/>
          </a:xfrm>
          <a:prstGeom prst="rect">
            <a:avLst/>
          </a:prstGeom>
          <a:noFill/>
        </p:spPr>
        <p:txBody>
          <a:bodyPr wrap="square" rtlCol="0">
            <a:spAutoFit/>
          </a:bodyPr>
          <a:lstStyle/>
          <a:p>
            <a:pPr algn="ctr"/>
            <a:r>
              <a:rPr lang="en-ZA" dirty="0">
                <a:latin typeface="+mn-lt"/>
              </a:rPr>
              <a:t>Chart title</a:t>
            </a:r>
          </a:p>
        </p:txBody>
      </p:sp>
      <p:sp>
        <p:nvSpPr>
          <p:cNvPr id="9" name="Text Placeholder 3">
            <a:extLst>
              <a:ext uri="{FF2B5EF4-FFF2-40B4-BE49-F238E27FC236}">
                <a16:creationId xmlns:a16="http://schemas.microsoft.com/office/drawing/2014/main" id="{9A8B8218-B8D9-4607-98C9-C6E638136FAF}"/>
              </a:ext>
            </a:extLst>
          </p:cNvPr>
          <p:cNvSpPr>
            <a:spLocks noGrp="1"/>
          </p:cNvSpPr>
          <p:nvPr>
            <p:ph type="body" sz="quarter" idx="19"/>
          </p:nvPr>
        </p:nvSpPr>
        <p:spPr>
          <a:xfrm flipH="1">
            <a:off x="8151813" y="1828801"/>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15" name="Content Placeholder 10">
            <a:extLst>
              <a:ext uri="{FF2B5EF4-FFF2-40B4-BE49-F238E27FC236}">
                <a16:creationId xmlns:a16="http://schemas.microsoft.com/office/drawing/2014/main" id="{A12D367A-6354-4A29-A0B8-B7E0CB459FD7}"/>
              </a:ext>
            </a:extLst>
          </p:cNvPr>
          <p:cNvSpPr>
            <a:spLocks noGrp="1"/>
          </p:cNvSpPr>
          <p:nvPr>
            <p:ph sz="quarter" idx="20" hasCustomPrompt="1"/>
          </p:nvPr>
        </p:nvSpPr>
        <p:spPr>
          <a:xfrm>
            <a:off x="4354514" y="2116184"/>
            <a:ext cx="3496588" cy="3905204"/>
          </a:xfrm>
        </p:spPr>
        <p:txBody>
          <a:bodyPr/>
          <a:lstStyle>
            <a:lvl1pPr>
              <a:defRPr/>
            </a:lvl1pPr>
          </a:lstStyle>
          <a:p>
            <a:pPr lvl="0"/>
            <a:r>
              <a:rPr lang="en-ZA" dirty="0"/>
              <a:t>Drop image here</a:t>
            </a:r>
          </a:p>
        </p:txBody>
      </p:sp>
      <p:sp>
        <p:nvSpPr>
          <p:cNvPr id="16" name="TextBox 15">
            <a:extLst>
              <a:ext uri="{FF2B5EF4-FFF2-40B4-BE49-F238E27FC236}">
                <a16:creationId xmlns:a16="http://schemas.microsoft.com/office/drawing/2014/main" id="{2F11F3CD-05C3-4D0C-A972-B41986DA339C}"/>
              </a:ext>
            </a:extLst>
          </p:cNvPr>
          <p:cNvSpPr txBox="1"/>
          <p:nvPr userDrawn="1"/>
        </p:nvSpPr>
        <p:spPr>
          <a:xfrm>
            <a:off x="4354513" y="1808406"/>
            <a:ext cx="3496588"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18854737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chart on each side middle t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1" y="2116184"/>
            <a:ext cx="3496588"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9A753925-04F1-448E-93B5-037E1925C265}"/>
              </a:ext>
            </a:extLst>
          </p:cNvPr>
          <p:cNvSpPr>
            <a:spLocks noGrp="1"/>
          </p:cNvSpPr>
          <p:nvPr>
            <p:ph type="body" sz="quarter" idx="11"/>
          </p:nvPr>
        </p:nvSpPr>
        <p:spPr>
          <a:xfrm flipH="1">
            <a:off x="4347706" y="1828801"/>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13" name="Content Placeholder 10">
            <a:extLst>
              <a:ext uri="{FF2B5EF4-FFF2-40B4-BE49-F238E27FC236}">
                <a16:creationId xmlns:a16="http://schemas.microsoft.com/office/drawing/2014/main" id="{C39BF6EE-E34F-4BB7-B286-BA6A8EDA0127}"/>
              </a:ext>
            </a:extLst>
          </p:cNvPr>
          <p:cNvSpPr>
            <a:spLocks noGrp="1"/>
          </p:cNvSpPr>
          <p:nvPr>
            <p:ph sz="quarter" idx="19" hasCustomPrompt="1"/>
          </p:nvPr>
        </p:nvSpPr>
        <p:spPr>
          <a:xfrm>
            <a:off x="8151811" y="1828801"/>
            <a:ext cx="3496588" cy="1600200"/>
          </a:xfrm>
        </p:spPr>
        <p:txBody>
          <a:bodyPr/>
          <a:lstStyle>
            <a:lvl1pPr>
              <a:defRPr/>
            </a:lvl1pPr>
          </a:lstStyle>
          <a:p>
            <a:pPr lvl="0"/>
            <a:r>
              <a:rPr lang="en-ZA" dirty="0"/>
              <a:t>Drop image here</a:t>
            </a:r>
          </a:p>
        </p:txBody>
      </p:sp>
      <p:sp>
        <p:nvSpPr>
          <p:cNvPr id="15" name="Text Placeholder 4">
            <a:extLst>
              <a:ext uri="{FF2B5EF4-FFF2-40B4-BE49-F238E27FC236}">
                <a16:creationId xmlns:a16="http://schemas.microsoft.com/office/drawing/2014/main" id="{5C6D134B-9D11-4490-9C4C-9C7CBCA9D292}"/>
              </a:ext>
            </a:extLst>
          </p:cNvPr>
          <p:cNvSpPr>
            <a:spLocks noGrp="1"/>
          </p:cNvSpPr>
          <p:nvPr>
            <p:ph type="body" sz="quarter" idx="20"/>
          </p:nvPr>
        </p:nvSpPr>
        <p:spPr>
          <a:xfrm>
            <a:off x="533400" y="1828800"/>
            <a:ext cx="3506789" cy="287382"/>
          </a:xfrm>
        </p:spPr>
        <p:txBody>
          <a:bodyPr/>
          <a:lstStyle>
            <a:lvl1pPr algn="ctr">
              <a:defRPr/>
            </a:lvl1pPr>
            <a:lvl2pPr marL="0" indent="0">
              <a:buNone/>
              <a:defRPr/>
            </a:lvl2pPr>
          </a:lstStyle>
          <a:p>
            <a:pPr lvl="0"/>
            <a:r>
              <a:rPr lang="en-US" dirty="0"/>
              <a:t>Click to edit Master text styles</a:t>
            </a:r>
          </a:p>
          <a:p>
            <a:pPr lvl="1"/>
            <a:endParaRPr lang="en-ZA" dirty="0"/>
          </a:p>
        </p:txBody>
      </p:sp>
      <p:sp>
        <p:nvSpPr>
          <p:cNvPr id="17" name="Content Placeholder 10">
            <a:extLst>
              <a:ext uri="{FF2B5EF4-FFF2-40B4-BE49-F238E27FC236}">
                <a16:creationId xmlns:a16="http://schemas.microsoft.com/office/drawing/2014/main" id="{5EA575D1-E85C-4313-B47C-73C01FD9F85A}"/>
              </a:ext>
            </a:extLst>
          </p:cNvPr>
          <p:cNvSpPr>
            <a:spLocks noGrp="1"/>
          </p:cNvSpPr>
          <p:nvPr>
            <p:ph sz="quarter" idx="21" hasCustomPrompt="1"/>
          </p:nvPr>
        </p:nvSpPr>
        <p:spPr>
          <a:xfrm>
            <a:off x="8151811" y="3685676"/>
            <a:ext cx="3496588" cy="1600200"/>
          </a:xfrm>
        </p:spPr>
        <p:txBody>
          <a:bodyPr/>
          <a:lstStyle>
            <a:lvl1pPr>
              <a:defRPr/>
            </a:lvl1pPr>
          </a:lstStyle>
          <a:p>
            <a:pPr lvl="0"/>
            <a:r>
              <a:rPr lang="en-ZA" dirty="0"/>
              <a:t>Drop image here</a:t>
            </a:r>
          </a:p>
        </p:txBody>
      </p:sp>
    </p:spTree>
    <p:extLst>
      <p:ext uri="{BB962C8B-B14F-4D97-AF65-F5344CB8AC3E}">
        <p14:creationId xmlns:p14="http://schemas.microsoft.com/office/powerpoint/2010/main" val="29704234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 middle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3">
            <a:extLst>
              <a:ext uri="{FF2B5EF4-FFF2-40B4-BE49-F238E27FC236}">
                <a16:creationId xmlns:a16="http://schemas.microsoft.com/office/drawing/2014/main" id="{9A753925-04F1-448E-93B5-037E1925C265}"/>
              </a:ext>
            </a:extLst>
          </p:cNvPr>
          <p:cNvSpPr>
            <a:spLocks noGrp="1"/>
          </p:cNvSpPr>
          <p:nvPr>
            <p:ph type="body" sz="quarter" idx="11"/>
          </p:nvPr>
        </p:nvSpPr>
        <p:spPr>
          <a:xfrm flipH="1">
            <a:off x="8153400" y="1837428"/>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16" name="Text Placeholder 3">
            <a:extLst>
              <a:ext uri="{FF2B5EF4-FFF2-40B4-BE49-F238E27FC236}">
                <a16:creationId xmlns:a16="http://schemas.microsoft.com/office/drawing/2014/main" id="{3693116D-9385-4C3B-B100-776CF0C64F35}"/>
              </a:ext>
            </a:extLst>
          </p:cNvPr>
          <p:cNvSpPr>
            <a:spLocks noGrp="1"/>
          </p:cNvSpPr>
          <p:nvPr>
            <p:ph type="body" sz="quarter" idx="19"/>
          </p:nvPr>
        </p:nvSpPr>
        <p:spPr>
          <a:xfrm flipH="1">
            <a:off x="533405" y="1831625"/>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9" name="Text Placeholder 3">
            <a:extLst>
              <a:ext uri="{FF2B5EF4-FFF2-40B4-BE49-F238E27FC236}">
                <a16:creationId xmlns:a16="http://schemas.microsoft.com/office/drawing/2014/main" id="{3F01A948-F199-43DD-8A7B-DB5CDEF2AB60}"/>
              </a:ext>
            </a:extLst>
          </p:cNvPr>
          <p:cNvSpPr>
            <a:spLocks noGrp="1"/>
          </p:cNvSpPr>
          <p:nvPr>
            <p:ph type="body" sz="quarter" idx="20"/>
          </p:nvPr>
        </p:nvSpPr>
        <p:spPr>
          <a:xfrm flipH="1">
            <a:off x="4343402" y="1837428"/>
            <a:ext cx="3496588" cy="419258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Tree>
    <p:extLst>
      <p:ext uri="{BB962C8B-B14F-4D97-AF65-F5344CB8AC3E}">
        <p14:creationId xmlns:p14="http://schemas.microsoft.com/office/powerpoint/2010/main" val="39131940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with subtitle)">
    <p:bg>
      <p:bgPr>
        <a:solidFill>
          <a:schemeClr val="accent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34988" y="580571"/>
            <a:ext cx="8266112" cy="3785054"/>
          </a:xfrm>
          <a:prstGeom prst="rect">
            <a:avLst/>
          </a:prstGeom>
        </p:spPr>
        <p:txBody>
          <a:bodyPr lIns="0" tIns="0" rIns="0" bIns="0" anchor="b"/>
          <a:lstStyle>
            <a:lvl1pPr>
              <a:defRPr sz="4800" b="0" i="0">
                <a:solidFill>
                  <a:srgbClr val="FFFFFF"/>
                </a:solidFill>
                <a:latin typeface="Nunito Sans Light" charset="0"/>
                <a:ea typeface="Nunito Sans Light" charset="0"/>
                <a:cs typeface="Nunito Sans Light" charset="0"/>
              </a:defRPr>
            </a:lvl1pPr>
          </a:lstStyle>
          <a:p>
            <a:r>
              <a:rPr lang="en-US" dirty="0"/>
              <a:t>Insert section title</a:t>
            </a:r>
          </a:p>
        </p:txBody>
      </p:sp>
      <p:sp>
        <p:nvSpPr>
          <p:cNvPr id="3" name="Shape 164"/>
          <p:cNvSpPr txBox="1">
            <a:spLocks noGrp="1"/>
          </p:cNvSpPr>
          <p:nvPr>
            <p:ph type="body" idx="1" hasCustomPrompt="1"/>
          </p:nvPr>
        </p:nvSpPr>
        <p:spPr>
          <a:xfrm>
            <a:off x="534987" y="4652963"/>
            <a:ext cx="8266113" cy="1655762"/>
          </a:xfrm>
          <a:prstGeom prst="rect">
            <a:avLst/>
          </a:prstGeom>
          <a:noFill/>
          <a:ln>
            <a:noFill/>
          </a:ln>
        </p:spPr>
        <p:txBody>
          <a:bodyPr lIns="0" tIns="0" rIns="0" bIns="0" anchor="t" anchorCtr="0">
            <a:noAutofit/>
          </a:bodyPr>
          <a:lstStyle>
            <a:lvl1pPr marL="0" marR="0" lvl="0" indent="0" algn="l" rtl="0">
              <a:lnSpc>
                <a:spcPct val="90000"/>
              </a:lnSpc>
              <a:spcBef>
                <a:spcPts val="1000"/>
              </a:spcBef>
              <a:spcAft>
                <a:spcPts val="0"/>
              </a:spcAft>
              <a:buClr>
                <a:srgbClr val="FFFFFF"/>
              </a:buClr>
              <a:buFont typeface="Proxima Nova"/>
              <a:buNone/>
              <a:defRPr sz="2200" b="0" i="0" u="none" strike="noStrike" cap="all" baseline="0">
                <a:solidFill>
                  <a:srgbClr val="FFFFFF"/>
                </a:solidFill>
                <a:latin typeface="Nunito Sans Light" charset="0"/>
                <a:ea typeface="Nunito Sans Light" charset="0"/>
                <a:cs typeface="Nunito Sans Light" charset="0"/>
                <a:sym typeface="Proxima Nova"/>
              </a:defRPr>
            </a:lvl1pPr>
            <a:lvl2pPr marL="742878" marR="0" lvl="1" indent="-184078"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2pPr>
            <a:lvl3pPr marL="1257175" marR="0" lvl="2" indent="-241175"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3pPr>
            <a:lvl4pPr marL="1752425" marR="0" lvl="3" indent="-279225"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4pPr>
            <a:lvl5pPr marL="2209580" marR="0" lvl="4" indent="-279180" algn="l" rtl="0">
              <a:lnSpc>
                <a:spcPct val="90000"/>
              </a:lnSpc>
              <a:spcBef>
                <a:spcPts val="1000"/>
              </a:spcBef>
              <a:spcAft>
                <a:spcPts val="0"/>
              </a:spcAft>
              <a:buClr>
                <a:srgbClr val="FFFFFF"/>
              </a:buClr>
              <a:buSzPct val="100000"/>
              <a:buFont typeface="Proxima Nova"/>
              <a:buChar char="•"/>
              <a:defRPr sz="1800" b="0" i="0" u="none" strike="noStrike" cap="none">
                <a:solidFill>
                  <a:srgbClr val="FFFFFF"/>
                </a:solidFill>
                <a:latin typeface="Proxima Nova"/>
                <a:ea typeface="Proxima Nova"/>
                <a:cs typeface="Proxima Nova"/>
                <a:sym typeface="Proxima Nova"/>
              </a:defRPr>
            </a:lvl5pPr>
            <a:lvl6pPr marL="2793722" marR="0" lvl="5" indent="-26642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6pPr>
            <a:lvl7pPr marL="3250877" marR="0" lvl="6" indent="-26637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7pPr>
            <a:lvl8pPr marL="3708031" marR="0" lvl="7" indent="-266331"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8pPr>
            <a:lvl9pPr marL="4165186" marR="0" lvl="8" indent="-266286" algn="l" rtl="0">
              <a:lnSpc>
                <a:spcPct val="90000"/>
              </a:lnSpc>
              <a:spcBef>
                <a:spcPts val="1000"/>
              </a:spcBef>
              <a:spcAft>
                <a:spcPts val="0"/>
              </a:spcAft>
              <a:buClr>
                <a:srgbClr val="FFFFFF"/>
              </a:buClr>
              <a:buSzPct val="100000"/>
              <a:buFont typeface="Proxima Nova"/>
              <a:buChar char="•"/>
              <a:defRPr sz="4000" b="0" i="0" u="none" strike="noStrike" cap="none">
                <a:solidFill>
                  <a:srgbClr val="FFFFFF"/>
                </a:solidFill>
                <a:latin typeface="Proxima Nova"/>
                <a:ea typeface="Proxima Nova"/>
                <a:cs typeface="Proxima Nova"/>
                <a:sym typeface="Proxima Nova"/>
              </a:defRPr>
            </a:lvl9pPr>
          </a:lstStyle>
          <a:p>
            <a:r>
              <a:rPr lang="en-US" dirty="0"/>
              <a:t>Insert subtitle</a:t>
            </a:r>
          </a:p>
        </p:txBody>
      </p:sp>
      <p:sp>
        <p:nvSpPr>
          <p:cNvPr id="6" name="Text Placeholder 4"/>
          <p:cNvSpPr>
            <a:spLocks noGrp="1"/>
          </p:cNvSpPr>
          <p:nvPr>
            <p:ph type="body" sz="quarter" idx="10" hasCustomPrompt="1"/>
          </p:nvPr>
        </p:nvSpPr>
        <p:spPr>
          <a:xfrm>
            <a:off x="543600" y="260350"/>
            <a:ext cx="11122497" cy="234680"/>
          </a:xfrm>
        </p:spPr>
        <p:txBody>
          <a:bodyPr>
            <a:noAutofit/>
          </a:bodyPr>
          <a:lstStyle>
            <a:lvl1pPr algn="l" rtl="0">
              <a:defRPr sz="1600" cap="all" baseline="0">
                <a:solidFill>
                  <a:srgbClr val="FFFFFF"/>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presentation title]</a:t>
            </a:r>
          </a:p>
        </p:txBody>
      </p:sp>
    </p:spTree>
  </p:cSld>
  <p:clrMapOvr>
    <a:masterClrMapping/>
  </p:clrMapOvr>
  <p:extLst>
    <p:ext uri="{DCECCB84-F9BA-43D5-87BE-67443E8EF086}">
      <p15:sldGuideLst xmlns:p15="http://schemas.microsoft.com/office/powerpoint/2012/main">
        <p15:guide id="1" orient="horz" pos="2750" userDrawn="1">
          <p15:clr>
            <a:srgbClr val="FBAE40"/>
          </p15:clr>
        </p15:guide>
        <p15:guide id="2" orient="horz" pos="293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3 middle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4343401" y="6117771"/>
            <a:ext cx="3496589" cy="156319"/>
          </a:xfrm>
        </p:spPr>
        <p:txBody>
          <a:bodyPr anchor="ctr">
            <a:noAutofit/>
          </a:bodyPr>
          <a:lstStyle>
            <a:lvl1pPr algn="l">
              <a:lnSpc>
                <a:spcPct val="100000"/>
              </a:lnSpc>
              <a:spcAft>
                <a:spcPts val="0"/>
              </a:spcAft>
              <a:defRPr sz="1000" i="1">
                <a:solidFill>
                  <a:schemeClr val="tx1"/>
                </a:solidFill>
              </a:defRPr>
            </a:lvl1pPr>
          </a:lstStyle>
          <a:p>
            <a:pPr algn="ctr">
              <a:lnSpc>
                <a:spcPts val="1500"/>
              </a:lnSpc>
              <a:spcAft>
                <a:spcPts val="600"/>
              </a:spcAft>
              <a:buSzPct val="100000"/>
            </a:pPr>
            <a:r>
              <a:rPr lang="en-US" sz="1000" i="1" dirty="0">
                <a:solidFill>
                  <a:schemeClr val="tx1"/>
                </a:solidFill>
                <a:latin typeface="+mn-lt"/>
                <a:ea typeface="Open Sans" panose="020B0606030504020204" pitchFamily="34" charset="0"/>
                <a:cs typeface="Open Sans" panose="020B0606030504020204" pitchFamily="34" charset="0"/>
              </a:rPr>
              <a:t>Total verified volume n = 1 199. </a:t>
            </a:r>
            <a:br>
              <a:rPr lang="en-US" sz="1000" i="1" dirty="0">
                <a:solidFill>
                  <a:schemeClr val="tx1"/>
                </a:solidFill>
                <a:latin typeface="+mn-lt"/>
                <a:ea typeface="Open Sans" panose="020B0606030504020204" pitchFamily="34" charset="0"/>
                <a:cs typeface="Open Sans" panose="020B0606030504020204" pitchFamily="34" charset="0"/>
              </a:rPr>
            </a:br>
            <a:endParaRPr lang="en-US" sz="1000" i="1" spc="-30" dirty="0">
              <a:solidFill>
                <a:schemeClr val="tx1"/>
              </a:solidFill>
              <a:latin typeface="+mn-lt"/>
            </a:endParaRPr>
          </a:p>
        </p:txBody>
      </p:sp>
      <p:sp>
        <p:nvSpPr>
          <p:cNvPr id="6" name="Text Placeholder 3">
            <a:extLst>
              <a:ext uri="{FF2B5EF4-FFF2-40B4-BE49-F238E27FC236}">
                <a16:creationId xmlns:a16="http://schemas.microsoft.com/office/drawing/2014/main" id="{9A753925-04F1-448E-93B5-037E1925C265}"/>
              </a:ext>
            </a:extLst>
          </p:cNvPr>
          <p:cNvSpPr>
            <a:spLocks noGrp="1"/>
          </p:cNvSpPr>
          <p:nvPr>
            <p:ph type="body" sz="quarter" idx="11"/>
          </p:nvPr>
        </p:nvSpPr>
        <p:spPr>
          <a:xfrm flipH="1">
            <a:off x="8153400" y="2341308"/>
            <a:ext cx="3496588" cy="3688707"/>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16" name="Text Placeholder 3">
            <a:extLst>
              <a:ext uri="{FF2B5EF4-FFF2-40B4-BE49-F238E27FC236}">
                <a16:creationId xmlns:a16="http://schemas.microsoft.com/office/drawing/2014/main" id="{3693116D-9385-4C3B-B100-776CF0C64F35}"/>
              </a:ext>
            </a:extLst>
          </p:cNvPr>
          <p:cNvSpPr>
            <a:spLocks noGrp="1"/>
          </p:cNvSpPr>
          <p:nvPr>
            <p:ph type="body" sz="quarter" idx="19"/>
          </p:nvPr>
        </p:nvSpPr>
        <p:spPr>
          <a:xfrm flipH="1">
            <a:off x="533405" y="2341308"/>
            <a:ext cx="3496588" cy="3682904"/>
          </a:xfrm>
          <a:prstGeom prst="rect">
            <a:avLst/>
          </a:prstGeom>
        </p:spPr>
        <p:txBody>
          <a:bodyPr>
            <a:noAutofit/>
          </a:bodyPr>
          <a:lstStyle>
            <a:lvl1pPr marL="0" indent="0" algn="l" rtl="0">
              <a:lnSpc>
                <a:spcPts val="1800"/>
              </a:lnSpc>
              <a:spcAft>
                <a:spcPts val="600"/>
              </a:spcAft>
              <a:buClr>
                <a:schemeClr val="tx1"/>
              </a:buClr>
              <a:buSzPct val="123000"/>
              <a:buFont typeface=".AppleSystemUIFont" charset="-120"/>
              <a:buNone/>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endParaRPr lang="en-US" dirty="0"/>
          </a:p>
        </p:txBody>
      </p:sp>
      <p:sp>
        <p:nvSpPr>
          <p:cNvPr id="15" name="Text Placeholder 16">
            <a:extLst>
              <a:ext uri="{FF2B5EF4-FFF2-40B4-BE49-F238E27FC236}">
                <a16:creationId xmlns:a16="http://schemas.microsoft.com/office/drawing/2014/main" id="{559410C1-432D-48DC-AF54-F6F69DCF2E4E}"/>
              </a:ext>
            </a:extLst>
          </p:cNvPr>
          <p:cNvSpPr txBox="1">
            <a:spLocks/>
          </p:cNvSpPr>
          <p:nvPr userDrawn="1"/>
        </p:nvSpPr>
        <p:spPr>
          <a:xfrm>
            <a:off x="8164547" y="1836713"/>
            <a:ext cx="3382845" cy="318151"/>
          </a:xfrm>
          <a:prstGeom prst="rect">
            <a:avLst/>
          </a:prstGeom>
        </p:spPr>
        <p:txBody>
          <a:bodyPr lIns="0" tIns="0" rIns="0" bIns="0"/>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200" dirty="0"/>
              <a:t>Advocacy</a:t>
            </a:r>
          </a:p>
        </p:txBody>
      </p:sp>
      <p:sp>
        <p:nvSpPr>
          <p:cNvPr id="19" name="Text Placeholder 55">
            <a:extLst>
              <a:ext uri="{FF2B5EF4-FFF2-40B4-BE49-F238E27FC236}">
                <a16:creationId xmlns:a16="http://schemas.microsoft.com/office/drawing/2014/main" id="{AEA6F930-4074-44E4-A024-E00CAE7A74F4}"/>
              </a:ext>
            </a:extLst>
          </p:cNvPr>
          <p:cNvSpPr txBox="1">
            <a:spLocks/>
          </p:cNvSpPr>
          <p:nvPr userDrawn="1"/>
        </p:nvSpPr>
        <p:spPr>
          <a:xfrm>
            <a:off x="541401" y="1839686"/>
            <a:ext cx="1500104" cy="307777"/>
          </a:xfrm>
          <a:prstGeom prst="rect">
            <a:avLst/>
          </a:prstGeom>
        </p:spPr>
        <p:txBody>
          <a:bodyPr wrap="square" lIns="0" tIns="0" rIns="0" bIns="0">
            <a:sp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200" dirty="0"/>
              <a:t>Hesitancy </a:t>
            </a:r>
          </a:p>
        </p:txBody>
      </p:sp>
      <p:sp>
        <p:nvSpPr>
          <p:cNvPr id="40" name="Content Placeholder 10">
            <a:extLst>
              <a:ext uri="{FF2B5EF4-FFF2-40B4-BE49-F238E27FC236}">
                <a16:creationId xmlns:a16="http://schemas.microsoft.com/office/drawing/2014/main" id="{FA1FCF6A-C819-488F-B556-FA8A50DDB47A}"/>
              </a:ext>
            </a:extLst>
          </p:cNvPr>
          <p:cNvSpPr>
            <a:spLocks noGrp="1"/>
          </p:cNvSpPr>
          <p:nvPr>
            <p:ph sz="quarter" idx="14" hasCustomPrompt="1"/>
          </p:nvPr>
        </p:nvSpPr>
        <p:spPr>
          <a:xfrm>
            <a:off x="4343402" y="1836713"/>
            <a:ext cx="3496588" cy="4175697"/>
          </a:xfrm>
        </p:spPr>
        <p:txBody>
          <a:bodyPr/>
          <a:lstStyle>
            <a:lvl1pPr>
              <a:defRPr/>
            </a:lvl1pPr>
          </a:lstStyle>
          <a:p>
            <a:pPr lvl="0"/>
            <a:r>
              <a:rPr lang="en-ZA" dirty="0"/>
              <a:t>Drop image here</a:t>
            </a:r>
          </a:p>
        </p:txBody>
      </p:sp>
    </p:spTree>
    <p:extLst>
      <p:ext uri="{BB962C8B-B14F-4D97-AF65-F5344CB8AC3E}">
        <p14:creationId xmlns:p14="http://schemas.microsoft.com/office/powerpoint/2010/main" val="358426186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2/3 chart layout with 3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3429000"/>
            <a:ext cx="11124000" cy="2592388"/>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17">
            <a:extLst>
              <a:ext uri="{FF2B5EF4-FFF2-40B4-BE49-F238E27FC236}">
                <a16:creationId xmlns:a16="http://schemas.microsoft.com/office/drawing/2014/main" id="{0D9BC9C9-5AFB-480E-B285-13BDF7AFD300}"/>
              </a:ext>
            </a:extLst>
          </p:cNvPr>
          <p:cNvSpPr>
            <a:spLocks noGrp="1"/>
          </p:cNvSpPr>
          <p:nvPr>
            <p:ph type="body" sz="quarter" idx="16"/>
          </p:nvPr>
        </p:nvSpPr>
        <p:spPr>
          <a:xfrm>
            <a:off x="542926" y="1828800"/>
            <a:ext cx="285273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
        <p:nvSpPr>
          <p:cNvPr id="7" name="Text Placeholder 17">
            <a:extLst>
              <a:ext uri="{FF2B5EF4-FFF2-40B4-BE49-F238E27FC236}">
                <a16:creationId xmlns:a16="http://schemas.microsoft.com/office/drawing/2014/main" id="{C2F0D3BB-933F-411A-A977-27A51DDE96FD}"/>
              </a:ext>
            </a:extLst>
          </p:cNvPr>
          <p:cNvSpPr>
            <a:spLocks noGrp="1"/>
          </p:cNvSpPr>
          <p:nvPr>
            <p:ph type="body" sz="quarter" idx="19"/>
          </p:nvPr>
        </p:nvSpPr>
        <p:spPr>
          <a:xfrm>
            <a:off x="4359275" y="1828800"/>
            <a:ext cx="285273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
        <p:nvSpPr>
          <p:cNvPr id="8" name="Text Placeholder 17">
            <a:extLst>
              <a:ext uri="{FF2B5EF4-FFF2-40B4-BE49-F238E27FC236}">
                <a16:creationId xmlns:a16="http://schemas.microsoft.com/office/drawing/2014/main" id="{BEADC470-33C6-414B-A0F4-B123423C3B01}"/>
              </a:ext>
            </a:extLst>
          </p:cNvPr>
          <p:cNvSpPr>
            <a:spLocks noGrp="1"/>
          </p:cNvSpPr>
          <p:nvPr>
            <p:ph type="body" sz="quarter" idx="20"/>
          </p:nvPr>
        </p:nvSpPr>
        <p:spPr>
          <a:xfrm>
            <a:off x="8153400" y="1828800"/>
            <a:ext cx="285273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Tree>
    <p:extLst>
      <p:ext uri="{BB962C8B-B14F-4D97-AF65-F5344CB8AC3E}">
        <p14:creationId xmlns:p14="http://schemas.microsoft.com/office/powerpoint/2010/main" val="325200098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2/3 chart layout with 2 tex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3429000"/>
            <a:ext cx="11124000" cy="2592388"/>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6" name="Text Placeholder 17">
            <a:extLst>
              <a:ext uri="{FF2B5EF4-FFF2-40B4-BE49-F238E27FC236}">
                <a16:creationId xmlns:a16="http://schemas.microsoft.com/office/drawing/2014/main" id="{0D9BC9C9-5AFB-480E-B285-13BDF7AFD300}"/>
              </a:ext>
            </a:extLst>
          </p:cNvPr>
          <p:cNvSpPr>
            <a:spLocks noGrp="1"/>
          </p:cNvSpPr>
          <p:nvPr>
            <p:ph type="body" sz="quarter" idx="16"/>
          </p:nvPr>
        </p:nvSpPr>
        <p:spPr>
          <a:xfrm>
            <a:off x="542925" y="1828800"/>
            <a:ext cx="476408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
        <p:nvSpPr>
          <p:cNvPr id="13" name="Text Placeholder 17">
            <a:extLst>
              <a:ext uri="{FF2B5EF4-FFF2-40B4-BE49-F238E27FC236}">
                <a16:creationId xmlns:a16="http://schemas.microsoft.com/office/drawing/2014/main" id="{57A95D6C-8E8E-461C-82A4-FE107C859A67}"/>
              </a:ext>
            </a:extLst>
          </p:cNvPr>
          <p:cNvSpPr>
            <a:spLocks noGrp="1"/>
          </p:cNvSpPr>
          <p:nvPr>
            <p:ph type="body" sz="quarter" idx="19"/>
          </p:nvPr>
        </p:nvSpPr>
        <p:spPr>
          <a:xfrm>
            <a:off x="6254750" y="1828800"/>
            <a:ext cx="476408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Tree>
    <p:extLst>
      <p:ext uri="{BB962C8B-B14F-4D97-AF65-F5344CB8AC3E}">
        <p14:creationId xmlns:p14="http://schemas.microsoft.com/office/powerpoint/2010/main" val="28784622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xperimental with smaller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3429000"/>
            <a:ext cx="4763413" cy="2592388"/>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13" name="Content Placeholder 10">
            <a:extLst>
              <a:ext uri="{FF2B5EF4-FFF2-40B4-BE49-F238E27FC236}">
                <a16:creationId xmlns:a16="http://schemas.microsoft.com/office/drawing/2014/main" id="{98FD9E08-521D-4120-A34F-339C96FA57A3}"/>
              </a:ext>
            </a:extLst>
          </p:cNvPr>
          <p:cNvSpPr>
            <a:spLocks noGrp="1"/>
          </p:cNvSpPr>
          <p:nvPr>
            <p:ph sz="quarter" idx="19" hasCustomPrompt="1"/>
          </p:nvPr>
        </p:nvSpPr>
        <p:spPr>
          <a:xfrm>
            <a:off x="6254751" y="3429000"/>
            <a:ext cx="4763413" cy="2583679"/>
          </a:xfrm>
        </p:spPr>
        <p:txBody>
          <a:bodyPr/>
          <a:lstStyle>
            <a:lvl1pPr>
              <a:defRPr/>
            </a:lvl1pPr>
          </a:lstStyle>
          <a:p>
            <a:pPr lvl="0"/>
            <a:r>
              <a:rPr lang="en-ZA" dirty="0"/>
              <a:t>Drop image here</a:t>
            </a:r>
          </a:p>
        </p:txBody>
      </p:sp>
      <p:sp>
        <p:nvSpPr>
          <p:cNvPr id="15" name="Text Placeholder 17">
            <a:extLst>
              <a:ext uri="{FF2B5EF4-FFF2-40B4-BE49-F238E27FC236}">
                <a16:creationId xmlns:a16="http://schemas.microsoft.com/office/drawing/2014/main" id="{0C0152D4-5B30-48C1-809C-00E8E2E9602E}"/>
              </a:ext>
            </a:extLst>
          </p:cNvPr>
          <p:cNvSpPr>
            <a:spLocks noGrp="1"/>
          </p:cNvSpPr>
          <p:nvPr>
            <p:ph type="body" sz="quarter" idx="16"/>
          </p:nvPr>
        </p:nvSpPr>
        <p:spPr>
          <a:xfrm>
            <a:off x="542925" y="1828800"/>
            <a:ext cx="476408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
        <p:nvSpPr>
          <p:cNvPr id="16" name="Text Placeholder 17">
            <a:extLst>
              <a:ext uri="{FF2B5EF4-FFF2-40B4-BE49-F238E27FC236}">
                <a16:creationId xmlns:a16="http://schemas.microsoft.com/office/drawing/2014/main" id="{8EDB1CBA-47D8-4B3D-8600-051157C98D3B}"/>
              </a:ext>
            </a:extLst>
          </p:cNvPr>
          <p:cNvSpPr>
            <a:spLocks noGrp="1"/>
          </p:cNvSpPr>
          <p:nvPr>
            <p:ph type="body" sz="quarter" idx="20"/>
          </p:nvPr>
        </p:nvSpPr>
        <p:spPr>
          <a:xfrm>
            <a:off x="6254750" y="1828800"/>
            <a:ext cx="4764088" cy="1115122"/>
          </a:xfrm>
        </p:spPr>
        <p:txBody>
          <a:bodyPr>
            <a:normAutofit/>
          </a:bodyPr>
          <a:lstStyle>
            <a:lvl3pPr algn="l">
              <a:lnSpc>
                <a:spcPts val="1800"/>
              </a:lnSpc>
              <a:spcAft>
                <a:spcPts val="600"/>
              </a:spcAft>
              <a:defRPr sz="1200">
                <a:solidFill>
                  <a:schemeClr val="tx1"/>
                </a:solidFill>
                <a:latin typeface="+mn-lt"/>
              </a:defRPr>
            </a:lvl3pPr>
          </a:lstStyle>
          <a:p>
            <a:pPr lvl="2"/>
            <a:endParaRPr lang="en-ZA" dirty="0"/>
          </a:p>
        </p:txBody>
      </p:sp>
    </p:spTree>
    <p:extLst>
      <p:ext uri="{BB962C8B-B14F-4D97-AF65-F5344CB8AC3E}">
        <p14:creationId xmlns:p14="http://schemas.microsoft.com/office/powerpoint/2010/main" val="225178088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2/3 half chart (needs text and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3739600"/>
            <a:ext cx="5404763" cy="2281787"/>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4" name="TextBox 3">
            <a:extLst>
              <a:ext uri="{FF2B5EF4-FFF2-40B4-BE49-F238E27FC236}">
                <a16:creationId xmlns:a16="http://schemas.microsoft.com/office/drawing/2014/main" id="{E9D47331-A8BB-4155-8A3A-869C2566E9F5}"/>
              </a:ext>
            </a:extLst>
          </p:cNvPr>
          <p:cNvSpPr txBox="1"/>
          <p:nvPr userDrawn="1"/>
        </p:nvSpPr>
        <p:spPr>
          <a:xfrm>
            <a:off x="533406" y="3431824"/>
            <a:ext cx="5414958"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407530758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alf half vertical 2/3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3739600"/>
            <a:ext cx="5404763" cy="2281787"/>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4" name="TextBox 3">
            <a:extLst>
              <a:ext uri="{FF2B5EF4-FFF2-40B4-BE49-F238E27FC236}">
                <a16:creationId xmlns:a16="http://schemas.microsoft.com/office/drawing/2014/main" id="{E9D47331-A8BB-4155-8A3A-869C2566E9F5}"/>
              </a:ext>
            </a:extLst>
          </p:cNvPr>
          <p:cNvSpPr txBox="1"/>
          <p:nvPr userDrawn="1"/>
        </p:nvSpPr>
        <p:spPr>
          <a:xfrm>
            <a:off x="533406" y="3431824"/>
            <a:ext cx="5414958" cy="307777"/>
          </a:xfrm>
          <a:prstGeom prst="rect">
            <a:avLst/>
          </a:prstGeom>
          <a:noFill/>
        </p:spPr>
        <p:txBody>
          <a:bodyPr wrap="square" rtlCol="0">
            <a:spAutoFit/>
          </a:bodyPr>
          <a:lstStyle/>
          <a:p>
            <a:pPr algn="ctr"/>
            <a:r>
              <a:rPr lang="en-ZA" dirty="0">
                <a:latin typeface="+mn-lt"/>
              </a:rPr>
              <a:t>Chart title</a:t>
            </a:r>
          </a:p>
        </p:txBody>
      </p:sp>
      <p:sp>
        <p:nvSpPr>
          <p:cNvPr id="9" name="Content Placeholder 10">
            <a:extLst>
              <a:ext uri="{FF2B5EF4-FFF2-40B4-BE49-F238E27FC236}">
                <a16:creationId xmlns:a16="http://schemas.microsoft.com/office/drawing/2014/main" id="{2FCBF24F-8272-4DEF-8F0E-E3F44E34A86B}"/>
              </a:ext>
            </a:extLst>
          </p:cNvPr>
          <p:cNvSpPr>
            <a:spLocks noGrp="1"/>
          </p:cNvSpPr>
          <p:nvPr>
            <p:ph sz="quarter" idx="19" hasCustomPrompt="1"/>
          </p:nvPr>
        </p:nvSpPr>
        <p:spPr>
          <a:xfrm>
            <a:off x="6264944" y="3736776"/>
            <a:ext cx="5404763" cy="2281787"/>
          </a:xfrm>
        </p:spPr>
        <p:txBody>
          <a:bodyPr/>
          <a:lstStyle>
            <a:lvl1pPr>
              <a:defRPr/>
            </a:lvl1pPr>
          </a:lstStyle>
          <a:p>
            <a:pPr lvl="0"/>
            <a:r>
              <a:rPr lang="en-ZA" dirty="0"/>
              <a:t>Drop image here</a:t>
            </a:r>
          </a:p>
        </p:txBody>
      </p:sp>
      <p:sp>
        <p:nvSpPr>
          <p:cNvPr id="13" name="TextBox 12">
            <a:extLst>
              <a:ext uri="{FF2B5EF4-FFF2-40B4-BE49-F238E27FC236}">
                <a16:creationId xmlns:a16="http://schemas.microsoft.com/office/drawing/2014/main" id="{CE30632E-3BF7-436B-8AA1-ABCAAE386AF1}"/>
              </a:ext>
            </a:extLst>
          </p:cNvPr>
          <p:cNvSpPr txBox="1"/>
          <p:nvPr userDrawn="1"/>
        </p:nvSpPr>
        <p:spPr>
          <a:xfrm>
            <a:off x="6254750" y="3429000"/>
            <a:ext cx="5414958"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372821789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2/3 that is 1/3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1" y="3736777"/>
            <a:ext cx="3496587" cy="2284610"/>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4" name="TextBox 3">
            <a:extLst>
              <a:ext uri="{FF2B5EF4-FFF2-40B4-BE49-F238E27FC236}">
                <a16:creationId xmlns:a16="http://schemas.microsoft.com/office/drawing/2014/main" id="{A82C4C2B-036A-4C32-A9B6-96538E987222}"/>
              </a:ext>
            </a:extLst>
          </p:cNvPr>
          <p:cNvSpPr txBox="1"/>
          <p:nvPr userDrawn="1"/>
        </p:nvSpPr>
        <p:spPr>
          <a:xfrm>
            <a:off x="533405" y="3429000"/>
            <a:ext cx="3506784"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374652760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Shape 84"/>
        <p:cNvGrpSpPr/>
        <p:nvPr/>
      </p:nvGrpSpPr>
      <p:grpSpPr>
        <a:xfrm>
          <a:off x="0" y="0"/>
          <a:ext cx="0" cy="0"/>
          <a:chOff x="0" y="0"/>
          <a:chExt cx="0" cy="0"/>
        </a:xfrm>
      </p:grpSpPr>
      <p:sp>
        <p:nvSpPr>
          <p:cNvPr id="3" name="TextBox 2"/>
          <p:cNvSpPr txBox="1"/>
          <p:nvPr userDrawn="1"/>
        </p:nvSpPr>
        <p:spPr>
          <a:xfrm>
            <a:off x="2584174" y="-1789043"/>
            <a:ext cx="184731" cy="307777"/>
          </a:xfrm>
          <a:prstGeom prst="rect">
            <a:avLst/>
          </a:prstGeom>
          <a:noFill/>
        </p:spPr>
        <p:txBody>
          <a:bodyPr wrap="none" rtlCol="0">
            <a:spAutoFit/>
          </a:bodyPr>
          <a:lstStyle/>
          <a:p>
            <a:endParaRPr lang="en-US" dirty="0"/>
          </a:p>
        </p:txBody>
      </p:sp>
      <p:sp>
        <p:nvSpPr>
          <p:cNvPr id="4" name="Title 3"/>
          <p:cNvSpPr>
            <a:spLocks noGrp="1"/>
          </p:cNvSpPr>
          <p:nvPr>
            <p:ph type="title" hasCustomPrompt="1"/>
          </p:nvPr>
        </p:nvSpPr>
        <p:spPr>
          <a:xfrm>
            <a:off x="534989" y="1736203"/>
            <a:ext cx="9694862" cy="2450097"/>
          </a:xfrm>
        </p:spPr>
        <p:txBody>
          <a:bodyPr anchor="b">
            <a:normAutofit/>
          </a:bodyPr>
          <a:lstStyle>
            <a:lvl1pPr marL="0" marR="0" indent="0" algn="l" defTabSz="914400" rtl="0" eaLnBrk="1" fontAlgn="auto" latinLnBrk="0" hangingPunct="1">
              <a:lnSpc>
                <a:spcPct val="90000"/>
              </a:lnSpc>
              <a:spcBef>
                <a:spcPts val="0"/>
              </a:spcBef>
              <a:spcAft>
                <a:spcPts val="1100"/>
              </a:spcAft>
              <a:buClrTx/>
              <a:buSzTx/>
              <a:buFontTx/>
              <a:buNone/>
              <a:tabLst/>
              <a:defRPr sz="3300">
                <a:solidFill>
                  <a:srgbClr val="FFFFFF"/>
                </a:solidFill>
              </a:defRPr>
            </a:lvl1pPr>
          </a:lstStyle>
          <a:p>
            <a:r>
              <a:rPr lang="en-US" dirty="0"/>
              <a:t>[Presentation end]</a:t>
            </a:r>
            <a:endParaRPr lang="ar-SA" dirty="0"/>
          </a:p>
        </p:txBody>
      </p:sp>
      <p:sp>
        <p:nvSpPr>
          <p:cNvPr id="82" name="Rectangle 81"/>
          <p:cNvSpPr/>
          <p:nvPr userDrawn="1"/>
        </p:nvSpPr>
        <p:spPr>
          <a:xfrm>
            <a:off x="534988" y="4849592"/>
            <a:ext cx="2549525" cy="1683538"/>
          </a:xfrm>
          <a:prstGeom prst="rect">
            <a:avLst/>
          </a:prstGeom>
        </p:spPr>
        <p:txBody>
          <a:bodyPr wrap="square" lIns="0" tIns="0" rIns="0" bIns="0" anchor="t">
            <a:spAutoFit/>
          </a:bodyPr>
          <a:lstStyle/>
          <a:p>
            <a:pPr>
              <a:lnSpc>
                <a:spcPct val="110000"/>
              </a:lnSpc>
            </a:pPr>
            <a:r>
              <a:rPr lang="en-ZA" sz="1000" cap="all" baseline="0" dirty="0">
                <a:solidFill>
                  <a:schemeClr val="bg1">
                    <a:lumMod val="20000"/>
                    <a:lumOff val="80000"/>
                  </a:schemeClr>
                </a:solidFill>
                <a:latin typeface="+mn-lt"/>
                <a:ea typeface="Open Sans Light" charset="0"/>
                <a:cs typeface="Open Sans Light" charset="0"/>
              </a:rPr>
              <a:t>UK &amp; Middle EAST</a:t>
            </a:r>
          </a:p>
          <a:p>
            <a:pPr>
              <a:lnSpc>
                <a:spcPct val="110000"/>
              </a:lnSpc>
            </a:pPr>
            <a:endParaRPr lang="en-ZA" sz="1000" dirty="0">
              <a:solidFill>
                <a:schemeClr val="bg1">
                  <a:lumMod val="20000"/>
                  <a:lumOff val="80000"/>
                </a:schemeClr>
              </a:solidFill>
              <a:latin typeface="+mn-lt"/>
              <a:ea typeface="Open Sans Light" charset="0"/>
              <a:cs typeface="Open Sans Light" charset="0"/>
            </a:endParaRPr>
          </a:p>
          <a:p>
            <a:pPr>
              <a:lnSpc>
                <a:spcPct val="110000"/>
              </a:lnSpc>
            </a:pPr>
            <a:r>
              <a:rPr lang="en-ZA" sz="1000" dirty="0">
                <a:solidFill>
                  <a:schemeClr val="bg1">
                    <a:lumMod val="20000"/>
                    <a:lumOff val="80000"/>
                  </a:schemeClr>
                </a:solidFill>
                <a:latin typeface="+mn-lt"/>
                <a:ea typeface="Open Sans Light" charset="0"/>
                <a:cs typeface="Open Sans Light" charset="0"/>
              </a:rPr>
              <a:t>+44 20 8191 0828 </a:t>
            </a:r>
          </a:p>
          <a:p>
            <a:pPr>
              <a:lnSpc>
                <a:spcPct val="110000"/>
              </a:lnSpc>
            </a:pPr>
            <a:r>
              <a:rPr lang="en-ZA" sz="1000" dirty="0">
                <a:solidFill>
                  <a:schemeClr val="bg1">
                    <a:lumMod val="20000"/>
                    <a:lumOff val="80000"/>
                  </a:schemeClr>
                </a:solidFill>
                <a:latin typeface="+mn-lt"/>
                <a:ea typeface="Open Sans Light" charset="0"/>
                <a:cs typeface="Open Sans Light" charset="0"/>
              </a:rPr>
              <a:t>International House</a:t>
            </a:r>
          </a:p>
          <a:p>
            <a:pPr>
              <a:lnSpc>
                <a:spcPct val="110000"/>
              </a:lnSpc>
            </a:pPr>
            <a:r>
              <a:rPr lang="en-ZA" sz="1000" dirty="0">
                <a:solidFill>
                  <a:schemeClr val="bg1">
                    <a:lumMod val="20000"/>
                    <a:lumOff val="80000"/>
                  </a:schemeClr>
                </a:solidFill>
                <a:latin typeface="+mn-lt"/>
                <a:ea typeface="Open Sans Light" charset="0"/>
                <a:cs typeface="Open Sans Light" charset="0"/>
              </a:rPr>
              <a:t>64 Nile Street, London</a:t>
            </a:r>
          </a:p>
          <a:p>
            <a:pPr>
              <a:lnSpc>
                <a:spcPct val="110000"/>
              </a:lnSpc>
            </a:pPr>
            <a:r>
              <a:rPr lang="en-ZA" sz="1000" dirty="0">
                <a:solidFill>
                  <a:schemeClr val="bg1">
                    <a:lumMod val="20000"/>
                    <a:lumOff val="80000"/>
                  </a:schemeClr>
                </a:solidFill>
                <a:latin typeface="+mn-lt"/>
                <a:ea typeface="Open Sans Light" charset="0"/>
                <a:cs typeface="Open Sans Light" charset="0"/>
              </a:rPr>
              <a:t>N1 7SR</a:t>
            </a:r>
          </a:p>
          <a:p>
            <a:pPr>
              <a:lnSpc>
                <a:spcPct val="110000"/>
              </a:lnSpc>
            </a:pPr>
            <a:r>
              <a:rPr lang="en-ZA" sz="1000" dirty="0">
                <a:solidFill>
                  <a:schemeClr val="bg1">
                    <a:lumMod val="20000"/>
                    <a:lumOff val="80000"/>
                  </a:schemeClr>
                </a:solidFill>
                <a:latin typeface="+mn-lt"/>
                <a:ea typeface="Open Sans Light" charset="0"/>
                <a:cs typeface="Open Sans Light" charset="0"/>
              </a:rPr>
              <a:t>United Kingdom</a:t>
            </a:r>
          </a:p>
          <a:p>
            <a:pPr>
              <a:lnSpc>
                <a:spcPct val="110000"/>
              </a:lnSpc>
            </a:pPr>
            <a:br>
              <a:rPr lang="en-ZA" sz="1000" dirty="0">
                <a:solidFill>
                  <a:schemeClr val="bg1">
                    <a:lumMod val="20000"/>
                    <a:lumOff val="80000"/>
                  </a:schemeClr>
                </a:solidFill>
                <a:latin typeface="+mn-lt"/>
                <a:ea typeface="Open Sans Light" charset="0"/>
                <a:cs typeface="Open Sans Light" charset="0"/>
              </a:rPr>
            </a:br>
            <a:br>
              <a:rPr lang="en-ZA" sz="1000" dirty="0">
                <a:solidFill>
                  <a:schemeClr val="bg1">
                    <a:lumMod val="20000"/>
                    <a:lumOff val="80000"/>
                  </a:schemeClr>
                </a:solidFill>
                <a:latin typeface="+mn-lt"/>
                <a:ea typeface="Open Sans Light" charset="0"/>
                <a:cs typeface="Open Sans Light" charset="0"/>
              </a:rPr>
            </a:br>
            <a:endParaRPr lang="en-ZA" sz="1000" dirty="0">
              <a:solidFill>
                <a:schemeClr val="bg1">
                  <a:lumMod val="20000"/>
                  <a:lumOff val="80000"/>
                </a:schemeClr>
              </a:solidFill>
              <a:latin typeface="+mn-lt"/>
              <a:ea typeface="Open Sans Light" charset="0"/>
              <a:cs typeface="Open Sans Light" charset="0"/>
            </a:endParaRPr>
          </a:p>
        </p:txBody>
      </p:sp>
      <p:sp>
        <p:nvSpPr>
          <p:cNvPr id="161" name="Rectangle 160"/>
          <p:cNvSpPr/>
          <p:nvPr userDrawn="1"/>
        </p:nvSpPr>
        <p:spPr>
          <a:xfrm>
            <a:off x="2447925" y="4849592"/>
            <a:ext cx="2540000" cy="1171796"/>
          </a:xfrm>
          <a:prstGeom prst="rect">
            <a:avLst/>
          </a:prstGeom>
        </p:spPr>
        <p:txBody>
          <a:bodyPr wrap="square" lIns="0" tIns="0" rIns="0" bIns="0" anchor="t">
            <a:spAutoFit/>
          </a:bodyPr>
          <a:lstStyle/>
          <a:p>
            <a:pPr>
              <a:lnSpc>
                <a:spcPct val="110000"/>
              </a:lnSpc>
            </a:pPr>
            <a:r>
              <a:rPr lang="en-ZA" sz="1000" b="0" i="0" u="none" strike="noStrike" cap="all" baseline="0" dirty="0">
                <a:solidFill>
                  <a:schemeClr val="bg1">
                    <a:lumMod val="20000"/>
                    <a:lumOff val="80000"/>
                  </a:schemeClr>
                </a:solidFill>
                <a:latin typeface="+mn-lt"/>
                <a:ea typeface="Open Sans Light" charset="0"/>
                <a:cs typeface="Open Sans Light" charset="0"/>
                <a:sym typeface="Arial"/>
              </a:rPr>
              <a:t>South Africa</a:t>
            </a:r>
            <a:br>
              <a:rPr lang="en-ZA" sz="1000" b="0" i="0" u="none" strike="noStrike" cap="all" baseline="0" dirty="0">
                <a:solidFill>
                  <a:schemeClr val="bg1">
                    <a:lumMod val="20000"/>
                    <a:lumOff val="80000"/>
                  </a:schemeClr>
                </a:solidFill>
                <a:latin typeface="+mn-lt"/>
                <a:ea typeface="Open Sans Light" charset="0"/>
                <a:cs typeface="Open Sans Light" charset="0"/>
                <a:sym typeface="Arial"/>
              </a:rPr>
            </a:br>
            <a:endParaRPr lang="en-ZA" sz="1000" b="0" i="0" u="none" strike="noStrike" cap="all" baseline="0" dirty="0">
              <a:solidFill>
                <a:schemeClr val="bg1">
                  <a:lumMod val="20000"/>
                  <a:lumOff val="80000"/>
                </a:schemeClr>
              </a:solidFill>
              <a:latin typeface="+mn-lt"/>
              <a:ea typeface="Open Sans Light" charset="0"/>
              <a:cs typeface="Open Sans Light" charset="0"/>
              <a:sym typeface="Arial"/>
            </a:endParaRPr>
          </a:p>
          <a:p>
            <a:pPr>
              <a:lnSpc>
                <a:spcPct val="110000"/>
              </a:lnSpc>
            </a:pPr>
            <a:r>
              <a:rPr lang="en-ZA" sz="1000" b="0" i="0" u="none" strike="noStrike" cap="none" dirty="0">
                <a:solidFill>
                  <a:schemeClr val="bg1">
                    <a:lumMod val="20000"/>
                    <a:lumOff val="80000"/>
                  </a:schemeClr>
                </a:solidFill>
                <a:latin typeface="+mn-lt"/>
                <a:ea typeface="Open Sans Light" charset="0"/>
                <a:cs typeface="Open Sans Light" charset="0"/>
                <a:sym typeface="Arial"/>
              </a:rPr>
              <a:t>+27 21 467 5960</a:t>
            </a:r>
          </a:p>
          <a:p>
            <a:pPr>
              <a:lnSpc>
                <a:spcPct val="110000"/>
              </a:lnSpc>
            </a:pPr>
            <a:r>
              <a:rPr lang="en-ZA" sz="1000" b="0" i="0" u="none" strike="noStrike" cap="none" dirty="0">
                <a:solidFill>
                  <a:schemeClr val="bg1">
                    <a:lumMod val="20000"/>
                    <a:lumOff val="80000"/>
                  </a:schemeClr>
                </a:solidFill>
                <a:latin typeface="+mn-lt"/>
                <a:ea typeface="Open Sans Light" charset="0"/>
                <a:cs typeface="Open Sans Light" charset="0"/>
                <a:sym typeface="Arial"/>
              </a:rPr>
              <a:t>1st Floor, 97 Durham Avenue</a:t>
            </a:r>
          </a:p>
          <a:p>
            <a:pPr>
              <a:lnSpc>
                <a:spcPct val="110000"/>
              </a:lnSpc>
            </a:pPr>
            <a:r>
              <a:rPr lang="en-ZA" sz="1000" b="0" i="0" u="none" strike="noStrike" cap="none" dirty="0">
                <a:solidFill>
                  <a:schemeClr val="bg1">
                    <a:lumMod val="20000"/>
                    <a:lumOff val="80000"/>
                  </a:schemeClr>
                </a:solidFill>
                <a:latin typeface="+mn-lt"/>
                <a:ea typeface="Open Sans Light" charset="0"/>
                <a:cs typeface="Open Sans Light" charset="0"/>
                <a:sym typeface="Arial"/>
              </a:rPr>
              <a:t>Salt River, Cape Town</a:t>
            </a:r>
            <a:br>
              <a:rPr lang="en-ZA" sz="1000" b="0" i="0" u="none" strike="noStrike" cap="none" dirty="0">
                <a:solidFill>
                  <a:schemeClr val="bg1">
                    <a:lumMod val="20000"/>
                    <a:lumOff val="80000"/>
                  </a:schemeClr>
                </a:solidFill>
                <a:latin typeface="+mn-lt"/>
                <a:ea typeface="Open Sans Light" charset="0"/>
                <a:cs typeface="Open Sans Light" charset="0"/>
                <a:sym typeface="Arial"/>
              </a:rPr>
            </a:br>
            <a:r>
              <a:rPr lang="en-ZA" sz="1000" b="0" i="0" u="none" strike="noStrike" cap="none" dirty="0">
                <a:solidFill>
                  <a:schemeClr val="bg1">
                    <a:lumMod val="20000"/>
                    <a:lumOff val="80000"/>
                  </a:schemeClr>
                </a:solidFill>
                <a:latin typeface="+mn-lt"/>
                <a:ea typeface="Open Sans Light" charset="0"/>
                <a:cs typeface="Open Sans Light" charset="0"/>
                <a:sym typeface="Arial"/>
              </a:rPr>
              <a:t>7925</a:t>
            </a:r>
            <a:br>
              <a:rPr lang="en-ZA" sz="1000" b="0" i="0" u="none" strike="noStrike" cap="none" dirty="0">
                <a:solidFill>
                  <a:schemeClr val="bg1">
                    <a:lumMod val="20000"/>
                    <a:lumOff val="80000"/>
                  </a:schemeClr>
                </a:solidFill>
                <a:latin typeface="+mn-lt"/>
                <a:ea typeface="Open Sans Light" charset="0"/>
                <a:cs typeface="Open Sans Light" charset="0"/>
                <a:sym typeface="Arial"/>
              </a:rPr>
            </a:br>
            <a:r>
              <a:rPr lang="en-ZA" sz="1000" b="0" i="0" u="none" strike="noStrike" cap="none" dirty="0">
                <a:solidFill>
                  <a:schemeClr val="bg1">
                    <a:lumMod val="20000"/>
                    <a:lumOff val="80000"/>
                  </a:schemeClr>
                </a:solidFill>
                <a:latin typeface="+mn-lt"/>
                <a:ea typeface="Open Sans Light" charset="0"/>
                <a:cs typeface="Open Sans Light" charset="0"/>
                <a:sym typeface="Arial"/>
              </a:rPr>
              <a:t>South Africa</a:t>
            </a:r>
          </a:p>
        </p:txBody>
      </p:sp>
      <p:pic>
        <p:nvPicPr>
          <p:cNvPr id="10" name="Graphic 9">
            <a:extLst>
              <a:ext uri="{FF2B5EF4-FFF2-40B4-BE49-F238E27FC236}">
                <a16:creationId xmlns:a16="http://schemas.microsoft.com/office/drawing/2014/main" id="{E968234E-AF27-7448-B3AA-D454A33148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8719" y="479116"/>
            <a:ext cx="5841621" cy="844804"/>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34990" y="685800"/>
            <a:ext cx="8266110" cy="5197476"/>
          </a:xfrm>
          <a:prstGeom prst="rect">
            <a:avLst/>
          </a:prstGeom>
        </p:spPr>
        <p:txBody>
          <a:bodyPr lIns="0" tIns="0" rIns="0" bIns="0" anchor="ctr"/>
          <a:lstStyle>
            <a:lvl1pPr>
              <a:defRPr sz="4800" b="0" i="0">
                <a:solidFill>
                  <a:srgbClr val="FFFFFF"/>
                </a:solidFill>
                <a:latin typeface="Nunito Sans Light" charset="0"/>
                <a:ea typeface="Nunito Sans Light" charset="0"/>
                <a:cs typeface="Nunito Sans Light" charset="0"/>
              </a:defRPr>
            </a:lvl1pPr>
          </a:lstStyle>
          <a:p>
            <a:r>
              <a:rPr lang="en-US" dirty="0"/>
              <a:t>Insert section title</a:t>
            </a:r>
          </a:p>
        </p:txBody>
      </p:sp>
      <p:sp>
        <p:nvSpPr>
          <p:cNvPr id="3" name="Text Placeholder 4"/>
          <p:cNvSpPr>
            <a:spLocks noGrp="1"/>
          </p:cNvSpPr>
          <p:nvPr>
            <p:ph type="body" sz="quarter" idx="10" hasCustomPrompt="1"/>
          </p:nvPr>
        </p:nvSpPr>
        <p:spPr>
          <a:xfrm>
            <a:off x="543600" y="260350"/>
            <a:ext cx="11122497" cy="320221"/>
          </a:xfrm>
        </p:spPr>
        <p:txBody>
          <a:bodyPr>
            <a:noAutofit/>
          </a:bodyPr>
          <a:lstStyle>
            <a:lvl1pPr algn="l" rtl="0">
              <a:defRPr sz="1600" cap="all" baseline="0">
                <a:solidFill>
                  <a:srgbClr val="FFFFFF"/>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Presentation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sp>
        <p:nvSpPr>
          <p:cNvPr id="2" name="Title 1"/>
          <p:cNvSpPr>
            <a:spLocks noGrp="1"/>
          </p:cNvSpPr>
          <p:nvPr>
            <p:ph type="title"/>
          </p:nvPr>
        </p:nvSpPr>
        <p:spPr>
          <a:xfrm>
            <a:off x="543802" y="740229"/>
            <a:ext cx="11113684" cy="905612"/>
          </a:xfrm>
        </p:spPr>
        <p:txBody>
          <a:bodyPr/>
          <a:lstStyle/>
          <a:p>
            <a:r>
              <a:rPr lang="en-US"/>
              <a:t>Click to edit Master title style</a:t>
            </a:r>
            <a:endParaRPr lang="ar-SA"/>
          </a:p>
        </p:txBody>
      </p:sp>
      <p:sp>
        <p:nvSpPr>
          <p:cNvPr id="5" name="Text Placeholder 4"/>
          <p:cNvSpPr>
            <a:spLocks noGrp="1"/>
          </p:cNvSpPr>
          <p:nvPr>
            <p:ph type="body" sz="quarter" idx="10" hasCustomPrompt="1"/>
          </p:nvPr>
        </p:nvSpPr>
        <p:spPr>
          <a:xfrm>
            <a:off x="543802" y="260350"/>
            <a:ext cx="11122497" cy="320221"/>
          </a:xfr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Section title]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96" name="Shape 596"/>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597" name="Shape 597"/>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4" name="Text Placeholder 3"/>
          <p:cNvSpPr>
            <a:spLocks noGrp="1"/>
          </p:cNvSpPr>
          <p:nvPr>
            <p:ph type="body" sz="quarter" idx="11" hasCustomPrompt="1"/>
          </p:nvPr>
        </p:nvSpPr>
        <p:spPr>
          <a:xfrm>
            <a:off x="534989" y="1828801"/>
            <a:ext cx="8266112" cy="4192587"/>
          </a:xfrm>
        </p:spPr>
        <p:txBody>
          <a:bodyPr>
            <a:noAutofit/>
          </a:bodyPr>
          <a:lstStyle>
            <a:lvl1pPr marL="342900" indent="-342900" algn="l" rtl="0">
              <a:lnSpc>
                <a:spcPts val="2400"/>
              </a:lnSpc>
              <a:spcAft>
                <a:spcPts val="600"/>
              </a:spcAft>
              <a:buClr>
                <a:schemeClr val="tx1"/>
              </a:buClr>
              <a:buSzPct val="123000"/>
              <a:buFont typeface=".AppleSystemUIFont" charset="-120"/>
              <a:buChar char="•"/>
              <a:defRPr sz="15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2400"/>
              </a:lnSpc>
              <a:spcAft>
                <a:spcPts val="600"/>
              </a:spcAft>
              <a:buClr>
                <a:schemeClr val="tx1"/>
              </a:buClr>
              <a:buFont typeface="Arial-BoldMT"/>
              <a:buChar char="-"/>
              <a:defRPr sz="15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2400"/>
              </a:lnSpc>
              <a:spcAft>
                <a:spcPts val="600"/>
              </a:spcAft>
              <a:buClr>
                <a:schemeClr val="tx1"/>
              </a:buClr>
              <a:buSzPct val="66000"/>
              <a:buFont typeface="Arial" panose="020B0604020202020204" pitchFamily="34" charset="0"/>
              <a:buChar char="►"/>
              <a:defRPr sz="15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r>
              <a:rPr lang="en-US" dirty="0"/>
              <a:t>First level</a:t>
            </a:r>
          </a:p>
          <a:p>
            <a:pPr lvl="1"/>
            <a:r>
              <a:rPr lang="en-US" dirty="0"/>
              <a:t>Second level</a:t>
            </a:r>
          </a:p>
          <a:p>
            <a:pPr lvl="2"/>
            <a:r>
              <a:rPr lang="en-US" dirty="0"/>
              <a:t>Third level</a:t>
            </a:r>
          </a:p>
        </p:txBody>
      </p:sp>
      <p:sp>
        <p:nvSpPr>
          <p:cNvPr id="2" name="Title 1"/>
          <p:cNvSpPr>
            <a:spLocks noGrp="1"/>
          </p:cNvSpPr>
          <p:nvPr>
            <p:ph type="title"/>
          </p:nvPr>
        </p:nvSpPr>
        <p:spPr/>
        <p:txBody>
          <a:bodyPr/>
          <a:lstStyle/>
          <a:p>
            <a:r>
              <a:rPr lang="en-US"/>
              <a:t>Click to edit Master title style</a:t>
            </a:r>
            <a:endParaRPr lang="ar-SA"/>
          </a:p>
        </p:txBody>
      </p:sp>
      <p:sp>
        <p:nvSpPr>
          <p:cNvPr id="12" name="Text Placeholder 4"/>
          <p:cNvSpPr>
            <a:spLocks noGrp="1"/>
          </p:cNvSpPr>
          <p:nvPr>
            <p:ph type="body" sz="quarter" idx="10" hasCustomPrompt="1"/>
          </p:nvPr>
        </p:nvSpPr>
        <p:spPr>
          <a:xfrm>
            <a:off x="543600" y="260349"/>
            <a:ext cx="11122497" cy="369237"/>
          </a:xfr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Section title]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with adjacent text block">
    <p:spTree>
      <p:nvGrpSpPr>
        <p:cNvPr id="1" name=""/>
        <p:cNvGrpSpPr/>
        <p:nvPr/>
      </p:nvGrpSpPr>
      <p:grpSpPr>
        <a:xfrm>
          <a:off x="0" y="0"/>
          <a:ext cx="0" cy="0"/>
          <a:chOff x="0" y="0"/>
          <a:chExt cx="0" cy="0"/>
        </a:xfrm>
      </p:grpSpPr>
      <p:sp>
        <p:nvSpPr>
          <p:cNvPr id="596" name="Shape 596"/>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597" name="Shape 597"/>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4" name="Text Placeholder 3"/>
          <p:cNvSpPr>
            <a:spLocks noGrp="1"/>
          </p:cNvSpPr>
          <p:nvPr>
            <p:ph type="body" sz="quarter" idx="11" hasCustomPrompt="1"/>
          </p:nvPr>
        </p:nvSpPr>
        <p:spPr>
          <a:xfrm flipH="1">
            <a:off x="8153399" y="1828801"/>
            <a:ext cx="3505197" cy="4192587"/>
          </a:xfrm>
        </p:spPr>
        <p:txBody>
          <a:bodyPr>
            <a:noAutofit/>
          </a:bodyPr>
          <a:lstStyle>
            <a:lvl1pPr marL="180000" indent="-180000" algn="l" rtl="0">
              <a:lnSpc>
                <a:spcPts val="1800"/>
              </a:lnSpc>
              <a:spcAft>
                <a:spcPts val="600"/>
              </a:spcAft>
              <a:buClr>
                <a:schemeClr val="tx1"/>
              </a:buClr>
              <a:buSzPct val="123000"/>
              <a:buFont typeface=".AppleSystemUIFont" charset="-120"/>
              <a:buChar char="•"/>
              <a:defRPr sz="1200" b="0" i="0">
                <a:solidFill>
                  <a:schemeClr val="tx1"/>
                </a:solidFill>
                <a:latin typeface="+mn-lt"/>
                <a:ea typeface="Open Sans" panose="020B0606030504020204" pitchFamily="34" charset="0"/>
                <a:cs typeface="Open Sans" panose="020B0606030504020204" pitchFamily="34" charset="0"/>
              </a:defRPr>
            </a:lvl1pPr>
            <a:lvl2pPr marL="360000" indent="-1800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540000" indent="-1800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r>
              <a:rPr lang="en-US" dirty="0"/>
              <a:t>First level</a:t>
            </a:r>
          </a:p>
          <a:p>
            <a:pPr lvl="1"/>
            <a:r>
              <a:rPr lang="en-US" dirty="0"/>
              <a:t>Second level</a:t>
            </a:r>
          </a:p>
          <a:p>
            <a:pPr lvl="2"/>
            <a:r>
              <a:rPr lang="en-US" dirty="0"/>
              <a:t>Third level</a:t>
            </a:r>
          </a:p>
        </p:txBody>
      </p:sp>
      <p:sp>
        <p:nvSpPr>
          <p:cNvPr id="2" name="Title 1"/>
          <p:cNvSpPr>
            <a:spLocks noGrp="1"/>
          </p:cNvSpPr>
          <p:nvPr>
            <p:ph type="title"/>
          </p:nvPr>
        </p:nvSpPr>
        <p:spPr/>
        <p:txBody>
          <a:bodyPr/>
          <a:lstStyle/>
          <a:p>
            <a:r>
              <a:rPr lang="en-US"/>
              <a:t>Click to edit Master title style</a:t>
            </a:r>
            <a:endParaRPr lang="ar-SA"/>
          </a:p>
        </p:txBody>
      </p:sp>
      <p:sp>
        <p:nvSpPr>
          <p:cNvPr id="12" name="Text Placeholder 4"/>
          <p:cNvSpPr>
            <a:spLocks noGrp="1"/>
          </p:cNvSpPr>
          <p:nvPr>
            <p:ph type="body" sz="quarter" idx="10" hasCustomPrompt="1"/>
          </p:nvPr>
        </p:nvSpPr>
        <p:spPr>
          <a:xfrm>
            <a:off x="543600" y="260350"/>
            <a:ext cx="11122497" cy="320221"/>
          </a:xfr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Section title]</a:t>
            </a:r>
          </a:p>
        </p:txBody>
      </p:sp>
      <p:sp>
        <p:nvSpPr>
          <p:cNvPr id="10" name="Chart Placeholder 5">
            <a:extLst>
              <a:ext uri="{FF2B5EF4-FFF2-40B4-BE49-F238E27FC236}">
                <a16:creationId xmlns:a16="http://schemas.microsoft.com/office/drawing/2014/main" id="{733E1881-3D75-DE47-9E7B-2A3EBA483592}"/>
              </a:ext>
            </a:extLst>
          </p:cNvPr>
          <p:cNvSpPr>
            <a:spLocks noGrp="1"/>
          </p:cNvSpPr>
          <p:nvPr>
            <p:ph type="chart" sz="quarter" idx="12"/>
          </p:nvPr>
        </p:nvSpPr>
        <p:spPr>
          <a:xfrm>
            <a:off x="534988" y="1828800"/>
            <a:ext cx="7305675" cy="4192587"/>
          </a:xfrm>
        </p:spPr>
        <p:txBody>
          <a:bodyPr>
            <a:normAutofit/>
          </a:bodyPr>
          <a:lstStyle>
            <a:lvl1pPr>
              <a:defRPr sz="1200">
                <a:solidFill>
                  <a:schemeClr val="tx1"/>
                </a:solidFill>
              </a:defRPr>
            </a:lvl1pPr>
          </a:lstStyle>
          <a:p>
            <a:r>
              <a:rPr lang="en-US"/>
              <a:t>Click icon to add chart</a:t>
            </a:r>
          </a:p>
        </p:txBody>
      </p:sp>
    </p:spTree>
    <p:extLst>
      <p:ext uri="{BB962C8B-B14F-4D97-AF65-F5344CB8AC3E}">
        <p14:creationId xmlns:p14="http://schemas.microsoft.com/office/powerpoint/2010/main" val="397632593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596" name="Shape 596"/>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597" name="Shape 597"/>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4" name="Text Placeholder 3"/>
          <p:cNvSpPr>
            <a:spLocks noGrp="1"/>
          </p:cNvSpPr>
          <p:nvPr>
            <p:ph type="body" sz="quarter" idx="11" hasCustomPrompt="1"/>
          </p:nvPr>
        </p:nvSpPr>
        <p:spPr>
          <a:xfrm>
            <a:off x="534989" y="1828801"/>
            <a:ext cx="8266112" cy="4192587"/>
          </a:xfrm>
        </p:spPr>
        <p:txBody>
          <a:bodyPr>
            <a:noAutofit/>
          </a:bodyPr>
          <a:lstStyle>
            <a:lvl1pPr marL="342900" indent="-342900" algn="l" rtl="0">
              <a:lnSpc>
                <a:spcPts val="2400"/>
              </a:lnSpc>
              <a:spcAft>
                <a:spcPts val="600"/>
              </a:spcAft>
              <a:buClr>
                <a:schemeClr val="tx1"/>
              </a:buClr>
              <a:buSzPct val="123000"/>
              <a:buFont typeface=".AppleSystemUIFont" charset="-120"/>
              <a:buChar char="•"/>
              <a:defRPr sz="15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2400"/>
              </a:lnSpc>
              <a:spcAft>
                <a:spcPts val="600"/>
              </a:spcAft>
              <a:buClr>
                <a:schemeClr val="tx1"/>
              </a:buClr>
              <a:buFont typeface="Arial-BoldMT"/>
              <a:buChar char="-"/>
              <a:defRPr sz="15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2400"/>
              </a:lnSpc>
              <a:spcAft>
                <a:spcPts val="600"/>
              </a:spcAft>
              <a:buClr>
                <a:schemeClr val="tx1"/>
              </a:buClr>
              <a:buSzPct val="66000"/>
              <a:buFont typeface="Arial" panose="020B0604020202020204" pitchFamily="34" charset="0"/>
              <a:buChar char="►"/>
              <a:defRPr sz="15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r>
              <a:rPr lang="en-US" dirty="0"/>
              <a:t>First level</a:t>
            </a:r>
          </a:p>
          <a:p>
            <a:pPr lvl="1"/>
            <a:r>
              <a:rPr lang="en-US" dirty="0"/>
              <a:t>Second level</a:t>
            </a:r>
          </a:p>
          <a:p>
            <a:pPr lvl="2"/>
            <a:r>
              <a:rPr lang="en-US" dirty="0"/>
              <a:t>Third level</a:t>
            </a:r>
          </a:p>
        </p:txBody>
      </p:sp>
      <p:sp>
        <p:nvSpPr>
          <p:cNvPr id="2" name="Title 1"/>
          <p:cNvSpPr>
            <a:spLocks noGrp="1"/>
          </p:cNvSpPr>
          <p:nvPr>
            <p:ph type="title"/>
          </p:nvPr>
        </p:nvSpPr>
        <p:spPr/>
        <p:txBody>
          <a:bodyPr/>
          <a:lstStyle/>
          <a:p>
            <a:r>
              <a:rPr lang="en-US"/>
              <a:t>Click to edit Master title style</a:t>
            </a:r>
            <a:endParaRPr lang="ar-SA"/>
          </a:p>
        </p:txBody>
      </p:sp>
      <p:sp>
        <p:nvSpPr>
          <p:cNvPr id="12" name="Text Placeholder 4"/>
          <p:cNvSpPr>
            <a:spLocks noGrp="1"/>
          </p:cNvSpPr>
          <p:nvPr>
            <p:ph type="body" sz="quarter" idx="10" hasCustomPrompt="1"/>
          </p:nvPr>
        </p:nvSpPr>
        <p:spPr>
          <a:xfrm>
            <a:off x="543600" y="260349"/>
            <a:ext cx="11122497" cy="369237"/>
          </a:xfr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Section title]</a:t>
            </a:r>
          </a:p>
        </p:txBody>
      </p:sp>
    </p:spTree>
    <p:extLst>
      <p:ext uri="{BB962C8B-B14F-4D97-AF65-F5344CB8AC3E}">
        <p14:creationId xmlns:p14="http://schemas.microsoft.com/office/powerpoint/2010/main" val="40229638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hart with adjacent text block">
    <p:spTree>
      <p:nvGrpSpPr>
        <p:cNvPr id="1" name=""/>
        <p:cNvGrpSpPr/>
        <p:nvPr/>
      </p:nvGrpSpPr>
      <p:grpSpPr>
        <a:xfrm>
          <a:off x="0" y="0"/>
          <a:ext cx="0" cy="0"/>
          <a:chOff x="0" y="0"/>
          <a:chExt cx="0" cy="0"/>
        </a:xfrm>
      </p:grpSpPr>
      <p:sp>
        <p:nvSpPr>
          <p:cNvPr id="596" name="Shape 596"/>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597" name="Shape 597"/>
          <p:cNvSpPr/>
          <p:nvPr/>
        </p:nvSpPr>
        <p:spPr>
          <a:xfrm>
            <a:off x="873916" y="4045861"/>
            <a:ext cx="10515601" cy="1"/>
          </a:xfrm>
          <a:prstGeom prst="line">
            <a:avLst/>
          </a:prstGeom>
          <a:ln w="38100">
            <a:solidFill>
              <a:srgbClr val="FFFFFF"/>
            </a:solidFill>
            <a:miter/>
          </a:ln>
        </p:spPr>
        <p:txBody>
          <a:bodyPr lIns="45719" rIns="45719"/>
          <a:lstStyle/>
          <a:p>
            <a:endParaRPr b="0" i="0" dirty="0">
              <a:solidFill>
                <a:schemeClr val="tx1"/>
              </a:solidFill>
              <a:latin typeface="Nunito Sans Light" charset="0"/>
              <a:ea typeface="Nunito Sans Light" charset="0"/>
              <a:cs typeface="Nunito Sans Light" charset="0"/>
            </a:endParaRPr>
          </a:p>
        </p:txBody>
      </p:sp>
      <p:sp>
        <p:nvSpPr>
          <p:cNvPr id="4" name="Text Placeholder 3"/>
          <p:cNvSpPr>
            <a:spLocks noGrp="1"/>
          </p:cNvSpPr>
          <p:nvPr>
            <p:ph type="body" sz="quarter" idx="11" hasCustomPrompt="1"/>
          </p:nvPr>
        </p:nvSpPr>
        <p:spPr>
          <a:xfrm flipH="1">
            <a:off x="8153399" y="1828801"/>
            <a:ext cx="3505197" cy="4192587"/>
          </a:xfrm>
        </p:spPr>
        <p:txBody>
          <a:bodyPr>
            <a:noAutofit/>
          </a:bodyPr>
          <a:lstStyle>
            <a:lvl1pPr marL="342900" indent="-342900" algn="l" rtl="0">
              <a:lnSpc>
                <a:spcPts val="1800"/>
              </a:lnSpc>
              <a:spcAft>
                <a:spcPts val="600"/>
              </a:spcAft>
              <a:buClr>
                <a:schemeClr val="tx1"/>
              </a:buClr>
              <a:buSzPct val="123000"/>
              <a:buFont typeface=".AppleSystemUIFont" charset="-120"/>
              <a:buChar char="•"/>
              <a:defRPr sz="1200" b="0" i="0">
                <a:solidFill>
                  <a:schemeClr val="tx1"/>
                </a:solidFill>
                <a:latin typeface="+mn-lt"/>
                <a:ea typeface="Open Sans" panose="020B0606030504020204" pitchFamily="34" charset="0"/>
                <a:cs typeface="Open Sans" panose="020B0606030504020204" pitchFamily="34" charset="0"/>
              </a:defRPr>
            </a:lvl1pPr>
            <a:lvl2pPr marL="702900" indent="-342900" algn="l" rtl="0">
              <a:lnSpc>
                <a:spcPts val="1800"/>
              </a:lnSpc>
              <a:spcAft>
                <a:spcPts val="600"/>
              </a:spcAft>
              <a:buClr>
                <a:schemeClr val="tx1"/>
              </a:buClr>
              <a:buFont typeface="Arial-BoldMT"/>
              <a:buChar char="-"/>
              <a:defRPr sz="1200" b="0" i="0">
                <a:solidFill>
                  <a:schemeClr val="tx1"/>
                </a:solidFill>
                <a:latin typeface="+mn-lt"/>
                <a:ea typeface="Open Sans" panose="020B0606030504020204" pitchFamily="34" charset="0"/>
                <a:cs typeface="Open Sans" panose="020B0606030504020204" pitchFamily="34" charset="0"/>
              </a:defRPr>
            </a:lvl2pPr>
            <a:lvl3pPr marL="1062000" indent="-342900" algn="l" rtl="0">
              <a:lnSpc>
                <a:spcPts val="1800"/>
              </a:lnSpc>
              <a:spcAft>
                <a:spcPts val="600"/>
              </a:spcAft>
              <a:buClr>
                <a:schemeClr val="tx1"/>
              </a:buClr>
              <a:buSzPct val="66000"/>
              <a:buFont typeface="Arial" panose="020B0604020202020204" pitchFamily="34" charset="0"/>
              <a:buChar char="►"/>
              <a:defRPr sz="1200" b="0" i="0">
                <a:solidFill>
                  <a:schemeClr val="tx1"/>
                </a:solidFill>
                <a:latin typeface="+mn-lt"/>
                <a:ea typeface="Open Sans" panose="020B0606030504020204" pitchFamily="34" charset="0"/>
                <a:cs typeface="Open Sans" panose="020B0606030504020204" pitchFamily="34" charset="0"/>
              </a:defRPr>
            </a:lvl3pPr>
            <a:lvl5pPr marL="1062900" indent="-342900">
              <a:lnSpc>
                <a:spcPct val="114000"/>
              </a:lnSpc>
              <a:buFont typeface=".AppleSystemUIFont" charset="-120"/>
              <a:buChar char="‣"/>
              <a:defRPr/>
            </a:lvl5pPr>
          </a:lstStyle>
          <a:p>
            <a:pPr lvl="0"/>
            <a:r>
              <a:rPr lang="en-US" dirty="0"/>
              <a:t>First level</a:t>
            </a:r>
          </a:p>
          <a:p>
            <a:pPr lvl="1"/>
            <a:r>
              <a:rPr lang="en-US" dirty="0"/>
              <a:t>Second level</a:t>
            </a:r>
          </a:p>
          <a:p>
            <a:pPr lvl="2"/>
            <a:r>
              <a:rPr lang="en-US" dirty="0"/>
              <a:t>Third level</a:t>
            </a:r>
          </a:p>
        </p:txBody>
      </p:sp>
      <p:sp>
        <p:nvSpPr>
          <p:cNvPr id="2" name="Title 1"/>
          <p:cNvSpPr>
            <a:spLocks noGrp="1"/>
          </p:cNvSpPr>
          <p:nvPr>
            <p:ph type="title"/>
          </p:nvPr>
        </p:nvSpPr>
        <p:spPr/>
        <p:txBody>
          <a:bodyPr/>
          <a:lstStyle/>
          <a:p>
            <a:r>
              <a:rPr lang="en-US"/>
              <a:t>Click to edit Master title style</a:t>
            </a:r>
            <a:endParaRPr lang="ar-SA"/>
          </a:p>
        </p:txBody>
      </p:sp>
      <p:sp>
        <p:nvSpPr>
          <p:cNvPr id="12" name="Text Placeholder 4"/>
          <p:cNvSpPr>
            <a:spLocks noGrp="1"/>
          </p:cNvSpPr>
          <p:nvPr>
            <p:ph type="body" sz="quarter" idx="10" hasCustomPrompt="1"/>
          </p:nvPr>
        </p:nvSpPr>
        <p:spPr>
          <a:xfrm>
            <a:off x="543600" y="260350"/>
            <a:ext cx="11122497" cy="320221"/>
          </a:xfr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a:t>[Optional Section title]</a:t>
            </a:r>
          </a:p>
        </p:txBody>
      </p:sp>
      <p:sp>
        <p:nvSpPr>
          <p:cNvPr id="10" name="Chart Placeholder 5">
            <a:extLst>
              <a:ext uri="{FF2B5EF4-FFF2-40B4-BE49-F238E27FC236}">
                <a16:creationId xmlns:a16="http://schemas.microsoft.com/office/drawing/2014/main" id="{733E1881-3D75-DE47-9E7B-2A3EBA483592}"/>
              </a:ext>
            </a:extLst>
          </p:cNvPr>
          <p:cNvSpPr>
            <a:spLocks noGrp="1"/>
          </p:cNvSpPr>
          <p:nvPr>
            <p:ph type="chart" sz="quarter" idx="12"/>
          </p:nvPr>
        </p:nvSpPr>
        <p:spPr>
          <a:xfrm>
            <a:off x="534988" y="1828800"/>
            <a:ext cx="7305675" cy="4192587"/>
          </a:xfrm>
        </p:spPr>
        <p:txBody>
          <a:bodyPr>
            <a:normAutofit/>
          </a:bodyPr>
          <a:lstStyle>
            <a:lvl1pPr>
              <a:defRPr sz="1200">
                <a:solidFill>
                  <a:schemeClr val="tx1"/>
                </a:solidFill>
              </a:defRPr>
            </a:lvl1pPr>
          </a:lstStyle>
          <a:p>
            <a:r>
              <a:rPr lang="en-US" dirty="0"/>
              <a:t>Click icon to add chart</a:t>
            </a:r>
          </a:p>
        </p:txBody>
      </p:sp>
    </p:spTree>
    <p:extLst>
      <p:ext uri="{BB962C8B-B14F-4D97-AF65-F5344CB8AC3E}">
        <p14:creationId xmlns:p14="http://schemas.microsoft.com/office/powerpoint/2010/main" val="421896168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ar-SA" dirty="0"/>
          </a:p>
        </p:txBody>
      </p:sp>
      <p:sp>
        <p:nvSpPr>
          <p:cNvPr id="12" name="Text Placeholder 4"/>
          <p:cNvSpPr>
            <a:spLocks noGrp="1"/>
          </p:cNvSpPr>
          <p:nvPr>
            <p:ph type="body" sz="quarter" idx="10" hasCustomPrompt="1"/>
          </p:nvPr>
        </p:nvSpPr>
        <p:spPr>
          <a:xfrm>
            <a:off x="543600" y="260350"/>
            <a:ext cx="11122497" cy="320221"/>
          </a:xfrm>
          <a:prstGeom prst="rect">
            <a:avLst/>
          </a:prstGeom>
        </p:spPr>
        <p:txBody>
          <a:bodyPr>
            <a:noAutofit/>
          </a:bodyPr>
          <a:lstStyle>
            <a:lvl1pPr algn="l" rtl="0">
              <a:defRPr sz="1600" cap="all" baseline="0">
                <a:solidFill>
                  <a:schemeClr val="tx1"/>
                </a:solidFill>
                <a:latin typeface="+mj-lt"/>
              </a:defRPr>
            </a:lvl1pPr>
            <a:lvl2pPr algn="l" rtl="0">
              <a:defRPr>
                <a:solidFill>
                  <a:schemeClr val="tx1"/>
                </a:solidFill>
                <a:latin typeface="+mn-lt"/>
              </a:defRPr>
            </a:lvl2pPr>
            <a:lvl3pPr marL="342900" indent="-342900" algn="l" rtl="0">
              <a:buFont typeface="Arial" charset="0"/>
              <a:buChar char="•"/>
              <a:defRPr>
                <a:solidFill>
                  <a:schemeClr val="tx1"/>
                </a:solidFill>
                <a:latin typeface="+mn-lt"/>
              </a:defRPr>
            </a:lvl3pPr>
            <a:lvl4pPr marL="702900" indent="-342900" algn="l" rtl="0">
              <a:buFont typeface="Arial" charset="0"/>
              <a:buChar char="•"/>
              <a:defRPr>
                <a:solidFill>
                  <a:schemeClr val="tx1"/>
                </a:solidFill>
                <a:latin typeface="+mn-lt"/>
              </a:defRPr>
            </a:lvl4pPr>
            <a:lvl5pPr marL="306000" indent="0" algn="l" rtl="0">
              <a:buNone/>
              <a:defRPr>
                <a:solidFill>
                  <a:schemeClr val="tx1"/>
                </a:solidFill>
                <a:latin typeface="+mn-lt"/>
              </a:defRPr>
            </a:lvl5pPr>
          </a:lstStyle>
          <a:p>
            <a:pPr lvl="0"/>
            <a:r>
              <a:rPr lang="en-US" dirty="0"/>
              <a:t>[Optional Section title]</a:t>
            </a:r>
          </a:p>
        </p:txBody>
      </p:sp>
      <p:sp>
        <p:nvSpPr>
          <p:cNvPr id="11" name="Content Placeholder 10">
            <a:extLst>
              <a:ext uri="{FF2B5EF4-FFF2-40B4-BE49-F238E27FC236}">
                <a16:creationId xmlns:a16="http://schemas.microsoft.com/office/drawing/2014/main" id="{9D2CB5D9-03C6-431B-A10D-60697B6FE8E8}"/>
              </a:ext>
            </a:extLst>
          </p:cNvPr>
          <p:cNvSpPr>
            <a:spLocks noGrp="1"/>
          </p:cNvSpPr>
          <p:nvPr>
            <p:ph sz="quarter" idx="14" hasCustomPrompt="1"/>
          </p:nvPr>
        </p:nvSpPr>
        <p:spPr>
          <a:xfrm>
            <a:off x="543600" y="2116183"/>
            <a:ext cx="11124000" cy="3905204"/>
          </a:xfrm>
        </p:spPr>
        <p:txBody>
          <a:bodyPr/>
          <a:lstStyle>
            <a:lvl1pPr>
              <a:defRPr/>
            </a:lvl1pPr>
          </a:lstStyle>
          <a:p>
            <a:pPr lvl="0"/>
            <a:r>
              <a:rPr lang="en-ZA" dirty="0"/>
              <a:t>Drop image here</a:t>
            </a:r>
          </a:p>
        </p:txBody>
      </p:sp>
      <p:sp>
        <p:nvSpPr>
          <p:cNvPr id="10" name="Content Placeholder 15">
            <a:extLst>
              <a:ext uri="{FF2B5EF4-FFF2-40B4-BE49-F238E27FC236}">
                <a16:creationId xmlns:a16="http://schemas.microsoft.com/office/drawing/2014/main" id="{632E47F5-2199-4EAA-B753-6F774E77F6B1}"/>
              </a:ext>
            </a:extLst>
          </p:cNvPr>
          <p:cNvSpPr>
            <a:spLocks noGrp="1"/>
          </p:cNvSpPr>
          <p:nvPr>
            <p:ph sz="quarter" idx="18" hasCustomPrompt="1"/>
          </p:nvPr>
        </p:nvSpPr>
        <p:spPr>
          <a:xfrm>
            <a:off x="533405" y="6021387"/>
            <a:ext cx="8261346" cy="252703"/>
          </a:xfrm>
        </p:spPr>
        <p:txBody>
          <a:bodyPr anchor="ctr">
            <a:noAutofit/>
          </a:bodyPr>
          <a:lstStyle>
            <a:lvl1pPr algn="l">
              <a:lnSpc>
                <a:spcPct val="100000"/>
              </a:lnSpc>
              <a:spcAft>
                <a:spcPts val="0"/>
              </a:spcAft>
              <a:defRPr sz="1000" i="1">
                <a:solidFill>
                  <a:schemeClr val="tx1"/>
                </a:solidFill>
              </a:defRPr>
            </a:lvl1pPr>
          </a:lstStyle>
          <a:p>
            <a:pPr lvl="0"/>
            <a:r>
              <a:rPr lang="en-US" dirty="0"/>
              <a:t>Footnote</a:t>
            </a:r>
          </a:p>
        </p:txBody>
      </p:sp>
      <p:sp>
        <p:nvSpPr>
          <p:cNvPr id="3" name="TextBox 2">
            <a:extLst>
              <a:ext uri="{FF2B5EF4-FFF2-40B4-BE49-F238E27FC236}">
                <a16:creationId xmlns:a16="http://schemas.microsoft.com/office/drawing/2014/main" id="{D50F5434-130E-46F8-892B-A80D669D10E1}"/>
              </a:ext>
            </a:extLst>
          </p:cNvPr>
          <p:cNvSpPr txBox="1"/>
          <p:nvPr userDrawn="1"/>
        </p:nvSpPr>
        <p:spPr>
          <a:xfrm>
            <a:off x="543599" y="1808406"/>
            <a:ext cx="11122497" cy="307777"/>
          </a:xfrm>
          <a:prstGeom prst="rect">
            <a:avLst/>
          </a:prstGeom>
          <a:noFill/>
        </p:spPr>
        <p:txBody>
          <a:bodyPr wrap="square" rtlCol="0">
            <a:spAutoFit/>
          </a:bodyPr>
          <a:lstStyle/>
          <a:p>
            <a:pPr algn="ctr"/>
            <a:r>
              <a:rPr lang="en-ZA" dirty="0">
                <a:latin typeface="+mn-lt"/>
              </a:rPr>
              <a:t>Chart title</a:t>
            </a:r>
          </a:p>
        </p:txBody>
      </p:sp>
    </p:spTree>
    <p:extLst>
      <p:ext uri="{BB962C8B-B14F-4D97-AF65-F5344CB8AC3E}">
        <p14:creationId xmlns:p14="http://schemas.microsoft.com/office/powerpoint/2010/main" val="18360932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2" name="Title Placeholder 1"/>
          <p:cNvSpPr>
            <a:spLocks noGrp="1"/>
          </p:cNvSpPr>
          <p:nvPr>
            <p:ph type="title"/>
          </p:nvPr>
        </p:nvSpPr>
        <p:spPr>
          <a:xfrm>
            <a:off x="543802" y="740229"/>
            <a:ext cx="11113684" cy="905612"/>
          </a:xfrm>
          <a:prstGeom prst="rect">
            <a:avLst/>
          </a:prstGeom>
        </p:spPr>
        <p:txBody>
          <a:bodyPr vert="horz" lIns="0" tIns="0" rIns="0" bIns="0" rtlCol="0" anchor="t">
            <a:noAutofit/>
          </a:bodyPr>
          <a:lstStyle/>
          <a:p>
            <a:r>
              <a:rPr lang="en-US" dirty="0"/>
              <a:t>This title is so long that it actually wraps onto the next line – but only if you really TRY!</a:t>
            </a:r>
          </a:p>
        </p:txBody>
      </p:sp>
      <p:sp>
        <p:nvSpPr>
          <p:cNvPr id="3" name="Text Placeholder 2"/>
          <p:cNvSpPr>
            <a:spLocks noGrp="1"/>
          </p:cNvSpPr>
          <p:nvPr>
            <p:ph type="body" idx="1"/>
          </p:nvPr>
        </p:nvSpPr>
        <p:spPr>
          <a:xfrm>
            <a:off x="543801" y="1978124"/>
            <a:ext cx="11113684" cy="4043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4"/>
            <a:r>
              <a:rPr lang="en-US" dirty="0"/>
              <a:t>Third level</a:t>
            </a:r>
          </a:p>
          <a:p>
            <a:pPr lvl="5"/>
            <a:r>
              <a:rPr lang="en-US" dirty="0"/>
              <a:t>Fourth level</a:t>
            </a:r>
          </a:p>
        </p:txBody>
      </p:sp>
      <p:grpSp>
        <p:nvGrpSpPr>
          <p:cNvPr id="8" name="Guides" hidden="1">
            <a:extLst>
              <a:ext uri="{FF2B5EF4-FFF2-40B4-BE49-F238E27FC236}">
                <a16:creationId xmlns:a16="http://schemas.microsoft.com/office/drawing/2014/main" id="{0B85173C-7335-A246-B98B-B15EDD17C282}"/>
              </a:ext>
            </a:extLst>
          </p:cNvPr>
          <p:cNvGrpSpPr/>
          <p:nvPr userDrawn="1"/>
        </p:nvGrpSpPr>
        <p:grpSpPr>
          <a:xfrm>
            <a:off x="543801" y="1792941"/>
            <a:ext cx="11117099" cy="4480859"/>
            <a:chOff x="543801" y="0"/>
            <a:chExt cx="11117099" cy="6850063"/>
          </a:xfrm>
        </p:grpSpPr>
        <p:sp>
          <p:nvSpPr>
            <p:cNvPr id="7" name="Rectangle 6">
              <a:extLst>
                <a:ext uri="{FF2B5EF4-FFF2-40B4-BE49-F238E27FC236}">
                  <a16:creationId xmlns:a16="http://schemas.microsoft.com/office/drawing/2014/main" id="{4C3EE374-FB68-9F40-92F3-AA77BCDBF922}"/>
                </a:ext>
              </a:extLst>
            </p:cNvPr>
            <p:cNvSpPr/>
            <p:nvPr userDrawn="1"/>
          </p:nvSpPr>
          <p:spPr>
            <a:xfrm>
              <a:off x="54380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BD85B68-5D9B-DD40-B925-C0DE90DE1E23}"/>
                </a:ext>
              </a:extLst>
            </p:cNvPr>
            <p:cNvSpPr/>
            <p:nvPr userDrawn="1"/>
          </p:nvSpPr>
          <p:spPr>
            <a:xfrm>
              <a:off x="1496366"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9FD7AB-10BD-2847-B406-5B5D0956A1EA}"/>
                </a:ext>
              </a:extLst>
            </p:cNvPr>
            <p:cNvSpPr/>
            <p:nvPr userDrawn="1"/>
          </p:nvSpPr>
          <p:spPr>
            <a:xfrm>
              <a:off x="244893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E93EA32-1631-1B43-AA3A-B8F186C03CEE}"/>
                </a:ext>
              </a:extLst>
            </p:cNvPr>
            <p:cNvSpPr/>
            <p:nvPr userDrawn="1"/>
          </p:nvSpPr>
          <p:spPr>
            <a:xfrm>
              <a:off x="3401496"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E4FF6F-B85E-CA41-A9B1-B6A2F54D62E6}"/>
                </a:ext>
              </a:extLst>
            </p:cNvPr>
            <p:cNvSpPr/>
            <p:nvPr userDrawn="1"/>
          </p:nvSpPr>
          <p:spPr>
            <a:xfrm>
              <a:off x="435406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EDDD45-53B5-6240-858A-EA2496A99DFF}"/>
                </a:ext>
              </a:extLst>
            </p:cNvPr>
            <p:cNvSpPr/>
            <p:nvPr userDrawn="1"/>
          </p:nvSpPr>
          <p:spPr>
            <a:xfrm>
              <a:off x="5306626"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A5F229-04D3-FE46-B63F-E1523EECCBFD}"/>
                </a:ext>
              </a:extLst>
            </p:cNvPr>
            <p:cNvSpPr/>
            <p:nvPr userDrawn="1"/>
          </p:nvSpPr>
          <p:spPr>
            <a:xfrm>
              <a:off x="625919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0B8B32B-83C9-7746-8B10-0654A1827BA9}"/>
                </a:ext>
              </a:extLst>
            </p:cNvPr>
            <p:cNvSpPr/>
            <p:nvPr userDrawn="1"/>
          </p:nvSpPr>
          <p:spPr>
            <a:xfrm>
              <a:off x="7211756"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B67FC3-86F2-EC44-883F-3831384600D3}"/>
                </a:ext>
              </a:extLst>
            </p:cNvPr>
            <p:cNvSpPr/>
            <p:nvPr userDrawn="1"/>
          </p:nvSpPr>
          <p:spPr>
            <a:xfrm>
              <a:off x="816432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F75B389-5860-3F4D-8299-915D764FC120}"/>
                </a:ext>
              </a:extLst>
            </p:cNvPr>
            <p:cNvSpPr/>
            <p:nvPr userDrawn="1"/>
          </p:nvSpPr>
          <p:spPr>
            <a:xfrm>
              <a:off x="9116886"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39981B6-4DFB-A04F-AB18-1358000F5CC1}"/>
                </a:ext>
              </a:extLst>
            </p:cNvPr>
            <p:cNvSpPr/>
            <p:nvPr userDrawn="1"/>
          </p:nvSpPr>
          <p:spPr>
            <a:xfrm>
              <a:off x="10069451"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D3A42C-A891-3B48-811D-8CC93DAA28F2}"/>
                </a:ext>
              </a:extLst>
            </p:cNvPr>
            <p:cNvSpPr/>
            <p:nvPr userDrawn="1"/>
          </p:nvSpPr>
          <p:spPr>
            <a:xfrm>
              <a:off x="11022013" y="0"/>
              <a:ext cx="638887" cy="6850063"/>
            </a:xfrm>
            <a:prstGeom prst="rect">
              <a:avLst/>
            </a:prstGeom>
            <a:solidFill>
              <a:schemeClr val="tx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Accurate insights.…"/>
          <p:cNvSpPr/>
          <p:nvPr userDrawn="1"/>
        </p:nvSpPr>
        <p:spPr>
          <a:xfrm>
            <a:off x="8988426" y="6492750"/>
            <a:ext cx="2669060"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r">
              <a:defRPr sz="1100">
                <a:solidFill>
                  <a:srgbClr val="00B0B9"/>
                </a:solidFill>
                <a:latin typeface="Nunito Sans Light"/>
                <a:ea typeface="Nunito Sans Light"/>
                <a:cs typeface="Nunito Sans Light"/>
                <a:sym typeface="Nunito Sans Light"/>
              </a:defRPr>
            </a:pPr>
            <a:r>
              <a:rPr lang="en-US" sz="1000" dirty="0">
                <a:solidFill>
                  <a:schemeClr val="tx1"/>
                </a:solidFill>
                <a:latin typeface="+mn-lt"/>
              </a:rPr>
              <a:t>28 July – 28 August 2020</a:t>
            </a:r>
          </a:p>
        </p:txBody>
      </p:sp>
      <p:sp>
        <p:nvSpPr>
          <p:cNvPr id="22" name="Accurate insights.…">
            <a:extLst>
              <a:ext uri="{FF2B5EF4-FFF2-40B4-BE49-F238E27FC236}">
                <a16:creationId xmlns:a16="http://schemas.microsoft.com/office/drawing/2014/main" id="{BCDD5F97-92FB-9445-A80A-6D430575DD87}"/>
              </a:ext>
            </a:extLst>
          </p:cNvPr>
          <p:cNvSpPr/>
          <p:nvPr userDrawn="1"/>
        </p:nvSpPr>
        <p:spPr>
          <a:xfrm>
            <a:off x="11797324" y="6484473"/>
            <a:ext cx="292616"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defRPr sz="1100">
                <a:solidFill>
                  <a:srgbClr val="00B0B9"/>
                </a:solidFill>
                <a:latin typeface="Nunito Sans Light"/>
                <a:ea typeface="Nunito Sans Light"/>
                <a:cs typeface="Nunito Sans Light"/>
                <a:sym typeface="Nunito Sans Light"/>
              </a:defRPr>
            </a:pPr>
            <a:fld id="{659E80FB-31CA-584F-A277-49679E217003}" type="slidenum">
              <a:rPr lang="en-US" sz="1000" b="0" i="0" u="none" strike="noStrike" cap="none" smtClean="0">
                <a:solidFill>
                  <a:schemeClr val="tx1">
                    <a:lumMod val="40000"/>
                    <a:lumOff val="60000"/>
                  </a:schemeClr>
                </a:solidFill>
                <a:latin typeface="+mn-lt"/>
                <a:ea typeface="Nunito Sans Light"/>
                <a:cs typeface="Nunito Sans Light"/>
                <a:sym typeface="Nunito Sans Light"/>
              </a:rPr>
              <a:t>‹#›</a:t>
            </a:fld>
            <a:endParaRPr sz="1000" dirty="0">
              <a:solidFill>
                <a:schemeClr val="tx1">
                  <a:lumMod val="40000"/>
                  <a:lumOff val="60000"/>
                </a:schemeClr>
              </a:solidFill>
              <a:latin typeface="+mn-lt"/>
            </a:endParaRPr>
          </a:p>
        </p:txBody>
      </p:sp>
      <p:pic>
        <p:nvPicPr>
          <p:cNvPr id="23" name="Graphic 22">
            <a:extLst>
              <a:ext uri="{FF2B5EF4-FFF2-40B4-BE49-F238E27FC236}">
                <a16:creationId xmlns:a16="http://schemas.microsoft.com/office/drawing/2014/main" id="{0092FA07-46F7-A94C-B5E2-B8905D2D9248}"/>
              </a:ext>
            </a:extLst>
          </p:cNvPr>
          <p:cNvPicPr>
            <a:picLocks noChangeAspect="1"/>
          </p:cNvPicPr>
          <p:nvPr userDrawn="1"/>
        </p:nvPicPr>
        <p:blipFill>
          <a:blip r:embed="rId29">
            <a:extLst>
              <a:ext uri="{96DAC541-7B7A-43D3-8B79-37D633B846F1}">
                <asvg:svgBlip xmlns:asvg="http://schemas.microsoft.com/office/drawing/2016/SVG/main" r:embed="rId30"/>
              </a:ext>
            </a:extLst>
          </a:blip>
          <a:srcRect/>
          <a:stretch/>
        </p:blipFill>
        <p:spPr>
          <a:xfrm>
            <a:off x="381379" y="6258013"/>
            <a:ext cx="3578087" cy="517455"/>
          </a:xfrm>
          <a:prstGeom prst="rect">
            <a:avLst/>
          </a:prstGeom>
        </p:spPr>
      </p:pic>
    </p:spTree>
    <p:extLst>
      <p:ext uri="{BB962C8B-B14F-4D97-AF65-F5344CB8AC3E}">
        <p14:creationId xmlns:p14="http://schemas.microsoft.com/office/powerpoint/2010/main" val="1078520238"/>
      </p:ext>
    </p:extLst>
  </p:cSld>
  <p:clrMap bg1="lt1" tx1="dk1" bg2="dk2" tx2="lt2" accent1="accent1" accent2="accent2" accent3="accent3" accent4="accent4" accent5="accent5" accent6="accent6" hlink="hlink" folHlink="folHlink"/>
  <p:sldLayoutIdLst>
    <p:sldLayoutId id="2147483726" r:id="rId1"/>
    <p:sldLayoutId id="2147483734" r:id="rId2"/>
    <p:sldLayoutId id="2147483675" r:id="rId3"/>
    <p:sldLayoutId id="2147483678" r:id="rId4"/>
    <p:sldLayoutId id="2147483684"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31" r:id="rId27"/>
  </p:sldLayoutIdLst>
  <p:hf sldNum="0" hdr="0" ftr="0" dt="0"/>
  <p:txStyles>
    <p:titleStyle>
      <a:defPPr marR="0" lvl="0" algn="l" rtl="0">
        <a:lnSpc>
          <a:spcPct val="100000"/>
        </a:lnSpc>
        <a:spcBef>
          <a:spcPts val="0"/>
        </a:spcBef>
        <a:spcAft>
          <a:spcPts val="0"/>
        </a:spcAft>
      </a:defPPr>
      <a:lvl1pPr marR="0" lvl="0" algn="l" rtl="0" eaLnBrk="1" hangingPunct="1">
        <a:lnSpc>
          <a:spcPct val="90000"/>
        </a:lnSpc>
        <a:spcBef>
          <a:spcPts val="0"/>
        </a:spcBef>
        <a:spcAft>
          <a:spcPts val="1100"/>
        </a:spcAft>
        <a:buNone/>
        <a:defRPr lang="en-US" sz="3300" b="0" i="0" u="none" strike="noStrike" cap="none" dirty="0">
          <a:solidFill>
            <a:schemeClr val="tx1"/>
          </a:solidFill>
          <a:latin typeface="Nunito Sans Light" charset="0"/>
          <a:ea typeface="Nunito Sans Light" charset="0"/>
          <a:cs typeface="Nunito Sans Light" charset="0"/>
          <a:sym typeface="Arial"/>
        </a:defRPr>
      </a:lvl1pPr>
    </p:titleStyle>
    <p:body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3" pos="257" userDrawn="1">
          <p15:clr>
            <a:srgbClr val="F26B43"/>
          </p15:clr>
        </p15:guide>
        <p15:guide id="4" pos="7344" userDrawn="1">
          <p15:clr>
            <a:srgbClr val="F26B43"/>
          </p15:clr>
        </p15:guide>
        <p15:guide id="5" orient="horz" pos="164">
          <p15:clr>
            <a:srgbClr val="F26B43"/>
          </p15:clr>
        </p15:guide>
        <p15:guide id="6" orient="horz" pos="3952" userDrawn="1">
          <p15:clr>
            <a:srgbClr val="F26B43"/>
          </p15:clr>
        </p15:guide>
        <p15:guide id="7" pos="337" userDrawn="1">
          <p15:clr>
            <a:srgbClr val="F26B43"/>
          </p15:clr>
        </p15:guide>
        <p15:guide id="9" pos="3840" userDrawn="1">
          <p15:clr>
            <a:srgbClr val="F26B43"/>
          </p15:clr>
        </p15:guide>
        <p15:guide id="18" pos="7432" userDrawn="1">
          <p15:clr>
            <a:srgbClr val="F26B43"/>
          </p15:clr>
        </p15:guide>
        <p15:guide id="31" orient="horz" pos="4315" userDrawn="1">
          <p15:clr>
            <a:srgbClr val="F26B43"/>
          </p15:clr>
        </p15:guide>
        <p15:guide id="37" pos="7673" userDrawn="1">
          <p15:clr>
            <a:srgbClr val="F26B43"/>
          </p15:clr>
        </p15:guide>
        <p15:guide id="42" orient="horz" userDrawn="1">
          <p15:clr>
            <a:srgbClr val="F26B43"/>
          </p15:clr>
        </p15:guide>
        <p15:guide id="46" orient="horz" pos="3793" userDrawn="1">
          <p15:clr>
            <a:srgbClr val="F26B43"/>
          </p15:clr>
        </p15:guide>
        <p15:guide id="47" orient="horz" pos="1152" userDrawn="1">
          <p15:clr>
            <a:srgbClr val="F26B43"/>
          </p15:clr>
        </p15:guide>
        <p15:guide id="48" userDrawn="1">
          <p15:clr>
            <a:srgbClr val="F26B43"/>
          </p15:clr>
        </p15:guide>
        <p15:guide id="49" pos="3940" userDrawn="1">
          <p15:clr>
            <a:srgbClr val="F26B43"/>
          </p15:clr>
        </p15:guide>
        <p15:guide id="50" pos="4339" userDrawn="1">
          <p15:clr>
            <a:srgbClr val="F26B43"/>
          </p15:clr>
        </p15:guide>
        <p15:guide id="51" pos="4543" userDrawn="1">
          <p15:clr>
            <a:srgbClr val="F26B43"/>
          </p15:clr>
        </p15:guide>
        <p15:guide id="52" pos="4939" userDrawn="1">
          <p15:clr>
            <a:srgbClr val="F26B43"/>
          </p15:clr>
        </p15:guide>
        <p15:guide id="53" pos="5136" userDrawn="1">
          <p15:clr>
            <a:srgbClr val="F26B43"/>
          </p15:clr>
        </p15:guide>
        <p15:guide id="54" pos="5540" userDrawn="1">
          <p15:clr>
            <a:srgbClr val="F26B43"/>
          </p15:clr>
        </p15:guide>
        <p15:guide id="55" pos="5742" userDrawn="1">
          <p15:clr>
            <a:srgbClr val="F26B43"/>
          </p15:clr>
        </p15:guide>
        <p15:guide id="56" pos="6138" userDrawn="1">
          <p15:clr>
            <a:srgbClr val="F26B43"/>
          </p15:clr>
        </p15:guide>
        <p15:guide id="57" pos="6340" userDrawn="1">
          <p15:clr>
            <a:srgbClr val="F26B43"/>
          </p15:clr>
        </p15:guide>
        <p15:guide id="58" pos="6741" userDrawn="1">
          <p15:clr>
            <a:srgbClr val="F26B43"/>
          </p15:clr>
        </p15:guide>
        <p15:guide id="59" pos="6943" userDrawn="1">
          <p15:clr>
            <a:srgbClr val="F26B43"/>
          </p15:clr>
        </p15:guide>
        <p15:guide id="60" pos="745" userDrawn="1">
          <p15:clr>
            <a:srgbClr val="F26B43"/>
          </p15:clr>
        </p15:guide>
        <p15:guide id="61" pos="943" userDrawn="1">
          <p15:clr>
            <a:srgbClr val="F26B43"/>
          </p15:clr>
        </p15:guide>
        <p15:guide id="62" pos="1345" userDrawn="1">
          <p15:clr>
            <a:srgbClr val="F26B43"/>
          </p15:clr>
        </p15:guide>
        <p15:guide id="63" pos="1542" userDrawn="1">
          <p15:clr>
            <a:srgbClr val="F26B43"/>
          </p15:clr>
        </p15:guide>
        <p15:guide id="64" pos="1943" userDrawn="1">
          <p15:clr>
            <a:srgbClr val="F26B43"/>
          </p15:clr>
        </p15:guide>
        <p15:guide id="65" pos="2139" userDrawn="1">
          <p15:clr>
            <a:srgbClr val="F26B43"/>
          </p15:clr>
        </p15:guide>
        <p15:guide id="66" pos="2545" userDrawn="1">
          <p15:clr>
            <a:srgbClr val="F26B43"/>
          </p15:clr>
        </p15:guide>
        <p15:guide id="67" pos="2743" userDrawn="1">
          <p15:clr>
            <a:srgbClr val="F26B43"/>
          </p15:clr>
        </p15:guide>
        <p15:guide id="68" pos="3142" userDrawn="1">
          <p15:clr>
            <a:srgbClr val="F26B43"/>
          </p15:clr>
        </p15:guide>
        <p15:guide id="69" pos="3343" userDrawn="1">
          <p15:clr>
            <a:srgbClr val="F26B43"/>
          </p15:clr>
        </p15:guide>
        <p15:guide id="70" pos="374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0.png"/><Relationship Id="rId18" Type="http://schemas.openxmlformats.org/officeDocument/2006/relationships/image" Target="../media/image11.png"/><Relationship Id="rId3" Type="http://schemas.openxmlformats.org/officeDocument/2006/relationships/image" Target="../media/image15.svg"/><Relationship Id="rId7" Type="http://schemas.openxmlformats.org/officeDocument/2006/relationships/image" Target="../media/image9.png"/><Relationship Id="rId12" Type="http://schemas.openxmlformats.org/officeDocument/2006/relationships/image" Target="../media/image22.png"/><Relationship Id="rId17" Type="http://schemas.openxmlformats.org/officeDocument/2006/relationships/image" Target="../media/image25.png"/><Relationship Id="rId2" Type="http://schemas.openxmlformats.org/officeDocument/2006/relationships/image" Target="../media/image14.png"/><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svg"/><Relationship Id="rId15" Type="http://schemas.openxmlformats.org/officeDocument/2006/relationships/image" Target="../media/image24.pn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9.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chart" Target="../charts/chart2.xml"/><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chart" Target="../charts/chart3.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5.svg"/><Relationship Id="rId7"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7.svg"/><Relationship Id="rId10" Type="http://schemas.openxmlformats.org/officeDocument/2006/relationships/image" Target="../media/image11.png"/><Relationship Id="rId4" Type="http://schemas.openxmlformats.org/officeDocument/2006/relationships/image" Target="../media/image1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534987" y="4142993"/>
            <a:ext cx="8259763" cy="443711"/>
          </a:xfrm>
        </p:spPr>
        <p:txBody>
          <a:bodyPr/>
          <a:lstStyle/>
          <a:p>
            <a:pPr lvl="0"/>
            <a:r>
              <a:rPr lang="en-ZA" dirty="0">
                <a:sym typeface="Proxima Nova"/>
              </a:rPr>
              <a:t>28 July – 28 August 2020</a:t>
            </a:r>
          </a:p>
        </p:txBody>
      </p:sp>
      <p:sp>
        <p:nvSpPr>
          <p:cNvPr id="578" name="Shape 578"/>
          <p:cNvSpPr txBox="1">
            <a:spLocks noGrp="1"/>
          </p:cNvSpPr>
          <p:nvPr>
            <p:ph type="body" idx="2"/>
          </p:nvPr>
        </p:nvSpPr>
        <p:spPr>
          <a:xfrm>
            <a:off x="534989" y="1390222"/>
            <a:ext cx="9187080" cy="2394860"/>
          </a:xfrm>
        </p:spPr>
        <p:txBody>
          <a:bodyPr>
            <a:normAutofit/>
          </a:bodyPr>
          <a:lstStyle/>
          <a:p>
            <a:pPr lvl="0"/>
            <a:r>
              <a:rPr lang="en-US" dirty="0"/>
              <a:t>COVID-19 Vaccine Hesitancy</a:t>
            </a:r>
            <a:br>
              <a:rPr lang="en-US" dirty="0"/>
            </a:br>
            <a:r>
              <a:rPr lang="en-US" dirty="0"/>
              <a:t>Insights Report</a:t>
            </a:r>
            <a:endParaRPr lang="en-ZA" dirty="0">
              <a:sym typeface="Proxima Nova"/>
            </a:endParaRPr>
          </a:p>
        </p:txBody>
      </p:sp>
      <p:sp>
        <p:nvSpPr>
          <p:cNvPr id="579" name="Shape 579"/>
          <p:cNvSpPr/>
          <p:nvPr/>
        </p:nvSpPr>
        <p:spPr>
          <a:xfrm>
            <a:off x="5833858" y="3243580"/>
            <a:ext cx="92395" cy="369332"/>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292828"/>
              </a:buClr>
              <a:buFont typeface="Tahoma"/>
              <a:buNone/>
            </a:pPr>
            <a:endParaRPr sz="1800" b="0" i="0" u="none" strike="noStrike" cap="none">
              <a:solidFill>
                <a:srgbClr val="292828"/>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AC0819-6ACA-46B2-A34E-F80CECE0E0E6}"/>
              </a:ext>
            </a:extLst>
          </p:cNvPr>
          <p:cNvSpPr>
            <a:spLocks noGrp="1"/>
          </p:cNvSpPr>
          <p:nvPr>
            <p:ph type="body" sz="quarter" idx="11"/>
          </p:nvPr>
        </p:nvSpPr>
        <p:spPr/>
        <p:txBody>
          <a:bodyPr/>
          <a:lstStyle/>
          <a:p>
            <a:pPr marL="0" indent="0">
              <a:buNone/>
            </a:pPr>
            <a:r>
              <a:rPr lang="en-ZA" dirty="0"/>
              <a:t>Health &amp; safety concerns featured in 15.1% of hesitancy conversation in the United States. An author generated 5 176 engagements with a mention that shared Dr </a:t>
            </a:r>
            <a:r>
              <a:rPr lang="en-ZA" dirty="0" err="1"/>
              <a:t>Fauci’s</a:t>
            </a:r>
            <a:r>
              <a:rPr lang="en-ZA" dirty="0"/>
              <a:t> warning against the premature distribution of the vaccine. </a:t>
            </a:r>
          </a:p>
          <a:p>
            <a:pPr marL="0" indent="0">
              <a:buNone/>
            </a:pPr>
            <a:r>
              <a:rPr lang="en-ZA" dirty="0"/>
              <a:t>The infringement of personal liberty drove apprehension towards a government-mandated vaccine. US House Representative Thomas Massie generated engagement by stating, “Any COVID vaccine should be voluntary, not mandatory”. </a:t>
            </a:r>
          </a:p>
          <a:p>
            <a:pPr marL="0" indent="0">
              <a:buNone/>
            </a:pPr>
            <a:r>
              <a:rPr lang="en-ZA" dirty="0"/>
              <a:t>Distrust towards “big pharma” was prevalent in pharmaceutical conversation. Authors shared articles alleging that pharmaceutical companies would be exempt from liability from harm caused by the vaccine. Authors also questioned why companies should be able to profit off taxpayer-funded vaccine research.</a:t>
            </a:r>
          </a:p>
          <a:p>
            <a:pPr marL="0" indent="0">
              <a:buNone/>
            </a:pPr>
            <a:endParaRPr lang="en-ZA" dirty="0"/>
          </a:p>
          <a:p>
            <a:pPr marL="0" indent="0">
              <a:buNone/>
            </a:pPr>
            <a:endParaRPr lang="en-ZA" dirty="0"/>
          </a:p>
          <a:p>
            <a:pPr marL="0" indent="0">
              <a:buNone/>
            </a:pPr>
            <a:br>
              <a:rPr lang="en-ZA" dirty="0"/>
            </a:br>
            <a:br>
              <a:rPr lang="en-ZA" dirty="0"/>
            </a:br>
            <a:endParaRPr lang="en-ZA" dirty="0"/>
          </a:p>
        </p:txBody>
      </p:sp>
      <p:sp>
        <p:nvSpPr>
          <p:cNvPr id="5" name="Title 4">
            <a:extLst>
              <a:ext uri="{FF2B5EF4-FFF2-40B4-BE49-F238E27FC236}">
                <a16:creationId xmlns:a16="http://schemas.microsoft.com/office/drawing/2014/main" id="{FD8F9A72-AAB3-45AB-A4FA-307BFBD0FD52}"/>
              </a:ext>
            </a:extLst>
          </p:cNvPr>
          <p:cNvSpPr>
            <a:spLocks noGrp="1"/>
          </p:cNvSpPr>
          <p:nvPr>
            <p:ph type="title"/>
          </p:nvPr>
        </p:nvSpPr>
        <p:spPr/>
        <p:txBody>
          <a:bodyPr/>
          <a:lstStyle/>
          <a:p>
            <a:r>
              <a:rPr lang="en-ZA" dirty="0"/>
              <a:t>United States authors widely engaged with warnings not to rush to produce the vaccine </a:t>
            </a:r>
          </a:p>
        </p:txBody>
      </p:sp>
      <p:sp>
        <p:nvSpPr>
          <p:cNvPr id="2" name="Text Placeholder 1">
            <a:extLst>
              <a:ext uri="{FF2B5EF4-FFF2-40B4-BE49-F238E27FC236}">
                <a16:creationId xmlns:a16="http://schemas.microsoft.com/office/drawing/2014/main" id="{8CF03D1A-8C7F-4E3C-A828-E7B39BF8ED7D}"/>
              </a:ext>
            </a:extLst>
          </p:cNvPr>
          <p:cNvSpPr>
            <a:spLocks noGrp="1"/>
          </p:cNvSpPr>
          <p:nvPr>
            <p:ph type="body" sz="quarter" idx="10"/>
          </p:nvPr>
        </p:nvSpPr>
        <p:spPr/>
        <p:txBody>
          <a:bodyPr/>
          <a:lstStyle/>
          <a:p>
            <a:r>
              <a:rPr lang="en-ZA" dirty="0"/>
              <a:t>        WHAT DROVE VACCINE HESITANCY IN THE UNITED STATES?</a:t>
            </a:r>
          </a:p>
        </p:txBody>
      </p:sp>
      <p:graphicFrame>
        <p:nvGraphicFramePr>
          <p:cNvPr id="8" name="Chart Placeholder 7">
            <a:extLst>
              <a:ext uri="{FF2B5EF4-FFF2-40B4-BE49-F238E27FC236}">
                <a16:creationId xmlns:a16="http://schemas.microsoft.com/office/drawing/2014/main" id="{17CFB804-51CD-4C33-8EF7-5C123238E1F8}"/>
              </a:ext>
            </a:extLst>
          </p:cNvPr>
          <p:cNvGraphicFramePr>
            <a:graphicFrameLocks noGrp="1"/>
          </p:cNvGraphicFramePr>
          <p:nvPr>
            <p:ph type="chart" sz="quarter" idx="12"/>
            <p:extLst>
              <p:ext uri="{D42A27DB-BD31-4B8C-83A1-F6EECF244321}">
                <p14:modId xmlns:p14="http://schemas.microsoft.com/office/powerpoint/2010/main" val="2326212122"/>
              </p:ext>
            </p:extLst>
          </p:nvPr>
        </p:nvGraphicFramePr>
        <p:xfrm>
          <a:off x="534988" y="1828800"/>
          <a:ext cx="7305675" cy="4192588"/>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7F89150A-684C-4C8B-80D1-FDBAE34B3F6F}"/>
              </a:ext>
            </a:extLst>
          </p:cNvPr>
          <p:cNvSpPr txBox="1"/>
          <p:nvPr/>
        </p:nvSpPr>
        <p:spPr>
          <a:xfrm>
            <a:off x="543600" y="5821333"/>
            <a:ext cx="6096000" cy="400110"/>
          </a:xfrm>
          <a:prstGeom prst="rect">
            <a:avLst/>
          </a:prstGeom>
          <a:noFill/>
        </p:spPr>
        <p:txBody>
          <a:bodyPr wrap="square">
            <a:spAutoFit/>
          </a:bodyPr>
          <a:lstStyle/>
          <a:p>
            <a:pPr marL="0" indent="0">
              <a:buNone/>
            </a:pPr>
            <a:r>
              <a:rPr lang="en-ZA" sz="1000" i="1" dirty="0">
                <a:solidFill>
                  <a:schemeClr val="tx1"/>
                </a:solidFill>
                <a:latin typeface="+mn-lt"/>
              </a:rPr>
              <a:t>The above chart displays the top themes cited within United States hesitancy conversation. </a:t>
            </a:r>
          </a:p>
          <a:p>
            <a:pPr marL="0" indent="0">
              <a:buNone/>
            </a:pPr>
            <a:r>
              <a:rPr lang="en-ZA" sz="1000" i="1" dirty="0">
                <a:solidFill>
                  <a:schemeClr val="tx1"/>
                </a:solidFill>
                <a:latin typeface="+mn-lt"/>
              </a:rPr>
              <a:t>The percentages reflect the ratio of theme volume to hesitancy volume. </a:t>
            </a:r>
          </a:p>
        </p:txBody>
      </p:sp>
      <p:pic>
        <p:nvPicPr>
          <p:cNvPr id="6" name="Content Placeholder 44">
            <a:extLst>
              <a:ext uri="{FF2B5EF4-FFF2-40B4-BE49-F238E27FC236}">
                <a16:creationId xmlns:a16="http://schemas.microsoft.com/office/drawing/2014/main" id="{479A498C-0B9E-4A0F-8B7E-BF82FBCFC9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96" y="220571"/>
            <a:ext cx="360000" cy="360000"/>
          </a:xfrm>
          <a:prstGeom prst="rect">
            <a:avLst/>
          </a:prstGeom>
        </p:spPr>
      </p:pic>
    </p:spTree>
    <p:extLst>
      <p:ext uri="{BB962C8B-B14F-4D97-AF65-F5344CB8AC3E}">
        <p14:creationId xmlns:p14="http://schemas.microsoft.com/office/powerpoint/2010/main" val="13569265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F9A72-AAB3-45AB-A4FA-307BFBD0FD52}"/>
              </a:ext>
            </a:extLst>
          </p:cNvPr>
          <p:cNvSpPr>
            <a:spLocks noGrp="1"/>
          </p:cNvSpPr>
          <p:nvPr>
            <p:ph type="title"/>
          </p:nvPr>
        </p:nvSpPr>
        <p:spPr/>
        <p:txBody>
          <a:bodyPr/>
          <a:lstStyle/>
          <a:p>
            <a:r>
              <a:rPr lang="en-ZA" dirty="0"/>
              <a:t>United Kingdom authors petitioned against mandatory vaccinations</a:t>
            </a:r>
          </a:p>
        </p:txBody>
      </p:sp>
      <p:graphicFrame>
        <p:nvGraphicFramePr>
          <p:cNvPr id="8" name="Chart Placeholder 7">
            <a:extLst>
              <a:ext uri="{FF2B5EF4-FFF2-40B4-BE49-F238E27FC236}">
                <a16:creationId xmlns:a16="http://schemas.microsoft.com/office/drawing/2014/main" id="{17CFB804-51CD-4C33-8EF7-5C123238E1F8}"/>
              </a:ext>
            </a:extLst>
          </p:cNvPr>
          <p:cNvGraphicFramePr>
            <a:graphicFrameLocks noGrp="1"/>
          </p:cNvGraphicFramePr>
          <p:nvPr>
            <p:ph type="chart" sz="quarter" idx="12"/>
            <p:extLst>
              <p:ext uri="{D42A27DB-BD31-4B8C-83A1-F6EECF244321}">
                <p14:modId xmlns:p14="http://schemas.microsoft.com/office/powerpoint/2010/main" val="2953400798"/>
              </p:ext>
            </p:extLst>
          </p:nvPr>
        </p:nvGraphicFramePr>
        <p:xfrm>
          <a:off x="534988" y="1828800"/>
          <a:ext cx="7305675" cy="4192588"/>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a:extLst>
              <a:ext uri="{FF2B5EF4-FFF2-40B4-BE49-F238E27FC236}">
                <a16:creationId xmlns:a16="http://schemas.microsoft.com/office/drawing/2014/main" id="{C674C3B1-CDF8-440A-A2E4-176CBC0BA6C3}"/>
              </a:ext>
            </a:extLst>
          </p:cNvPr>
          <p:cNvSpPr txBox="1"/>
          <p:nvPr/>
        </p:nvSpPr>
        <p:spPr>
          <a:xfrm>
            <a:off x="543600" y="5821333"/>
            <a:ext cx="6096000" cy="400110"/>
          </a:xfrm>
          <a:prstGeom prst="rect">
            <a:avLst/>
          </a:prstGeom>
          <a:noFill/>
        </p:spPr>
        <p:txBody>
          <a:bodyPr wrap="square">
            <a:spAutoFit/>
          </a:bodyPr>
          <a:lstStyle/>
          <a:p>
            <a:pPr marL="0" indent="0">
              <a:buNone/>
            </a:pPr>
            <a:r>
              <a:rPr lang="en-ZA" sz="1000" i="1" dirty="0">
                <a:solidFill>
                  <a:schemeClr val="tx1"/>
                </a:solidFill>
                <a:latin typeface="+mn-lt"/>
              </a:rPr>
              <a:t>The above chart displays the top themes cited within United Kingdom hesitancy conversation. </a:t>
            </a:r>
          </a:p>
          <a:p>
            <a:pPr marL="0" indent="0">
              <a:buNone/>
            </a:pPr>
            <a:r>
              <a:rPr lang="en-ZA" sz="1000" i="1" dirty="0">
                <a:solidFill>
                  <a:schemeClr val="tx1"/>
                </a:solidFill>
                <a:latin typeface="+mn-lt"/>
              </a:rPr>
              <a:t>The percentages reflect the ratio of theme volume to hesitancy volume. </a:t>
            </a:r>
          </a:p>
        </p:txBody>
      </p:sp>
      <p:sp>
        <p:nvSpPr>
          <p:cNvPr id="22" name="Text Placeholder 2">
            <a:extLst>
              <a:ext uri="{FF2B5EF4-FFF2-40B4-BE49-F238E27FC236}">
                <a16:creationId xmlns:a16="http://schemas.microsoft.com/office/drawing/2014/main" id="{DCA94E6C-65C6-46F7-A089-4DA7B9DDCFB8}"/>
              </a:ext>
            </a:extLst>
          </p:cNvPr>
          <p:cNvSpPr>
            <a:spLocks noGrp="1"/>
          </p:cNvSpPr>
          <p:nvPr>
            <p:ph type="body" sz="quarter" idx="11"/>
          </p:nvPr>
        </p:nvSpPr>
        <p:spPr>
          <a:xfrm flipH="1">
            <a:off x="8153399" y="1828801"/>
            <a:ext cx="3505197" cy="4192587"/>
          </a:xfrm>
        </p:spPr>
        <p:txBody>
          <a:bodyPr/>
          <a:lstStyle/>
          <a:p>
            <a:pPr marL="0" indent="0">
              <a:buNone/>
            </a:pPr>
            <a:r>
              <a:rPr lang="en-ZA" dirty="0"/>
              <a:t>Over a quarter of hesitancy conversation in the United Kingdom related to concerns about mandatory vaccinations. This was primarily driven by authors sharing a petition to prevent restrictions on those who abstain from the vaccine. </a:t>
            </a:r>
          </a:p>
          <a:p>
            <a:pPr marL="0" indent="0">
              <a:buNone/>
            </a:pPr>
            <a:r>
              <a:rPr lang="en-ZA" dirty="0"/>
              <a:t>Health &amp; safety was the second most prevalent theme cited. UK authors were also cautious about the risks associated with an under-tested vaccine and called on pharmaceutical companies to be liable for potential side effects. </a:t>
            </a:r>
          </a:p>
          <a:p>
            <a:pPr marL="0" indent="0">
              <a:buNone/>
            </a:pPr>
            <a:r>
              <a:rPr lang="en-ZA" dirty="0"/>
              <a:t>Concerns about rushing to produce a vaccine were also evident in scientific process conversation. Authors cited t</a:t>
            </a:r>
            <a:r>
              <a:rPr lang="en-ZA" i="0" dirty="0">
                <a:effectLst/>
              </a:rPr>
              <a:t>halidomide, a medication that when used while pregnant, causes </a:t>
            </a:r>
            <a:r>
              <a:rPr lang="en-ZA" dirty="0"/>
              <a:t>high rates of infant mortality, which impacted up to 10 000 people in the early 1960s. Additionally, authors noted the failure to produce a successful HIV vaccine, despite years of research and testing. </a:t>
            </a:r>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br>
              <a:rPr lang="en-ZA" dirty="0"/>
            </a:br>
            <a:br>
              <a:rPr lang="en-ZA" dirty="0"/>
            </a:br>
            <a:endParaRPr lang="en-ZA" dirty="0"/>
          </a:p>
        </p:txBody>
      </p:sp>
      <p:sp>
        <p:nvSpPr>
          <p:cNvPr id="27" name="Text Placeholder 1">
            <a:extLst>
              <a:ext uri="{FF2B5EF4-FFF2-40B4-BE49-F238E27FC236}">
                <a16:creationId xmlns:a16="http://schemas.microsoft.com/office/drawing/2014/main" id="{4A9D6BBD-F9F8-4E89-9919-E247E78DEE2F}"/>
              </a:ext>
            </a:extLst>
          </p:cNvPr>
          <p:cNvSpPr>
            <a:spLocks noGrp="1"/>
          </p:cNvSpPr>
          <p:nvPr>
            <p:ph type="body" sz="quarter" idx="10"/>
          </p:nvPr>
        </p:nvSpPr>
        <p:spPr>
          <a:xfrm>
            <a:off x="543600" y="260350"/>
            <a:ext cx="11122497" cy="320221"/>
          </a:xfrm>
        </p:spPr>
        <p:txBody>
          <a:bodyPr/>
          <a:lstStyle/>
          <a:p>
            <a:r>
              <a:rPr lang="en-ZA" dirty="0"/>
              <a:t>        WHAT DROVE VACCINE HESITANCY IN THE UNITED KINGDOM?</a:t>
            </a:r>
          </a:p>
        </p:txBody>
      </p:sp>
      <p:pic>
        <p:nvPicPr>
          <p:cNvPr id="2" name="Graphic 1">
            <a:extLst>
              <a:ext uri="{FF2B5EF4-FFF2-40B4-BE49-F238E27FC236}">
                <a16:creationId xmlns:a16="http://schemas.microsoft.com/office/drawing/2014/main" id="{D4DE831C-BA4C-4E55-BDDA-7C0885C44F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903" y="217014"/>
            <a:ext cx="360000" cy="360000"/>
          </a:xfrm>
          <a:prstGeom prst="rect">
            <a:avLst/>
          </a:prstGeom>
        </p:spPr>
      </p:pic>
    </p:spTree>
    <p:extLst>
      <p:ext uri="{BB962C8B-B14F-4D97-AF65-F5344CB8AC3E}">
        <p14:creationId xmlns:p14="http://schemas.microsoft.com/office/powerpoint/2010/main" val="12910279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56295-DC73-44F4-B14A-AE9A3D9AA89C}"/>
              </a:ext>
            </a:extLst>
          </p:cNvPr>
          <p:cNvSpPr>
            <a:spLocks noGrp="1"/>
          </p:cNvSpPr>
          <p:nvPr>
            <p:ph type="title"/>
          </p:nvPr>
        </p:nvSpPr>
        <p:spPr/>
        <p:txBody>
          <a:bodyPr/>
          <a:lstStyle/>
          <a:p>
            <a:r>
              <a:rPr lang="en-ZA" dirty="0"/>
              <a:t>United Kingdom authors were more likely to think that the pandemic was a hoax</a:t>
            </a:r>
          </a:p>
        </p:txBody>
      </p:sp>
      <p:sp>
        <p:nvSpPr>
          <p:cNvPr id="6" name="Text Placeholder 5">
            <a:extLst>
              <a:ext uri="{FF2B5EF4-FFF2-40B4-BE49-F238E27FC236}">
                <a16:creationId xmlns:a16="http://schemas.microsoft.com/office/drawing/2014/main" id="{C330F4D0-C010-49FC-A7F4-5BB61A5859AF}"/>
              </a:ext>
            </a:extLst>
          </p:cNvPr>
          <p:cNvSpPr>
            <a:spLocks noGrp="1"/>
          </p:cNvSpPr>
          <p:nvPr>
            <p:ph type="body" sz="quarter" idx="10"/>
          </p:nvPr>
        </p:nvSpPr>
        <p:spPr/>
        <p:txBody>
          <a:bodyPr/>
          <a:lstStyle/>
          <a:p>
            <a:r>
              <a:rPr lang="en-ZA" dirty="0"/>
              <a:t>HOW DID THE TOP THEMES Deviate ACROSS REGIONS?</a:t>
            </a:r>
          </a:p>
        </p:txBody>
      </p:sp>
      <p:graphicFrame>
        <p:nvGraphicFramePr>
          <p:cNvPr id="9" name="Chart 8">
            <a:extLst>
              <a:ext uri="{FF2B5EF4-FFF2-40B4-BE49-F238E27FC236}">
                <a16:creationId xmlns:a16="http://schemas.microsoft.com/office/drawing/2014/main" id="{B93FB713-B70D-4AB6-9D3F-9BFB81C62C12}"/>
              </a:ext>
            </a:extLst>
          </p:cNvPr>
          <p:cNvGraphicFramePr/>
          <p:nvPr>
            <p:extLst>
              <p:ext uri="{D42A27DB-BD31-4B8C-83A1-F6EECF244321}">
                <p14:modId xmlns:p14="http://schemas.microsoft.com/office/powerpoint/2010/main" val="1662881088"/>
              </p:ext>
            </p:extLst>
          </p:nvPr>
        </p:nvGraphicFramePr>
        <p:xfrm>
          <a:off x="543802" y="1828800"/>
          <a:ext cx="6344361" cy="3992533"/>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 Placeholder 2">
            <a:extLst>
              <a:ext uri="{FF2B5EF4-FFF2-40B4-BE49-F238E27FC236}">
                <a16:creationId xmlns:a16="http://schemas.microsoft.com/office/drawing/2014/main" id="{5E0F8FDB-523D-487A-85F2-E729A49F4EC8}"/>
              </a:ext>
            </a:extLst>
          </p:cNvPr>
          <p:cNvSpPr txBox="1">
            <a:spLocks/>
          </p:cNvSpPr>
          <p:nvPr/>
        </p:nvSpPr>
        <p:spPr>
          <a:xfrm flipH="1">
            <a:off x="7226296" y="1828800"/>
            <a:ext cx="4432300" cy="4192588"/>
          </a:xfrm>
          <a:prstGeom prst="rect">
            <a:avLst/>
          </a:prstGeom>
        </p:spPr>
        <p:txBody>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ts val="1800"/>
              </a:lnSpc>
              <a:spcAft>
                <a:spcPts val="600"/>
              </a:spcAft>
            </a:pPr>
            <a:r>
              <a:rPr lang="en-ZA" sz="1200" i="1" dirty="0"/>
              <a:t>The adjacent chart overlays the drivers of vaccine hesitancy conversation for both regions. F</a:t>
            </a:r>
            <a:r>
              <a:rPr lang="en-ZA" sz="1200" i="1" dirty="0">
                <a:solidFill>
                  <a:schemeClr val="tx1"/>
                </a:solidFill>
                <a:latin typeface="+mn-lt"/>
              </a:rPr>
              <a:t>urther outward from the center indicates a greater prevalence of conversation within a theme.</a:t>
            </a:r>
          </a:p>
          <a:p>
            <a:pPr>
              <a:lnSpc>
                <a:spcPts val="1800"/>
              </a:lnSpc>
              <a:spcAft>
                <a:spcPts val="600"/>
              </a:spcAft>
            </a:pPr>
            <a:r>
              <a:rPr lang="en-ZA" sz="1200" dirty="0"/>
              <a:t>Conspiracy, politics and pharmaceutical played a more significant role in US conversation. In conspiracy, authors alleged that vaccinations were the mark of the beast</a:t>
            </a:r>
            <a:r>
              <a:rPr lang="en-ZA" sz="1200" i="1" dirty="0">
                <a:solidFill>
                  <a:schemeClr val="tx1"/>
                </a:solidFill>
                <a:latin typeface="+mn-lt"/>
              </a:rPr>
              <a:t> </a:t>
            </a:r>
            <a:r>
              <a:rPr lang="en-ZA" sz="1200" dirty="0">
                <a:solidFill>
                  <a:schemeClr val="tx1"/>
                </a:solidFill>
                <a:latin typeface="+mn-lt"/>
              </a:rPr>
              <a:t>and shared disinformation about Bill Gates. While politics conversation centred around allegations that Trump would distribute Russia’s vaccine. </a:t>
            </a:r>
          </a:p>
          <a:p>
            <a:pPr>
              <a:lnSpc>
                <a:spcPts val="1800"/>
              </a:lnSpc>
              <a:spcAft>
                <a:spcPts val="600"/>
              </a:spcAft>
            </a:pPr>
            <a:r>
              <a:rPr lang="en-ZA" sz="1200" dirty="0"/>
              <a:t>Mandatory and hoax were more prevalent in UK conversation. For the latter, authors asserted that coverage around the pandemic was aimed at scaring people into taking the vaccine. </a:t>
            </a:r>
          </a:p>
        </p:txBody>
      </p:sp>
      <p:sp>
        <p:nvSpPr>
          <p:cNvPr id="31" name="TextBox 30">
            <a:extLst>
              <a:ext uri="{FF2B5EF4-FFF2-40B4-BE49-F238E27FC236}">
                <a16:creationId xmlns:a16="http://schemas.microsoft.com/office/drawing/2014/main" id="{65C9A3FF-1FC6-41E3-BC00-A3F1280380CA}"/>
              </a:ext>
            </a:extLst>
          </p:cNvPr>
          <p:cNvSpPr txBox="1"/>
          <p:nvPr/>
        </p:nvSpPr>
        <p:spPr>
          <a:xfrm>
            <a:off x="533404" y="5804237"/>
            <a:ext cx="5159473" cy="400110"/>
          </a:xfrm>
          <a:prstGeom prst="rect">
            <a:avLst/>
          </a:prstGeom>
          <a:noFill/>
        </p:spPr>
        <p:txBody>
          <a:bodyPr wrap="square">
            <a:spAutoFit/>
          </a:bodyPr>
          <a:lstStyle/>
          <a:p>
            <a:pPr marL="0" indent="0">
              <a:buNone/>
            </a:pPr>
            <a:r>
              <a:rPr lang="en-ZA" sz="1000" i="1" dirty="0">
                <a:solidFill>
                  <a:schemeClr val="tx1"/>
                </a:solidFill>
                <a:latin typeface="+mn-lt"/>
              </a:rPr>
              <a:t>Each grid line represents 5%, with the center point being 0%. </a:t>
            </a:r>
            <a:br>
              <a:rPr lang="en-ZA" sz="1000" i="1" dirty="0">
                <a:solidFill>
                  <a:schemeClr val="tx1"/>
                </a:solidFill>
                <a:latin typeface="+mn-lt"/>
              </a:rPr>
            </a:br>
            <a:endParaRPr lang="en-ZA" sz="1000" i="1" dirty="0">
              <a:solidFill>
                <a:schemeClr val="tx1"/>
              </a:solidFill>
              <a:latin typeface="+mn-lt"/>
            </a:endParaRPr>
          </a:p>
        </p:txBody>
      </p:sp>
    </p:spTree>
    <p:extLst>
      <p:ext uri="{BB962C8B-B14F-4D97-AF65-F5344CB8AC3E}">
        <p14:creationId xmlns:p14="http://schemas.microsoft.com/office/powerpoint/2010/main" val="373761200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DC913C7-FDF0-411C-88B8-B7BAAA740A7E}"/>
              </a:ext>
            </a:extLst>
          </p:cNvPr>
          <p:cNvSpPr/>
          <p:nvPr/>
        </p:nvSpPr>
        <p:spPr>
          <a:xfrm>
            <a:off x="6243639" y="1823230"/>
            <a:ext cx="5422458" cy="4198157"/>
          </a:xfrm>
          <a:prstGeom prst="rect">
            <a:avLst/>
          </a:prstGeom>
          <a:solidFill>
            <a:srgbClr val="00206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Rectangle 31">
            <a:extLst>
              <a:ext uri="{FF2B5EF4-FFF2-40B4-BE49-F238E27FC236}">
                <a16:creationId xmlns:a16="http://schemas.microsoft.com/office/drawing/2014/main" id="{8D2D41AA-3344-4E8C-B4D4-18343306C5A1}"/>
              </a:ext>
            </a:extLst>
          </p:cNvPr>
          <p:cNvSpPr/>
          <p:nvPr/>
        </p:nvSpPr>
        <p:spPr>
          <a:xfrm>
            <a:off x="543600" y="1828800"/>
            <a:ext cx="5413375" cy="4192588"/>
          </a:xfrm>
          <a:prstGeom prst="rect">
            <a:avLst/>
          </a:prstGeom>
          <a:solidFill>
            <a:srgbClr val="C0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 name="Title 3">
            <a:extLst>
              <a:ext uri="{FF2B5EF4-FFF2-40B4-BE49-F238E27FC236}">
                <a16:creationId xmlns:a16="http://schemas.microsoft.com/office/drawing/2014/main" id="{4BC0AE37-A382-41E0-885D-45A2B2768E3D}"/>
              </a:ext>
            </a:extLst>
          </p:cNvPr>
          <p:cNvSpPr>
            <a:spLocks noGrp="1"/>
          </p:cNvSpPr>
          <p:nvPr>
            <p:ph type="title"/>
          </p:nvPr>
        </p:nvSpPr>
        <p:spPr/>
        <p:txBody>
          <a:bodyPr/>
          <a:lstStyle/>
          <a:p>
            <a:r>
              <a:rPr lang="en-ZA" dirty="0"/>
              <a:t>How did mentions compare across regions?</a:t>
            </a:r>
          </a:p>
        </p:txBody>
      </p:sp>
      <p:sp>
        <p:nvSpPr>
          <p:cNvPr id="5" name="Text Placeholder 4">
            <a:extLst>
              <a:ext uri="{FF2B5EF4-FFF2-40B4-BE49-F238E27FC236}">
                <a16:creationId xmlns:a16="http://schemas.microsoft.com/office/drawing/2014/main" id="{CB6FB344-EEE4-4A6F-A7BE-31A9FA4EE1B3}"/>
              </a:ext>
            </a:extLst>
          </p:cNvPr>
          <p:cNvSpPr>
            <a:spLocks noGrp="1"/>
          </p:cNvSpPr>
          <p:nvPr>
            <p:ph type="body" sz="quarter" idx="10"/>
          </p:nvPr>
        </p:nvSpPr>
        <p:spPr/>
        <p:txBody>
          <a:bodyPr/>
          <a:lstStyle/>
          <a:p>
            <a:r>
              <a:rPr lang="en-ZA" dirty="0"/>
              <a:t>EXAMPLE MENTIONS PER REGION</a:t>
            </a:r>
          </a:p>
        </p:txBody>
      </p:sp>
      <p:pic>
        <p:nvPicPr>
          <p:cNvPr id="8" name="Content Placeholder 44">
            <a:extLst>
              <a:ext uri="{FF2B5EF4-FFF2-40B4-BE49-F238E27FC236}">
                <a16:creationId xmlns:a16="http://schemas.microsoft.com/office/drawing/2014/main" id="{9EDB28D4-2F71-472A-9F39-F5A4B0EF7D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00" y="1775598"/>
            <a:ext cx="360000" cy="360000"/>
          </a:xfrm>
          <a:prstGeom prst="rect">
            <a:avLst/>
          </a:prstGeom>
        </p:spPr>
      </p:pic>
      <p:sp>
        <p:nvSpPr>
          <p:cNvPr id="10" name="Text Placeholder 19">
            <a:extLst>
              <a:ext uri="{FF2B5EF4-FFF2-40B4-BE49-F238E27FC236}">
                <a16:creationId xmlns:a16="http://schemas.microsoft.com/office/drawing/2014/main" id="{843A4817-9BB6-4417-82AC-1128DA8655E6}"/>
              </a:ext>
            </a:extLst>
          </p:cNvPr>
          <p:cNvSpPr txBox="1">
            <a:spLocks/>
          </p:cNvSpPr>
          <p:nvPr/>
        </p:nvSpPr>
        <p:spPr>
          <a:xfrm>
            <a:off x="341377" y="1800010"/>
            <a:ext cx="2540913"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States</a:t>
            </a:r>
          </a:p>
        </p:txBody>
      </p:sp>
      <p:pic>
        <p:nvPicPr>
          <p:cNvPr id="12" name="Graphic 11">
            <a:extLst>
              <a:ext uri="{FF2B5EF4-FFF2-40B4-BE49-F238E27FC236}">
                <a16:creationId xmlns:a16="http://schemas.microsoft.com/office/drawing/2014/main" id="{E01F28B4-5D69-46A1-85E2-FD4AC712EC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1627" y="1775598"/>
            <a:ext cx="360000" cy="360000"/>
          </a:xfrm>
          <a:prstGeom prst="rect">
            <a:avLst/>
          </a:prstGeom>
        </p:spPr>
      </p:pic>
      <p:sp>
        <p:nvSpPr>
          <p:cNvPr id="14" name="Text Placeholder 19">
            <a:extLst>
              <a:ext uri="{FF2B5EF4-FFF2-40B4-BE49-F238E27FC236}">
                <a16:creationId xmlns:a16="http://schemas.microsoft.com/office/drawing/2014/main" id="{C55FD89B-A2AA-4C2C-BE08-FD2471A0A4D8}"/>
              </a:ext>
            </a:extLst>
          </p:cNvPr>
          <p:cNvSpPr txBox="1">
            <a:spLocks/>
          </p:cNvSpPr>
          <p:nvPr/>
        </p:nvSpPr>
        <p:spPr>
          <a:xfrm>
            <a:off x="6271627" y="1800010"/>
            <a:ext cx="2540913"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Kingdom</a:t>
            </a:r>
          </a:p>
        </p:txBody>
      </p:sp>
      <p:grpSp>
        <p:nvGrpSpPr>
          <p:cNvPr id="51" name="Group 50">
            <a:extLst>
              <a:ext uri="{FF2B5EF4-FFF2-40B4-BE49-F238E27FC236}">
                <a16:creationId xmlns:a16="http://schemas.microsoft.com/office/drawing/2014/main" id="{F025BD70-3001-46E0-861C-6ED95D52B957}"/>
              </a:ext>
            </a:extLst>
          </p:cNvPr>
          <p:cNvGrpSpPr/>
          <p:nvPr/>
        </p:nvGrpSpPr>
        <p:grpSpPr>
          <a:xfrm>
            <a:off x="534988" y="4518166"/>
            <a:ext cx="2520000" cy="1176223"/>
            <a:chOff x="543600" y="4518166"/>
            <a:chExt cx="2520000" cy="1176223"/>
          </a:xfrm>
        </p:grpSpPr>
        <p:pic>
          <p:nvPicPr>
            <p:cNvPr id="18" name="Picture 17" descr="A screenshot of a cell phone&#10;&#10;Description automatically generated">
              <a:extLst>
                <a:ext uri="{FF2B5EF4-FFF2-40B4-BE49-F238E27FC236}">
                  <a16:creationId xmlns:a16="http://schemas.microsoft.com/office/drawing/2014/main" id="{30A42194-1229-43AB-B642-A1F81D2E31E5}"/>
                </a:ext>
              </a:extLst>
            </p:cNvPr>
            <p:cNvPicPr>
              <a:picLocks noChangeAspect="1"/>
            </p:cNvPicPr>
            <p:nvPr/>
          </p:nvPicPr>
          <p:blipFill>
            <a:blip r:embed="rId6"/>
            <a:stretch>
              <a:fillRect/>
            </a:stretch>
          </p:blipFill>
          <p:spPr>
            <a:xfrm>
              <a:off x="543600" y="4518166"/>
              <a:ext cx="2520000" cy="1176223"/>
            </a:xfrm>
            <a:prstGeom prst="rect">
              <a:avLst/>
            </a:prstGeom>
          </p:spPr>
        </p:pic>
        <p:pic>
          <p:nvPicPr>
            <p:cNvPr id="36" name="Picture 35" descr="A close up of a logo&#10;&#10;Description automatically generated">
              <a:extLst>
                <a:ext uri="{FF2B5EF4-FFF2-40B4-BE49-F238E27FC236}">
                  <a16:creationId xmlns:a16="http://schemas.microsoft.com/office/drawing/2014/main" id="{8D5AE029-492C-4176-897C-B04F5CDC9015}"/>
                </a:ext>
              </a:extLst>
            </p:cNvPr>
            <p:cNvPicPr>
              <a:picLocks noChangeAspect="1"/>
            </p:cNvPicPr>
            <p:nvPr/>
          </p:nvPicPr>
          <p:blipFill>
            <a:blip r:embed="rId7"/>
            <a:stretch>
              <a:fillRect/>
            </a:stretch>
          </p:blipFill>
          <p:spPr>
            <a:xfrm>
              <a:off x="2675190" y="4710946"/>
              <a:ext cx="288000" cy="288000"/>
            </a:xfrm>
            <a:prstGeom prst="rect">
              <a:avLst/>
            </a:prstGeom>
            <a:solidFill>
              <a:srgbClr val="FFFFFF"/>
            </a:solidFill>
          </p:spPr>
        </p:pic>
      </p:grpSp>
      <p:grpSp>
        <p:nvGrpSpPr>
          <p:cNvPr id="55" name="Group 54">
            <a:extLst>
              <a:ext uri="{FF2B5EF4-FFF2-40B4-BE49-F238E27FC236}">
                <a16:creationId xmlns:a16="http://schemas.microsoft.com/office/drawing/2014/main" id="{9BA0EF4E-6FD9-4A84-8F69-AB1DF90D09C2}"/>
              </a:ext>
            </a:extLst>
          </p:cNvPr>
          <p:cNvGrpSpPr/>
          <p:nvPr/>
        </p:nvGrpSpPr>
        <p:grpSpPr>
          <a:xfrm>
            <a:off x="6243639" y="2320075"/>
            <a:ext cx="2520000" cy="1316968"/>
            <a:chOff x="6284058" y="2320075"/>
            <a:chExt cx="2520000" cy="1316968"/>
          </a:xfrm>
        </p:grpSpPr>
        <p:pic>
          <p:nvPicPr>
            <p:cNvPr id="24" name="Picture 23" descr="A screenshot of a cell phone&#10;&#10;Description automatically generated">
              <a:extLst>
                <a:ext uri="{FF2B5EF4-FFF2-40B4-BE49-F238E27FC236}">
                  <a16:creationId xmlns:a16="http://schemas.microsoft.com/office/drawing/2014/main" id="{5834D9E0-E141-4C7A-9854-EADB7E4C58A8}"/>
                </a:ext>
              </a:extLst>
            </p:cNvPr>
            <p:cNvPicPr>
              <a:picLocks noChangeAspect="1"/>
            </p:cNvPicPr>
            <p:nvPr/>
          </p:nvPicPr>
          <p:blipFill>
            <a:blip r:embed="rId8"/>
            <a:stretch>
              <a:fillRect/>
            </a:stretch>
          </p:blipFill>
          <p:spPr>
            <a:xfrm>
              <a:off x="6284058" y="2320075"/>
              <a:ext cx="2520000" cy="1316968"/>
            </a:xfrm>
            <a:prstGeom prst="rect">
              <a:avLst/>
            </a:prstGeom>
          </p:spPr>
        </p:pic>
        <p:pic>
          <p:nvPicPr>
            <p:cNvPr id="37" name="Picture 36" descr="A close up of a logo&#10;&#10;Description automatically generated">
              <a:extLst>
                <a:ext uri="{FF2B5EF4-FFF2-40B4-BE49-F238E27FC236}">
                  <a16:creationId xmlns:a16="http://schemas.microsoft.com/office/drawing/2014/main" id="{2E0FA43E-0EBE-4029-896C-7FF536C2D5D4}"/>
                </a:ext>
              </a:extLst>
            </p:cNvPr>
            <p:cNvPicPr>
              <a:picLocks noChangeAspect="1"/>
            </p:cNvPicPr>
            <p:nvPr/>
          </p:nvPicPr>
          <p:blipFill>
            <a:blip r:embed="rId7"/>
            <a:stretch>
              <a:fillRect/>
            </a:stretch>
          </p:blipFill>
          <p:spPr>
            <a:xfrm>
              <a:off x="8392741" y="2497122"/>
              <a:ext cx="288000" cy="288000"/>
            </a:xfrm>
            <a:prstGeom prst="rect">
              <a:avLst/>
            </a:prstGeom>
            <a:solidFill>
              <a:srgbClr val="FFFFFF"/>
            </a:solidFill>
          </p:spPr>
        </p:pic>
      </p:grpSp>
      <p:grpSp>
        <p:nvGrpSpPr>
          <p:cNvPr id="50" name="Group 49">
            <a:extLst>
              <a:ext uri="{FF2B5EF4-FFF2-40B4-BE49-F238E27FC236}">
                <a16:creationId xmlns:a16="http://schemas.microsoft.com/office/drawing/2014/main" id="{B648BBAC-6CF1-4ED3-B413-633258053200}"/>
              </a:ext>
            </a:extLst>
          </p:cNvPr>
          <p:cNvGrpSpPr/>
          <p:nvPr/>
        </p:nvGrpSpPr>
        <p:grpSpPr>
          <a:xfrm>
            <a:off x="534988" y="2303967"/>
            <a:ext cx="2520000" cy="1826330"/>
            <a:chOff x="534988" y="2303967"/>
            <a:chExt cx="2520000" cy="1826330"/>
          </a:xfrm>
        </p:grpSpPr>
        <p:pic>
          <p:nvPicPr>
            <p:cNvPr id="16" name="Picture 15" descr="A screenshot of a cell phone&#10;&#10;Description automatically generated">
              <a:extLst>
                <a:ext uri="{FF2B5EF4-FFF2-40B4-BE49-F238E27FC236}">
                  <a16:creationId xmlns:a16="http://schemas.microsoft.com/office/drawing/2014/main" id="{8538AC73-3773-4EEC-905D-19F107ADE78A}"/>
                </a:ext>
              </a:extLst>
            </p:cNvPr>
            <p:cNvPicPr>
              <a:picLocks noChangeAspect="1"/>
            </p:cNvPicPr>
            <p:nvPr/>
          </p:nvPicPr>
          <p:blipFill>
            <a:blip r:embed="rId9"/>
            <a:stretch>
              <a:fillRect/>
            </a:stretch>
          </p:blipFill>
          <p:spPr>
            <a:xfrm>
              <a:off x="534988" y="2303967"/>
              <a:ext cx="2520000" cy="1826330"/>
            </a:xfrm>
            <a:prstGeom prst="rect">
              <a:avLst/>
            </a:prstGeom>
          </p:spPr>
        </p:pic>
        <p:pic>
          <p:nvPicPr>
            <p:cNvPr id="39" name="Picture 38" descr="A close up of a logo&#10;&#10;Description automatically generated">
              <a:extLst>
                <a:ext uri="{FF2B5EF4-FFF2-40B4-BE49-F238E27FC236}">
                  <a16:creationId xmlns:a16="http://schemas.microsoft.com/office/drawing/2014/main" id="{9D95DAFF-222A-4BCB-BD4D-6A4978F5AFAA}"/>
                </a:ext>
              </a:extLst>
            </p:cNvPr>
            <p:cNvPicPr>
              <a:picLocks noChangeAspect="1"/>
            </p:cNvPicPr>
            <p:nvPr/>
          </p:nvPicPr>
          <p:blipFill>
            <a:blip r:embed="rId10"/>
            <a:stretch>
              <a:fillRect/>
            </a:stretch>
          </p:blipFill>
          <p:spPr>
            <a:xfrm>
              <a:off x="2684647" y="2496874"/>
              <a:ext cx="288000" cy="288000"/>
            </a:xfrm>
            <a:prstGeom prst="rect">
              <a:avLst/>
            </a:prstGeom>
            <a:solidFill>
              <a:srgbClr val="FFFFFF"/>
            </a:solidFill>
          </p:spPr>
        </p:pic>
      </p:grpSp>
      <p:grpSp>
        <p:nvGrpSpPr>
          <p:cNvPr id="56" name="Group 55">
            <a:extLst>
              <a:ext uri="{FF2B5EF4-FFF2-40B4-BE49-F238E27FC236}">
                <a16:creationId xmlns:a16="http://schemas.microsoft.com/office/drawing/2014/main" id="{3AE5F910-2227-47B8-9A99-3E433A5C1AFD}"/>
              </a:ext>
            </a:extLst>
          </p:cNvPr>
          <p:cNvGrpSpPr/>
          <p:nvPr/>
        </p:nvGrpSpPr>
        <p:grpSpPr>
          <a:xfrm>
            <a:off x="9146097" y="2312988"/>
            <a:ext cx="2520000" cy="1973777"/>
            <a:chOff x="9115425" y="2312988"/>
            <a:chExt cx="2520000" cy="1973777"/>
          </a:xfrm>
        </p:grpSpPr>
        <p:pic>
          <p:nvPicPr>
            <p:cNvPr id="28" name="Picture 27" descr="A screenshot of a cell phone&#10;&#10;Description automatically generated">
              <a:extLst>
                <a:ext uri="{FF2B5EF4-FFF2-40B4-BE49-F238E27FC236}">
                  <a16:creationId xmlns:a16="http://schemas.microsoft.com/office/drawing/2014/main" id="{899336B0-E3BD-431F-8130-1C1020A28329}"/>
                </a:ext>
              </a:extLst>
            </p:cNvPr>
            <p:cNvPicPr>
              <a:picLocks noChangeAspect="1"/>
            </p:cNvPicPr>
            <p:nvPr/>
          </p:nvPicPr>
          <p:blipFill>
            <a:blip r:embed="rId11"/>
            <a:stretch>
              <a:fillRect/>
            </a:stretch>
          </p:blipFill>
          <p:spPr>
            <a:xfrm>
              <a:off x="9115425" y="2312988"/>
              <a:ext cx="2520000" cy="1973777"/>
            </a:xfrm>
            <a:prstGeom prst="rect">
              <a:avLst/>
            </a:prstGeom>
          </p:spPr>
        </p:pic>
        <p:pic>
          <p:nvPicPr>
            <p:cNvPr id="40" name="Picture 39" descr="A close up of a logo&#10;&#10;Description automatically generated">
              <a:extLst>
                <a:ext uri="{FF2B5EF4-FFF2-40B4-BE49-F238E27FC236}">
                  <a16:creationId xmlns:a16="http://schemas.microsoft.com/office/drawing/2014/main" id="{76466D6E-B633-4803-8B42-6AF88ABBEA84}"/>
                </a:ext>
              </a:extLst>
            </p:cNvPr>
            <p:cNvPicPr>
              <a:picLocks noChangeAspect="1"/>
            </p:cNvPicPr>
            <p:nvPr/>
          </p:nvPicPr>
          <p:blipFill>
            <a:blip r:embed="rId10"/>
            <a:stretch>
              <a:fillRect/>
            </a:stretch>
          </p:blipFill>
          <p:spPr>
            <a:xfrm>
              <a:off x="11261287" y="2505895"/>
              <a:ext cx="288000" cy="288000"/>
            </a:xfrm>
            <a:prstGeom prst="rect">
              <a:avLst/>
            </a:prstGeom>
            <a:solidFill>
              <a:srgbClr val="FFFFFF"/>
            </a:solidFill>
          </p:spPr>
        </p:pic>
      </p:grpSp>
      <p:grpSp>
        <p:nvGrpSpPr>
          <p:cNvPr id="52" name="Group 51">
            <a:extLst>
              <a:ext uri="{FF2B5EF4-FFF2-40B4-BE49-F238E27FC236}">
                <a16:creationId xmlns:a16="http://schemas.microsoft.com/office/drawing/2014/main" id="{6B3B94F8-34BA-4893-9208-B266BABA8FDF}"/>
              </a:ext>
            </a:extLst>
          </p:cNvPr>
          <p:cNvGrpSpPr/>
          <p:nvPr/>
        </p:nvGrpSpPr>
        <p:grpSpPr>
          <a:xfrm>
            <a:off x="3436975" y="2320075"/>
            <a:ext cx="2520000" cy="1558245"/>
            <a:chOff x="3428363" y="2320075"/>
            <a:chExt cx="2520000" cy="1558245"/>
          </a:xfrm>
        </p:grpSpPr>
        <p:pic>
          <p:nvPicPr>
            <p:cNvPr id="20" name="Picture 19" descr="A screenshot of a cell phone&#10;&#10;Description automatically generated">
              <a:extLst>
                <a:ext uri="{FF2B5EF4-FFF2-40B4-BE49-F238E27FC236}">
                  <a16:creationId xmlns:a16="http://schemas.microsoft.com/office/drawing/2014/main" id="{702347A7-BA32-4D36-8307-E5EC09BD8F2A}"/>
                </a:ext>
              </a:extLst>
            </p:cNvPr>
            <p:cNvPicPr>
              <a:picLocks noChangeAspect="1"/>
            </p:cNvPicPr>
            <p:nvPr/>
          </p:nvPicPr>
          <p:blipFill>
            <a:blip r:embed="rId12"/>
            <a:stretch>
              <a:fillRect/>
            </a:stretch>
          </p:blipFill>
          <p:spPr>
            <a:xfrm>
              <a:off x="3428363" y="2320075"/>
              <a:ext cx="2520000" cy="1558245"/>
            </a:xfrm>
            <a:prstGeom prst="rect">
              <a:avLst/>
            </a:prstGeom>
          </p:spPr>
        </p:pic>
        <p:pic>
          <p:nvPicPr>
            <p:cNvPr id="42" name="Picture 41" descr="A close up of a logo&#10;&#10;Description automatically generated">
              <a:extLst>
                <a:ext uri="{FF2B5EF4-FFF2-40B4-BE49-F238E27FC236}">
                  <a16:creationId xmlns:a16="http://schemas.microsoft.com/office/drawing/2014/main" id="{BBB53C94-CB4E-443C-AA77-4B63292D25B6}"/>
                </a:ext>
              </a:extLst>
            </p:cNvPr>
            <p:cNvPicPr>
              <a:picLocks noChangeAspect="1"/>
            </p:cNvPicPr>
            <p:nvPr/>
          </p:nvPicPr>
          <p:blipFill>
            <a:blip r:embed="rId13"/>
            <a:stretch>
              <a:fillRect/>
            </a:stretch>
          </p:blipFill>
          <p:spPr>
            <a:xfrm>
              <a:off x="5574182" y="2497122"/>
              <a:ext cx="288000" cy="288000"/>
            </a:xfrm>
            <a:prstGeom prst="rect">
              <a:avLst/>
            </a:prstGeom>
            <a:solidFill>
              <a:srgbClr val="FFFFFF"/>
            </a:solidFill>
          </p:spPr>
        </p:pic>
      </p:grpSp>
      <p:grpSp>
        <p:nvGrpSpPr>
          <p:cNvPr id="54" name="Group 53">
            <a:extLst>
              <a:ext uri="{FF2B5EF4-FFF2-40B4-BE49-F238E27FC236}">
                <a16:creationId xmlns:a16="http://schemas.microsoft.com/office/drawing/2014/main" id="{B719EF55-69D8-437C-8D05-2E02B5D7F5A9}"/>
              </a:ext>
            </a:extLst>
          </p:cNvPr>
          <p:cNvGrpSpPr/>
          <p:nvPr/>
        </p:nvGrpSpPr>
        <p:grpSpPr>
          <a:xfrm>
            <a:off x="6243639" y="4002102"/>
            <a:ext cx="2520000" cy="1692287"/>
            <a:chOff x="6271627" y="4002102"/>
            <a:chExt cx="2520000" cy="1692287"/>
          </a:xfrm>
        </p:grpSpPr>
        <p:pic>
          <p:nvPicPr>
            <p:cNvPr id="26" name="Picture 25" descr="A screenshot of a cell phone&#10;&#10;Description automatically generated">
              <a:extLst>
                <a:ext uri="{FF2B5EF4-FFF2-40B4-BE49-F238E27FC236}">
                  <a16:creationId xmlns:a16="http://schemas.microsoft.com/office/drawing/2014/main" id="{28580504-305A-4325-ADD7-0C838A5DCD3A}"/>
                </a:ext>
              </a:extLst>
            </p:cNvPr>
            <p:cNvPicPr>
              <a:picLocks noChangeAspect="1"/>
            </p:cNvPicPr>
            <p:nvPr/>
          </p:nvPicPr>
          <p:blipFill>
            <a:blip r:embed="rId14"/>
            <a:stretch>
              <a:fillRect/>
            </a:stretch>
          </p:blipFill>
          <p:spPr>
            <a:xfrm>
              <a:off x="6271627" y="4002102"/>
              <a:ext cx="2520000" cy="1692287"/>
            </a:xfrm>
            <a:prstGeom prst="rect">
              <a:avLst/>
            </a:prstGeom>
          </p:spPr>
        </p:pic>
        <p:pic>
          <p:nvPicPr>
            <p:cNvPr id="43" name="Picture 42" descr="A close up of a logo&#10;&#10;Description automatically generated">
              <a:extLst>
                <a:ext uri="{FF2B5EF4-FFF2-40B4-BE49-F238E27FC236}">
                  <a16:creationId xmlns:a16="http://schemas.microsoft.com/office/drawing/2014/main" id="{50EAD97F-9577-43D3-9292-8DC474B644A6}"/>
                </a:ext>
              </a:extLst>
            </p:cNvPr>
            <p:cNvPicPr>
              <a:picLocks noChangeAspect="1"/>
            </p:cNvPicPr>
            <p:nvPr/>
          </p:nvPicPr>
          <p:blipFill>
            <a:blip r:embed="rId13"/>
            <a:stretch>
              <a:fillRect/>
            </a:stretch>
          </p:blipFill>
          <p:spPr>
            <a:xfrm>
              <a:off x="8389268" y="4183003"/>
              <a:ext cx="288000" cy="288000"/>
            </a:xfrm>
            <a:prstGeom prst="rect">
              <a:avLst/>
            </a:prstGeom>
            <a:solidFill>
              <a:srgbClr val="FFFFFF"/>
            </a:solidFill>
          </p:spPr>
        </p:pic>
      </p:grpSp>
      <p:grpSp>
        <p:nvGrpSpPr>
          <p:cNvPr id="57" name="Group 56">
            <a:extLst>
              <a:ext uri="{FF2B5EF4-FFF2-40B4-BE49-F238E27FC236}">
                <a16:creationId xmlns:a16="http://schemas.microsoft.com/office/drawing/2014/main" id="{1B16943F-4118-4BCD-98D1-F0C60B54E057}"/>
              </a:ext>
            </a:extLst>
          </p:cNvPr>
          <p:cNvGrpSpPr/>
          <p:nvPr/>
        </p:nvGrpSpPr>
        <p:grpSpPr>
          <a:xfrm>
            <a:off x="9146097" y="4390825"/>
            <a:ext cx="2520000" cy="1303564"/>
            <a:chOff x="9115425" y="4390825"/>
            <a:chExt cx="2520000" cy="1303564"/>
          </a:xfrm>
        </p:grpSpPr>
        <p:pic>
          <p:nvPicPr>
            <p:cNvPr id="30" name="Picture 29" descr="A screenshot of a cell phone&#10;&#10;Description automatically generated">
              <a:extLst>
                <a:ext uri="{FF2B5EF4-FFF2-40B4-BE49-F238E27FC236}">
                  <a16:creationId xmlns:a16="http://schemas.microsoft.com/office/drawing/2014/main" id="{897C7BCC-6E23-442E-84AA-273C75633B56}"/>
                </a:ext>
              </a:extLst>
            </p:cNvPr>
            <p:cNvPicPr>
              <a:picLocks noChangeAspect="1"/>
            </p:cNvPicPr>
            <p:nvPr/>
          </p:nvPicPr>
          <p:blipFill>
            <a:blip r:embed="rId15"/>
            <a:stretch>
              <a:fillRect/>
            </a:stretch>
          </p:blipFill>
          <p:spPr>
            <a:xfrm>
              <a:off x="9115425" y="4390825"/>
              <a:ext cx="2520000" cy="1303564"/>
            </a:xfrm>
            <a:prstGeom prst="rect">
              <a:avLst/>
            </a:prstGeom>
          </p:spPr>
        </p:pic>
        <p:pic>
          <p:nvPicPr>
            <p:cNvPr id="45" name="Picture 44" descr="A close up of a logo&#10;&#10;Description automatically generated">
              <a:extLst>
                <a:ext uri="{FF2B5EF4-FFF2-40B4-BE49-F238E27FC236}">
                  <a16:creationId xmlns:a16="http://schemas.microsoft.com/office/drawing/2014/main" id="{5420DC57-FB1A-4512-BACA-2874EC21EB78}"/>
                </a:ext>
              </a:extLst>
            </p:cNvPr>
            <p:cNvPicPr>
              <a:picLocks noChangeAspect="1"/>
            </p:cNvPicPr>
            <p:nvPr/>
          </p:nvPicPr>
          <p:blipFill>
            <a:blip r:embed="rId16"/>
            <a:stretch>
              <a:fillRect/>
            </a:stretch>
          </p:blipFill>
          <p:spPr>
            <a:xfrm>
              <a:off x="11253165" y="4601601"/>
              <a:ext cx="288000" cy="288000"/>
            </a:xfrm>
            <a:prstGeom prst="rect">
              <a:avLst/>
            </a:prstGeom>
            <a:solidFill>
              <a:srgbClr val="FFFFFF"/>
            </a:solidFill>
          </p:spPr>
        </p:pic>
      </p:grpSp>
      <p:grpSp>
        <p:nvGrpSpPr>
          <p:cNvPr id="53" name="Group 52">
            <a:extLst>
              <a:ext uri="{FF2B5EF4-FFF2-40B4-BE49-F238E27FC236}">
                <a16:creationId xmlns:a16="http://schemas.microsoft.com/office/drawing/2014/main" id="{343227A7-D48F-4D93-9372-F2BFD3B6A801}"/>
              </a:ext>
            </a:extLst>
          </p:cNvPr>
          <p:cNvGrpSpPr/>
          <p:nvPr/>
        </p:nvGrpSpPr>
        <p:grpSpPr>
          <a:xfrm>
            <a:off x="3436975" y="4136144"/>
            <a:ext cx="2520000" cy="1558245"/>
            <a:chOff x="3436975" y="4136144"/>
            <a:chExt cx="2520000" cy="1558245"/>
          </a:xfrm>
        </p:grpSpPr>
        <p:pic>
          <p:nvPicPr>
            <p:cNvPr id="22" name="Picture 21" descr="A screenshot of a cell phone&#10;&#10;Description automatically generated">
              <a:extLst>
                <a:ext uri="{FF2B5EF4-FFF2-40B4-BE49-F238E27FC236}">
                  <a16:creationId xmlns:a16="http://schemas.microsoft.com/office/drawing/2014/main" id="{3D5461A8-1088-440E-B20A-0100E3772D88}"/>
                </a:ext>
              </a:extLst>
            </p:cNvPr>
            <p:cNvPicPr>
              <a:picLocks noChangeAspect="1"/>
            </p:cNvPicPr>
            <p:nvPr/>
          </p:nvPicPr>
          <p:blipFill>
            <a:blip r:embed="rId17"/>
            <a:stretch>
              <a:fillRect/>
            </a:stretch>
          </p:blipFill>
          <p:spPr>
            <a:xfrm>
              <a:off x="3436975" y="4136144"/>
              <a:ext cx="2520000" cy="1558245"/>
            </a:xfrm>
            <a:prstGeom prst="rect">
              <a:avLst/>
            </a:prstGeom>
          </p:spPr>
        </p:pic>
        <p:pic>
          <p:nvPicPr>
            <p:cNvPr id="47" name="Picture 46" descr="A close up of a logo&#10;&#10;Description automatically generated">
              <a:extLst>
                <a:ext uri="{FF2B5EF4-FFF2-40B4-BE49-F238E27FC236}">
                  <a16:creationId xmlns:a16="http://schemas.microsoft.com/office/drawing/2014/main" id="{C648E5C3-0C90-4A45-8374-5F6FCDEB33D3}"/>
                </a:ext>
              </a:extLst>
            </p:cNvPr>
            <p:cNvPicPr>
              <a:picLocks noChangeAspect="1"/>
            </p:cNvPicPr>
            <p:nvPr/>
          </p:nvPicPr>
          <p:blipFill>
            <a:blip r:embed="rId18"/>
            <a:stretch>
              <a:fillRect/>
            </a:stretch>
          </p:blipFill>
          <p:spPr>
            <a:xfrm>
              <a:off x="5582794" y="4325564"/>
              <a:ext cx="288000" cy="288000"/>
            </a:xfrm>
            <a:prstGeom prst="rect">
              <a:avLst/>
            </a:prstGeom>
            <a:solidFill>
              <a:srgbClr val="FFFFFF"/>
            </a:solidFill>
          </p:spPr>
        </p:pic>
      </p:grpSp>
      <p:sp>
        <p:nvSpPr>
          <p:cNvPr id="49" name="TextBox 48">
            <a:extLst>
              <a:ext uri="{FF2B5EF4-FFF2-40B4-BE49-F238E27FC236}">
                <a16:creationId xmlns:a16="http://schemas.microsoft.com/office/drawing/2014/main" id="{CAE393C9-1928-43FA-AD9C-9D0788DFD1B9}"/>
              </a:ext>
            </a:extLst>
          </p:cNvPr>
          <p:cNvSpPr txBox="1"/>
          <p:nvPr/>
        </p:nvSpPr>
        <p:spPr>
          <a:xfrm>
            <a:off x="504776" y="6034746"/>
            <a:ext cx="5159473" cy="246221"/>
          </a:xfrm>
          <a:prstGeom prst="rect">
            <a:avLst/>
          </a:prstGeom>
          <a:noFill/>
        </p:spPr>
        <p:txBody>
          <a:bodyPr wrap="square">
            <a:spAutoFit/>
          </a:bodyPr>
          <a:lstStyle/>
          <a:p>
            <a:pPr marL="0" indent="0">
              <a:buNone/>
            </a:pPr>
            <a:r>
              <a:rPr lang="en-ZA" sz="1000" i="1" dirty="0">
                <a:solidFill>
                  <a:schemeClr val="tx1"/>
                </a:solidFill>
                <a:latin typeface="+mn-lt"/>
              </a:rPr>
              <a:t>Mentions anonymised to protect author privacy.</a:t>
            </a:r>
          </a:p>
        </p:txBody>
      </p:sp>
    </p:spTree>
    <p:extLst>
      <p:ext uri="{BB962C8B-B14F-4D97-AF65-F5344CB8AC3E}">
        <p14:creationId xmlns:p14="http://schemas.microsoft.com/office/powerpoint/2010/main" val="20351305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3802" y="740229"/>
            <a:ext cx="9804530" cy="905612"/>
          </a:xfrm>
        </p:spPr>
        <p:txBody>
          <a:bodyPr/>
          <a:lstStyle/>
          <a:p>
            <a:r>
              <a:rPr lang="en-US" dirty="0"/>
              <a:t>Glossary of terms</a:t>
            </a:r>
            <a:endParaRPr lang="ar-SA" sz="2400" dirty="0">
              <a:solidFill>
                <a:schemeClr val="bg1"/>
              </a:solidFill>
            </a:endParaRPr>
          </a:p>
        </p:txBody>
      </p:sp>
      <p:sp>
        <p:nvSpPr>
          <p:cNvPr id="5" name="Rectangle 4">
            <a:extLst>
              <a:ext uri="{FF2B5EF4-FFF2-40B4-BE49-F238E27FC236}">
                <a16:creationId xmlns:a16="http://schemas.microsoft.com/office/drawing/2014/main" id="{BB328F81-3AA1-49CD-8403-8F20DAFA4913}"/>
              </a:ext>
            </a:extLst>
          </p:cNvPr>
          <p:cNvSpPr/>
          <p:nvPr/>
        </p:nvSpPr>
        <p:spPr>
          <a:xfrm>
            <a:off x="9557886" y="6451042"/>
            <a:ext cx="2178589" cy="22889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dirty="0">
              <a:ln>
                <a:noFill/>
              </a:ln>
              <a:solidFill>
                <a:srgbClr val="C0C0C0"/>
              </a:solidFill>
              <a:effectLst/>
              <a:uLnTx/>
              <a:uFillTx/>
              <a:latin typeface="Open Sans"/>
              <a:ea typeface="+mn-ea"/>
              <a:cs typeface="+mn-cs"/>
              <a:sym typeface="Arial"/>
            </a:endParaRPr>
          </a:p>
        </p:txBody>
      </p:sp>
      <p:sp>
        <p:nvSpPr>
          <p:cNvPr id="2" name="TextBox 1">
            <a:extLst>
              <a:ext uri="{FF2B5EF4-FFF2-40B4-BE49-F238E27FC236}">
                <a16:creationId xmlns:a16="http://schemas.microsoft.com/office/drawing/2014/main" id="{7AB2BEE1-26C1-A74B-9941-7826372FE071}"/>
              </a:ext>
            </a:extLst>
          </p:cNvPr>
          <p:cNvSpPr txBox="1"/>
          <p:nvPr/>
        </p:nvSpPr>
        <p:spPr>
          <a:xfrm>
            <a:off x="543802" y="1858297"/>
            <a:ext cx="3496386" cy="4223592"/>
          </a:xfrm>
          <a:prstGeom prst="rect">
            <a:avLst/>
          </a:prstGeom>
          <a:noFill/>
        </p:spPr>
        <p:txBody>
          <a:bodyPr wrap="square" lIns="0" tIns="0" rIns="0" bIns="0" rtlCol="0">
            <a:noAutofit/>
          </a:bodyPr>
          <a:lstStyle/>
          <a:p>
            <a:pPr fontAlgn="base">
              <a:lnSpc>
                <a:spcPts val="1500"/>
              </a:lnSpc>
              <a:spcAft>
                <a:spcPts val="600"/>
              </a:spcAft>
            </a:pPr>
            <a:r>
              <a:rPr lang="en-US" sz="1500"/>
              <a:t>Volume and mentions</a:t>
            </a:r>
          </a:p>
          <a:p>
            <a:pPr fontAlgn="base">
              <a:lnSpc>
                <a:spcPts val="1500"/>
              </a:lnSpc>
            </a:pPr>
            <a:r>
              <a:rPr lang="en-US" sz="1200"/>
              <a:t>Volume is the number of mentions. BrandsEye counts each tweet, Facebook post or comment, blog post, or article as an individual mention.</a:t>
            </a:r>
          </a:p>
          <a:p>
            <a:pPr fontAlgn="base">
              <a:lnSpc>
                <a:spcPts val="1500"/>
              </a:lnSpc>
            </a:pPr>
            <a:endParaRPr lang="en-US" sz="1200"/>
          </a:p>
          <a:p>
            <a:pPr lvl="0" fontAlgn="base">
              <a:lnSpc>
                <a:spcPts val="1500"/>
              </a:lnSpc>
              <a:spcBef>
                <a:spcPts val="600"/>
              </a:spcBef>
              <a:spcAft>
                <a:spcPts val="600"/>
              </a:spcAft>
            </a:pPr>
            <a:r>
              <a:rPr lang="en-US" sz="1500">
                <a:solidFill>
                  <a:srgbClr val="444444"/>
                </a:solidFill>
              </a:rPr>
              <a:t>OTS</a:t>
            </a:r>
          </a:p>
          <a:p>
            <a:pPr fontAlgn="base">
              <a:lnSpc>
                <a:spcPts val="1500"/>
              </a:lnSpc>
            </a:pPr>
            <a:r>
              <a:rPr lang="en-US" sz="1200"/>
              <a:t>Opportunities-to-see (OTS) reflects the number of individuals who would have had the opportunity to see a mention online; it represents the potential exposure of the content. OTS is based on the number of mentions and followers of the contributor(s).</a:t>
            </a:r>
          </a:p>
          <a:p>
            <a:pPr fontAlgn="base">
              <a:lnSpc>
                <a:spcPts val="1500"/>
              </a:lnSpc>
            </a:pPr>
            <a:endParaRPr lang="en-US" sz="1200"/>
          </a:p>
          <a:p>
            <a:pPr lvl="0" fontAlgn="base">
              <a:lnSpc>
                <a:spcPts val="1500"/>
              </a:lnSpc>
              <a:spcBef>
                <a:spcPts val="600"/>
              </a:spcBef>
              <a:spcAft>
                <a:spcPts val="600"/>
              </a:spcAft>
            </a:pPr>
            <a:r>
              <a:rPr lang="en-US" sz="1500">
                <a:solidFill>
                  <a:srgbClr val="444444"/>
                </a:solidFill>
              </a:rPr>
              <a:t>Engagement</a:t>
            </a:r>
          </a:p>
          <a:p>
            <a:pPr fontAlgn="base">
              <a:lnSpc>
                <a:spcPts val="1500"/>
              </a:lnSpc>
            </a:pPr>
            <a:r>
              <a:rPr lang="en-US" sz="1200"/>
              <a:t>The engagement score consists of the total number of reshares and replies on a post.</a:t>
            </a:r>
          </a:p>
          <a:p>
            <a:pPr fontAlgn="base">
              <a:lnSpc>
                <a:spcPts val="1500"/>
              </a:lnSpc>
            </a:pPr>
            <a:endParaRPr lang="en-US" sz="1200"/>
          </a:p>
        </p:txBody>
      </p:sp>
      <p:sp>
        <p:nvSpPr>
          <p:cNvPr id="11" name="TextBox 10">
            <a:extLst>
              <a:ext uri="{FF2B5EF4-FFF2-40B4-BE49-F238E27FC236}">
                <a16:creationId xmlns:a16="http://schemas.microsoft.com/office/drawing/2014/main" id="{463DBCD0-E2FA-1945-9687-A606D8F6FB3F}"/>
              </a:ext>
            </a:extLst>
          </p:cNvPr>
          <p:cNvSpPr txBox="1"/>
          <p:nvPr/>
        </p:nvSpPr>
        <p:spPr>
          <a:xfrm>
            <a:off x="4354514" y="1858297"/>
            <a:ext cx="3486150" cy="4192588"/>
          </a:xfrm>
          <a:prstGeom prst="rect">
            <a:avLst/>
          </a:prstGeom>
          <a:noFill/>
        </p:spPr>
        <p:txBody>
          <a:bodyPr wrap="square" lIns="0" tIns="0" rIns="0" bIns="0" rtlCol="0">
            <a:noAutofit/>
          </a:bodyPr>
          <a:lstStyle/>
          <a:p>
            <a:pPr lvl="0" fontAlgn="base">
              <a:lnSpc>
                <a:spcPts val="1500"/>
              </a:lnSpc>
              <a:spcAft>
                <a:spcPts val="600"/>
              </a:spcAft>
            </a:pPr>
            <a:r>
              <a:rPr lang="en-US" sz="1500" dirty="0">
                <a:solidFill>
                  <a:srgbClr val="444444"/>
                </a:solidFill>
              </a:rPr>
              <a:t>Category</a:t>
            </a:r>
          </a:p>
          <a:p>
            <a:pPr fontAlgn="base">
              <a:lnSpc>
                <a:spcPts val="1500"/>
              </a:lnSpc>
            </a:pPr>
            <a:r>
              <a:rPr lang="en-US" sz="1200" dirty="0"/>
              <a:t>This refers to the type of author a mention comes from—consumer, press, enterprise (brand property, like Twitter handles, Facebook pages, or websites), or directory (classifieds). </a:t>
            </a:r>
          </a:p>
          <a:p>
            <a:pPr fontAlgn="base">
              <a:lnSpc>
                <a:spcPts val="1500"/>
              </a:lnSpc>
            </a:pPr>
            <a:endParaRPr lang="en-US" sz="1200" dirty="0"/>
          </a:p>
          <a:p>
            <a:pPr fontAlgn="base">
              <a:lnSpc>
                <a:spcPts val="1500"/>
              </a:lnSpc>
              <a:spcBef>
                <a:spcPts val="600"/>
              </a:spcBef>
              <a:spcAft>
                <a:spcPts val="600"/>
              </a:spcAft>
            </a:pPr>
            <a:r>
              <a:rPr lang="en-US" sz="1500" dirty="0">
                <a:solidFill>
                  <a:srgbClr val="444444"/>
                </a:solidFill>
              </a:rPr>
              <a:t>Source</a:t>
            </a:r>
            <a:endParaRPr lang="en-US" sz="1200" dirty="0"/>
          </a:p>
          <a:p>
            <a:pPr fontAlgn="base">
              <a:lnSpc>
                <a:spcPts val="1500"/>
              </a:lnSpc>
            </a:pPr>
            <a:r>
              <a:rPr lang="en-US" sz="1200" dirty="0"/>
              <a:t>The source of a mention is the domain it comes from. For example, a tweet’s source is twitter.com, and an article’s source might be iol.co.za.</a:t>
            </a:r>
          </a:p>
          <a:p>
            <a:pPr fontAlgn="base">
              <a:lnSpc>
                <a:spcPts val="1500"/>
              </a:lnSpc>
            </a:pPr>
            <a:endParaRPr lang="en-US" sz="1200" dirty="0"/>
          </a:p>
          <a:p>
            <a:pPr lvl="0" fontAlgn="base">
              <a:lnSpc>
                <a:spcPts val="1500"/>
              </a:lnSpc>
              <a:spcBef>
                <a:spcPts val="600"/>
              </a:spcBef>
              <a:spcAft>
                <a:spcPts val="600"/>
              </a:spcAft>
            </a:pPr>
            <a:r>
              <a:rPr lang="en-US" sz="1500" dirty="0">
                <a:solidFill>
                  <a:srgbClr val="444444"/>
                </a:solidFill>
              </a:rPr>
              <a:t>Net sentiment</a:t>
            </a:r>
            <a:endParaRPr lang="en-US" sz="1200" dirty="0">
              <a:solidFill>
                <a:srgbClr val="444444"/>
              </a:solidFill>
            </a:endParaRPr>
          </a:p>
          <a:p>
            <a:pPr fontAlgn="base">
              <a:lnSpc>
                <a:spcPts val="1500"/>
              </a:lnSpc>
            </a:pPr>
            <a:r>
              <a:rPr lang="en-US" sz="1200" dirty="0"/>
              <a:t>Negative sentiment is subtracted from positive sentiment. This results in a net value. This value is useful as the sentiment at a specific point in time can be understood as a whole value. </a:t>
            </a:r>
          </a:p>
          <a:p>
            <a:pPr fontAlgn="base">
              <a:lnSpc>
                <a:spcPts val="1500"/>
              </a:lnSpc>
            </a:pPr>
            <a:endParaRPr lang="en-US" sz="1200" dirty="0"/>
          </a:p>
        </p:txBody>
      </p:sp>
    </p:spTree>
    <p:extLst>
      <p:ext uri="{BB962C8B-B14F-4D97-AF65-F5344CB8AC3E}">
        <p14:creationId xmlns:p14="http://schemas.microsoft.com/office/powerpoint/2010/main" val="23142765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45E397-BDCF-4017-B6CD-FA024216F13E}"/>
              </a:ext>
            </a:extLst>
          </p:cNvPr>
          <p:cNvSpPr>
            <a:spLocks noGrp="1"/>
          </p:cNvSpPr>
          <p:nvPr>
            <p:ph type="title"/>
          </p:nvPr>
        </p:nvSpPr>
        <p:spPr/>
        <p:txBody>
          <a:bodyPr>
            <a:normAutofit/>
          </a:bodyPr>
          <a:lstStyle/>
          <a:p>
            <a:endParaRPr lang="en-ZA" sz="2800" dirty="0"/>
          </a:p>
        </p:txBody>
      </p:sp>
    </p:spTree>
    <p:extLst>
      <p:ext uri="{BB962C8B-B14F-4D97-AF65-F5344CB8AC3E}">
        <p14:creationId xmlns:p14="http://schemas.microsoft.com/office/powerpoint/2010/main" val="48837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941988-FDCA-574F-ADE1-1608A34B5970}"/>
              </a:ext>
            </a:extLst>
          </p:cNvPr>
          <p:cNvSpPr>
            <a:spLocks noGrp="1"/>
          </p:cNvSpPr>
          <p:nvPr>
            <p:ph type="body" sz="quarter" idx="11"/>
          </p:nvPr>
        </p:nvSpPr>
        <p:spPr>
          <a:xfrm>
            <a:off x="534988" y="1345324"/>
            <a:ext cx="11131109" cy="4973413"/>
          </a:xfrm>
        </p:spPr>
        <p:txBody>
          <a:bodyPr/>
          <a:lstStyle/>
          <a:p>
            <a:pPr marL="0" indent="0">
              <a:buNone/>
            </a:pPr>
            <a:r>
              <a:rPr lang="en-GB" dirty="0"/>
              <a:t>This pilot study explores vaccine hesitancy conversation on social media in the UK and US.  A growing number of polls in both countries have indicated that a significant number of people will refuse a COVID-19 vaccination when it becomes available. </a:t>
            </a:r>
          </a:p>
          <a:p>
            <a:pPr marL="0" indent="0">
              <a:buNone/>
            </a:pPr>
            <a:endParaRPr lang="en-GB" dirty="0"/>
          </a:p>
          <a:p>
            <a:pPr marL="0" indent="0">
              <a:buNone/>
            </a:pPr>
            <a:r>
              <a:rPr lang="en-GB" dirty="0"/>
              <a:t>We aim to conduct further in-depth vaccine hesitancy research, in the UK, US, and other regions to gain a deeper understanding of this issue. </a:t>
            </a:r>
            <a:r>
              <a:rPr lang="en-GB" dirty="0" err="1"/>
              <a:t>BrandsEye</a:t>
            </a:r>
            <a:r>
              <a:rPr lang="en-GB" dirty="0"/>
              <a:t> is looking to gather inputs from, and develop partnerships with, interested vaccine and healthcare stakeholders. By partnering with subject matter experts, we believe that we can develop a robust analysis to generate actionable insights that will benefit public health planning. </a:t>
            </a:r>
          </a:p>
          <a:p>
            <a:pPr marL="0" indent="0">
              <a:buNone/>
            </a:pPr>
            <a:endParaRPr lang="en-GB" dirty="0"/>
          </a:p>
          <a:p>
            <a:pPr marL="0" indent="0">
              <a:buNone/>
            </a:pPr>
            <a:r>
              <a:rPr lang="en-GB" dirty="0" err="1"/>
              <a:t>BrandsEye</a:t>
            </a:r>
            <a:r>
              <a:rPr lang="en-GB" dirty="0"/>
              <a:t> is uniquely positioned to conduct social media sentiment analysis. Our combination of AI and proprietary human crowds to structure social media conversation has proven valuable in predicting major binary public issues, including the 2016 US Election and Brexit referendum. Our Crowd is a large, distributed workforce who we curate and pay to verify and mark-up raw social media data. We use people to do this work as machines are not accurate enough in their ability to understand the nuances of human conversation, including sarcasm, idiom, slang, and emoticons - all of which are common in social media conversation. This human-verified approach allows us to deliver sentiment accuracy of 95% or better.</a:t>
            </a:r>
            <a:br>
              <a:rPr lang="en-GB" dirty="0"/>
            </a:br>
            <a:r>
              <a:rPr lang="en-GB" dirty="0"/>
              <a:t> </a:t>
            </a:r>
            <a:endParaRPr lang="en-US" dirty="0"/>
          </a:p>
        </p:txBody>
      </p:sp>
      <p:sp>
        <p:nvSpPr>
          <p:cNvPr id="3" name="Title 2">
            <a:extLst>
              <a:ext uri="{FF2B5EF4-FFF2-40B4-BE49-F238E27FC236}">
                <a16:creationId xmlns:a16="http://schemas.microsoft.com/office/drawing/2014/main" id="{1229FD8C-0AF1-714D-A875-EB09A1E13FA8}"/>
              </a:ext>
            </a:extLst>
          </p:cNvPr>
          <p:cNvSpPr>
            <a:spLocks noGrp="1"/>
          </p:cNvSpPr>
          <p:nvPr>
            <p:ph type="title"/>
          </p:nvPr>
        </p:nvSpPr>
        <p:spPr/>
        <p:txBody>
          <a:bodyPr/>
          <a:lstStyle/>
          <a:p>
            <a:r>
              <a:rPr lang="en-US" dirty="0"/>
              <a:t>Background: COVID-19 vaccine hesitancy report</a:t>
            </a:r>
          </a:p>
        </p:txBody>
      </p:sp>
      <p:sp>
        <p:nvSpPr>
          <p:cNvPr id="4" name="Text Placeholder 3">
            <a:extLst>
              <a:ext uri="{FF2B5EF4-FFF2-40B4-BE49-F238E27FC236}">
                <a16:creationId xmlns:a16="http://schemas.microsoft.com/office/drawing/2014/main" id="{893C4AE2-14F8-7F43-817C-62F458343D7E}"/>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9245452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9C9AA3-479D-4C87-803B-4A97F6E52A29}"/>
              </a:ext>
            </a:extLst>
          </p:cNvPr>
          <p:cNvSpPr>
            <a:spLocks noGrp="1"/>
          </p:cNvSpPr>
          <p:nvPr>
            <p:ph type="body" sz="quarter" idx="11"/>
          </p:nvPr>
        </p:nvSpPr>
        <p:spPr>
          <a:xfrm>
            <a:off x="534514" y="1856240"/>
            <a:ext cx="4772499" cy="1344160"/>
          </a:xfrm>
        </p:spPr>
        <p:txBody>
          <a:bodyPr/>
          <a:lstStyle/>
          <a:p>
            <a:pPr marL="0" indent="0">
              <a:lnSpc>
                <a:spcPts val="1800"/>
              </a:lnSpc>
              <a:buNone/>
            </a:pPr>
            <a:r>
              <a:rPr lang="en-ZA" sz="1200" dirty="0"/>
              <a:t>The table below shows the total volume of Twitter mentions </a:t>
            </a:r>
            <a:r>
              <a:rPr lang="en-ZA" sz="1200" dirty="0" err="1"/>
              <a:t>BrandsEye</a:t>
            </a:r>
            <a:r>
              <a:rPr lang="en-ZA" sz="1200" dirty="0"/>
              <a:t> identified about a COVID-19 vaccine from 28 July – 28 August 2020.  </a:t>
            </a:r>
            <a:r>
              <a:rPr lang="en-ZA" sz="1200" dirty="0" err="1"/>
              <a:t>BrandsEye’s</a:t>
            </a:r>
            <a:r>
              <a:rPr lang="en-ZA" sz="1200" dirty="0"/>
              <a:t> Crowd of human contributors evaluated the sentiment contained in 8 392 mentions. Mentions were assigned sentiment scores of positive, negative or neutral. 1505 mentions were categorised into a 9 hesitancy themes.</a:t>
            </a:r>
          </a:p>
        </p:txBody>
      </p:sp>
      <p:sp>
        <p:nvSpPr>
          <p:cNvPr id="3" name="Title 2">
            <a:extLst>
              <a:ext uri="{FF2B5EF4-FFF2-40B4-BE49-F238E27FC236}">
                <a16:creationId xmlns:a16="http://schemas.microsoft.com/office/drawing/2014/main" id="{391F6C8E-9A5C-45AD-960E-0CB94E632E01}"/>
              </a:ext>
            </a:extLst>
          </p:cNvPr>
          <p:cNvSpPr>
            <a:spLocks noGrp="1"/>
          </p:cNvSpPr>
          <p:nvPr>
            <p:ph type="title"/>
          </p:nvPr>
        </p:nvSpPr>
        <p:spPr/>
        <p:txBody>
          <a:bodyPr/>
          <a:lstStyle/>
          <a:p>
            <a:r>
              <a:rPr lang="en-ZA" dirty="0"/>
              <a:t>Sampling Methodology</a:t>
            </a:r>
          </a:p>
        </p:txBody>
      </p:sp>
      <p:graphicFrame>
        <p:nvGraphicFramePr>
          <p:cNvPr id="6" name="Table 5">
            <a:extLst>
              <a:ext uri="{FF2B5EF4-FFF2-40B4-BE49-F238E27FC236}">
                <a16:creationId xmlns:a16="http://schemas.microsoft.com/office/drawing/2014/main" id="{89159CF3-2862-439D-8AF9-F153781C55E1}"/>
              </a:ext>
            </a:extLst>
          </p:cNvPr>
          <p:cNvGraphicFramePr>
            <a:graphicFrameLocks noGrp="1"/>
          </p:cNvGraphicFramePr>
          <p:nvPr>
            <p:extLst>
              <p:ext uri="{D42A27DB-BD31-4B8C-83A1-F6EECF244321}">
                <p14:modId xmlns:p14="http://schemas.microsoft.com/office/powerpoint/2010/main" val="3839747291"/>
              </p:ext>
            </p:extLst>
          </p:nvPr>
        </p:nvGraphicFramePr>
        <p:xfrm>
          <a:off x="543802" y="3429000"/>
          <a:ext cx="8920205" cy="2518320"/>
        </p:xfrm>
        <a:graphic>
          <a:graphicData uri="http://schemas.openxmlformats.org/drawingml/2006/table">
            <a:tbl>
              <a:tblPr/>
              <a:tblGrid>
                <a:gridCol w="2904248">
                  <a:extLst>
                    <a:ext uri="{9D8B030D-6E8A-4147-A177-3AD203B41FA5}">
                      <a16:colId xmlns:a16="http://schemas.microsoft.com/office/drawing/2014/main" val="3587578378"/>
                    </a:ext>
                  </a:extLst>
                </a:gridCol>
                <a:gridCol w="2005319">
                  <a:extLst>
                    <a:ext uri="{9D8B030D-6E8A-4147-A177-3AD203B41FA5}">
                      <a16:colId xmlns:a16="http://schemas.microsoft.com/office/drawing/2014/main" val="1796318341"/>
                    </a:ext>
                  </a:extLst>
                </a:gridCol>
                <a:gridCol w="2005319">
                  <a:extLst>
                    <a:ext uri="{9D8B030D-6E8A-4147-A177-3AD203B41FA5}">
                      <a16:colId xmlns:a16="http://schemas.microsoft.com/office/drawing/2014/main" val="3498929783"/>
                    </a:ext>
                  </a:extLst>
                </a:gridCol>
                <a:gridCol w="2005319">
                  <a:extLst>
                    <a:ext uri="{9D8B030D-6E8A-4147-A177-3AD203B41FA5}">
                      <a16:colId xmlns:a16="http://schemas.microsoft.com/office/drawing/2014/main" val="3750675945"/>
                    </a:ext>
                  </a:extLst>
                </a:gridCol>
              </a:tblGrid>
              <a:tr h="334685">
                <a:tc>
                  <a:txBody>
                    <a:bodyPr/>
                    <a:lstStyle/>
                    <a:p>
                      <a:pPr algn="r" rtl="0" fontAlgn="ctr"/>
                      <a:endParaRPr lang="en-US" sz="1300" b="0" i="0" u="none" strike="noStrike" cap="all" baseline="0" dirty="0">
                        <a:solidFill>
                          <a:schemeClr val="tx1"/>
                        </a:solidFill>
                        <a:effectLst/>
                        <a:latin typeface="+mn-lt"/>
                      </a:endParaRPr>
                    </a:p>
                  </a:txBody>
                  <a:tcPr marL="36000" marR="144000" marT="7200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sz="1300" b="0" i="0" u="none" strike="noStrike" cap="all" baseline="0" dirty="0">
                          <a:solidFill>
                            <a:schemeClr val="tx1"/>
                          </a:solidFill>
                          <a:effectLst/>
                          <a:latin typeface="+mn-lt"/>
                        </a:rPr>
                        <a:t>Overall</a:t>
                      </a:r>
                    </a:p>
                  </a:txBody>
                  <a:tcPr marL="36000" marR="144000" marT="7200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sz="1300" b="0" i="0" u="none" strike="noStrike" cap="all" baseline="0" dirty="0">
                          <a:solidFill>
                            <a:schemeClr val="tx1"/>
                          </a:solidFill>
                          <a:effectLst/>
                          <a:latin typeface="+mn-lt"/>
                        </a:rPr>
                        <a:t>United States</a:t>
                      </a:r>
                    </a:p>
                  </a:txBody>
                  <a:tcPr marL="144000" marR="144000" marT="7200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US" sz="1300" b="0" i="0" u="none" strike="noStrike" cap="all" baseline="0" dirty="0">
                          <a:solidFill>
                            <a:schemeClr val="tx1"/>
                          </a:solidFill>
                          <a:effectLst/>
                          <a:latin typeface="+mn-lt"/>
                        </a:rPr>
                        <a:t>United KINGDOM</a:t>
                      </a:r>
                    </a:p>
                  </a:txBody>
                  <a:tcPr marL="144000" marR="0" marT="72000" marB="72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1230547"/>
                  </a:ext>
                </a:extLst>
              </a:tr>
              <a:tr h="232484">
                <a:tc>
                  <a:txBody>
                    <a:bodyPr/>
                    <a:lstStyle/>
                    <a:p>
                      <a:pPr marR="0" algn="l" rtl="0" eaLnBrk="1" fontAlgn="ctr" hangingPunct="1">
                        <a:lnSpc>
                          <a:spcPct val="100000"/>
                        </a:lnSpc>
                        <a:spcBef>
                          <a:spcPts val="0"/>
                        </a:spcBef>
                        <a:spcAft>
                          <a:spcPts val="0"/>
                        </a:spcAft>
                        <a:buNone/>
                      </a:pPr>
                      <a:r>
                        <a:rPr lang="is-IS" sz="1500" b="0" i="0" u="none" strike="noStrike" dirty="0">
                          <a:solidFill>
                            <a:schemeClr val="tx1"/>
                          </a:solidFill>
                          <a:effectLst/>
                          <a:latin typeface="+mn-lt"/>
                        </a:rPr>
                        <a:t>Total COVID-19 vaccine conversation</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is-IS" sz="1500" b="0" i="0" u="none" strike="noStrike" dirty="0">
                          <a:solidFill>
                            <a:schemeClr val="tx1"/>
                          </a:solidFill>
                          <a:effectLst/>
                          <a:latin typeface="+mn-lt"/>
                        </a:rPr>
                        <a:t>243 883</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is-IS" sz="1500" b="0" i="0" u="none" strike="noStrike" dirty="0">
                          <a:solidFill>
                            <a:schemeClr val="tx1"/>
                          </a:solidFill>
                          <a:effectLst/>
                          <a:latin typeface="+mn-lt"/>
                        </a:rPr>
                        <a:t>219 671</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en-ZA" sz="1500" b="0" i="0" u="none" strike="noStrike" cap="none" dirty="0">
                          <a:solidFill>
                            <a:schemeClr val="tx1"/>
                          </a:solidFill>
                          <a:effectLst/>
                          <a:latin typeface="+mn-lt"/>
                          <a:ea typeface="+mn-ea"/>
                          <a:cs typeface="+mn-cs"/>
                          <a:sym typeface="Arial"/>
                        </a:rPr>
                        <a:t>24 212</a:t>
                      </a:r>
                      <a:endParaRPr lang="is-IS" sz="1500" b="0" i="0" u="none" strike="noStrike" dirty="0">
                        <a:solidFill>
                          <a:schemeClr val="tx1"/>
                        </a:solidFill>
                        <a:effectLst/>
                        <a:latin typeface="+mn-lt"/>
                      </a:endParaRPr>
                    </a:p>
                  </a:txBody>
                  <a:tcPr marL="144000" marR="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1194288"/>
                  </a:ext>
                </a:extLst>
              </a:tr>
              <a:tr h="232484">
                <a:tc>
                  <a:txBody>
                    <a:bodyPr/>
                    <a:lstStyle/>
                    <a:p>
                      <a:pPr marR="0" algn="l" rtl="0" eaLnBrk="1" fontAlgn="ctr" hangingPunct="1">
                        <a:lnSpc>
                          <a:spcPct val="100000"/>
                        </a:lnSpc>
                        <a:spcBef>
                          <a:spcPts val="0"/>
                        </a:spcBef>
                        <a:spcAft>
                          <a:spcPts val="0"/>
                        </a:spcAft>
                        <a:buNone/>
                      </a:pPr>
                      <a:r>
                        <a:rPr lang="is-IS" sz="1500" b="0" i="0" u="none" strike="noStrike" dirty="0">
                          <a:solidFill>
                            <a:schemeClr val="tx1"/>
                          </a:solidFill>
                          <a:effectLst/>
                          <a:latin typeface="+mn-lt"/>
                        </a:rPr>
                        <a:t>Sentiment &amp; classification verification</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is-IS" sz="1500" b="0" i="0" u="none" strike="noStrike" dirty="0">
                          <a:solidFill>
                            <a:schemeClr val="tx1"/>
                          </a:solidFill>
                          <a:effectLst/>
                          <a:latin typeface="+mn-lt"/>
                        </a:rPr>
                        <a:t>8 392</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ctr"/>
                      <a:r>
                        <a:rPr lang="is-IS" sz="1500" b="0" i="0" u="none" strike="noStrike" dirty="0">
                          <a:solidFill>
                            <a:schemeClr val="tx1"/>
                          </a:solidFill>
                          <a:effectLst/>
                          <a:latin typeface="+mn-lt"/>
                        </a:rPr>
                        <a:t>4 887</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is-IS" sz="1500" b="0" i="0" u="none" strike="noStrike" cap="none" dirty="0">
                          <a:solidFill>
                            <a:schemeClr val="tx1"/>
                          </a:solidFill>
                          <a:effectLst/>
                          <a:latin typeface="+mn-lt"/>
                          <a:ea typeface="+mn-ea"/>
                          <a:cs typeface="+mn-cs"/>
                          <a:sym typeface="Arial"/>
                        </a:rPr>
                        <a:t>3 505</a:t>
                      </a:r>
                    </a:p>
                  </a:txBody>
                  <a:tcPr marL="144000" marR="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466113"/>
                  </a:ext>
                </a:extLst>
              </a:tr>
              <a:tr h="232484">
                <a:tc>
                  <a:txBody>
                    <a:bodyPr/>
                    <a:lstStyle/>
                    <a:p>
                      <a:pPr marR="0" algn="l" rtl="0" eaLnBrk="1" fontAlgn="ctr" hangingPunct="1">
                        <a:lnSpc>
                          <a:spcPct val="100000"/>
                        </a:lnSpc>
                        <a:spcBef>
                          <a:spcPts val="0"/>
                        </a:spcBef>
                        <a:spcAft>
                          <a:spcPts val="0"/>
                        </a:spcAft>
                        <a:buNone/>
                      </a:pPr>
                      <a:r>
                        <a:rPr lang="is-IS" sz="1500" b="0" i="0" u="none" strike="noStrike" dirty="0">
                          <a:solidFill>
                            <a:schemeClr val="tx1"/>
                          </a:solidFill>
                          <a:effectLst/>
                          <a:latin typeface="+mn-lt"/>
                        </a:rPr>
                        <a:t>Mentions tagged with classification</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r" rtl="0" eaLnBrk="1" fontAlgn="ctr" hangingPunct="1">
                        <a:lnSpc>
                          <a:spcPct val="100000"/>
                        </a:lnSpc>
                        <a:spcBef>
                          <a:spcPts val="0"/>
                        </a:spcBef>
                        <a:spcAft>
                          <a:spcPts val="0"/>
                        </a:spcAft>
                        <a:buNone/>
                      </a:pPr>
                      <a:r>
                        <a:rPr lang="is-IS" sz="1500" b="0" i="0" u="none" strike="noStrike" cap="none" dirty="0">
                          <a:solidFill>
                            <a:schemeClr val="tx1"/>
                          </a:solidFill>
                          <a:effectLst/>
                          <a:latin typeface="+mn-lt"/>
                          <a:ea typeface="+mn-ea"/>
                          <a:cs typeface="+mn-cs"/>
                          <a:sym typeface="Arial"/>
                        </a:rPr>
                        <a:t>1 505</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r" rtl="0" eaLnBrk="1" fontAlgn="ctr" hangingPunct="1">
                        <a:lnSpc>
                          <a:spcPct val="100000"/>
                        </a:lnSpc>
                        <a:spcBef>
                          <a:spcPts val="0"/>
                        </a:spcBef>
                        <a:spcAft>
                          <a:spcPts val="0"/>
                        </a:spcAft>
                        <a:buNone/>
                      </a:pPr>
                      <a:r>
                        <a:rPr lang="is-IS" sz="1500" b="0" i="0" u="none" strike="noStrike" cap="none" dirty="0">
                          <a:solidFill>
                            <a:schemeClr val="tx1"/>
                          </a:solidFill>
                          <a:effectLst/>
                          <a:latin typeface="+mn-lt"/>
                          <a:ea typeface="+mn-ea"/>
                          <a:cs typeface="+mn-cs"/>
                          <a:sym typeface="Arial"/>
                        </a:rPr>
                        <a:t>839</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is-IS" sz="1500" b="0" i="0" u="none" strike="noStrike" cap="none" dirty="0">
                          <a:solidFill>
                            <a:schemeClr val="tx1"/>
                          </a:solidFill>
                          <a:effectLst/>
                          <a:latin typeface="+mn-lt"/>
                          <a:ea typeface="+mn-ea"/>
                          <a:cs typeface="+mn-cs"/>
                          <a:sym typeface="Arial"/>
                        </a:rPr>
                        <a:t>666</a:t>
                      </a:r>
                    </a:p>
                  </a:txBody>
                  <a:tcPr marL="144000" marR="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8357871"/>
                  </a:ext>
                </a:extLst>
              </a:tr>
              <a:tr h="232484">
                <a:tc>
                  <a:txBody>
                    <a:bodyPr/>
                    <a:lstStyle/>
                    <a:p>
                      <a:pPr marR="0" algn="l" rtl="0" eaLnBrk="1" fontAlgn="ctr" hangingPunct="1">
                        <a:lnSpc>
                          <a:spcPct val="100000"/>
                        </a:lnSpc>
                        <a:spcBef>
                          <a:spcPts val="0"/>
                        </a:spcBef>
                        <a:spcAft>
                          <a:spcPts val="0"/>
                        </a:spcAft>
                        <a:buNone/>
                      </a:pPr>
                      <a:r>
                        <a:rPr lang="is-IS" sz="1500" b="0" i="0" u="none" strike="noStrike" dirty="0">
                          <a:solidFill>
                            <a:schemeClr val="tx1"/>
                          </a:solidFill>
                          <a:effectLst/>
                          <a:latin typeface="+mn-lt"/>
                        </a:rPr>
                        <a:t>Sentiment MOE</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r" rtl="0" eaLnBrk="1" fontAlgn="ctr" hangingPunct="1">
                        <a:lnSpc>
                          <a:spcPct val="100000"/>
                        </a:lnSpc>
                        <a:spcBef>
                          <a:spcPts val="0"/>
                        </a:spcBef>
                        <a:spcAft>
                          <a:spcPts val="0"/>
                        </a:spcAft>
                        <a:buNone/>
                      </a:pPr>
                      <a:r>
                        <a:rPr lang="en-ZA" sz="1500" b="0" i="0" u="none" strike="noStrike" cap="none" dirty="0">
                          <a:solidFill>
                            <a:schemeClr val="tx1"/>
                          </a:solidFill>
                          <a:effectLst/>
                          <a:latin typeface="+mn-lt"/>
                          <a:ea typeface="+mn-ea"/>
                          <a:cs typeface="+mn-cs"/>
                          <a:sym typeface="Arial"/>
                        </a:rPr>
                        <a:t>±</a:t>
                      </a:r>
                      <a:r>
                        <a:rPr lang="is-IS" sz="1500" b="0" i="0" u="none" strike="noStrike" cap="none" dirty="0">
                          <a:solidFill>
                            <a:schemeClr val="tx1"/>
                          </a:solidFill>
                          <a:effectLst/>
                          <a:latin typeface="+mn-lt"/>
                          <a:ea typeface="+mn-ea"/>
                          <a:cs typeface="+mn-cs"/>
                          <a:sym typeface="Arial"/>
                        </a:rPr>
                        <a:t>1.6%</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r" rtl="0" eaLnBrk="1" fontAlgn="ctr" hangingPunct="1">
                        <a:lnSpc>
                          <a:spcPct val="100000"/>
                        </a:lnSpc>
                        <a:spcBef>
                          <a:spcPts val="0"/>
                        </a:spcBef>
                        <a:spcAft>
                          <a:spcPts val="0"/>
                        </a:spcAft>
                        <a:buNone/>
                      </a:pPr>
                      <a:r>
                        <a:rPr lang="en-ZA" sz="1500" b="0" i="0" u="none" strike="noStrike" cap="none" dirty="0">
                          <a:solidFill>
                            <a:schemeClr val="tx1"/>
                          </a:solidFill>
                          <a:effectLst/>
                          <a:latin typeface="+mn-lt"/>
                          <a:ea typeface="+mn-ea"/>
                          <a:cs typeface="+mn-cs"/>
                          <a:sym typeface="Arial"/>
                        </a:rPr>
                        <a:t>±</a:t>
                      </a:r>
                      <a:r>
                        <a:rPr lang="is-IS" sz="1500" b="0" i="0" u="none" strike="noStrike" cap="none" dirty="0">
                          <a:solidFill>
                            <a:schemeClr val="tx1"/>
                          </a:solidFill>
                          <a:effectLst/>
                          <a:latin typeface="+mn-lt"/>
                          <a:ea typeface="+mn-ea"/>
                          <a:cs typeface="+mn-cs"/>
                          <a:sym typeface="Arial"/>
                        </a:rPr>
                        <a:t>2.1%</a:t>
                      </a:r>
                    </a:p>
                  </a:txBody>
                  <a:tcPr marL="144000" marR="14400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ZA" sz="1500" b="0" i="0" u="none" strike="noStrike" cap="none" dirty="0">
                          <a:solidFill>
                            <a:schemeClr val="tx1"/>
                          </a:solidFill>
                          <a:effectLst/>
                          <a:latin typeface="+mn-lt"/>
                          <a:ea typeface="+mn-ea"/>
                          <a:cs typeface="+mn-cs"/>
                          <a:sym typeface="Arial"/>
                        </a:rPr>
                        <a:t>±2.3%</a:t>
                      </a:r>
                      <a:endParaRPr lang="is-IS" sz="1500" b="0" i="0" u="none" strike="noStrike" cap="none" dirty="0">
                        <a:solidFill>
                          <a:schemeClr val="tx1"/>
                        </a:solidFill>
                        <a:effectLst/>
                        <a:latin typeface="+mn-lt"/>
                        <a:ea typeface="+mn-ea"/>
                        <a:cs typeface="+mn-cs"/>
                        <a:sym typeface="Arial"/>
                      </a:endParaRPr>
                    </a:p>
                  </a:txBody>
                  <a:tcPr marL="144000" marR="0" marT="72000" marB="72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0507161"/>
                  </a:ext>
                </a:extLst>
              </a:tr>
            </a:tbl>
          </a:graphicData>
        </a:graphic>
      </p:graphicFrame>
      <p:sp>
        <p:nvSpPr>
          <p:cNvPr id="7" name="Text Placeholder 1">
            <a:extLst>
              <a:ext uri="{FF2B5EF4-FFF2-40B4-BE49-F238E27FC236}">
                <a16:creationId xmlns:a16="http://schemas.microsoft.com/office/drawing/2014/main" id="{73912B4E-37EA-4DC3-A9BB-BD70AF3B5CD8}"/>
              </a:ext>
            </a:extLst>
          </p:cNvPr>
          <p:cNvSpPr txBox="1">
            <a:spLocks/>
          </p:cNvSpPr>
          <p:nvPr/>
        </p:nvSpPr>
        <p:spPr>
          <a:xfrm>
            <a:off x="6254750" y="1856240"/>
            <a:ext cx="4772499" cy="905613"/>
          </a:xfrm>
          <a:prstGeom prst="rect">
            <a:avLst/>
          </a:prstGeom>
        </p:spPr>
        <p:txBody>
          <a:bodyPr vert="horz" lIns="0" tIns="0" rIns="0" bIns="0" rtlCol="0">
            <a:noAutofit/>
          </a:bodyPr>
          <a:lstStyle>
            <a:defPPr marR="0" lvl="0" algn="l" rtl="0">
              <a:lnSpc>
                <a:spcPct val="100000"/>
              </a:lnSpc>
              <a:spcBef>
                <a:spcPts val="0"/>
              </a:spcBef>
              <a:spcAft>
                <a:spcPts val="0"/>
              </a:spcAft>
            </a:defPPr>
            <a:lvl1pPr marL="342900" marR="0" lvl="0" indent="-342900" algn="l" rtl="0" eaLnBrk="1" hangingPunct="1">
              <a:lnSpc>
                <a:spcPts val="2400"/>
              </a:lnSpc>
              <a:spcBef>
                <a:spcPts val="0"/>
              </a:spcBef>
              <a:spcAft>
                <a:spcPts val="600"/>
              </a:spcAft>
              <a:buClr>
                <a:schemeClr val="tx1"/>
              </a:buClr>
              <a:buSzPct val="123000"/>
              <a:buFont typeface=".AppleSystemUIFont" charset="-120"/>
              <a:buChar char="•"/>
              <a:defRPr sz="1500" b="0" i="0" u="none" strike="noStrike" cap="none" baseline="0">
                <a:solidFill>
                  <a:schemeClr val="tx1"/>
                </a:solidFill>
                <a:latin typeface="+mn-lt"/>
                <a:ea typeface="Open Sans" panose="020B0606030504020204" pitchFamily="34" charset="0"/>
                <a:cs typeface="Open Sans" panose="020B0606030504020204" pitchFamily="34" charset="0"/>
                <a:sym typeface="Arial"/>
              </a:defRPr>
            </a:lvl1pPr>
            <a:lvl2pPr marL="702900" marR="0" lvl="1" indent="-342900" algn="l" rtl="0" eaLnBrk="1" hangingPunct="1">
              <a:lnSpc>
                <a:spcPts val="2400"/>
              </a:lnSpc>
              <a:spcBef>
                <a:spcPts val="0"/>
              </a:spcBef>
              <a:spcAft>
                <a:spcPts val="600"/>
              </a:spcAft>
              <a:buClr>
                <a:schemeClr val="tx1"/>
              </a:buClr>
              <a:buSzPct val="100000"/>
              <a:buFont typeface="Arial-BoldMT"/>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L="1062000" marR="0" lvl="2" indent="-342900" algn="l" rtl="0" eaLnBrk="1" hangingPunct="1">
              <a:lnSpc>
                <a:spcPts val="2400"/>
              </a:lnSpc>
              <a:spcBef>
                <a:spcPts val="0"/>
              </a:spcBef>
              <a:spcAft>
                <a:spcPts val="600"/>
              </a:spcAft>
              <a:buClr>
                <a:schemeClr val="tx1"/>
              </a:buClr>
              <a:buSzPct val="66000"/>
              <a:buFont typeface="Arial" panose="020B0604020202020204" pitchFamily="34" charset="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1062900" marR="0" lvl="4" indent="-342900" algn="l" rtl="0" eaLnBrk="1" hangingPunct="1">
              <a:lnSpc>
                <a:spcPct val="1140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indent="0">
              <a:lnSpc>
                <a:spcPts val="1800"/>
              </a:lnSpc>
              <a:buFont typeface=".AppleSystemUIFont" charset="-120"/>
              <a:buNone/>
            </a:pPr>
            <a:r>
              <a:rPr lang="en-ZA" sz="1200" kern="0" dirty="0"/>
              <a:t>The resultant margin of error (MoE) for COVID-19 vaccine sentiment is below 2.5% for all regions analysed. This is calculated at a 95% confidence interval. Definitions of each classification theme is presented on the following slide.</a:t>
            </a:r>
          </a:p>
        </p:txBody>
      </p:sp>
    </p:spTree>
    <p:extLst>
      <p:ext uri="{BB962C8B-B14F-4D97-AF65-F5344CB8AC3E}">
        <p14:creationId xmlns:p14="http://schemas.microsoft.com/office/powerpoint/2010/main" val="24788692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3802" y="740229"/>
            <a:ext cx="9804530" cy="905612"/>
          </a:xfrm>
        </p:spPr>
        <p:txBody>
          <a:bodyPr/>
          <a:lstStyle/>
          <a:p>
            <a:r>
              <a:rPr lang="en-US" dirty="0"/>
              <a:t>Classification theme definitions </a:t>
            </a:r>
            <a:endParaRPr lang="ar-SA" sz="2400" dirty="0">
              <a:solidFill>
                <a:schemeClr val="bg1"/>
              </a:solidFill>
            </a:endParaRPr>
          </a:p>
        </p:txBody>
      </p:sp>
      <p:sp>
        <p:nvSpPr>
          <p:cNvPr id="5" name="Rectangle 4">
            <a:extLst>
              <a:ext uri="{FF2B5EF4-FFF2-40B4-BE49-F238E27FC236}">
                <a16:creationId xmlns:a16="http://schemas.microsoft.com/office/drawing/2014/main" id="{BB328F81-3AA1-49CD-8403-8F20DAFA4913}"/>
              </a:ext>
            </a:extLst>
          </p:cNvPr>
          <p:cNvSpPr/>
          <p:nvPr/>
        </p:nvSpPr>
        <p:spPr>
          <a:xfrm>
            <a:off x="9557886" y="6451041"/>
            <a:ext cx="2496462" cy="274223"/>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400" b="0" i="0" u="none" strike="noStrike" kern="0" cap="none" spc="0" normalizeH="0" baseline="0" noProof="0" dirty="0">
              <a:ln>
                <a:noFill/>
              </a:ln>
              <a:solidFill>
                <a:srgbClr val="C0C0C0"/>
              </a:solidFill>
              <a:effectLst/>
              <a:uLnTx/>
              <a:uFillTx/>
              <a:latin typeface="Open Sans"/>
              <a:ea typeface="+mn-ea"/>
              <a:cs typeface="+mn-cs"/>
              <a:sym typeface="Arial"/>
            </a:endParaRPr>
          </a:p>
        </p:txBody>
      </p:sp>
      <p:sp>
        <p:nvSpPr>
          <p:cNvPr id="2" name="TextBox 1">
            <a:extLst>
              <a:ext uri="{FF2B5EF4-FFF2-40B4-BE49-F238E27FC236}">
                <a16:creationId xmlns:a16="http://schemas.microsoft.com/office/drawing/2014/main" id="{7AB2BEE1-26C1-A74B-9941-7826372FE071}"/>
              </a:ext>
            </a:extLst>
          </p:cNvPr>
          <p:cNvSpPr txBox="1"/>
          <p:nvPr/>
        </p:nvSpPr>
        <p:spPr>
          <a:xfrm>
            <a:off x="1025370" y="1858297"/>
            <a:ext cx="2857500" cy="3719474"/>
          </a:xfrm>
          <a:prstGeom prst="rect">
            <a:avLst/>
          </a:prstGeom>
          <a:noFill/>
        </p:spPr>
        <p:txBody>
          <a:bodyPr wrap="square" lIns="0" tIns="0" rIns="0" bIns="0" rtlCol="0">
            <a:noAutofit/>
          </a:bodyPr>
          <a:lstStyle/>
          <a:p>
            <a:pPr fontAlgn="base">
              <a:lnSpc>
                <a:spcPts val="1500"/>
              </a:lnSpc>
              <a:spcAft>
                <a:spcPts val="600"/>
              </a:spcAft>
            </a:pPr>
            <a:r>
              <a:rPr lang="en-US" sz="1500" dirty="0">
                <a:solidFill>
                  <a:schemeClr val="tx1"/>
                </a:solidFill>
                <a:latin typeface="+mn-lt"/>
              </a:rPr>
              <a:t>Conspiracy</a:t>
            </a:r>
          </a:p>
          <a:p>
            <a:pPr fontAlgn="base">
              <a:lnSpc>
                <a:spcPts val="1500"/>
              </a:lnSpc>
              <a:spcBef>
                <a:spcPts val="600"/>
              </a:spcBef>
              <a:spcAft>
                <a:spcPts val="600"/>
              </a:spcAft>
            </a:pPr>
            <a:r>
              <a:rPr lang="en-US" sz="1200" dirty="0">
                <a:solidFill>
                  <a:schemeClr val="tx1"/>
                </a:solidFill>
                <a:latin typeface="+mn-lt"/>
              </a:rPr>
              <a:t>Author believes that the COVID-19 vaccine is part of a conspiracy (not just money making). </a:t>
            </a:r>
            <a:r>
              <a:rPr lang="en-US" sz="1200" dirty="0" err="1">
                <a:solidFill>
                  <a:schemeClr val="tx1"/>
                </a:solidFill>
                <a:latin typeface="+mn-lt"/>
              </a:rPr>
              <a:t>Eg</a:t>
            </a:r>
            <a:r>
              <a:rPr lang="en-US" sz="1200" dirty="0">
                <a:solidFill>
                  <a:schemeClr val="tx1"/>
                </a:solidFill>
                <a:latin typeface="+mn-lt"/>
              </a:rPr>
              <a:t>: mark of the beast, tracking chips etc. </a:t>
            </a:r>
            <a:br>
              <a:rPr lang="en-US" sz="1200" dirty="0">
                <a:solidFill>
                  <a:schemeClr val="tx1"/>
                </a:solidFill>
                <a:latin typeface="+mn-lt"/>
              </a:rPr>
            </a:br>
            <a:br>
              <a:rPr lang="en-US" sz="1200" dirty="0">
                <a:solidFill>
                  <a:schemeClr val="tx1"/>
                </a:solidFill>
                <a:latin typeface="+mn-lt"/>
              </a:rPr>
            </a:br>
            <a:r>
              <a:rPr lang="en-US" sz="1500" dirty="0">
                <a:solidFill>
                  <a:schemeClr val="tx1"/>
                </a:solidFill>
                <a:latin typeface="+mn-lt"/>
              </a:rPr>
              <a:t>No danger</a:t>
            </a:r>
          </a:p>
          <a:p>
            <a:pPr fontAlgn="base">
              <a:lnSpc>
                <a:spcPts val="1500"/>
              </a:lnSpc>
              <a:spcBef>
                <a:spcPts val="600"/>
              </a:spcBef>
              <a:spcAft>
                <a:spcPts val="600"/>
              </a:spcAft>
            </a:pPr>
            <a:r>
              <a:rPr lang="en-US" sz="1200" b="0" i="0" dirty="0">
                <a:solidFill>
                  <a:schemeClr val="tx1"/>
                </a:solidFill>
                <a:effectLst/>
                <a:latin typeface="+mn-lt"/>
              </a:rPr>
              <a:t>Author accepts COVID-19 is real but does not think it is very dangerous or harmful.</a:t>
            </a:r>
          </a:p>
          <a:p>
            <a:pPr lvl="0" fontAlgn="base">
              <a:lnSpc>
                <a:spcPts val="1500"/>
              </a:lnSpc>
              <a:spcBef>
                <a:spcPts val="600"/>
              </a:spcBef>
              <a:spcAft>
                <a:spcPts val="600"/>
              </a:spcAft>
            </a:pPr>
            <a:br>
              <a:rPr lang="en-US" sz="1500" dirty="0">
                <a:solidFill>
                  <a:schemeClr val="tx1"/>
                </a:solidFill>
                <a:latin typeface="+mn-lt"/>
              </a:rPr>
            </a:br>
            <a:r>
              <a:rPr lang="en-US" sz="1500" dirty="0">
                <a:solidFill>
                  <a:schemeClr val="tx1"/>
                </a:solidFill>
                <a:latin typeface="+mn-lt"/>
              </a:rPr>
              <a:t>Hoax</a:t>
            </a:r>
          </a:p>
          <a:p>
            <a:pPr fontAlgn="base">
              <a:lnSpc>
                <a:spcPts val="1500"/>
              </a:lnSpc>
              <a:spcBef>
                <a:spcPts val="600"/>
              </a:spcBef>
              <a:spcAft>
                <a:spcPts val="600"/>
              </a:spcAft>
            </a:pPr>
            <a:r>
              <a:rPr lang="en-US" sz="1200" b="0" i="0" dirty="0">
                <a:solidFill>
                  <a:schemeClr val="tx1"/>
                </a:solidFill>
                <a:effectLst/>
                <a:latin typeface="+mn-lt"/>
              </a:rPr>
              <a:t>Author states that COVID-19 is a hoax, conspiracy or simply not real. Includes "</a:t>
            </a:r>
            <a:r>
              <a:rPr lang="en-US" sz="1200" b="0" i="0" dirty="0" err="1">
                <a:solidFill>
                  <a:schemeClr val="tx1"/>
                </a:solidFill>
                <a:effectLst/>
                <a:latin typeface="+mn-lt"/>
              </a:rPr>
              <a:t>plandemic</a:t>
            </a:r>
            <a:r>
              <a:rPr lang="en-US" sz="1200" b="0" i="0" dirty="0">
                <a:solidFill>
                  <a:schemeClr val="tx1"/>
                </a:solidFill>
                <a:effectLst/>
                <a:latin typeface="+mn-lt"/>
              </a:rPr>
              <a:t>" mentions.</a:t>
            </a:r>
            <a:endParaRPr lang="en-US" sz="1200" dirty="0">
              <a:solidFill>
                <a:schemeClr val="tx1"/>
              </a:solidFill>
              <a:latin typeface="+mn-lt"/>
            </a:endParaRPr>
          </a:p>
        </p:txBody>
      </p:sp>
      <p:sp>
        <p:nvSpPr>
          <p:cNvPr id="11" name="TextBox 10">
            <a:extLst>
              <a:ext uri="{FF2B5EF4-FFF2-40B4-BE49-F238E27FC236}">
                <a16:creationId xmlns:a16="http://schemas.microsoft.com/office/drawing/2014/main" id="{463DBCD0-E2FA-1945-9687-A606D8F6FB3F}"/>
              </a:ext>
            </a:extLst>
          </p:cNvPr>
          <p:cNvSpPr txBox="1"/>
          <p:nvPr/>
        </p:nvSpPr>
        <p:spPr>
          <a:xfrm>
            <a:off x="4825844" y="1858297"/>
            <a:ext cx="2857501" cy="4192588"/>
          </a:xfrm>
          <a:prstGeom prst="rect">
            <a:avLst/>
          </a:prstGeom>
          <a:noFill/>
        </p:spPr>
        <p:txBody>
          <a:bodyPr wrap="square" lIns="0" tIns="0" rIns="0" bIns="0" rtlCol="0">
            <a:noAutofit/>
          </a:bodyPr>
          <a:lstStyle/>
          <a:p>
            <a:pPr lvl="0" fontAlgn="base">
              <a:lnSpc>
                <a:spcPts val="1500"/>
              </a:lnSpc>
              <a:spcAft>
                <a:spcPts val="600"/>
              </a:spcAft>
            </a:pPr>
            <a:r>
              <a:rPr lang="en-US" sz="1500" dirty="0">
                <a:solidFill>
                  <a:schemeClr val="tx1"/>
                </a:solidFill>
                <a:latin typeface="+mn-lt"/>
              </a:rPr>
              <a:t>Health &amp; safety</a:t>
            </a:r>
          </a:p>
          <a:p>
            <a:pPr fontAlgn="base">
              <a:lnSpc>
                <a:spcPts val="1500"/>
              </a:lnSpc>
              <a:spcBef>
                <a:spcPts val="600"/>
              </a:spcBef>
              <a:spcAft>
                <a:spcPts val="600"/>
              </a:spcAft>
            </a:pPr>
            <a:r>
              <a:rPr lang="en-US" sz="1200" b="0" i="0" dirty="0">
                <a:solidFill>
                  <a:schemeClr val="tx1"/>
                </a:solidFill>
                <a:effectLst/>
                <a:latin typeface="+mn-lt"/>
              </a:rPr>
              <a:t>Author references health safety issues, side effects of a COVID-19 vaccine or concerns about ingredients of the vaccine.</a:t>
            </a:r>
          </a:p>
          <a:p>
            <a:pPr fontAlgn="base">
              <a:lnSpc>
                <a:spcPts val="1500"/>
              </a:lnSpc>
              <a:spcBef>
                <a:spcPts val="600"/>
              </a:spcBef>
              <a:spcAft>
                <a:spcPts val="600"/>
              </a:spcAft>
            </a:pPr>
            <a:r>
              <a:rPr lang="en-US" sz="1500" dirty="0">
                <a:solidFill>
                  <a:schemeClr val="tx1"/>
                </a:solidFill>
                <a:latin typeface="+mn-lt"/>
              </a:rPr>
              <a:t>Mandatory </a:t>
            </a:r>
            <a:endParaRPr lang="en-US" sz="1200" dirty="0">
              <a:solidFill>
                <a:schemeClr val="tx1"/>
              </a:solidFill>
              <a:latin typeface="+mn-lt"/>
            </a:endParaRPr>
          </a:p>
          <a:p>
            <a:pPr fontAlgn="base">
              <a:lnSpc>
                <a:spcPts val="1500"/>
              </a:lnSpc>
              <a:spcBef>
                <a:spcPts val="600"/>
              </a:spcBef>
              <a:spcAft>
                <a:spcPts val="600"/>
              </a:spcAft>
            </a:pPr>
            <a:r>
              <a:rPr lang="en-US" sz="1200" b="0" i="0" dirty="0">
                <a:solidFill>
                  <a:schemeClr val="tx1"/>
                </a:solidFill>
                <a:effectLst/>
                <a:latin typeface="+mn-lt"/>
              </a:rPr>
              <a:t>Author is against making the vaccine mandatory or believes it should be optional.</a:t>
            </a:r>
            <a:endParaRPr lang="en-US" sz="1200" dirty="0">
              <a:solidFill>
                <a:schemeClr val="tx1"/>
              </a:solidFill>
              <a:latin typeface="+mn-lt"/>
            </a:endParaRPr>
          </a:p>
          <a:p>
            <a:pPr lvl="0" fontAlgn="base">
              <a:lnSpc>
                <a:spcPts val="1500"/>
              </a:lnSpc>
              <a:spcBef>
                <a:spcPts val="600"/>
              </a:spcBef>
              <a:spcAft>
                <a:spcPts val="600"/>
              </a:spcAft>
            </a:pPr>
            <a:endParaRPr lang="en-US" sz="1500" dirty="0">
              <a:solidFill>
                <a:schemeClr val="tx1"/>
              </a:solidFill>
              <a:latin typeface="+mn-lt"/>
            </a:endParaRPr>
          </a:p>
          <a:p>
            <a:pPr lvl="0" fontAlgn="base">
              <a:lnSpc>
                <a:spcPts val="1500"/>
              </a:lnSpc>
              <a:spcBef>
                <a:spcPts val="600"/>
              </a:spcBef>
              <a:spcAft>
                <a:spcPts val="600"/>
              </a:spcAft>
            </a:pPr>
            <a:r>
              <a:rPr lang="en-US" sz="1500" dirty="0">
                <a:solidFill>
                  <a:schemeClr val="tx1"/>
                </a:solidFill>
                <a:latin typeface="+mn-lt"/>
              </a:rPr>
              <a:t>Pharmaceutical</a:t>
            </a:r>
            <a:endParaRPr lang="en-US" sz="1200" dirty="0">
              <a:solidFill>
                <a:schemeClr val="tx1"/>
              </a:solidFill>
              <a:latin typeface="+mn-lt"/>
            </a:endParaRPr>
          </a:p>
          <a:p>
            <a:pPr fontAlgn="base">
              <a:lnSpc>
                <a:spcPts val="1500"/>
              </a:lnSpc>
              <a:spcBef>
                <a:spcPts val="600"/>
              </a:spcBef>
              <a:spcAft>
                <a:spcPts val="600"/>
              </a:spcAft>
            </a:pPr>
            <a:r>
              <a:rPr lang="en-US" sz="1200" dirty="0">
                <a:solidFill>
                  <a:schemeClr val="tx1"/>
                </a:solidFill>
                <a:latin typeface="+mn-lt"/>
              </a:rPr>
              <a:t>Author doesn't trust the pharmaceutical industry. </a:t>
            </a:r>
            <a:r>
              <a:rPr lang="en-US" sz="1200" dirty="0" err="1">
                <a:solidFill>
                  <a:schemeClr val="tx1"/>
                </a:solidFill>
                <a:latin typeface="+mn-lt"/>
              </a:rPr>
              <a:t>Eg</a:t>
            </a:r>
            <a:r>
              <a:rPr lang="en-US" sz="1200" dirty="0">
                <a:solidFill>
                  <a:schemeClr val="tx1"/>
                </a:solidFill>
                <a:latin typeface="+mn-lt"/>
              </a:rPr>
              <a:t>: thinks they are tricking people, trying to make money etc.</a:t>
            </a:r>
          </a:p>
        </p:txBody>
      </p:sp>
      <p:sp>
        <p:nvSpPr>
          <p:cNvPr id="13" name="TextBox 12">
            <a:extLst>
              <a:ext uri="{FF2B5EF4-FFF2-40B4-BE49-F238E27FC236}">
                <a16:creationId xmlns:a16="http://schemas.microsoft.com/office/drawing/2014/main" id="{DB4FE184-A4C5-0A49-BF02-1F1EE302DB00}"/>
              </a:ext>
            </a:extLst>
          </p:cNvPr>
          <p:cNvSpPr txBox="1"/>
          <p:nvPr/>
        </p:nvSpPr>
        <p:spPr>
          <a:xfrm>
            <a:off x="8637432" y="1858297"/>
            <a:ext cx="2853448" cy="4192588"/>
          </a:xfrm>
          <a:prstGeom prst="rect">
            <a:avLst/>
          </a:prstGeom>
          <a:noFill/>
        </p:spPr>
        <p:txBody>
          <a:bodyPr wrap="square" lIns="0" tIns="0" rIns="0" bIns="0" rtlCol="0">
            <a:noAutofit/>
          </a:bodyPr>
          <a:lstStyle/>
          <a:p>
            <a:pPr lvl="0" fontAlgn="base">
              <a:lnSpc>
                <a:spcPts val="1500"/>
              </a:lnSpc>
              <a:spcBef>
                <a:spcPts val="600"/>
              </a:spcBef>
              <a:spcAft>
                <a:spcPts val="600"/>
              </a:spcAft>
            </a:pPr>
            <a:r>
              <a:rPr lang="en-US" sz="1500" dirty="0">
                <a:solidFill>
                  <a:schemeClr val="tx1"/>
                </a:solidFill>
                <a:latin typeface="+mn-lt"/>
              </a:rPr>
              <a:t>Politics</a:t>
            </a:r>
            <a:endParaRPr lang="en-US" sz="1200" dirty="0">
              <a:solidFill>
                <a:schemeClr val="tx1"/>
              </a:solidFill>
              <a:latin typeface="+mn-lt"/>
            </a:endParaRPr>
          </a:p>
          <a:p>
            <a:pPr fontAlgn="base">
              <a:lnSpc>
                <a:spcPts val="1500"/>
              </a:lnSpc>
              <a:spcBef>
                <a:spcPts val="600"/>
              </a:spcBef>
              <a:spcAft>
                <a:spcPts val="600"/>
              </a:spcAft>
            </a:pPr>
            <a:r>
              <a:rPr lang="en-US" sz="1200" dirty="0">
                <a:solidFill>
                  <a:schemeClr val="tx1"/>
                </a:solidFill>
                <a:latin typeface="+mn-lt"/>
              </a:rPr>
              <a:t>Author believes the vaccine is political in nature or mistrusts the government about the vaccine.</a:t>
            </a:r>
          </a:p>
          <a:p>
            <a:pPr lvl="0" fontAlgn="base">
              <a:lnSpc>
                <a:spcPts val="1500"/>
              </a:lnSpc>
              <a:spcBef>
                <a:spcPts val="600"/>
              </a:spcBef>
              <a:spcAft>
                <a:spcPts val="600"/>
              </a:spcAft>
            </a:pPr>
            <a:br>
              <a:rPr lang="en-US" sz="1500" dirty="0">
                <a:solidFill>
                  <a:schemeClr val="tx1"/>
                </a:solidFill>
                <a:latin typeface="+mn-lt"/>
              </a:rPr>
            </a:br>
            <a:r>
              <a:rPr lang="en-US" sz="1500" dirty="0">
                <a:solidFill>
                  <a:schemeClr val="tx1"/>
                </a:solidFill>
                <a:latin typeface="+mn-lt"/>
              </a:rPr>
              <a:t>Scientific process</a:t>
            </a:r>
            <a:endParaRPr lang="en-US" sz="1200" dirty="0">
              <a:solidFill>
                <a:schemeClr val="tx1"/>
              </a:solidFill>
              <a:latin typeface="+mn-lt"/>
            </a:endParaRPr>
          </a:p>
          <a:p>
            <a:pPr fontAlgn="base">
              <a:lnSpc>
                <a:spcPts val="1500"/>
              </a:lnSpc>
              <a:spcBef>
                <a:spcPts val="600"/>
              </a:spcBef>
              <a:spcAft>
                <a:spcPts val="600"/>
              </a:spcAft>
            </a:pPr>
            <a:r>
              <a:rPr lang="en-US" sz="1200" dirty="0">
                <a:solidFill>
                  <a:schemeClr val="tx1"/>
                </a:solidFill>
                <a:latin typeface="+mn-lt"/>
              </a:rPr>
              <a:t>Author thinks that the development of the vaccine is being rushed, has been poorly tested or is otherwise scientifically flawed.</a:t>
            </a:r>
          </a:p>
          <a:p>
            <a:pPr lvl="0" fontAlgn="base">
              <a:lnSpc>
                <a:spcPts val="1500"/>
              </a:lnSpc>
              <a:spcBef>
                <a:spcPts val="600"/>
              </a:spcBef>
              <a:spcAft>
                <a:spcPts val="600"/>
              </a:spcAft>
            </a:pPr>
            <a:br>
              <a:rPr lang="en-US" sz="1500" dirty="0">
                <a:solidFill>
                  <a:schemeClr val="tx1"/>
                </a:solidFill>
                <a:latin typeface="+mn-lt"/>
              </a:rPr>
            </a:br>
            <a:r>
              <a:rPr lang="en-US" sz="1500" dirty="0">
                <a:solidFill>
                  <a:schemeClr val="tx1"/>
                </a:solidFill>
                <a:latin typeface="+mn-lt"/>
              </a:rPr>
              <a:t>Vaccine efficacy</a:t>
            </a:r>
            <a:endParaRPr lang="en-US" sz="1200" dirty="0">
              <a:solidFill>
                <a:schemeClr val="tx1"/>
              </a:solidFill>
              <a:latin typeface="+mn-lt"/>
            </a:endParaRPr>
          </a:p>
          <a:p>
            <a:pPr fontAlgn="base">
              <a:lnSpc>
                <a:spcPts val="1500"/>
              </a:lnSpc>
              <a:spcBef>
                <a:spcPts val="600"/>
              </a:spcBef>
              <a:spcAft>
                <a:spcPts val="600"/>
              </a:spcAft>
            </a:pPr>
            <a:r>
              <a:rPr lang="en-US" sz="1200" dirty="0">
                <a:solidFill>
                  <a:schemeClr val="tx1"/>
                </a:solidFill>
                <a:latin typeface="+mn-lt"/>
              </a:rPr>
              <a:t>Author is doubtful or skeptical about how effective a vaccine will be.</a:t>
            </a:r>
          </a:p>
          <a:p>
            <a:pPr fontAlgn="base">
              <a:lnSpc>
                <a:spcPts val="1500"/>
              </a:lnSpc>
            </a:pPr>
            <a:endParaRPr lang="en-US" sz="1200" dirty="0"/>
          </a:p>
        </p:txBody>
      </p:sp>
      <p:pic>
        <p:nvPicPr>
          <p:cNvPr id="4" name="Picture 3" descr="A close up of a logo&#10;&#10;Description automatically generated">
            <a:extLst>
              <a:ext uri="{FF2B5EF4-FFF2-40B4-BE49-F238E27FC236}">
                <a16:creationId xmlns:a16="http://schemas.microsoft.com/office/drawing/2014/main" id="{8CF05452-8E58-4A43-9758-1B8418CF5D9D}"/>
              </a:ext>
            </a:extLst>
          </p:cNvPr>
          <p:cNvPicPr>
            <a:picLocks noChangeAspect="1"/>
          </p:cNvPicPr>
          <p:nvPr/>
        </p:nvPicPr>
        <p:blipFill>
          <a:blip r:embed="rId3"/>
          <a:stretch>
            <a:fillRect/>
          </a:stretch>
        </p:blipFill>
        <p:spPr>
          <a:xfrm>
            <a:off x="565177" y="1746797"/>
            <a:ext cx="360000" cy="360000"/>
          </a:xfrm>
          <a:prstGeom prst="rect">
            <a:avLst/>
          </a:prstGeom>
        </p:spPr>
      </p:pic>
      <p:grpSp>
        <p:nvGrpSpPr>
          <p:cNvPr id="9" name="Group 8">
            <a:extLst>
              <a:ext uri="{FF2B5EF4-FFF2-40B4-BE49-F238E27FC236}">
                <a16:creationId xmlns:a16="http://schemas.microsoft.com/office/drawing/2014/main" id="{6A2733BA-7223-4221-A142-3C829A772A20}"/>
              </a:ext>
            </a:extLst>
          </p:cNvPr>
          <p:cNvGrpSpPr/>
          <p:nvPr/>
        </p:nvGrpSpPr>
        <p:grpSpPr>
          <a:xfrm>
            <a:off x="565177" y="3080843"/>
            <a:ext cx="360000" cy="360000"/>
            <a:chOff x="3283974" y="2438575"/>
            <a:chExt cx="845574" cy="830632"/>
          </a:xfrm>
        </p:grpSpPr>
        <p:pic>
          <p:nvPicPr>
            <p:cNvPr id="10" name="Picture 9" descr="A close up of a logo&#10;&#10;Description automatically generated">
              <a:extLst>
                <a:ext uri="{FF2B5EF4-FFF2-40B4-BE49-F238E27FC236}">
                  <a16:creationId xmlns:a16="http://schemas.microsoft.com/office/drawing/2014/main" id="{37DA2B92-780E-46FD-BD79-F4A4CEEFB243}"/>
                </a:ext>
              </a:extLst>
            </p:cNvPr>
            <p:cNvPicPr>
              <a:picLocks noChangeAspect="1"/>
            </p:cNvPicPr>
            <p:nvPr/>
          </p:nvPicPr>
          <p:blipFill>
            <a:blip r:embed="rId4"/>
            <a:stretch>
              <a:fillRect/>
            </a:stretch>
          </p:blipFill>
          <p:spPr>
            <a:xfrm>
              <a:off x="3430624" y="2546536"/>
              <a:ext cx="540000" cy="540000"/>
            </a:xfrm>
            <a:prstGeom prst="rect">
              <a:avLst/>
            </a:prstGeom>
          </p:spPr>
        </p:pic>
        <p:sp>
          <p:nvSpPr>
            <p:cNvPr id="12" name="Oval 11">
              <a:extLst>
                <a:ext uri="{FF2B5EF4-FFF2-40B4-BE49-F238E27FC236}">
                  <a16:creationId xmlns:a16="http://schemas.microsoft.com/office/drawing/2014/main" id="{CE565578-0FBB-4121-9270-F0105F50A316}"/>
                </a:ext>
              </a:extLst>
            </p:cNvPr>
            <p:cNvSpPr/>
            <p:nvPr/>
          </p:nvSpPr>
          <p:spPr>
            <a:xfrm>
              <a:off x="3283974" y="2438575"/>
              <a:ext cx="845574" cy="8306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a:extLst>
                <a:ext uri="{FF2B5EF4-FFF2-40B4-BE49-F238E27FC236}">
                  <a16:creationId xmlns:a16="http://schemas.microsoft.com/office/drawing/2014/main" id="{0A42DC3F-6E9B-45E1-ACE5-7133DF0BBFEC}"/>
                </a:ext>
              </a:extLst>
            </p:cNvPr>
            <p:cNvCxnSpPr>
              <a:stCxn id="12" idx="3"/>
              <a:endCxn id="12" idx="7"/>
            </p:cNvCxnSpPr>
            <p:nvPr/>
          </p:nvCxnSpPr>
          <p:spPr>
            <a:xfrm flipV="1">
              <a:off x="3407805" y="2560218"/>
              <a:ext cx="597912" cy="5873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5" descr="A close up of a logo&#10;&#10;Description automatically generated">
            <a:extLst>
              <a:ext uri="{FF2B5EF4-FFF2-40B4-BE49-F238E27FC236}">
                <a16:creationId xmlns:a16="http://schemas.microsoft.com/office/drawing/2014/main" id="{6FB5AD5B-C794-4DAB-9ED4-A4C901620421}"/>
              </a:ext>
            </a:extLst>
          </p:cNvPr>
          <p:cNvPicPr>
            <a:picLocks noChangeAspect="1"/>
          </p:cNvPicPr>
          <p:nvPr/>
        </p:nvPicPr>
        <p:blipFill>
          <a:blip r:embed="rId5"/>
          <a:stretch>
            <a:fillRect/>
          </a:stretch>
        </p:blipFill>
        <p:spPr>
          <a:xfrm>
            <a:off x="565177" y="4314591"/>
            <a:ext cx="360000" cy="360000"/>
          </a:xfrm>
          <a:prstGeom prst="rect">
            <a:avLst/>
          </a:prstGeom>
        </p:spPr>
      </p:pic>
      <p:pic>
        <p:nvPicPr>
          <p:cNvPr id="8" name="Picture 7" descr="A close up of a logo&#10;&#10;Description automatically generated">
            <a:extLst>
              <a:ext uri="{FF2B5EF4-FFF2-40B4-BE49-F238E27FC236}">
                <a16:creationId xmlns:a16="http://schemas.microsoft.com/office/drawing/2014/main" id="{CCCB400E-B96D-4C47-B741-9962513954D4}"/>
              </a:ext>
            </a:extLst>
          </p:cNvPr>
          <p:cNvPicPr>
            <a:picLocks noChangeAspect="1"/>
          </p:cNvPicPr>
          <p:nvPr/>
        </p:nvPicPr>
        <p:blipFill>
          <a:blip r:embed="rId6"/>
          <a:stretch>
            <a:fillRect/>
          </a:stretch>
        </p:blipFill>
        <p:spPr>
          <a:xfrm>
            <a:off x="4382644" y="1746797"/>
            <a:ext cx="360000" cy="360000"/>
          </a:xfrm>
          <a:prstGeom prst="rect">
            <a:avLst/>
          </a:prstGeom>
        </p:spPr>
      </p:pic>
      <p:pic>
        <p:nvPicPr>
          <p:cNvPr id="18" name="Picture 17" descr="A close up of a logo&#10;&#10;Description automatically generated">
            <a:extLst>
              <a:ext uri="{FF2B5EF4-FFF2-40B4-BE49-F238E27FC236}">
                <a16:creationId xmlns:a16="http://schemas.microsoft.com/office/drawing/2014/main" id="{A16CB078-6639-4905-9DA3-9471AA9FFEEB}"/>
              </a:ext>
            </a:extLst>
          </p:cNvPr>
          <p:cNvPicPr>
            <a:picLocks noChangeAspect="1"/>
          </p:cNvPicPr>
          <p:nvPr/>
        </p:nvPicPr>
        <p:blipFill>
          <a:blip r:embed="rId7"/>
          <a:stretch>
            <a:fillRect/>
          </a:stretch>
        </p:blipFill>
        <p:spPr>
          <a:xfrm>
            <a:off x="4414370" y="3101843"/>
            <a:ext cx="360000" cy="360000"/>
          </a:xfrm>
          <a:prstGeom prst="rect">
            <a:avLst/>
          </a:prstGeom>
        </p:spPr>
      </p:pic>
      <p:pic>
        <p:nvPicPr>
          <p:cNvPr id="20" name="Picture 19" descr="A close up of a logo&#10;&#10;Description automatically generated">
            <a:extLst>
              <a:ext uri="{FF2B5EF4-FFF2-40B4-BE49-F238E27FC236}">
                <a16:creationId xmlns:a16="http://schemas.microsoft.com/office/drawing/2014/main" id="{B67EAF13-2F35-4E4E-8158-5CF4EEC26C4A}"/>
              </a:ext>
            </a:extLst>
          </p:cNvPr>
          <p:cNvPicPr>
            <a:picLocks noChangeAspect="1"/>
          </p:cNvPicPr>
          <p:nvPr/>
        </p:nvPicPr>
        <p:blipFill>
          <a:blip r:embed="rId8"/>
          <a:stretch>
            <a:fillRect/>
          </a:stretch>
        </p:blipFill>
        <p:spPr>
          <a:xfrm>
            <a:off x="4382644" y="4391204"/>
            <a:ext cx="360000" cy="360000"/>
          </a:xfrm>
          <a:prstGeom prst="rect">
            <a:avLst/>
          </a:prstGeom>
        </p:spPr>
      </p:pic>
      <p:pic>
        <p:nvPicPr>
          <p:cNvPr id="22" name="Picture 21" descr="A close up of a logo&#10;&#10;Description automatically generated">
            <a:extLst>
              <a:ext uri="{FF2B5EF4-FFF2-40B4-BE49-F238E27FC236}">
                <a16:creationId xmlns:a16="http://schemas.microsoft.com/office/drawing/2014/main" id="{A1BA82B2-6524-4A0F-961E-E29C1BD82172}"/>
              </a:ext>
            </a:extLst>
          </p:cNvPr>
          <p:cNvPicPr>
            <a:picLocks noChangeAspect="1"/>
          </p:cNvPicPr>
          <p:nvPr/>
        </p:nvPicPr>
        <p:blipFill>
          <a:blip r:embed="rId9"/>
          <a:stretch>
            <a:fillRect/>
          </a:stretch>
        </p:blipFill>
        <p:spPr>
          <a:xfrm>
            <a:off x="8134581" y="1746797"/>
            <a:ext cx="360000" cy="360000"/>
          </a:xfrm>
          <a:prstGeom prst="rect">
            <a:avLst/>
          </a:prstGeom>
        </p:spPr>
      </p:pic>
      <p:pic>
        <p:nvPicPr>
          <p:cNvPr id="24" name="Picture 23" descr="A close up of a logo&#10;&#10;Description automatically generated">
            <a:extLst>
              <a:ext uri="{FF2B5EF4-FFF2-40B4-BE49-F238E27FC236}">
                <a16:creationId xmlns:a16="http://schemas.microsoft.com/office/drawing/2014/main" id="{177AC6A8-26A1-4228-95A1-DAAD7077843E}"/>
              </a:ext>
            </a:extLst>
          </p:cNvPr>
          <p:cNvPicPr>
            <a:picLocks noChangeAspect="1"/>
          </p:cNvPicPr>
          <p:nvPr/>
        </p:nvPicPr>
        <p:blipFill>
          <a:blip r:embed="rId10"/>
          <a:stretch>
            <a:fillRect/>
          </a:stretch>
        </p:blipFill>
        <p:spPr>
          <a:xfrm>
            <a:off x="8134581" y="3064653"/>
            <a:ext cx="360000" cy="360000"/>
          </a:xfrm>
          <a:prstGeom prst="rect">
            <a:avLst/>
          </a:prstGeom>
        </p:spPr>
      </p:pic>
      <p:pic>
        <p:nvPicPr>
          <p:cNvPr id="26" name="Picture 25" descr="A close up of a logo&#10;&#10;Description automatically generated">
            <a:extLst>
              <a:ext uri="{FF2B5EF4-FFF2-40B4-BE49-F238E27FC236}">
                <a16:creationId xmlns:a16="http://schemas.microsoft.com/office/drawing/2014/main" id="{F41F0B39-91AB-47D9-BB90-A77FF54E6B20}"/>
              </a:ext>
            </a:extLst>
          </p:cNvPr>
          <p:cNvPicPr>
            <a:picLocks noChangeAspect="1"/>
          </p:cNvPicPr>
          <p:nvPr/>
        </p:nvPicPr>
        <p:blipFill>
          <a:blip r:embed="rId11"/>
          <a:stretch>
            <a:fillRect/>
          </a:stretch>
        </p:blipFill>
        <p:spPr>
          <a:xfrm>
            <a:off x="8206007" y="4494591"/>
            <a:ext cx="360000" cy="360000"/>
          </a:xfrm>
          <a:prstGeom prst="rect">
            <a:avLst/>
          </a:prstGeom>
        </p:spPr>
      </p:pic>
    </p:spTree>
    <p:extLst>
      <p:ext uri="{BB962C8B-B14F-4D97-AF65-F5344CB8AC3E}">
        <p14:creationId xmlns:p14="http://schemas.microsoft.com/office/powerpoint/2010/main" val="31695336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E1558-93EE-4DBF-91E6-D9CAA3B88908}"/>
              </a:ext>
            </a:extLst>
          </p:cNvPr>
          <p:cNvSpPr>
            <a:spLocks noGrp="1"/>
          </p:cNvSpPr>
          <p:nvPr>
            <p:ph type="title"/>
          </p:nvPr>
        </p:nvSpPr>
        <p:spPr/>
        <p:txBody>
          <a:bodyPr/>
          <a:lstStyle/>
          <a:p>
            <a:r>
              <a:rPr lang="en-ZA" dirty="0"/>
              <a:t>Key insights </a:t>
            </a:r>
            <a:r>
              <a:rPr lang="en-ZA" dirty="0">
                <a:solidFill>
                  <a:schemeClr val="bg1"/>
                </a:solidFill>
              </a:rPr>
              <a:t>1/2</a:t>
            </a:r>
          </a:p>
        </p:txBody>
      </p:sp>
      <p:sp>
        <p:nvSpPr>
          <p:cNvPr id="6" name="Text Placeholder 5">
            <a:extLst>
              <a:ext uri="{FF2B5EF4-FFF2-40B4-BE49-F238E27FC236}">
                <a16:creationId xmlns:a16="http://schemas.microsoft.com/office/drawing/2014/main" id="{FDCB4905-4A86-459B-9D2F-F7531990D98F}"/>
              </a:ext>
            </a:extLst>
          </p:cNvPr>
          <p:cNvSpPr>
            <a:spLocks noGrp="1"/>
          </p:cNvSpPr>
          <p:nvPr>
            <p:ph type="body" sz="quarter" idx="10"/>
          </p:nvPr>
        </p:nvSpPr>
        <p:spPr/>
        <p:txBody>
          <a:bodyPr/>
          <a:lstStyle/>
          <a:p>
            <a:endParaRPr lang="en-ZA" dirty="0"/>
          </a:p>
        </p:txBody>
      </p:sp>
      <p:sp>
        <p:nvSpPr>
          <p:cNvPr id="9" name="Text Placeholder 8">
            <a:extLst>
              <a:ext uri="{FF2B5EF4-FFF2-40B4-BE49-F238E27FC236}">
                <a16:creationId xmlns:a16="http://schemas.microsoft.com/office/drawing/2014/main" id="{6924672A-1A26-4486-A143-A3619C50731B}"/>
              </a:ext>
            </a:extLst>
          </p:cNvPr>
          <p:cNvSpPr>
            <a:spLocks noGrp="1"/>
          </p:cNvSpPr>
          <p:nvPr>
            <p:ph type="body" sz="quarter" idx="19"/>
          </p:nvPr>
        </p:nvSpPr>
        <p:spPr>
          <a:xfrm flipH="1">
            <a:off x="533405" y="1831625"/>
            <a:ext cx="5414958" cy="4192587"/>
          </a:xfrm>
        </p:spPr>
        <p:txBody>
          <a:bodyPr/>
          <a:lstStyle/>
          <a:p>
            <a:pPr marL="171450" indent="-171450">
              <a:buFont typeface="Arial" panose="020B0604020202020204" pitchFamily="34" charset="0"/>
              <a:buChar char="•"/>
            </a:pPr>
            <a:r>
              <a:rPr lang="en-ZA" dirty="0"/>
              <a:t>COVID-19 vaccine hesitancy mentions were over three times more prevalent than COVID-19 vaccine advocacy mentions, with hesitancy mentions accounting for 28.2% of the conversation analysed, compared to 8.4% for advocacy. </a:t>
            </a:r>
          </a:p>
          <a:p>
            <a:pPr marL="171450" indent="-171450">
              <a:buFont typeface="Arial" panose="020B0604020202020204" pitchFamily="34" charset="0"/>
              <a:buChar char="•"/>
            </a:pPr>
            <a:r>
              <a:rPr lang="en-ZA" dirty="0"/>
              <a:t>Hesitancy mentions generated greater traction online. Hesitancy mentions generated an average of 4.8 engagements per post, tripling the engagement generated by advocacy mentions. This indicates that not only are hesitancy mentions more numerous, they also drive more interactions from other authors. </a:t>
            </a:r>
          </a:p>
          <a:p>
            <a:pPr marL="171450" indent="-171450">
              <a:buFont typeface="Arial" panose="020B0604020202020204" pitchFamily="34" charset="0"/>
              <a:buChar char="•"/>
            </a:pPr>
            <a:r>
              <a:rPr lang="en-ZA" dirty="0"/>
              <a:t>People are concerned about being forced to take the vaccine and are worried about side effects. Meanwhile, vaccine advocates shared news and developments about vaccine trials.  </a:t>
            </a:r>
          </a:p>
          <a:p>
            <a:pPr marL="171450" indent="-171450">
              <a:buFont typeface="Arial" panose="020B0604020202020204" pitchFamily="34" charset="0"/>
              <a:buChar char="•"/>
            </a:pPr>
            <a:r>
              <a:rPr lang="en-ZA" dirty="0"/>
              <a:t>Vaccine distribution is a key issue for advocates. Advocacy mentions featured concerns about the fair and equal distribution of the vaccine upon availability. </a:t>
            </a:r>
          </a:p>
          <a:p>
            <a:pPr marL="171450" indent="-171450">
              <a:buFont typeface="Arial" panose="020B0604020202020204" pitchFamily="34" charset="0"/>
              <a:buChar char="•"/>
            </a:pPr>
            <a:r>
              <a:rPr lang="en-ZA" dirty="0"/>
              <a:t>Institutional distrust is a key issue in vaccine discourse. This emerged as a central theme that underlies COVID-19 vaccine conversation and was evident in mentions from both hesitancy and advocacy authors. </a:t>
            </a:r>
          </a:p>
          <a:p>
            <a:br>
              <a:rPr lang="en-ZA" dirty="0"/>
            </a:br>
            <a:endParaRPr lang="en-ZA" dirty="0"/>
          </a:p>
          <a:p>
            <a:endParaRPr lang="en-ZA" dirty="0"/>
          </a:p>
        </p:txBody>
      </p:sp>
    </p:spTree>
    <p:extLst>
      <p:ext uri="{BB962C8B-B14F-4D97-AF65-F5344CB8AC3E}">
        <p14:creationId xmlns:p14="http://schemas.microsoft.com/office/powerpoint/2010/main" val="25999343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E1558-93EE-4DBF-91E6-D9CAA3B88908}"/>
              </a:ext>
            </a:extLst>
          </p:cNvPr>
          <p:cNvSpPr>
            <a:spLocks noGrp="1"/>
          </p:cNvSpPr>
          <p:nvPr>
            <p:ph type="title"/>
          </p:nvPr>
        </p:nvSpPr>
        <p:spPr/>
        <p:txBody>
          <a:bodyPr/>
          <a:lstStyle/>
          <a:p>
            <a:r>
              <a:rPr lang="en-ZA" dirty="0"/>
              <a:t>Key insights </a:t>
            </a:r>
            <a:r>
              <a:rPr lang="en-ZA" dirty="0">
                <a:solidFill>
                  <a:schemeClr val="bg1"/>
                </a:solidFill>
              </a:rPr>
              <a:t>2/2</a:t>
            </a:r>
            <a:endParaRPr lang="en-ZA" dirty="0"/>
          </a:p>
        </p:txBody>
      </p:sp>
      <p:sp>
        <p:nvSpPr>
          <p:cNvPr id="6" name="Text Placeholder 5">
            <a:extLst>
              <a:ext uri="{FF2B5EF4-FFF2-40B4-BE49-F238E27FC236}">
                <a16:creationId xmlns:a16="http://schemas.microsoft.com/office/drawing/2014/main" id="{FDCB4905-4A86-459B-9D2F-F7531990D98F}"/>
              </a:ext>
            </a:extLst>
          </p:cNvPr>
          <p:cNvSpPr>
            <a:spLocks noGrp="1"/>
          </p:cNvSpPr>
          <p:nvPr>
            <p:ph type="body" sz="quarter" idx="10"/>
          </p:nvPr>
        </p:nvSpPr>
        <p:spPr/>
        <p:txBody>
          <a:bodyPr/>
          <a:lstStyle/>
          <a:p>
            <a:endParaRPr lang="en-ZA" dirty="0"/>
          </a:p>
        </p:txBody>
      </p:sp>
      <p:sp>
        <p:nvSpPr>
          <p:cNvPr id="7" name="Text Placeholder 6">
            <a:extLst>
              <a:ext uri="{FF2B5EF4-FFF2-40B4-BE49-F238E27FC236}">
                <a16:creationId xmlns:a16="http://schemas.microsoft.com/office/drawing/2014/main" id="{C24102C0-0A43-4A7F-9060-8F298EA5901B}"/>
              </a:ext>
            </a:extLst>
          </p:cNvPr>
          <p:cNvSpPr>
            <a:spLocks noGrp="1"/>
          </p:cNvSpPr>
          <p:nvPr>
            <p:ph type="body" sz="quarter" idx="11"/>
          </p:nvPr>
        </p:nvSpPr>
        <p:spPr>
          <a:xfrm flipH="1">
            <a:off x="6254750" y="1843843"/>
            <a:ext cx="5403850" cy="4192587"/>
          </a:xfrm>
        </p:spPr>
        <p:txBody>
          <a:bodyPr/>
          <a:lstStyle/>
          <a:p>
            <a:r>
              <a:rPr lang="en-ZA" dirty="0"/>
              <a:t>         UNITED KINGDOM</a:t>
            </a:r>
          </a:p>
          <a:p>
            <a:pPr marL="171450" indent="-171450">
              <a:buFont typeface="Arial" panose="020B0604020202020204" pitchFamily="34" charset="0"/>
              <a:buChar char="•"/>
            </a:pPr>
            <a:r>
              <a:rPr lang="en-ZA" dirty="0"/>
              <a:t>United Kingdom had a marginally higher percentage of advocacy mentions than the United States.  </a:t>
            </a:r>
          </a:p>
          <a:p>
            <a:pPr marL="171450" indent="-171450">
              <a:buFont typeface="Arial" panose="020B0604020202020204" pitchFamily="34" charset="0"/>
              <a:buChar char="•"/>
            </a:pPr>
            <a:r>
              <a:rPr lang="en-ZA" dirty="0"/>
              <a:t>Government-mandated vaccines drove over a quarter of hesitancy conversation. Most of the mentions within this theme featured authors petitioning the UK Parliament to not place restrictions on those that refuse the vaccine.  </a:t>
            </a:r>
          </a:p>
          <a:p>
            <a:pPr marL="171450" indent="-171450">
              <a:buFont typeface="Arial" panose="020B0604020202020204" pitchFamily="34" charset="0"/>
              <a:buChar char="•"/>
            </a:pPr>
            <a:r>
              <a:rPr lang="en-ZA" dirty="0"/>
              <a:t>Health &amp; safety also drove hesitancy from UK authors. Previous medical failures, such as t</a:t>
            </a:r>
            <a:r>
              <a:rPr lang="en-ZA" i="0" dirty="0">
                <a:effectLst/>
              </a:rPr>
              <a:t>halidomide, were cited by authors cautioning against rushing out a vaccine without sufficient testing. Authors also called on the UK government to hold pharmaceutical companies liable for harm caused by a COVID-19 vaccine. </a:t>
            </a:r>
          </a:p>
          <a:p>
            <a:pPr marL="171450" indent="-171450">
              <a:buFont typeface="Arial" panose="020B0604020202020204" pitchFamily="34" charset="0"/>
              <a:buChar char="•"/>
            </a:pPr>
            <a:r>
              <a:rPr lang="en-US" dirty="0">
                <a:effectLst/>
              </a:rPr>
              <a:t>This poses an imperative on pharmaceutical companies to provide adequate evidence and education around their testing policies for potential vaccines.</a:t>
            </a:r>
            <a:endParaRPr lang="en-ZA" dirty="0"/>
          </a:p>
          <a:p>
            <a:pPr marL="171450" indent="-171450">
              <a:buFont typeface="Arial" panose="020B0604020202020204" pitchFamily="34" charset="0"/>
              <a:buChar char="•"/>
            </a:pPr>
            <a:r>
              <a:rPr lang="en-ZA" dirty="0"/>
              <a:t>UK authors more frequently referred to the pandemic as a hoax generated by media hype, compared to US authors, who were more likely to attribute the pandemic to conspiracy theories, such as Bill Gates’ alleged plan to implant microchips into the public. </a:t>
            </a:r>
          </a:p>
        </p:txBody>
      </p:sp>
      <p:pic>
        <p:nvPicPr>
          <p:cNvPr id="11" name="Content Placeholder 44">
            <a:extLst>
              <a:ext uri="{FF2B5EF4-FFF2-40B4-BE49-F238E27FC236}">
                <a16:creationId xmlns:a16="http://schemas.microsoft.com/office/drawing/2014/main" id="{E068FF0B-E420-43CF-80A7-3E715002B71C}"/>
              </a:ext>
            </a:extLst>
          </p:cNvPr>
          <p:cNvPicPr>
            <a:picLocks noGrp="1" noChangeAspect="1"/>
          </p:cNvPicPr>
          <p:nvPr>
            <p:ph sz="quarter" idx="18"/>
          </p:nvPr>
        </p:nvPicPr>
        <p:blipFill>
          <a:blip r:embed="rId2">
            <a:extLst>
              <a:ext uri="{96DAC541-7B7A-43D3-8B79-37D633B846F1}">
                <asvg:svgBlip xmlns:asvg="http://schemas.microsoft.com/office/drawing/2016/SVG/main" r:embed="rId3"/>
              </a:ext>
            </a:extLst>
          </a:blip>
          <a:stretch>
            <a:fillRect/>
          </a:stretch>
        </p:blipFill>
        <p:spPr>
          <a:xfrm>
            <a:off x="552448" y="1805499"/>
            <a:ext cx="288000" cy="288000"/>
          </a:xfrm>
        </p:spPr>
      </p:pic>
      <p:pic>
        <p:nvPicPr>
          <p:cNvPr id="4" name="Graphic 3">
            <a:extLst>
              <a:ext uri="{FF2B5EF4-FFF2-40B4-BE49-F238E27FC236}">
                <a16:creationId xmlns:a16="http://schemas.microsoft.com/office/drawing/2014/main" id="{75F61202-3FC0-433D-BCD6-3AA1738D90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4750" y="1805499"/>
            <a:ext cx="288000" cy="288000"/>
          </a:xfrm>
          <a:prstGeom prst="rect">
            <a:avLst/>
          </a:prstGeom>
        </p:spPr>
      </p:pic>
      <p:sp>
        <p:nvSpPr>
          <p:cNvPr id="8" name="Text Placeholder 6">
            <a:extLst>
              <a:ext uri="{FF2B5EF4-FFF2-40B4-BE49-F238E27FC236}">
                <a16:creationId xmlns:a16="http://schemas.microsoft.com/office/drawing/2014/main" id="{3E9600B1-4BE0-42FA-A7C1-796E45DAA7E0}"/>
              </a:ext>
            </a:extLst>
          </p:cNvPr>
          <p:cNvSpPr txBox="1">
            <a:spLocks/>
          </p:cNvSpPr>
          <p:nvPr/>
        </p:nvSpPr>
        <p:spPr>
          <a:xfrm flipH="1">
            <a:off x="552445" y="1843843"/>
            <a:ext cx="5384803" cy="4192587"/>
          </a:xfrm>
          <a:prstGeom prst="rect">
            <a:avLst/>
          </a:prstGeom>
        </p:spPr>
        <p:txBody>
          <a:bodyPr vert="horz" lIns="0" tIns="0" rIns="0" bIns="0" rtlCol="0">
            <a:noAutofit/>
          </a:bodyPr>
          <a:lstStyle>
            <a:defPPr marR="0" lvl="0" algn="l" rtl="0">
              <a:lnSpc>
                <a:spcPct val="100000"/>
              </a:lnSpc>
              <a:spcBef>
                <a:spcPts val="0"/>
              </a:spcBef>
              <a:spcAft>
                <a:spcPts val="0"/>
              </a:spcAft>
            </a:defPPr>
            <a:lvl1pPr marL="0" marR="0" lvl="0" indent="0" algn="l" rtl="0" eaLnBrk="1" hangingPunct="1">
              <a:lnSpc>
                <a:spcPts val="1800"/>
              </a:lnSpc>
              <a:spcBef>
                <a:spcPts val="0"/>
              </a:spcBef>
              <a:spcAft>
                <a:spcPts val="600"/>
              </a:spcAft>
              <a:buClr>
                <a:schemeClr val="tx1"/>
              </a:buClr>
              <a:buSzPct val="123000"/>
              <a:buFont typeface=".AppleSystemUIFont" charset="-120"/>
              <a:buNone/>
              <a:defRPr sz="1200" b="0" i="0" u="none" strike="noStrike" cap="none" baseline="0">
                <a:solidFill>
                  <a:schemeClr val="tx1"/>
                </a:solidFill>
                <a:latin typeface="+mn-lt"/>
                <a:ea typeface="Open Sans" panose="020B0606030504020204" pitchFamily="34" charset="0"/>
                <a:cs typeface="Open Sans" panose="020B0606030504020204" pitchFamily="34" charset="0"/>
                <a:sym typeface="Arial"/>
              </a:defRPr>
            </a:lvl1pPr>
            <a:lvl2pPr marL="702900" marR="0" lvl="1" indent="-342900" algn="l" rtl="0" eaLnBrk="1" hangingPunct="1">
              <a:lnSpc>
                <a:spcPts val="1800"/>
              </a:lnSpc>
              <a:spcBef>
                <a:spcPts val="0"/>
              </a:spcBef>
              <a:spcAft>
                <a:spcPts val="600"/>
              </a:spcAft>
              <a:buClr>
                <a:schemeClr val="tx1"/>
              </a:buClr>
              <a:buSzPct val="100000"/>
              <a:buFont typeface="Arial-BoldMT"/>
              <a:buChar char="-"/>
              <a:defRPr sz="12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L="1062000" marR="0" lvl="2" indent="-342900" algn="l" rtl="0" eaLnBrk="1" hangingPunct="1">
              <a:lnSpc>
                <a:spcPts val="1800"/>
              </a:lnSpc>
              <a:spcBef>
                <a:spcPts val="0"/>
              </a:spcBef>
              <a:spcAft>
                <a:spcPts val="600"/>
              </a:spcAft>
              <a:buClr>
                <a:schemeClr val="tx1"/>
              </a:buClr>
              <a:buSzPct val="66000"/>
              <a:buFont typeface="Arial" panose="020B0604020202020204" pitchFamily="34" charset="0"/>
              <a:buChar char="►"/>
              <a:defRPr sz="1200" b="0" i="0" u="none" strike="noStrike" cap="none">
                <a:solidFill>
                  <a:schemeClr val="tx1"/>
                </a:solidFill>
                <a:latin typeface="+mn-lt"/>
                <a:ea typeface="Open Sans" panose="020B0606030504020204" pitchFamily="34" charset="0"/>
                <a:cs typeface="Open Sans" panose="020B0606030504020204" pitchFamily="34"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1062900" marR="0" lvl="4" indent="-342900" algn="l" rtl="0" eaLnBrk="1" hangingPunct="1">
              <a:lnSpc>
                <a:spcPct val="1140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ZA" dirty="0"/>
              <a:t>         UNITED STATES</a:t>
            </a:r>
          </a:p>
          <a:p>
            <a:pPr marL="171450" indent="-171450">
              <a:buFont typeface="Arial" panose="020B0604020202020204" pitchFamily="34" charset="0"/>
              <a:buChar char="•"/>
            </a:pPr>
            <a:r>
              <a:rPr lang="en-ZA" dirty="0"/>
              <a:t>The United States had a marginally higher percentage of hesitancy mentions than the United Kingdom. </a:t>
            </a:r>
          </a:p>
          <a:p>
            <a:pPr marL="171450" indent="-171450">
              <a:buFont typeface="Arial" panose="020B0604020202020204" pitchFamily="34" charset="0"/>
              <a:buChar char="•"/>
            </a:pPr>
            <a:r>
              <a:rPr lang="en-ZA" dirty="0"/>
              <a:t>Health &amp; safety was the top driver of hesitancy conversation. Authors shared NIAID director Dr </a:t>
            </a:r>
            <a:r>
              <a:rPr lang="en-ZA" dirty="0" err="1"/>
              <a:t>Fauci’s</a:t>
            </a:r>
            <a:r>
              <a:rPr lang="en-ZA" dirty="0"/>
              <a:t> warnings about the premature release of a vaccine, as mentions highlighted concerns around unknown side-effects and adverse reactions.  </a:t>
            </a:r>
          </a:p>
          <a:p>
            <a:pPr marL="171450" indent="-171450">
              <a:buFont typeface="Arial" panose="020B0604020202020204" pitchFamily="34" charset="0"/>
              <a:buChar char="•"/>
            </a:pPr>
            <a:r>
              <a:rPr lang="en-ZA" dirty="0"/>
              <a:t>Libertarian ideology was prevalent in hesitancy conversation related to mandatory vaccines, with US House Representative Thomas Massie driving engagement with a mention stating that vaccines should be voluntary and not mandatory. </a:t>
            </a:r>
          </a:p>
          <a:p>
            <a:pPr marL="171450" indent="-171450">
              <a:buFont typeface="Arial" panose="020B0604020202020204" pitchFamily="34" charset="0"/>
              <a:buChar char="•"/>
            </a:pPr>
            <a:r>
              <a:rPr lang="en-ZA" dirty="0"/>
              <a:t>US President, Donald J Trump’s relationship with Russia drove concern, as the president allegedly expressed the intention to distribute Russia’s COVID-19 vaccine. </a:t>
            </a:r>
          </a:p>
          <a:p>
            <a:pPr marL="171450" indent="-171450">
              <a:buFont typeface="Arial" panose="020B0604020202020204" pitchFamily="34" charset="0"/>
              <a:buChar char="•"/>
            </a:pPr>
            <a:r>
              <a:rPr lang="en-ZA" dirty="0"/>
              <a:t>Conspiracy theories and mentions about pharmaceutical companies were more prevalent in United States conversation compared to the United Kingdom. </a:t>
            </a:r>
          </a:p>
        </p:txBody>
      </p:sp>
    </p:spTree>
    <p:extLst>
      <p:ext uri="{BB962C8B-B14F-4D97-AF65-F5344CB8AC3E}">
        <p14:creationId xmlns:p14="http://schemas.microsoft.com/office/powerpoint/2010/main" val="5714857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F9A72-AAB3-45AB-A4FA-307BFBD0FD52}"/>
              </a:ext>
            </a:extLst>
          </p:cNvPr>
          <p:cNvSpPr>
            <a:spLocks noGrp="1"/>
          </p:cNvSpPr>
          <p:nvPr>
            <p:ph type="title"/>
          </p:nvPr>
        </p:nvSpPr>
        <p:spPr/>
        <p:txBody>
          <a:bodyPr/>
          <a:lstStyle/>
          <a:p>
            <a:r>
              <a:rPr lang="en-ZA" dirty="0"/>
              <a:t>Hesitancy mentions were over three times more prevalent than advocacy mentions  </a:t>
            </a:r>
          </a:p>
        </p:txBody>
      </p:sp>
      <p:sp>
        <p:nvSpPr>
          <p:cNvPr id="24" name="Text Placeholder 23">
            <a:extLst>
              <a:ext uri="{FF2B5EF4-FFF2-40B4-BE49-F238E27FC236}">
                <a16:creationId xmlns:a16="http://schemas.microsoft.com/office/drawing/2014/main" id="{8948F9D3-FC41-4DEE-B652-4B226ED33686}"/>
              </a:ext>
            </a:extLst>
          </p:cNvPr>
          <p:cNvSpPr>
            <a:spLocks noGrp="1"/>
          </p:cNvSpPr>
          <p:nvPr>
            <p:ph type="body" sz="quarter" idx="10"/>
          </p:nvPr>
        </p:nvSpPr>
        <p:spPr/>
        <p:txBody>
          <a:bodyPr/>
          <a:lstStyle/>
          <a:p>
            <a:r>
              <a:rPr lang="en-US" dirty="0">
                <a:sym typeface="Proxima Nova"/>
              </a:rPr>
              <a:t>What was the sentiment towards A COVID-19 vaccine? </a:t>
            </a:r>
            <a:endParaRPr lang="en-ZA" dirty="0">
              <a:sym typeface="Proxima Nova"/>
            </a:endParaRPr>
          </a:p>
        </p:txBody>
      </p:sp>
      <p:sp>
        <p:nvSpPr>
          <p:cNvPr id="27" name="Content Placeholder 26">
            <a:extLst>
              <a:ext uri="{FF2B5EF4-FFF2-40B4-BE49-F238E27FC236}">
                <a16:creationId xmlns:a16="http://schemas.microsoft.com/office/drawing/2014/main" id="{7E7EB3EA-3BBB-446D-AA54-B32AC6A13146}"/>
              </a:ext>
            </a:extLst>
          </p:cNvPr>
          <p:cNvSpPr>
            <a:spLocks noGrp="1"/>
          </p:cNvSpPr>
          <p:nvPr>
            <p:ph sz="quarter" idx="18"/>
          </p:nvPr>
        </p:nvSpPr>
        <p:spPr/>
        <p:txBody>
          <a:bodyPr/>
          <a:lstStyle/>
          <a:p>
            <a:pPr algn="ctr"/>
            <a:r>
              <a:rPr lang="en-ZA" dirty="0"/>
              <a:t>Total verified volume n = 8 392.</a:t>
            </a:r>
          </a:p>
        </p:txBody>
      </p:sp>
      <p:sp>
        <p:nvSpPr>
          <p:cNvPr id="25" name="Text Placeholder 24">
            <a:extLst>
              <a:ext uri="{FF2B5EF4-FFF2-40B4-BE49-F238E27FC236}">
                <a16:creationId xmlns:a16="http://schemas.microsoft.com/office/drawing/2014/main" id="{CD334EE4-69A7-4B3E-A637-CB50E4B56CF4}"/>
              </a:ext>
            </a:extLst>
          </p:cNvPr>
          <p:cNvSpPr>
            <a:spLocks noGrp="1"/>
          </p:cNvSpPr>
          <p:nvPr>
            <p:ph type="body" sz="quarter" idx="11"/>
          </p:nvPr>
        </p:nvSpPr>
        <p:spPr/>
        <p:txBody>
          <a:bodyPr/>
          <a:lstStyle/>
          <a:p>
            <a:r>
              <a:rPr lang="en-ZA" dirty="0"/>
              <a:t>Authors mentioning developments in vaccine trials accounted for nearly a fifth of all advocacy conversation. These mentions also featured calls to action aimed at finding human volunteers in order to accelerate the research. </a:t>
            </a:r>
          </a:p>
          <a:p>
            <a:r>
              <a:rPr lang="en-ZA" dirty="0"/>
              <a:t>Vaccine advocates expressed concern about the equitable distribution of the COVID-19 vaccine. This highlights a trend of institutional distrust that underlies vaccine-related conversation from both advocates and sceptics alike.  </a:t>
            </a:r>
          </a:p>
          <a:p>
            <a:r>
              <a:rPr lang="en-ZA" dirty="0"/>
              <a:t>Advocacy mentions generated an average of 1.4 engagements per mention. </a:t>
            </a:r>
          </a:p>
          <a:p>
            <a:endParaRPr lang="en-ZA" dirty="0"/>
          </a:p>
          <a:p>
            <a:endParaRPr lang="en-ZA" dirty="0"/>
          </a:p>
        </p:txBody>
      </p:sp>
      <p:sp>
        <p:nvSpPr>
          <p:cNvPr id="28" name="Text Placeholder 27">
            <a:extLst>
              <a:ext uri="{FF2B5EF4-FFF2-40B4-BE49-F238E27FC236}">
                <a16:creationId xmlns:a16="http://schemas.microsoft.com/office/drawing/2014/main" id="{C4D655AF-A537-4973-B6FA-2BA0477A8BC5}"/>
              </a:ext>
            </a:extLst>
          </p:cNvPr>
          <p:cNvSpPr>
            <a:spLocks noGrp="1"/>
          </p:cNvSpPr>
          <p:nvPr>
            <p:ph type="body" sz="quarter" idx="19"/>
          </p:nvPr>
        </p:nvSpPr>
        <p:spPr/>
        <p:txBody>
          <a:bodyPr/>
          <a:lstStyle/>
          <a:p>
            <a:r>
              <a:rPr lang="en-ZA" dirty="0"/>
              <a:t>Authors were most hesitant about a mandatory COVID-19 vaccine. Authors shared petitions to appeal restrictions that may be imposed on those who refuse the vaccine. </a:t>
            </a:r>
          </a:p>
          <a:p>
            <a:r>
              <a:rPr lang="en-ZA" dirty="0"/>
              <a:t>Health and safety was the second most prevalent theme cited, as authors worried about adverse reactions and side effects. Authors hypothesised that the scientific process followed to produce the vaccine would be flawed due to institutions rushing to find an answer to the pandemic. </a:t>
            </a:r>
          </a:p>
          <a:p>
            <a:r>
              <a:rPr lang="en-ZA" dirty="0"/>
              <a:t>Hesitancy mentions on average generated 4.8 engagements, 3.3 times higher than that seen in advocacy mentions. </a:t>
            </a:r>
          </a:p>
          <a:p>
            <a:endParaRPr lang="en-ZA" dirty="0"/>
          </a:p>
          <a:p>
            <a:endParaRPr lang="en-ZA" dirty="0"/>
          </a:p>
          <a:p>
            <a:endParaRPr lang="en-ZA" dirty="0"/>
          </a:p>
          <a:p>
            <a:endParaRPr lang="en-ZA" dirty="0"/>
          </a:p>
        </p:txBody>
      </p:sp>
      <p:graphicFrame>
        <p:nvGraphicFramePr>
          <p:cNvPr id="11" name="Chart Placeholder 1">
            <a:extLst>
              <a:ext uri="{FF2B5EF4-FFF2-40B4-BE49-F238E27FC236}">
                <a16:creationId xmlns:a16="http://schemas.microsoft.com/office/drawing/2014/main" id="{65CA9FEE-B02B-4052-9598-7902E26F0C0C}"/>
              </a:ext>
            </a:extLst>
          </p:cNvPr>
          <p:cNvGraphicFramePr>
            <a:graphicFrameLocks noGrp="1"/>
          </p:cNvGraphicFramePr>
          <p:nvPr>
            <p:ph sz="quarter" idx="14"/>
            <p:extLst>
              <p:ext uri="{D42A27DB-BD31-4B8C-83A1-F6EECF244321}">
                <p14:modId xmlns:p14="http://schemas.microsoft.com/office/powerpoint/2010/main" val="3459768020"/>
              </p:ext>
            </p:extLst>
          </p:nvPr>
        </p:nvGraphicFramePr>
        <p:xfrm>
          <a:off x="4343400" y="1836738"/>
          <a:ext cx="3497263" cy="4175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597195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F9A72-AAB3-45AB-A4FA-307BFBD0FD52}"/>
              </a:ext>
            </a:extLst>
          </p:cNvPr>
          <p:cNvSpPr>
            <a:spLocks noGrp="1"/>
          </p:cNvSpPr>
          <p:nvPr>
            <p:ph type="title"/>
          </p:nvPr>
        </p:nvSpPr>
        <p:spPr/>
        <p:txBody>
          <a:bodyPr/>
          <a:lstStyle/>
          <a:p>
            <a:r>
              <a:rPr lang="en-ZA" dirty="0"/>
              <a:t>United States authors were more hesitant towards a COVID-19 vaccine</a:t>
            </a:r>
          </a:p>
        </p:txBody>
      </p:sp>
      <p:sp>
        <p:nvSpPr>
          <p:cNvPr id="19" name="Text Placeholder 18">
            <a:extLst>
              <a:ext uri="{FF2B5EF4-FFF2-40B4-BE49-F238E27FC236}">
                <a16:creationId xmlns:a16="http://schemas.microsoft.com/office/drawing/2014/main" id="{FF46F071-7936-491B-B3F7-9DBFDD690B52}"/>
              </a:ext>
            </a:extLst>
          </p:cNvPr>
          <p:cNvSpPr>
            <a:spLocks noGrp="1"/>
          </p:cNvSpPr>
          <p:nvPr>
            <p:ph type="body" sz="quarter" idx="10"/>
          </p:nvPr>
        </p:nvSpPr>
        <p:spPr/>
        <p:txBody>
          <a:bodyPr/>
          <a:lstStyle/>
          <a:p>
            <a:r>
              <a:rPr lang="en-ZA" dirty="0"/>
              <a:t>How SENTIMENT DIFFER PER REGION?</a:t>
            </a:r>
          </a:p>
        </p:txBody>
      </p:sp>
      <p:graphicFrame>
        <p:nvGraphicFramePr>
          <p:cNvPr id="15" name="Chart Placeholder 2">
            <a:extLst>
              <a:ext uri="{FF2B5EF4-FFF2-40B4-BE49-F238E27FC236}">
                <a16:creationId xmlns:a16="http://schemas.microsoft.com/office/drawing/2014/main" id="{7F88CCA0-DC88-48AD-9D24-881E69E650E2}"/>
              </a:ext>
            </a:extLst>
          </p:cNvPr>
          <p:cNvGraphicFramePr>
            <a:graphicFrameLocks noGrp="1"/>
          </p:cNvGraphicFramePr>
          <p:nvPr>
            <p:ph sz="quarter" idx="14"/>
            <p:extLst>
              <p:ext uri="{D42A27DB-BD31-4B8C-83A1-F6EECF244321}">
                <p14:modId xmlns:p14="http://schemas.microsoft.com/office/powerpoint/2010/main" val="3855696116"/>
              </p:ext>
            </p:extLst>
          </p:nvPr>
        </p:nvGraphicFramePr>
        <p:xfrm>
          <a:off x="573715" y="3421062"/>
          <a:ext cx="4764088" cy="2592388"/>
        </p:xfrm>
        <a:graphic>
          <a:graphicData uri="http://schemas.openxmlformats.org/drawingml/2006/chart">
            <c:chart xmlns:c="http://schemas.openxmlformats.org/drawingml/2006/chart" xmlns:r="http://schemas.openxmlformats.org/officeDocument/2006/relationships" r:id="rId3"/>
          </a:graphicData>
        </a:graphic>
      </p:graphicFrame>
      <p:pic>
        <p:nvPicPr>
          <p:cNvPr id="45" name="Content Placeholder 44">
            <a:extLst>
              <a:ext uri="{FF2B5EF4-FFF2-40B4-BE49-F238E27FC236}">
                <a16:creationId xmlns:a16="http://schemas.microsoft.com/office/drawing/2014/main" id="{707357EA-6D04-484D-8F01-01E3A8E97346}"/>
              </a:ext>
            </a:extLst>
          </p:cNvPr>
          <p:cNvPicPr>
            <a:picLocks noGrp="1" noChangeAspect="1"/>
          </p:cNvPicPr>
          <p:nvPr>
            <p:ph sz="quarter" idx="18"/>
          </p:nvPr>
        </p:nvPicPr>
        <p:blipFill>
          <a:blip r:embed="rId4">
            <a:extLst>
              <a:ext uri="{96DAC541-7B7A-43D3-8B79-37D633B846F1}">
                <asvg:svgBlip xmlns:asvg="http://schemas.microsoft.com/office/drawing/2016/SVG/main" r:embed="rId5"/>
              </a:ext>
            </a:extLst>
          </a:blip>
          <a:stretch>
            <a:fillRect/>
          </a:stretch>
        </p:blipFill>
        <p:spPr>
          <a:xfrm>
            <a:off x="1775188" y="3018362"/>
            <a:ext cx="360000" cy="360000"/>
          </a:xfrm>
        </p:spPr>
      </p:pic>
      <p:sp>
        <p:nvSpPr>
          <p:cNvPr id="20" name="Text Placeholder 19">
            <a:extLst>
              <a:ext uri="{FF2B5EF4-FFF2-40B4-BE49-F238E27FC236}">
                <a16:creationId xmlns:a16="http://schemas.microsoft.com/office/drawing/2014/main" id="{DCBC5738-37E5-4A92-BB71-DC0EADBA3A4C}"/>
              </a:ext>
            </a:extLst>
          </p:cNvPr>
          <p:cNvSpPr>
            <a:spLocks noGrp="1"/>
          </p:cNvSpPr>
          <p:nvPr>
            <p:ph type="body" sz="quarter" idx="16"/>
          </p:nvPr>
        </p:nvSpPr>
        <p:spPr>
          <a:xfrm>
            <a:off x="542925" y="1823098"/>
            <a:ext cx="4764088" cy="1115122"/>
          </a:xfrm>
        </p:spPr>
        <p:txBody>
          <a:bodyPr>
            <a:normAutofit/>
          </a:bodyPr>
          <a:lstStyle/>
          <a:p>
            <a:pPr>
              <a:lnSpc>
                <a:spcPts val="1800"/>
              </a:lnSpc>
              <a:spcAft>
                <a:spcPts val="600"/>
              </a:spcAft>
            </a:pPr>
            <a:r>
              <a:rPr lang="en-ZA" sz="1200" dirty="0"/>
              <a:t>The United States saw a lower ratio of advocacy mentions and a higher ratio of hesitancy mentions compared to the combined aggregate.    </a:t>
            </a:r>
          </a:p>
        </p:txBody>
      </p:sp>
      <p:sp>
        <p:nvSpPr>
          <p:cNvPr id="22" name="Content Placeholder 11">
            <a:extLst>
              <a:ext uri="{FF2B5EF4-FFF2-40B4-BE49-F238E27FC236}">
                <a16:creationId xmlns:a16="http://schemas.microsoft.com/office/drawing/2014/main" id="{D2B184C3-857B-4C30-8029-25833401F260}"/>
              </a:ext>
            </a:extLst>
          </p:cNvPr>
          <p:cNvSpPr txBox="1">
            <a:spLocks/>
          </p:cNvSpPr>
          <p:nvPr/>
        </p:nvSpPr>
        <p:spPr>
          <a:xfrm>
            <a:off x="6254750" y="6029267"/>
            <a:ext cx="4773608" cy="252703"/>
          </a:xfrm>
          <a:prstGeom prst="rect">
            <a:avLst/>
          </a:prstGeom>
        </p:spPr>
        <p:txBody>
          <a:bodyPr vert="horz" lIns="0" tIns="0" rIns="0" bIns="0" rtlCol="0" anchor="ctr">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Font typeface="Arial" charset="0"/>
              <a:buNone/>
              <a:defRPr sz="1000" b="0" i="1" u="none" strike="noStrike" cap="none" baseline="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ZA" dirty="0"/>
          </a:p>
        </p:txBody>
      </p:sp>
      <p:graphicFrame>
        <p:nvGraphicFramePr>
          <p:cNvPr id="41" name="Chart Placeholder 2">
            <a:extLst>
              <a:ext uri="{FF2B5EF4-FFF2-40B4-BE49-F238E27FC236}">
                <a16:creationId xmlns:a16="http://schemas.microsoft.com/office/drawing/2014/main" id="{2B56E566-90C1-4D87-889B-D7DEA2E4BC89}"/>
              </a:ext>
            </a:extLst>
          </p:cNvPr>
          <p:cNvGraphicFramePr>
            <a:graphicFrameLocks noGrp="1"/>
          </p:cNvGraphicFramePr>
          <p:nvPr>
            <p:ph sz="quarter" idx="19"/>
            <p:extLst>
              <p:ext uri="{D42A27DB-BD31-4B8C-83A1-F6EECF244321}">
                <p14:modId xmlns:p14="http://schemas.microsoft.com/office/powerpoint/2010/main" val="883206562"/>
              </p:ext>
            </p:extLst>
          </p:nvPr>
        </p:nvGraphicFramePr>
        <p:xfrm>
          <a:off x="6254750" y="3429000"/>
          <a:ext cx="4764088" cy="2584450"/>
        </p:xfrm>
        <a:graphic>
          <a:graphicData uri="http://schemas.openxmlformats.org/drawingml/2006/chart">
            <c:chart xmlns:c="http://schemas.openxmlformats.org/drawingml/2006/chart" xmlns:r="http://schemas.openxmlformats.org/officeDocument/2006/relationships" r:id="rId6"/>
          </a:graphicData>
        </a:graphic>
      </p:graphicFrame>
      <p:pic>
        <p:nvPicPr>
          <p:cNvPr id="43" name="Graphic 42">
            <a:extLst>
              <a:ext uri="{FF2B5EF4-FFF2-40B4-BE49-F238E27FC236}">
                <a16:creationId xmlns:a16="http://schemas.microsoft.com/office/drawing/2014/main" id="{4D35396C-11A4-4CAF-BE66-BBDAE8170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3895" y="3016687"/>
            <a:ext cx="360000" cy="360000"/>
          </a:xfrm>
          <a:prstGeom prst="rect">
            <a:avLst/>
          </a:prstGeom>
        </p:spPr>
      </p:pic>
      <p:sp>
        <p:nvSpPr>
          <p:cNvPr id="46" name="Text Placeholder 19">
            <a:extLst>
              <a:ext uri="{FF2B5EF4-FFF2-40B4-BE49-F238E27FC236}">
                <a16:creationId xmlns:a16="http://schemas.microsoft.com/office/drawing/2014/main" id="{67B1C54A-8D13-488D-BA97-8496AA391FD6}"/>
              </a:ext>
            </a:extLst>
          </p:cNvPr>
          <p:cNvSpPr txBox="1">
            <a:spLocks/>
          </p:cNvSpPr>
          <p:nvPr/>
        </p:nvSpPr>
        <p:spPr>
          <a:xfrm>
            <a:off x="534989" y="3042773"/>
            <a:ext cx="4764088"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States</a:t>
            </a:r>
          </a:p>
        </p:txBody>
      </p:sp>
      <p:sp>
        <p:nvSpPr>
          <p:cNvPr id="48" name="Text Placeholder 19">
            <a:extLst>
              <a:ext uri="{FF2B5EF4-FFF2-40B4-BE49-F238E27FC236}">
                <a16:creationId xmlns:a16="http://schemas.microsoft.com/office/drawing/2014/main" id="{F3AFD673-FC1E-4E35-B6D5-10CEA0DC4536}"/>
              </a:ext>
            </a:extLst>
          </p:cNvPr>
          <p:cNvSpPr txBox="1">
            <a:spLocks/>
          </p:cNvSpPr>
          <p:nvPr/>
        </p:nvSpPr>
        <p:spPr>
          <a:xfrm>
            <a:off x="6257925" y="3042773"/>
            <a:ext cx="4764088"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Kingdom</a:t>
            </a:r>
          </a:p>
        </p:txBody>
      </p:sp>
      <p:grpSp>
        <p:nvGrpSpPr>
          <p:cNvPr id="57" name="Group 56">
            <a:extLst>
              <a:ext uri="{FF2B5EF4-FFF2-40B4-BE49-F238E27FC236}">
                <a16:creationId xmlns:a16="http://schemas.microsoft.com/office/drawing/2014/main" id="{E20DDB99-FE3A-471E-BEB0-510B45296E9D}"/>
              </a:ext>
            </a:extLst>
          </p:cNvPr>
          <p:cNvGrpSpPr/>
          <p:nvPr/>
        </p:nvGrpSpPr>
        <p:grpSpPr>
          <a:xfrm>
            <a:off x="4118229" y="5983696"/>
            <a:ext cx="1536623" cy="311177"/>
            <a:chOff x="5486438" y="3898356"/>
            <a:chExt cx="1536623" cy="311177"/>
          </a:xfrm>
        </p:grpSpPr>
        <p:sp>
          <p:nvSpPr>
            <p:cNvPr id="49" name="Rectangle 48">
              <a:extLst>
                <a:ext uri="{FF2B5EF4-FFF2-40B4-BE49-F238E27FC236}">
                  <a16:creationId xmlns:a16="http://schemas.microsoft.com/office/drawing/2014/main" id="{29911CCD-EE5A-44A4-BD39-919A02D9CA3C}"/>
                </a:ext>
              </a:extLst>
            </p:cNvPr>
            <p:cNvSpPr/>
            <p:nvPr/>
          </p:nvSpPr>
          <p:spPr>
            <a:xfrm>
              <a:off x="5486438" y="4012000"/>
              <a:ext cx="10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Text Placeholder 19">
              <a:extLst>
                <a:ext uri="{FF2B5EF4-FFF2-40B4-BE49-F238E27FC236}">
                  <a16:creationId xmlns:a16="http://schemas.microsoft.com/office/drawing/2014/main" id="{76644116-8DCD-45D3-8D59-645357F87810}"/>
                </a:ext>
              </a:extLst>
            </p:cNvPr>
            <p:cNvSpPr txBox="1">
              <a:spLocks/>
            </p:cNvSpPr>
            <p:nvPr/>
          </p:nvSpPr>
          <p:spPr>
            <a:xfrm>
              <a:off x="5654854" y="3898356"/>
              <a:ext cx="1368207"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ZA" sz="1200" dirty="0"/>
                <a:t>Hesitancy</a:t>
              </a:r>
            </a:p>
          </p:txBody>
        </p:sp>
      </p:grpSp>
      <p:grpSp>
        <p:nvGrpSpPr>
          <p:cNvPr id="58" name="Group 57">
            <a:extLst>
              <a:ext uri="{FF2B5EF4-FFF2-40B4-BE49-F238E27FC236}">
                <a16:creationId xmlns:a16="http://schemas.microsoft.com/office/drawing/2014/main" id="{0F9062F6-42EC-4CEA-8A59-813D275AFABF}"/>
              </a:ext>
            </a:extLst>
          </p:cNvPr>
          <p:cNvGrpSpPr/>
          <p:nvPr/>
        </p:nvGrpSpPr>
        <p:grpSpPr>
          <a:xfrm>
            <a:off x="5563582" y="5983696"/>
            <a:ext cx="1536621" cy="311177"/>
            <a:chOff x="5486438" y="4275588"/>
            <a:chExt cx="1536621" cy="311177"/>
          </a:xfrm>
        </p:grpSpPr>
        <p:sp>
          <p:nvSpPr>
            <p:cNvPr id="50" name="Rectangle 49">
              <a:extLst>
                <a:ext uri="{FF2B5EF4-FFF2-40B4-BE49-F238E27FC236}">
                  <a16:creationId xmlns:a16="http://schemas.microsoft.com/office/drawing/2014/main" id="{0ECAFA16-4B14-4A37-98D9-FBA51CB6E99E}"/>
                </a:ext>
              </a:extLst>
            </p:cNvPr>
            <p:cNvSpPr/>
            <p:nvPr/>
          </p:nvSpPr>
          <p:spPr>
            <a:xfrm>
              <a:off x="5486438" y="4400823"/>
              <a:ext cx="108000" cy="10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Text Placeholder 19">
              <a:extLst>
                <a:ext uri="{FF2B5EF4-FFF2-40B4-BE49-F238E27FC236}">
                  <a16:creationId xmlns:a16="http://schemas.microsoft.com/office/drawing/2014/main" id="{8A7C6E85-7B4A-4B75-B7F2-7D7BAF359197}"/>
                </a:ext>
              </a:extLst>
            </p:cNvPr>
            <p:cNvSpPr txBox="1">
              <a:spLocks/>
            </p:cNvSpPr>
            <p:nvPr/>
          </p:nvSpPr>
          <p:spPr>
            <a:xfrm>
              <a:off x="5654852" y="4275588"/>
              <a:ext cx="1368207"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ZA" sz="1200" dirty="0"/>
                <a:t>Neutral</a:t>
              </a:r>
            </a:p>
          </p:txBody>
        </p:sp>
      </p:grpSp>
      <p:grpSp>
        <p:nvGrpSpPr>
          <p:cNvPr id="59" name="Group 58">
            <a:extLst>
              <a:ext uri="{FF2B5EF4-FFF2-40B4-BE49-F238E27FC236}">
                <a16:creationId xmlns:a16="http://schemas.microsoft.com/office/drawing/2014/main" id="{CB652F7D-D3C8-4693-9532-1BCA083C060D}"/>
              </a:ext>
            </a:extLst>
          </p:cNvPr>
          <p:cNvGrpSpPr/>
          <p:nvPr/>
        </p:nvGrpSpPr>
        <p:grpSpPr>
          <a:xfrm>
            <a:off x="7008933" y="5983696"/>
            <a:ext cx="1536621" cy="311177"/>
            <a:chOff x="5486438" y="4652820"/>
            <a:chExt cx="1536621" cy="311177"/>
          </a:xfrm>
        </p:grpSpPr>
        <p:sp>
          <p:nvSpPr>
            <p:cNvPr id="51" name="Rectangle 50">
              <a:extLst>
                <a:ext uri="{FF2B5EF4-FFF2-40B4-BE49-F238E27FC236}">
                  <a16:creationId xmlns:a16="http://schemas.microsoft.com/office/drawing/2014/main" id="{D5FEF98F-E39C-42E8-94D2-9E36F48B30BF}"/>
                </a:ext>
              </a:extLst>
            </p:cNvPr>
            <p:cNvSpPr/>
            <p:nvPr/>
          </p:nvSpPr>
          <p:spPr>
            <a:xfrm>
              <a:off x="5486438" y="4783821"/>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Text Placeholder 19">
              <a:extLst>
                <a:ext uri="{FF2B5EF4-FFF2-40B4-BE49-F238E27FC236}">
                  <a16:creationId xmlns:a16="http://schemas.microsoft.com/office/drawing/2014/main" id="{44132630-BFC7-4332-90A7-2DEE0881925E}"/>
                </a:ext>
              </a:extLst>
            </p:cNvPr>
            <p:cNvSpPr txBox="1">
              <a:spLocks/>
            </p:cNvSpPr>
            <p:nvPr/>
          </p:nvSpPr>
          <p:spPr>
            <a:xfrm>
              <a:off x="5654852" y="4652820"/>
              <a:ext cx="1368207"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ZA" sz="1200" dirty="0"/>
                <a:t>Advocacy</a:t>
              </a:r>
            </a:p>
          </p:txBody>
        </p:sp>
      </p:grpSp>
      <p:sp>
        <p:nvSpPr>
          <p:cNvPr id="60" name="Text Placeholder 19">
            <a:extLst>
              <a:ext uri="{FF2B5EF4-FFF2-40B4-BE49-F238E27FC236}">
                <a16:creationId xmlns:a16="http://schemas.microsoft.com/office/drawing/2014/main" id="{07CBAE2A-4DE4-4CE9-AE1C-B486245263F2}"/>
              </a:ext>
            </a:extLst>
          </p:cNvPr>
          <p:cNvSpPr txBox="1">
            <a:spLocks/>
          </p:cNvSpPr>
          <p:nvPr/>
        </p:nvSpPr>
        <p:spPr>
          <a:xfrm>
            <a:off x="6264270" y="1826515"/>
            <a:ext cx="4764088" cy="1115122"/>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ts val="1800"/>
              </a:lnSpc>
              <a:spcAft>
                <a:spcPts val="600"/>
              </a:spcAft>
            </a:pPr>
            <a:endParaRPr lang="en-ZA" sz="1200"/>
          </a:p>
        </p:txBody>
      </p:sp>
      <p:sp>
        <p:nvSpPr>
          <p:cNvPr id="61" name="Content Placeholder 26">
            <a:extLst>
              <a:ext uri="{FF2B5EF4-FFF2-40B4-BE49-F238E27FC236}">
                <a16:creationId xmlns:a16="http://schemas.microsoft.com/office/drawing/2014/main" id="{FCC6298E-7934-4836-9B9F-C6F52EAE2FC1}"/>
              </a:ext>
            </a:extLst>
          </p:cNvPr>
          <p:cNvSpPr txBox="1">
            <a:spLocks/>
          </p:cNvSpPr>
          <p:nvPr/>
        </p:nvSpPr>
        <p:spPr>
          <a:xfrm>
            <a:off x="1618847" y="5795823"/>
            <a:ext cx="2596372" cy="149386"/>
          </a:xfrm>
          <a:prstGeom prst="rect">
            <a:avLst/>
          </a:prstGeom>
        </p:spPr>
        <p:txBody>
          <a:bodyPr vert="horz" lIns="0" tIns="0" rIns="0" bIns="0" rtlCol="0" anchor="ctr">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Font typeface="Arial" charset="0"/>
              <a:buNone/>
              <a:defRPr sz="1000" b="0" i="1" u="none" strike="noStrike" cap="none" baseline="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Total verified volume n = 4 887.</a:t>
            </a:r>
          </a:p>
        </p:txBody>
      </p:sp>
      <p:sp>
        <p:nvSpPr>
          <p:cNvPr id="62" name="Content Placeholder 26">
            <a:extLst>
              <a:ext uri="{FF2B5EF4-FFF2-40B4-BE49-F238E27FC236}">
                <a16:creationId xmlns:a16="http://schemas.microsoft.com/office/drawing/2014/main" id="{82924892-74E6-4EF9-8DFA-C01D9469147C}"/>
              </a:ext>
            </a:extLst>
          </p:cNvPr>
          <p:cNvSpPr txBox="1">
            <a:spLocks/>
          </p:cNvSpPr>
          <p:nvPr/>
        </p:nvSpPr>
        <p:spPr>
          <a:xfrm>
            <a:off x="7338608" y="5795823"/>
            <a:ext cx="2596372" cy="149386"/>
          </a:xfrm>
          <a:prstGeom prst="rect">
            <a:avLst/>
          </a:prstGeom>
        </p:spPr>
        <p:txBody>
          <a:bodyPr vert="horz" lIns="0" tIns="0" rIns="0" bIns="0" rtlCol="0" anchor="ctr">
            <a:noAutofit/>
          </a:bodyPr>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Font typeface="Arial" charset="0"/>
              <a:buNone/>
              <a:defRPr sz="1000" b="0" i="1" u="none" strike="noStrike" cap="none" baseline="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Total verified volume n = 3 511.</a:t>
            </a:r>
          </a:p>
        </p:txBody>
      </p:sp>
      <p:sp>
        <p:nvSpPr>
          <p:cNvPr id="63" name="Text Placeholder 19">
            <a:extLst>
              <a:ext uri="{FF2B5EF4-FFF2-40B4-BE49-F238E27FC236}">
                <a16:creationId xmlns:a16="http://schemas.microsoft.com/office/drawing/2014/main" id="{1EA75D8C-50CB-4861-878D-FFA0029707DA}"/>
              </a:ext>
            </a:extLst>
          </p:cNvPr>
          <p:cNvSpPr txBox="1">
            <a:spLocks/>
          </p:cNvSpPr>
          <p:nvPr/>
        </p:nvSpPr>
        <p:spPr>
          <a:xfrm>
            <a:off x="6264270" y="1826515"/>
            <a:ext cx="4764088" cy="1115122"/>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ts val="1800"/>
              </a:lnSpc>
              <a:spcAft>
                <a:spcPts val="600"/>
              </a:spcAft>
            </a:pPr>
            <a:endParaRPr lang="en-ZA" sz="1200"/>
          </a:p>
        </p:txBody>
      </p:sp>
      <p:sp>
        <p:nvSpPr>
          <p:cNvPr id="64" name="Text Placeholder 19">
            <a:extLst>
              <a:ext uri="{FF2B5EF4-FFF2-40B4-BE49-F238E27FC236}">
                <a16:creationId xmlns:a16="http://schemas.microsoft.com/office/drawing/2014/main" id="{D3C0C93B-A5CF-4C97-A7C5-B93224072D7F}"/>
              </a:ext>
            </a:extLst>
          </p:cNvPr>
          <p:cNvSpPr txBox="1">
            <a:spLocks/>
          </p:cNvSpPr>
          <p:nvPr/>
        </p:nvSpPr>
        <p:spPr>
          <a:xfrm>
            <a:off x="6416099" y="1823098"/>
            <a:ext cx="4764088" cy="1115122"/>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ts val="1800"/>
              </a:lnSpc>
              <a:spcAft>
                <a:spcPts val="600"/>
              </a:spcAft>
            </a:pPr>
            <a:r>
              <a:rPr lang="en-ZA" sz="1200" dirty="0"/>
              <a:t>Conversely, the United Kingdom saw a higher ratio of advocacy mentions and a lower ratio of hesitancy mentions. </a:t>
            </a:r>
          </a:p>
        </p:txBody>
      </p:sp>
    </p:spTree>
    <p:extLst>
      <p:ext uri="{BB962C8B-B14F-4D97-AF65-F5344CB8AC3E}">
        <p14:creationId xmlns:p14="http://schemas.microsoft.com/office/powerpoint/2010/main" val="23036941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260F-2DEB-4EE3-9666-F8FCC56ACC6C}"/>
              </a:ext>
            </a:extLst>
          </p:cNvPr>
          <p:cNvSpPr>
            <a:spLocks noGrp="1"/>
          </p:cNvSpPr>
          <p:nvPr>
            <p:ph type="title"/>
          </p:nvPr>
        </p:nvSpPr>
        <p:spPr/>
        <p:txBody>
          <a:bodyPr/>
          <a:lstStyle/>
          <a:p>
            <a:r>
              <a:rPr lang="en-ZA" dirty="0"/>
              <a:t>President Trump’s alleged connection to Russia drove political conversation from United States authors</a:t>
            </a:r>
          </a:p>
        </p:txBody>
      </p:sp>
      <p:sp>
        <p:nvSpPr>
          <p:cNvPr id="3" name="Text Placeholder 2">
            <a:extLst>
              <a:ext uri="{FF2B5EF4-FFF2-40B4-BE49-F238E27FC236}">
                <a16:creationId xmlns:a16="http://schemas.microsoft.com/office/drawing/2014/main" id="{6A55C832-566D-40EA-BE48-8307002BCAE8}"/>
              </a:ext>
            </a:extLst>
          </p:cNvPr>
          <p:cNvSpPr>
            <a:spLocks noGrp="1"/>
          </p:cNvSpPr>
          <p:nvPr>
            <p:ph type="body" sz="quarter" idx="10"/>
          </p:nvPr>
        </p:nvSpPr>
        <p:spPr/>
        <p:txBody>
          <a:bodyPr/>
          <a:lstStyle/>
          <a:p>
            <a:r>
              <a:rPr lang="en-ZA" dirty="0"/>
              <a:t>HOW DID THE TOP THEMES COMPARE ACROSS REGIONS?</a:t>
            </a:r>
          </a:p>
        </p:txBody>
      </p:sp>
      <p:sp>
        <p:nvSpPr>
          <p:cNvPr id="5" name="Rectangle 4">
            <a:extLst>
              <a:ext uri="{FF2B5EF4-FFF2-40B4-BE49-F238E27FC236}">
                <a16:creationId xmlns:a16="http://schemas.microsoft.com/office/drawing/2014/main" id="{37840CAD-BF27-4449-A64F-B0D7AEF76639}"/>
              </a:ext>
            </a:extLst>
          </p:cNvPr>
          <p:cNvSpPr/>
          <p:nvPr/>
        </p:nvSpPr>
        <p:spPr>
          <a:xfrm>
            <a:off x="1192212" y="2457450"/>
            <a:ext cx="2543175" cy="462731"/>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587695B1-6537-4913-BE15-08766BE79960}"/>
              </a:ext>
            </a:extLst>
          </p:cNvPr>
          <p:cNvSpPr/>
          <p:nvPr/>
        </p:nvSpPr>
        <p:spPr>
          <a:xfrm>
            <a:off x="1192212" y="3074424"/>
            <a:ext cx="2543175" cy="462731"/>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a:extLst>
              <a:ext uri="{FF2B5EF4-FFF2-40B4-BE49-F238E27FC236}">
                <a16:creationId xmlns:a16="http://schemas.microsoft.com/office/drawing/2014/main" id="{896A177A-D051-4809-BDE3-1744A802D025}"/>
              </a:ext>
            </a:extLst>
          </p:cNvPr>
          <p:cNvSpPr/>
          <p:nvPr/>
        </p:nvSpPr>
        <p:spPr>
          <a:xfrm>
            <a:off x="1192211" y="3691398"/>
            <a:ext cx="2543175" cy="462731"/>
          </a:xfrm>
          <a:prstGeom prst="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E0BD79C1-E889-424E-8D26-072E29D87E6D}"/>
              </a:ext>
            </a:extLst>
          </p:cNvPr>
          <p:cNvSpPr/>
          <p:nvPr/>
        </p:nvSpPr>
        <p:spPr>
          <a:xfrm>
            <a:off x="1192210" y="4308372"/>
            <a:ext cx="2543175" cy="462731"/>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51236DED-BB37-4B3E-9265-6E82FA378B3D}"/>
              </a:ext>
            </a:extLst>
          </p:cNvPr>
          <p:cNvSpPr/>
          <p:nvPr/>
        </p:nvSpPr>
        <p:spPr>
          <a:xfrm>
            <a:off x="1192209" y="4925346"/>
            <a:ext cx="2543175" cy="462731"/>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99D40178-7312-4BD2-A04F-733451922C0A}"/>
              </a:ext>
            </a:extLst>
          </p:cNvPr>
          <p:cNvSpPr/>
          <p:nvPr/>
        </p:nvSpPr>
        <p:spPr>
          <a:xfrm>
            <a:off x="4049712" y="2457450"/>
            <a:ext cx="2543175" cy="462731"/>
          </a:xfrm>
          <a:prstGeom prst="rect">
            <a:avLst/>
          </a:prstGeom>
          <a:solidFill>
            <a:srgbClr val="0020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E7C8BC40-CDE3-4ED2-834F-D6905E15A479}"/>
              </a:ext>
            </a:extLst>
          </p:cNvPr>
          <p:cNvSpPr/>
          <p:nvPr/>
        </p:nvSpPr>
        <p:spPr>
          <a:xfrm>
            <a:off x="4049712" y="3074424"/>
            <a:ext cx="2543175" cy="462731"/>
          </a:xfrm>
          <a:prstGeom prst="rect">
            <a:avLst/>
          </a:prstGeom>
          <a:solidFill>
            <a:srgbClr val="00206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03C849EF-D625-4A00-9F77-E60811723485}"/>
              </a:ext>
            </a:extLst>
          </p:cNvPr>
          <p:cNvSpPr/>
          <p:nvPr/>
        </p:nvSpPr>
        <p:spPr>
          <a:xfrm>
            <a:off x="4049711" y="3691398"/>
            <a:ext cx="2543175" cy="462731"/>
          </a:xfrm>
          <a:prstGeom prst="rect">
            <a:avLst/>
          </a:pr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a:extLst>
              <a:ext uri="{FF2B5EF4-FFF2-40B4-BE49-F238E27FC236}">
                <a16:creationId xmlns:a16="http://schemas.microsoft.com/office/drawing/2014/main" id="{D4150E08-E8DA-46AB-A97D-3E4967748031}"/>
              </a:ext>
            </a:extLst>
          </p:cNvPr>
          <p:cNvSpPr/>
          <p:nvPr/>
        </p:nvSpPr>
        <p:spPr>
          <a:xfrm>
            <a:off x="4049710" y="4308372"/>
            <a:ext cx="2543175" cy="462731"/>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2DCEC90C-D254-460A-90E4-9B4D4230353C}"/>
              </a:ext>
            </a:extLst>
          </p:cNvPr>
          <p:cNvSpPr/>
          <p:nvPr/>
        </p:nvSpPr>
        <p:spPr>
          <a:xfrm>
            <a:off x="4049709" y="4925346"/>
            <a:ext cx="2543175" cy="462731"/>
          </a:xfrm>
          <a:prstGeom prst="rect">
            <a:avLst/>
          </a:prstGeom>
          <a:solidFill>
            <a:srgbClr val="00206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a:extLst>
              <a:ext uri="{FF2B5EF4-FFF2-40B4-BE49-F238E27FC236}">
                <a16:creationId xmlns:a16="http://schemas.microsoft.com/office/drawing/2014/main" id="{C09371A2-CEBA-42D3-8E31-D097923AEA39}"/>
              </a:ext>
            </a:extLst>
          </p:cNvPr>
          <p:cNvSpPr txBox="1"/>
          <p:nvPr/>
        </p:nvSpPr>
        <p:spPr>
          <a:xfrm>
            <a:off x="780791" y="2565705"/>
            <a:ext cx="167484" cy="246221"/>
          </a:xfrm>
          <a:prstGeom prst="rect">
            <a:avLst/>
          </a:prstGeom>
          <a:noFill/>
        </p:spPr>
        <p:txBody>
          <a:bodyPr wrap="square" lIns="0" tIns="0" rIns="0" bIns="0" rtlCol="0" anchor="ctr">
            <a:spAutoFit/>
          </a:bodyPr>
          <a:lstStyle/>
          <a:p>
            <a:r>
              <a:rPr lang="en-ZA" sz="1600" dirty="0">
                <a:latin typeface="+mj-lt"/>
              </a:rPr>
              <a:t>1</a:t>
            </a:r>
          </a:p>
        </p:txBody>
      </p:sp>
      <p:sp>
        <p:nvSpPr>
          <p:cNvPr id="20" name="TextBox 19">
            <a:extLst>
              <a:ext uri="{FF2B5EF4-FFF2-40B4-BE49-F238E27FC236}">
                <a16:creationId xmlns:a16="http://schemas.microsoft.com/office/drawing/2014/main" id="{79A8CB9E-E891-4216-AE8E-FC512544AD5F}"/>
              </a:ext>
            </a:extLst>
          </p:cNvPr>
          <p:cNvSpPr txBox="1"/>
          <p:nvPr/>
        </p:nvSpPr>
        <p:spPr>
          <a:xfrm>
            <a:off x="780791" y="3182679"/>
            <a:ext cx="165205" cy="246221"/>
          </a:xfrm>
          <a:prstGeom prst="rect">
            <a:avLst/>
          </a:prstGeom>
          <a:noFill/>
        </p:spPr>
        <p:txBody>
          <a:bodyPr wrap="square" lIns="0" tIns="0" rIns="0" bIns="0" rtlCol="0" anchor="ctr">
            <a:spAutoFit/>
          </a:bodyPr>
          <a:lstStyle/>
          <a:p>
            <a:r>
              <a:rPr lang="en-ZA" sz="1600" dirty="0">
                <a:latin typeface="+mj-lt"/>
              </a:rPr>
              <a:t>2</a:t>
            </a:r>
          </a:p>
        </p:txBody>
      </p:sp>
      <p:sp>
        <p:nvSpPr>
          <p:cNvPr id="21" name="TextBox 20">
            <a:extLst>
              <a:ext uri="{FF2B5EF4-FFF2-40B4-BE49-F238E27FC236}">
                <a16:creationId xmlns:a16="http://schemas.microsoft.com/office/drawing/2014/main" id="{AD3184EA-A334-4F59-83E6-7230C0F3F449}"/>
              </a:ext>
            </a:extLst>
          </p:cNvPr>
          <p:cNvSpPr txBox="1"/>
          <p:nvPr/>
        </p:nvSpPr>
        <p:spPr>
          <a:xfrm>
            <a:off x="780791" y="4416627"/>
            <a:ext cx="167484" cy="246221"/>
          </a:xfrm>
          <a:prstGeom prst="rect">
            <a:avLst/>
          </a:prstGeom>
          <a:noFill/>
        </p:spPr>
        <p:txBody>
          <a:bodyPr wrap="square" lIns="0" tIns="0" rIns="0" bIns="0" rtlCol="0" anchor="ctr">
            <a:spAutoFit/>
          </a:bodyPr>
          <a:lstStyle/>
          <a:p>
            <a:r>
              <a:rPr lang="en-ZA" sz="1600" dirty="0">
                <a:latin typeface="+mj-lt"/>
              </a:rPr>
              <a:t>4</a:t>
            </a:r>
          </a:p>
        </p:txBody>
      </p:sp>
      <p:sp>
        <p:nvSpPr>
          <p:cNvPr id="22" name="TextBox 21">
            <a:extLst>
              <a:ext uri="{FF2B5EF4-FFF2-40B4-BE49-F238E27FC236}">
                <a16:creationId xmlns:a16="http://schemas.microsoft.com/office/drawing/2014/main" id="{471FB4E4-69EA-4579-9124-653156A054FC}"/>
              </a:ext>
            </a:extLst>
          </p:cNvPr>
          <p:cNvSpPr txBox="1"/>
          <p:nvPr/>
        </p:nvSpPr>
        <p:spPr>
          <a:xfrm>
            <a:off x="780791" y="3799653"/>
            <a:ext cx="165205" cy="246221"/>
          </a:xfrm>
          <a:prstGeom prst="rect">
            <a:avLst/>
          </a:prstGeom>
          <a:noFill/>
        </p:spPr>
        <p:txBody>
          <a:bodyPr wrap="square" lIns="0" tIns="0" rIns="0" bIns="0" rtlCol="0" anchor="ctr">
            <a:spAutoFit/>
          </a:bodyPr>
          <a:lstStyle/>
          <a:p>
            <a:r>
              <a:rPr lang="en-ZA" sz="1600" dirty="0">
                <a:latin typeface="+mj-lt"/>
              </a:rPr>
              <a:t>3</a:t>
            </a:r>
          </a:p>
        </p:txBody>
      </p:sp>
      <p:sp>
        <p:nvSpPr>
          <p:cNvPr id="23" name="TextBox 22">
            <a:extLst>
              <a:ext uri="{FF2B5EF4-FFF2-40B4-BE49-F238E27FC236}">
                <a16:creationId xmlns:a16="http://schemas.microsoft.com/office/drawing/2014/main" id="{BCBA7447-4C02-4170-906C-7E162E2B58AB}"/>
              </a:ext>
            </a:extLst>
          </p:cNvPr>
          <p:cNvSpPr txBox="1"/>
          <p:nvPr/>
        </p:nvSpPr>
        <p:spPr>
          <a:xfrm>
            <a:off x="780791" y="5033600"/>
            <a:ext cx="167484" cy="246221"/>
          </a:xfrm>
          <a:prstGeom prst="rect">
            <a:avLst/>
          </a:prstGeom>
          <a:noFill/>
        </p:spPr>
        <p:txBody>
          <a:bodyPr wrap="square" lIns="0" tIns="0" rIns="0" bIns="0" rtlCol="0" anchor="ctr">
            <a:spAutoFit/>
          </a:bodyPr>
          <a:lstStyle/>
          <a:p>
            <a:r>
              <a:rPr lang="en-ZA" sz="1600" dirty="0">
                <a:latin typeface="+mj-lt"/>
              </a:rPr>
              <a:t>5</a:t>
            </a:r>
          </a:p>
        </p:txBody>
      </p:sp>
      <p:pic>
        <p:nvPicPr>
          <p:cNvPr id="25" name="Content Placeholder 44">
            <a:extLst>
              <a:ext uri="{FF2B5EF4-FFF2-40B4-BE49-F238E27FC236}">
                <a16:creationId xmlns:a16="http://schemas.microsoft.com/office/drawing/2014/main" id="{5400C90F-470B-47D1-961E-229CB076AB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7867" y="2005272"/>
            <a:ext cx="360000" cy="360000"/>
          </a:xfrm>
          <a:prstGeom prst="rect">
            <a:avLst/>
          </a:prstGeom>
        </p:spPr>
      </p:pic>
      <p:sp>
        <p:nvSpPr>
          <p:cNvPr id="26" name="Text Placeholder 19">
            <a:extLst>
              <a:ext uri="{FF2B5EF4-FFF2-40B4-BE49-F238E27FC236}">
                <a16:creationId xmlns:a16="http://schemas.microsoft.com/office/drawing/2014/main" id="{8C2F0663-3BCE-4EA0-BDC6-3BBE4E7D5F37}"/>
              </a:ext>
            </a:extLst>
          </p:cNvPr>
          <p:cNvSpPr txBox="1">
            <a:spLocks/>
          </p:cNvSpPr>
          <p:nvPr/>
        </p:nvSpPr>
        <p:spPr>
          <a:xfrm>
            <a:off x="397668" y="2029683"/>
            <a:ext cx="4498796"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States</a:t>
            </a:r>
          </a:p>
        </p:txBody>
      </p:sp>
      <p:pic>
        <p:nvPicPr>
          <p:cNvPr id="28" name="Graphic 27">
            <a:extLst>
              <a:ext uri="{FF2B5EF4-FFF2-40B4-BE49-F238E27FC236}">
                <a16:creationId xmlns:a16="http://schemas.microsoft.com/office/drawing/2014/main" id="{4ED0EE41-12CD-4501-A4DA-40F84A9639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4036" y="2029683"/>
            <a:ext cx="360000" cy="360000"/>
          </a:xfrm>
          <a:prstGeom prst="rect">
            <a:avLst/>
          </a:prstGeom>
        </p:spPr>
      </p:pic>
      <p:sp>
        <p:nvSpPr>
          <p:cNvPr id="30" name="Text Placeholder 19">
            <a:extLst>
              <a:ext uri="{FF2B5EF4-FFF2-40B4-BE49-F238E27FC236}">
                <a16:creationId xmlns:a16="http://schemas.microsoft.com/office/drawing/2014/main" id="{A1DBDF73-A035-4BC2-8F9D-4198F014B46E}"/>
              </a:ext>
            </a:extLst>
          </p:cNvPr>
          <p:cNvSpPr txBox="1">
            <a:spLocks/>
          </p:cNvSpPr>
          <p:nvPr/>
        </p:nvSpPr>
        <p:spPr>
          <a:xfrm>
            <a:off x="3238066" y="2049050"/>
            <a:ext cx="4706398" cy="311177"/>
          </a:xfrm>
          <a:prstGeom prst="rect">
            <a:avLst/>
          </a:prstGeom>
        </p:spPr>
        <p:txBody>
          <a:bodyPr vert="horz" lIns="0" tIns="0" rIns="0" bIns="0" rtlCol="0">
            <a:normAutofit/>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l" rtl="1" eaLnBrk="1" hangingPunct="1">
              <a:lnSpc>
                <a:spcPts val="1800"/>
              </a:lnSpc>
              <a:spcBef>
                <a:spcPts val="0"/>
              </a:spcBef>
              <a:spcAft>
                <a:spcPts val="600"/>
              </a:spcAft>
              <a:buNone/>
              <a:defRPr sz="1200" b="0" i="0" u="none" strike="noStrike" cap="none">
                <a:solidFill>
                  <a:schemeClr val="tx1"/>
                </a:solidFill>
                <a:latin typeface="+mn-lt"/>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ZA" dirty="0"/>
              <a:t>United Kingdom</a:t>
            </a:r>
          </a:p>
        </p:txBody>
      </p:sp>
      <p:pic>
        <p:nvPicPr>
          <p:cNvPr id="32" name="Picture 31" descr="A close up of a logo&#10;&#10;Description automatically generated">
            <a:extLst>
              <a:ext uri="{FF2B5EF4-FFF2-40B4-BE49-F238E27FC236}">
                <a16:creationId xmlns:a16="http://schemas.microsoft.com/office/drawing/2014/main" id="{41E11B8C-E34C-4770-9F6F-F7B0605CD21A}"/>
              </a:ext>
            </a:extLst>
          </p:cNvPr>
          <p:cNvPicPr>
            <a:picLocks noChangeAspect="1"/>
          </p:cNvPicPr>
          <p:nvPr/>
        </p:nvPicPr>
        <p:blipFill>
          <a:blip r:embed="rId6"/>
          <a:stretch>
            <a:fillRect/>
          </a:stretch>
        </p:blipFill>
        <p:spPr>
          <a:xfrm>
            <a:off x="1327725" y="2511743"/>
            <a:ext cx="360000" cy="360000"/>
          </a:xfrm>
          <a:prstGeom prst="rect">
            <a:avLst/>
          </a:prstGeom>
        </p:spPr>
      </p:pic>
      <p:pic>
        <p:nvPicPr>
          <p:cNvPr id="34" name="Picture 33" descr="A close up of a logo&#10;&#10;Description automatically generated">
            <a:extLst>
              <a:ext uri="{FF2B5EF4-FFF2-40B4-BE49-F238E27FC236}">
                <a16:creationId xmlns:a16="http://schemas.microsoft.com/office/drawing/2014/main" id="{C7FAE2BD-E061-489B-B51D-60E24E7AC1CA}"/>
              </a:ext>
            </a:extLst>
          </p:cNvPr>
          <p:cNvPicPr>
            <a:picLocks noChangeAspect="1"/>
          </p:cNvPicPr>
          <p:nvPr/>
        </p:nvPicPr>
        <p:blipFill>
          <a:blip r:embed="rId7"/>
          <a:stretch>
            <a:fillRect/>
          </a:stretch>
        </p:blipFill>
        <p:spPr>
          <a:xfrm>
            <a:off x="1327725" y="3126236"/>
            <a:ext cx="360000" cy="360000"/>
          </a:xfrm>
          <a:prstGeom prst="rect">
            <a:avLst/>
          </a:prstGeom>
        </p:spPr>
      </p:pic>
      <p:pic>
        <p:nvPicPr>
          <p:cNvPr id="36" name="Picture 35" descr="A close up of a logo&#10;&#10;Description automatically generated">
            <a:extLst>
              <a:ext uri="{FF2B5EF4-FFF2-40B4-BE49-F238E27FC236}">
                <a16:creationId xmlns:a16="http://schemas.microsoft.com/office/drawing/2014/main" id="{01892457-D776-4671-85E9-AED7DC8DE67F}"/>
              </a:ext>
            </a:extLst>
          </p:cNvPr>
          <p:cNvPicPr>
            <a:picLocks noChangeAspect="1"/>
          </p:cNvPicPr>
          <p:nvPr/>
        </p:nvPicPr>
        <p:blipFill>
          <a:blip r:embed="rId8"/>
          <a:stretch>
            <a:fillRect/>
          </a:stretch>
        </p:blipFill>
        <p:spPr>
          <a:xfrm>
            <a:off x="1327725" y="3744515"/>
            <a:ext cx="360000" cy="360000"/>
          </a:xfrm>
          <a:prstGeom prst="rect">
            <a:avLst/>
          </a:prstGeom>
        </p:spPr>
      </p:pic>
      <p:pic>
        <p:nvPicPr>
          <p:cNvPr id="38" name="Picture 37" descr="A close up of a logo&#10;&#10;Description automatically generated">
            <a:extLst>
              <a:ext uri="{FF2B5EF4-FFF2-40B4-BE49-F238E27FC236}">
                <a16:creationId xmlns:a16="http://schemas.microsoft.com/office/drawing/2014/main" id="{75812879-2853-440A-8ECC-030FF9321EB4}"/>
              </a:ext>
            </a:extLst>
          </p:cNvPr>
          <p:cNvPicPr>
            <a:picLocks noChangeAspect="1"/>
          </p:cNvPicPr>
          <p:nvPr/>
        </p:nvPicPr>
        <p:blipFill>
          <a:blip r:embed="rId9"/>
          <a:stretch>
            <a:fillRect/>
          </a:stretch>
        </p:blipFill>
        <p:spPr>
          <a:xfrm>
            <a:off x="1327725" y="4362178"/>
            <a:ext cx="360000" cy="360000"/>
          </a:xfrm>
          <a:prstGeom prst="rect">
            <a:avLst/>
          </a:prstGeom>
        </p:spPr>
      </p:pic>
      <p:pic>
        <p:nvPicPr>
          <p:cNvPr id="40" name="Picture 39" descr="A close up of a logo&#10;&#10;Description automatically generated">
            <a:extLst>
              <a:ext uri="{FF2B5EF4-FFF2-40B4-BE49-F238E27FC236}">
                <a16:creationId xmlns:a16="http://schemas.microsoft.com/office/drawing/2014/main" id="{5DF4AA12-159E-4BE3-8D14-A0726790489D}"/>
              </a:ext>
            </a:extLst>
          </p:cNvPr>
          <p:cNvPicPr>
            <a:picLocks noChangeAspect="1"/>
          </p:cNvPicPr>
          <p:nvPr/>
        </p:nvPicPr>
        <p:blipFill>
          <a:blip r:embed="rId10"/>
          <a:stretch>
            <a:fillRect/>
          </a:stretch>
        </p:blipFill>
        <p:spPr>
          <a:xfrm>
            <a:off x="1329130" y="4977175"/>
            <a:ext cx="360000" cy="360000"/>
          </a:xfrm>
          <a:prstGeom prst="rect">
            <a:avLst/>
          </a:prstGeom>
        </p:spPr>
      </p:pic>
      <p:pic>
        <p:nvPicPr>
          <p:cNvPr id="42" name="Picture 41" descr="A close up of a logo&#10;&#10;Description automatically generated">
            <a:extLst>
              <a:ext uri="{FF2B5EF4-FFF2-40B4-BE49-F238E27FC236}">
                <a16:creationId xmlns:a16="http://schemas.microsoft.com/office/drawing/2014/main" id="{7271E377-0C81-408B-98C1-326B4A8C34E7}"/>
              </a:ext>
            </a:extLst>
          </p:cNvPr>
          <p:cNvPicPr>
            <a:picLocks noChangeAspect="1"/>
          </p:cNvPicPr>
          <p:nvPr/>
        </p:nvPicPr>
        <p:blipFill>
          <a:blip r:embed="rId7"/>
          <a:stretch>
            <a:fillRect/>
          </a:stretch>
        </p:blipFill>
        <p:spPr>
          <a:xfrm>
            <a:off x="4186417" y="2511743"/>
            <a:ext cx="360000" cy="360000"/>
          </a:xfrm>
          <a:prstGeom prst="rect">
            <a:avLst/>
          </a:prstGeom>
        </p:spPr>
      </p:pic>
      <p:pic>
        <p:nvPicPr>
          <p:cNvPr id="44" name="Picture 43" descr="A close up of a logo&#10;&#10;Description automatically generated">
            <a:extLst>
              <a:ext uri="{FF2B5EF4-FFF2-40B4-BE49-F238E27FC236}">
                <a16:creationId xmlns:a16="http://schemas.microsoft.com/office/drawing/2014/main" id="{881795AF-97B2-4568-A4BD-BF144C3B7293}"/>
              </a:ext>
            </a:extLst>
          </p:cNvPr>
          <p:cNvPicPr>
            <a:picLocks noChangeAspect="1"/>
          </p:cNvPicPr>
          <p:nvPr/>
        </p:nvPicPr>
        <p:blipFill>
          <a:blip r:embed="rId6"/>
          <a:stretch>
            <a:fillRect/>
          </a:stretch>
        </p:blipFill>
        <p:spPr>
          <a:xfrm>
            <a:off x="4186417" y="3126236"/>
            <a:ext cx="360000" cy="360000"/>
          </a:xfrm>
          <a:prstGeom prst="rect">
            <a:avLst/>
          </a:prstGeom>
        </p:spPr>
      </p:pic>
      <p:pic>
        <p:nvPicPr>
          <p:cNvPr id="46" name="Picture 45" descr="A close up of a logo&#10;&#10;Description automatically generated">
            <a:extLst>
              <a:ext uri="{FF2B5EF4-FFF2-40B4-BE49-F238E27FC236}">
                <a16:creationId xmlns:a16="http://schemas.microsoft.com/office/drawing/2014/main" id="{A0C4CDC2-F457-49EF-8D1C-605E7546BC13}"/>
              </a:ext>
            </a:extLst>
          </p:cNvPr>
          <p:cNvPicPr>
            <a:picLocks noChangeAspect="1"/>
          </p:cNvPicPr>
          <p:nvPr/>
        </p:nvPicPr>
        <p:blipFill>
          <a:blip r:embed="rId8"/>
          <a:stretch>
            <a:fillRect/>
          </a:stretch>
        </p:blipFill>
        <p:spPr>
          <a:xfrm>
            <a:off x="4186417" y="3744515"/>
            <a:ext cx="360000" cy="3600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FAAE46BA-89F1-4C86-8BE1-7AE261735E6A}"/>
              </a:ext>
            </a:extLst>
          </p:cNvPr>
          <p:cNvPicPr>
            <a:picLocks noChangeAspect="1"/>
          </p:cNvPicPr>
          <p:nvPr/>
        </p:nvPicPr>
        <p:blipFill>
          <a:blip r:embed="rId11"/>
          <a:stretch>
            <a:fillRect/>
          </a:stretch>
        </p:blipFill>
        <p:spPr>
          <a:xfrm>
            <a:off x="4186417" y="4995175"/>
            <a:ext cx="324000" cy="324000"/>
          </a:xfrm>
          <a:prstGeom prst="rect">
            <a:avLst/>
          </a:prstGeom>
        </p:spPr>
      </p:pic>
      <p:pic>
        <p:nvPicPr>
          <p:cNvPr id="50" name="Picture 49" descr="A close up of a logo&#10;&#10;Description automatically generated">
            <a:extLst>
              <a:ext uri="{FF2B5EF4-FFF2-40B4-BE49-F238E27FC236}">
                <a16:creationId xmlns:a16="http://schemas.microsoft.com/office/drawing/2014/main" id="{B0FEB517-CF83-47A6-91EE-0831BFA27488}"/>
              </a:ext>
            </a:extLst>
          </p:cNvPr>
          <p:cNvPicPr>
            <a:picLocks noChangeAspect="1"/>
          </p:cNvPicPr>
          <p:nvPr/>
        </p:nvPicPr>
        <p:blipFill>
          <a:blip r:embed="rId9"/>
          <a:stretch>
            <a:fillRect/>
          </a:stretch>
        </p:blipFill>
        <p:spPr>
          <a:xfrm>
            <a:off x="4186417" y="4362178"/>
            <a:ext cx="360000" cy="360000"/>
          </a:xfrm>
          <a:prstGeom prst="rect">
            <a:avLst/>
          </a:prstGeom>
        </p:spPr>
      </p:pic>
      <p:sp>
        <p:nvSpPr>
          <p:cNvPr id="51" name="TextBox 50">
            <a:extLst>
              <a:ext uri="{FF2B5EF4-FFF2-40B4-BE49-F238E27FC236}">
                <a16:creationId xmlns:a16="http://schemas.microsoft.com/office/drawing/2014/main" id="{055B9069-560F-4C20-8356-D794E5464D78}"/>
              </a:ext>
            </a:extLst>
          </p:cNvPr>
          <p:cNvSpPr txBox="1"/>
          <p:nvPr/>
        </p:nvSpPr>
        <p:spPr>
          <a:xfrm>
            <a:off x="1830387" y="2451558"/>
            <a:ext cx="1709225" cy="462731"/>
          </a:xfrm>
          <a:prstGeom prst="rect">
            <a:avLst/>
          </a:prstGeom>
          <a:noFill/>
        </p:spPr>
        <p:txBody>
          <a:bodyPr wrap="none" rtlCol="0" anchor="ctr">
            <a:noAutofit/>
          </a:bodyPr>
          <a:lstStyle/>
          <a:p>
            <a:r>
              <a:rPr lang="en-ZA" dirty="0">
                <a:latin typeface="+mn-lt"/>
              </a:rPr>
              <a:t>Health &amp; safety</a:t>
            </a:r>
          </a:p>
        </p:txBody>
      </p:sp>
      <p:sp>
        <p:nvSpPr>
          <p:cNvPr id="52" name="TextBox 51">
            <a:extLst>
              <a:ext uri="{FF2B5EF4-FFF2-40B4-BE49-F238E27FC236}">
                <a16:creationId xmlns:a16="http://schemas.microsoft.com/office/drawing/2014/main" id="{BB217EB6-4C58-4BDE-8F48-73EB1F204566}"/>
              </a:ext>
            </a:extLst>
          </p:cNvPr>
          <p:cNvSpPr txBox="1"/>
          <p:nvPr/>
        </p:nvSpPr>
        <p:spPr>
          <a:xfrm>
            <a:off x="1830387" y="3064613"/>
            <a:ext cx="1709225" cy="462731"/>
          </a:xfrm>
          <a:prstGeom prst="rect">
            <a:avLst/>
          </a:prstGeom>
          <a:noFill/>
        </p:spPr>
        <p:txBody>
          <a:bodyPr wrap="none" rtlCol="0" anchor="ctr">
            <a:noAutofit/>
          </a:bodyPr>
          <a:lstStyle/>
          <a:p>
            <a:r>
              <a:rPr lang="en-ZA" dirty="0">
                <a:latin typeface="+mn-lt"/>
              </a:rPr>
              <a:t>Mandatory</a:t>
            </a:r>
          </a:p>
        </p:txBody>
      </p:sp>
      <p:sp>
        <p:nvSpPr>
          <p:cNvPr id="53" name="TextBox 52">
            <a:extLst>
              <a:ext uri="{FF2B5EF4-FFF2-40B4-BE49-F238E27FC236}">
                <a16:creationId xmlns:a16="http://schemas.microsoft.com/office/drawing/2014/main" id="{DE19543A-3ED1-4C14-9FEF-E51A81A6E7F5}"/>
              </a:ext>
            </a:extLst>
          </p:cNvPr>
          <p:cNvSpPr txBox="1"/>
          <p:nvPr/>
        </p:nvSpPr>
        <p:spPr>
          <a:xfrm>
            <a:off x="1830387" y="3677668"/>
            <a:ext cx="1709225" cy="462731"/>
          </a:xfrm>
          <a:prstGeom prst="rect">
            <a:avLst/>
          </a:prstGeom>
          <a:noFill/>
        </p:spPr>
        <p:txBody>
          <a:bodyPr wrap="none" rtlCol="0" anchor="ctr">
            <a:noAutofit/>
          </a:bodyPr>
          <a:lstStyle/>
          <a:p>
            <a:r>
              <a:rPr lang="en-ZA" dirty="0">
                <a:latin typeface="+mn-lt"/>
              </a:rPr>
              <a:t>Scientific process</a:t>
            </a:r>
          </a:p>
        </p:txBody>
      </p:sp>
      <p:sp>
        <p:nvSpPr>
          <p:cNvPr id="54" name="TextBox 53">
            <a:extLst>
              <a:ext uri="{FF2B5EF4-FFF2-40B4-BE49-F238E27FC236}">
                <a16:creationId xmlns:a16="http://schemas.microsoft.com/office/drawing/2014/main" id="{747E64E0-B1AD-43B5-90D8-B3C30CCF3F8A}"/>
              </a:ext>
            </a:extLst>
          </p:cNvPr>
          <p:cNvSpPr txBox="1"/>
          <p:nvPr/>
        </p:nvSpPr>
        <p:spPr>
          <a:xfrm>
            <a:off x="1830387" y="4309953"/>
            <a:ext cx="1709225" cy="462731"/>
          </a:xfrm>
          <a:prstGeom prst="rect">
            <a:avLst/>
          </a:prstGeom>
          <a:noFill/>
        </p:spPr>
        <p:txBody>
          <a:bodyPr wrap="none" rtlCol="0" anchor="ctr">
            <a:noAutofit/>
          </a:bodyPr>
          <a:lstStyle/>
          <a:p>
            <a:r>
              <a:rPr lang="en-ZA" dirty="0">
                <a:latin typeface="+mn-lt"/>
              </a:rPr>
              <a:t>Pharmaceutical</a:t>
            </a:r>
          </a:p>
        </p:txBody>
      </p:sp>
      <p:sp>
        <p:nvSpPr>
          <p:cNvPr id="55" name="TextBox 54">
            <a:extLst>
              <a:ext uri="{FF2B5EF4-FFF2-40B4-BE49-F238E27FC236}">
                <a16:creationId xmlns:a16="http://schemas.microsoft.com/office/drawing/2014/main" id="{4C40BA8A-9A5E-42B4-BA5A-8D5A4B5D87A5}"/>
              </a:ext>
            </a:extLst>
          </p:cNvPr>
          <p:cNvSpPr txBox="1"/>
          <p:nvPr/>
        </p:nvSpPr>
        <p:spPr>
          <a:xfrm>
            <a:off x="1843712" y="4912144"/>
            <a:ext cx="1709225" cy="462731"/>
          </a:xfrm>
          <a:prstGeom prst="rect">
            <a:avLst/>
          </a:prstGeom>
          <a:noFill/>
        </p:spPr>
        <p:txBody>
          <a:bodyPr wrap="none" rtlCol="0" anchor="ctr">
            <a:noAutofit/>
          </a:bodyPr>
          <a:lstStyle/>
          <a:p>
            <a:r>
              <a:rPr lang="en-ZA" dirty="0">
                <a:latin typeface="+mn-lt"/>
              </a:rPr>
              <a:t>Politics</a:t>
            </a:r>
          </a:p>
        </p:txBody>
      </p:sp>
      <p:sp>
        <p:nvSpPr>
          <p:cNvPr id="56" name="TextBox 55">
            <a:extLst>
              <a:ext uri="{FF2B5EF4-FFF2-40B4-BE49-F238E27FC236}">
                <a16:creationId xmlns:a16="http://schemas.microsoft.com/office/drawing/2014/main" id="{12F2BAE1-2C89-4C18-A72C-275ACA96D069}"/>
              </a:ext>
            </a:extLst>
          </p:cNvPr>
          <p:cNvSpPr txBox="1"/>
          <p:nvPr/>
        </p:nvSpPr>
        <p:spPr>
          <a:xfrm>
            <a:off x="4683124" y="2451558"/>
            <a:ext cx="1709225" cy="462731"/>
          </a:xfrm>
          <a:prstGeom prst="rect">
            <a:avLst/>
          </a:prstGeom>
          <a:noFill/>
        </p:spPr>
        <p:txBody>
          <a:bodyPr wrap="none" rtlCol="0" anchor="ctr">
            <a:noAutofit/>
          </a:bodyPr>
          <a:lstStyle/>
          <a:p>
            <a:r>
              <a:rPr lang="en-ZA" dirty="0">
                <a:latin typeface="+mn-lt"/>
              </a:rPr>
              <a:t>Mandatory</a:t>
            </a:r>
          </a:p>
        </p:txBody>
      </p:sp>
      <p:sp>
        <p:nvSpPr>
          <p:cNvPr id="57" name="TextBox 56">
            <a:extLst>
              <a:ext uri="{FF2B5EF4-FFF2-40B4-BE49-F238E27FC236}">
                <a16:creationId xmlns:a16="http://schemas.microsoft.com/office/drawing/2014/main" id="{4E0DD43C-626A-4DAF-81E7-8511774D1535}"/>
              </a:ext>
            </a:extLst>
          </p:cNvPr>
          <p:cNvSpPr txBox="1"/>
          <p:nvPr/>
        </p:nvSpPr>
        <p:spPr>
          <a:xfrm>
            <a:off x="4683124" y="3064613"/>
            <a:ext cx="1709225" cy="462731"/>
          </a:xfrm>
          <a:prstGeom prst="rect">
            <a:avLst/>
          </a:prstGeom>
          <a:noFill/>
        </p:spPr>
        <p:txBody>
          <a:bodyPr wrap="none" rtlCol="0" anchor="ctr">
            <a:noAutofit/>
          </a:bodyPr>
          <a:lstStyle/>
          <a:p>
            <a:r>
              <a:rPr lang="en-ZA" dirty="0">
                <a:latin typeface="+mn-lt"/>
              </a:rPr>
              <a:t>Health &amp; safety</a:t>
            </a:r>
          </a:p>
        </p:txBody>
      </p:sp>
      <p:sp>
        <p:nvSpPr>
          <p:cNvPr id="58" name="TextBox 57">
            <a:extLst>
              <a:ext uri="{FF2B5EF4-FFF2-40B4-BE49-F238E27FC236}">
                <a16:creationId xmlns:a16="http://schemas.microsoft.com/office/drawing/2014/main" id="{DE16F28F-8393-46DC-8259-4BE88105E0C2}"/>
              </a:ext>
            </a:extLst>
          </p:cNvPr>
          <p:cNvSpPr txBox="1"/>
          <p:nvPr/>
        </p:nvSpPr>
        <p:spPr>
          <a:xfrm>
            <a:off x="4683124" y="3677668"/>
            <a:ext cx="1709225" cy="462731"/>
          </a:xfrm>
          <a:prstGeom prst="rect">
            <a:avLst/>
          </a:prstGeom>
          <a:noFill/>
        </p:spPr>
        <p:txBody>
          <a:bodyPr wrap="none" rtlCol="0" anchor="ctr">
            <a:noAutofit/>
          </a:bodyPr>
          <a:lstStyle/>
          <a:p>
            <a:r>
              <a:rPr lang="en-ZA" dirty="0">
                <a:latin typeface="+mn-lt"/>
              </a:rPr>
              <a:t>Scientific process</a:t>
            </a:r>
          </a:p>
        </p:txBody>
      </p:sp>
      <p:sp>
        <p:nvSpPr>
          <p:cNvPr id="59" name="TextBox 58">
            <a:extLst>
              <a:ext uri="{FF2B5EF4-FFF2-40B4-BE49-F238E27FC236}">
                <a16:creationId xmlns:a16="http://schemas.microsoft.com/office/drawing/2014/main" id="{AC5E6EB1-2F94-4FFC-8BEB-117BE53C3261}"/>
              </a:ext>
            </a:extLst>
          </p:cNvPr>
          <p:cNvSpPr txBox="1"/>
          <p:nvPr/>
        </p:nvSpPr>
        <p:spPr>
          <a:xfrm>
            <a:off x="4683124" y="4309953"/>
            <a:ext cx="1709225" cy="462731"/>
          </a:xfrm>
          <a:prstGeom prst="rect">
            <a:avLst/>
          </a:prstGeom>
          <a:noFill/>
        </p:spPr>
        <p:txBody>
          <a:bodyPr wrap="none" rtlCol="0" anchor="ctr">
            <a:noAutofit/>
          </a:bodyPr>
          <a:lstStyle/>
          <a:p>
            <a:r>
              <a:rPr lang="en-ZA" dirty="0">
                <a:latin typeface="+mn-lt"/>
              </a:rPr>
              <a:t>Pharmaceutical</a:t>
            </a:r>
          </a:p>
        </p:txBody>
      </p:sp>
      <p:sp>
        <p:nvSpPr>
          <p:cNvPr id="60" name="TextBox 59">
            <a:extLst>
              <a:ext uri="{FF2B5EF4-FFF2-40B4-BE49-F238E27FC236}">
                <a16:creationId xmlns:a16="http://schemas.microsoft.com/office/drawing/2014/main" id="{9D163BE1-C5E9-456B-9020-9AA1564E2E57}"/>
              </a:ext>
            </a:extLst>
          </p:cNvPr>
          <p:cNvSpPr txBox="1"/>
          <p:nvPr/>
        </p:nvSpPr>
        <p:spPr>
          <a:xfrm>
            <a:off x="4683123" y="4912144"/>
            <a:ext cx="1709225" cy="462731"/>
          </a:xfrm>
          <a:prstGeom prst="rect">
            <a:avLst/>
          </a:prstGeom>
          <a:noFill/>
        </p:spPr>
        <p:txBody>
          <a:bodyPr wrap="none" rtlCol="0" anchor="ctr">
            <a:noAutofit/>
          </a:bodyPr>
          <a:lstStyle/>
          <a:p>
            <a:r>
              <a:rPr lang="en-ZA" dirty="0">
                <a:latin typeface="+mn-lt"/>
              </a:rPr>
              <a:t>Vaccine efficacy</a:t>
            </a:r>
          </a:p>
        </p:txBody>
      </p:sp>
      <p:sp>
        <p:nvSpPr>
          <p:cNvPr id="43" name="Text Placeholder 2">
            <a:extLst>
              <a:ext uri="{FF2B5EF4-FFF2-40B4-BE49-F238E27FC236}">
                <a16:creationId xmlns:a16="http://schemas.microsoft.com/office/drawing/2014/main" id="{21B6F180-C259-482A-AFF0-A64267CB8A42}"/>
              </a:ext>
            </a:extLst>
          </p:cNvPr>
          <p:cNvSpPr txBox="1">
            <a:spLocks/>
          </p:cNvSpPr>
          <p:nvPr/>
        </p:nvSpPr>
        <p:spPr>
          <a:xfrm flipH="1">
            <a:off x="7226296" y="1828800"/>
            <a:ext cx="4432300" cy="4192588"/>
          </a:xfrm>
          <a:prstGeom prst="rect">
            <a:avLst/>
          </a:prstGeom>
        </p:spPr>
        <p:txBody>
          <a:bodyPr/>
          <a:lstStyle>
            <a:defPPr marR="0" lvl="0" algn="l" rtl="0">
              <a:lnSpc>
                <a:spcPct val="100000"/>
              </a:lnSpc>
              <a:spcBef>
                <a:spcPts val="0"/>
              </a:spcBef>
              <a:spcAft>
                <a:spcPts val="0"/>
              </a:spcAft>
            </a:defPPr>
            <a:lvl1pPr marL="0" marR="0" lvl="0" indent="0" algn="l" rtl="0" eaLnBrk="1" hangingPunct="1">
              <a:lnSpc>
                <a:spcPts val="2400"/>
              </a:lnSpc>
              <a:spcBef>
                <a:spcPts val="0"/>
              </a:spcBef>
              <a:spcAft>
                <a:spcPts val="1200"/>
              </a:spcAft>
              <a:buFont typeface="Arial" charset="0"/>
              <a:buNone/>
              <a:defRPr sz="1500" b="0" i="0" u="none" strike="noStrike" cap="none" baseline="0" dirty="0">
                <a:solidFill>
                  <a:schemeClr val="tx1"/>
                </a:solidFill>
                <a:latin typeface="+mn-lt"/>
                <a:ea typeface="Open Sans" panose="020B0606030504020204" pitchFamily="34" charset="0"/>
                <a:cs typeface="Open Sans" panose="020B0606030504020204" pitchFamily="34" charset="0"/>
                <a:sym typeface="Arial"/>
              </a:defRPr>
            </a:lvl1pPr>
            <a:lvl2pPr marL="162000" marR="0" lvl="1"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2pPr>
            <a:lvl3pPr marR="0" lvl="2"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3pPr>
            <a:lvl4pPr marL="360000" marR="0" lvl="3" algn="r" rtl="1" eaLnBrk="1" hangingPunct="1">
              <a:lnSpc>
                <a:spcPct val="110000"/>
              </a:lnSpc>
              <a:spcBef>
                <a:spcPts val="0"/>
              </a:spcBef>
              <a:spcAft>
                <a:spcPts val="1100"/>
              </a:spcAft>
              <a:buNone/>
              <a:defRPr sz="2200" b="0" i="0" u="none" strike="noStrike" cap="none">
                <a:solidFill>
                  <a:schemeClr val="tx2"/>
                </a:solidFill>
                <a:latin typeface="Libre Franklin" charset="0"/>
                <a:ea typeface="Libre Franklin" charset="0"/>
                <a:cs typeface="Libre Franklin" charset="0"/>
                <a:sym typeface="Arial"/>
              </a:defRPr>
            </a:lvl4pPr>
            <a:lvl5pPr marL="630000" marR="0" lvl="4" indent="-324000" algn="l" rtl="0" eaLnBrk="1" hangingPunct="1">
              <a:lnSpc>
                <a:spcPts val="2400"/>
              </a:lnSpc>
              <a:spcBef>
                <a:spcPts val="0"/>
              </a:spcBef>
              <a:spcAft>
                <a:spcPts val="0"/>
              </a:spcAft>
              <a:buClr>
                <a:schemeClr val="bg1"/>
              </a:buClr>
              <a:buSzPct val="100000"/>
              <a:buFont typeface=".AppleSystemUIFont" charset="-120"/>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5pPr>
            <a:lvl6pPr marL="954000" marR="0" lvl="5" indent="-324000" algn="l" rtl="0" eaLnBrk="1" hangingPunct="1">
              <a:lnSpc>
                <a:spcPts val="2400"/>
              </a:lnSpc>
              <a:spcBef>
                <a:spcPts val="0"/>
              </a:spcBef>
              <a:spcAft>
                <a:spcPts val="0"/>
              </a:spcAft>
              <a:buClr>
                <a:schemeClr val="bg1"/>
              </a:buClr>
              <a:buFont typeface="MS Mincho" panose="02020609040205080304" pitchFamily="49" charset="-128"/>
              <a:buChar char="▸"/>
              <a:defRPr sz="1500" b="0" i="0" u="none" strike="noStrike" cap="none">
                <a:solidFill>
                  <a:schemeClr val="tx1"/>
                </a:solidFill>
                <a:latin typeface="+mn-lt"/>
                <a:ea typeface="Open Sans" panose="020B0606030504020204" pitchFamily="34" charset="0"/>
                <a:cs typeface="Open Sans" panose="020B0606030504020204" pitchFamily="34" charset="0"/>
                <a:sym typeface="Arial"/>
              </a:defRPr>
            </a:lvl6pPr>
            <a:lvl7pPr marL="1782900" marR="0" lvl="6" indent="-342900" algn="r" rtl="1" eaLnBrk="1" hangingPunct="1">
              <a:lnSpc>
                <a:spcPct val="110000"/>
              </a:lnSpc>
              <a:spcBef>
                <a:spcPts val="0"/>
              </a:spcBef>
              <a:spcAft>
                <a:spcPts val="1100"/>
              </a:spcAft>
              <a:buFont typeface="Arial" charset="0"/>
              <a:buChar char="•"/>
              <a:defRPr sz="2200" b="0" i="0" u="none" strike="noStrike" cap="none">
                <a:solidFill>
                  <a:schemeClr val="tx2"/>
                </a:solidFill>
                <a:latin typeface="Open Sans Light" charset="0"/>
                <a:ea typeface="Open Sans Light" charset="0"/>
                <a:cs typeface="Open Sans Light" charset="0"/>
                <a:sym typeface="Arial"/>
              </a:defRPr>
            </a:lvl7pPr>
            <a:lvl8pPr marR="0" lvl="7"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ts val="1800"/>
              </a:lnSpc>
              <a:spcAft>
                <a:spcPts val="600"/>
              </a:spcAft>
            </a:pPr>
            <a:r>
              <a:rPr lang="en-ZA" sz="1200" dirty="0"/>
              <a:t>Similar themes emerged in hesitancy conversation from both United States and United Kingdom authors. Health &amp; safety, mandatory, scientific process, and pharmaceutical all featured in the top four most-cited themes for both regions. </a:t>
            </a:r>
          </a:p>
          <a:p>
            <a:pPr>
              <a:lnSpc>
                <a:spcPts val="1800"/>
              </a:lnSpc>
              <a:spcAft>
                <a:spcPts val="600"/>
              </a:spcAft>
            </a:pPr>
            <a:r>
              <a:rPr lang="en-ZA" sz="1200" dirty="0"/>
              <a:t>Mandatory vaccines were a greater concern for UK authors, while health &amp; safety was the largest driver of hesitancy conversation for US authors. </a:t>
            </a:r>
          </a:p>
          <a:p>
            <a:pPr>
              <a:lnSpc>
                <a:spcPts val="1800"/>
              </a:lnSpc>
              <a:spcAft>
                <a:spcPts val="600"/>
              </a:spcAft>
            </a:pPr>
            <a:r>
              <a:rPr lang="en-ZA" sz="1200" dirty="0"/>
              <a:t>The regions deviated in the fifth most cited theme, with politics driving conversation in the US, and vaccine efficacy for UK authors.  </a:t>
            </a:r>
          </a:p>
          <a:p>
            <a:pPr>
              <a:lnSpc>
                <a:spcPts val="1800"/>
              </a:lnSpc>
              <a:spcAft>
                <a:spcPts val="600"/>
              </a:spcAft>
            </a:pPr>
            <a:r>
              <a:rPr lang="en-ZA" sz="1200" dirty="0"/>
              <a:t>Trump and Russia were the most common themes in politics mentions from the US. Authors cautioned against using a vaccine produced in Russia after it was alleged that Trump intends to distribute the vaccine to US citizens.</a:t>
            </a:r>
          </a:p>
          <a:p>
            <a:pPr>
              <a:lnSpc>
                <a:spcPts val="1800"/>
              </a:lnSpc>
              <a:spcAft>
                <a:spcPts val="600"/>
              </a:spcAft>
            </a:pPr>
            <a:r>
              <a:rPr lang="en-ZA" sz="1200" dirty="0"/>
              <a:t>Vaccine efficacy conversation related to concerns about sufficiently testing the vaccine to ensure that is safe and effective. </a:t>
            </a:r>
          </a:p>
          <a:p>
            <a:pPr>
              <a:lnSpc>
                <a:spcPts val="1800"/>
              </a:lnSpc>
              <a:spcAft>
                <a:spcPts val="600"/>
              </a:spcAft>
            </a:pPr>
            <a:endParaRPr lang="en-ZA" sz="1200" dirty="0"/>
          </a:p>
        </p:txBody>
      </p:sp>
    </p:spTree>
    <p:extLst>
      <p:ext uri="{BB962C8B-B14F-4D97-AF65-F5344CB8AC3E}">
        <p14:creationId xmlns:p14="http://schemas.microsoft.com/office/powerpoint/2010/main" val="2780396631"/>
      </p:ext>
    </p:extLst>
  </p:cSld>
  <p:clrMapOvr>
    <a:masterClrMapping/>
  </p:clrMapOvr>
  <p:transition spd="med"/>
</p:sld>
</file>

<file path=ppt/theme/theme1.xml><?xml version="1.0" encoding="utf-8"?>
<a:theme xmlns:a="http://schemas.openxmlformats.org/drawingml/2006/main" name="Reporting">
  <a:themeElements>
    <a:clrScheme name="BrandsEye 2018 v2">
      <a:dk1>
        <a:srgbClr val="444444"/>
      </a:dk1>
      <a:lt1>
        <a:srgbClr val="C0C0C0"/>
      </a:lt1>
      <a:dk2>
        <a:srgbClr val="00C9A0"/>
      </a:dk2>
      <a:lt2>
        <a:srgbClr val="E9E9E9"/>
      </a:lt2>
      <a:accent1>
        <a:srgbClr val="EE2737"/>
      </a:accent1>
      <a:accent2>
        <a:srgbClr val="00B0B9"/>
      </a:accent2>
      <a:accent3>
        <a:srgbClr val="1C1F2A"/>
      </a:accent3>
      <a:accent4>
        <a:srgbClr val="EBA25D"/>
      </a:accent4>
      <a:accent5>
        <a:srgbClr val="9CD261"/>
      </a:accent5>
      <a:accent6>
        <a:srgbClr val="958CB5"/>
      </a:accent6>
      <a:hlink>
        <a:srgbClr val="00B0B9"/>
      </a:hlink>
      <a:folHlink>
        <a:srgbClr val="00B0B9"/>
      </a:folHlink>
    </a:clrScheme>
    <a:fontScheme name="BE v2">
      <a:majorFont>
        <a:latin typeface="Nunito Sans Light"/>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WHITE">
      <a:srgbClr val="FFFFFF"/>
    </a:custClr>
    <a:custClr name="Risk">
      <a:srgbClr val="7050B1"/>
    </a:custClr>
    <a:custClr name="Risk dark">
      <a:srgbClr val="513692"/>
    </a:custClr>
    <a:custClr name="Risk light">
      <a:srgbClr val="AF87FF"/>
    </a:custClr>
    <a:custClr name="Purchase">
      <a:srgbClr val="F3A930"/>
    </a:custClr>
    <a:custClr name="Purchase dark">
      <a:srgbClr val="D49228"/>
    </a:custClr>
    <a:custClr name="Purchase light">
      <a:srgbClr val="FFB336"/>
    </a:custClr>
    <a:custClr name="Cancel">
      <a:srgbClr val="C62C3E"/>
    </a:custClr>
    <a:custClr name="Cancel dark">
      <a:srgbClr val="AB1D2E"/>
    </a:custClr>
    <a:custClr name="Cancel light">
      <a:srgbClr val="FF5757"/>
    </a:custClr>
    <a:custClr name="Service">
      <a:srgbClr val="F27C41"/>
    </a:custClr>
    <a:custClr name="Service dark">
      <a:srgbClr val="D96730"/>
    </a:custClr>
    <a:custClr name="Service light">
      <a:srgbClr val="FF9059"/>
    </a:custClr>
  </a:custClrLst>
  <a:extLst>
    <a:ext uri="{05A4C25C-085E-4340-85A3-A5531E510DB2}">
      <thm15:themeFamily xmlns:thm15="http://schemas.microsoft.com/office/thememl/2012/main" name="Reporting v6.1.1" id="{353D1F42-A9D3-A542-A985-4AA725FDDDE7}" vid="{B80D055A-92BE-D44D-BBAD-FC29E768595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randsEye 2">
    <a:dk1>
      <a:srgbClr val="292828"/>
    </a:dk1>
    <a:lt1>
      <a:srgbClr val="012929"/>
    </a:lt1>
    <a:dk2>
      <a:srgbClr val="A7A7A7"/>
    </a:dk2>
    <a:lt2>
      <a:srgbClr val="535353"/>
    </a:lt2>
    <a:accent1>
      <a:srgbClr val="EE0019"/>
    </a:accent1>
    <a:accent2>
      <a:srgbClr val="21AAB7"/>
    </a:accent2>
    <a:accent3>
      <a:srgbClr val="B00015"/>
    </a:accent3>
    <a:accent4>
      <a:srgbClr val="166971"/>
    </a:accent4>
    <a:accent5>
      <a:srgbClr val="5F2126"/>
    </a:accent5>
    <a:accent6>
      <a:srgbClr val="919191"/>
    </a:accent6>
    <a:hlink>
      <a:srgbClr val="385CBC"/>
    </a:hlink>
    <a:folHlink>
      <a:srgbClr val="865B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randsEye 2">
    <a:dk1>
      <a:srgbClr val="292828"/>
    </a:dk1>
    <a:lt1>
      <a:srgbClr val="012929"/>
    </a:lt1>
    <a:dk2>
      <a:srgbClr val="A7A7A7"/>
    </a:dk2>
    <a:lt2>
      <a:srgbClr val="535353"/>
    </a:lt2>
    <a:accent1>
      <a:srgbClr val="EE0019"/>
    </a:accent1>
    <a:accent2>
      <a:srgbClr val="21AAB7"/>
    </a:accent2>
    <a:accent3>
      <a:srgbClr val="B00015"/>
    </a:accent3>
    <a:accent4>
      <a:srgbClr val="166971"/>
    </a:accent4>
    <a:accent5>
      <a:srgbClr val="5F2126"/>
    </a:accent5>
    <a:accent6>
      <a:srgbClr val="919191"/>
    </a:accent6>
    <a:hlink>
      <a:srgbClr val="385CBC"/>
    </a:hlink>
    <a:folHlink>
      <a:srgbClr val="865B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randsEye 2">
    <a:dk1>
      <a:srgbClr val="292828"/>
    </a:dk1>
    <a:lt1>
      <a:srgbClr val="012929"/>
    </a:lt1>
    <a:dk2>
      <a:srgbClr val="A7A7A7"/>
    </a:dk2>
    <a:lt2>
      <a:srgbClr val="535353"/>
    </a:lt2>
    <a:accent1>
      <a:srgbClr val="EE0019"/>
    </a:accent1>
    <a:accent2>
      <a:srgbClr val="21AAB7"/>
    </a:accent2>
    <a:accent3>
      <a:srgbClr val="B00015"/>
    </a:accent3>
    <a:accent4>
      <a:srgbClr val="166971"/>
    </a:accent4>
    <a:accent5>
      <a:srgbClr val="5F2126"/>
    </a:accent5>
    <a:accent6>
      <a:srgbClr val="919191"/>
    </a:accent6>
    <a:hlink>
      <a:srgbClr val="385CBC"/>
    </a:hlink>
    <a:folHlink>
      <a:srgbClr val="865B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Reporting v6.1.1</Template>
  <TotalTime>8058</TotalTime>
  <Words>2308</Words>
  <Application>Microsoft Office PowerPoint</Application>
  <PresentationFormat>Widescreen</PresentationFormat>
  <Paragraphs>173</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MS Mincho</vt:lpstr>
      <vt:lpstr>.AppleSystemUIFont</vt:lpstr>
      <vt:lpstr>Arial</vt:lpstr>
      <vt:lpstr>Arial-BoldMT</vt:lpstr>
      <vt:lpstr>Libre Franklin</vt:lpstr>
      <vt:lpstr>Nunito Sans Light</vt:lpstr>
      <vt:lpstr>Open Sans</vt:lpstr>
      <vt:lpstr>Open Sans Light</vt:lpstr>
      <vt:lpstr>Proxima Nova</vt:lpstr>
      <vt:lpstr>Tahoma</vt:lpstr>
      <vt:lpstr>Reporting</vt:lpstr>
      <vt:lpstr>PowerPoint Presentation</vt:lpstr>
      <vt:lpstr>Background: COVID-19 vaccine hesitancy report</vt:lpstr>
      <vt:lpstr>Sampling Methodology</vt:lpstr>
      <vt:lpstr>Classification theme definitions </vt:lpstr>
      <vt:lpstr>Key insights 1/2</vt:lpstr>
      <vt:lpstr>Key insights 2/2</vt:lpstr>
      <vt:lpstr>Hesitancy mentions were over three times more prevalent than advocacy mentions  </vt:lpstr>
      <vt:lpstr>United States authors were more hesitant towards a COVID-19 vaccine</vt:lpstr>
      <vt:lpstr>President Trump’s alleged connection to Russia drove political conversation from United States authors</vt:lpstr>
      <vt:lpstr>United States authors widely engaged with warnings not to rush to produce the vaccine </vt:lpstr>
      <vt:lpstr>United Kingdom authors petitioned against mandatory vaccinations</vt:lpstr>
      <vt:lpstr>United Kingdom authors were more likely to think that the pandemic was a hoax</vt:lpstr>
      <vt:lpstr>How did mentions compare across regions?</vt:lpstr>
      <vt:lpstr>Glossary of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Matthew Guile</cp:lastModifiedBy>
  <cp:revision>132</cp:revision>
  <cp:lastPrinted>2017-03-10T13:54:39Z</cp:lastPrinted>
  <dcterms:created xsi:type="dcterms:W3CDTF">2020-09-17T08:35:12Z</dcterms:created>
  <dcterms:modified xsi:type="dcterms:W3CDTF">2021-06-23T18:56:48Z</dcterms:modified>
</cp:coreProperties>
</file>