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F85A-367C-44F5-AF3F-73B608A5FAC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28E8C-089D-484C-AEEF-7B8FE20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78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493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starts out with the value 10.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then increased by 5.   </a:t>
            </a:r>
            <a:r>
              <a:rPr lang="en-US" altLang="en-US" sz="1600">
                <a:latin typeface="Courier New" panose="02070309020205020404" pitchFamily="49" charset="0"/>
              </a:rPr>
              <a:t>num = 10+5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now 15.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lastly assigned the value 10*2+7.   </a:t>
            </a:r>
            <a:r>
              <a:rPr lang="en-US" altLang="en-US" sz="1600">
                <a:latin typeface="Courier New" panose="02070309020205020404" pitchFamily="49" charset="0"/>
              </a:rPr>
              <a:t>num=27</a:t>
            </a:r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</a:rPr>
              <a:t>*</a:t>
            </a:r>
            <a:r>
              <a:rPr lang="en-US" altLang="en-US" sz="1600"/>
              <a:t> and </a:t>
            </a:r>
            <a:r>
              <a:rPr lang="en-US" altLang="en-US" sz="1600">
                <a:latin typeface="Courier New" panose="02070309020205020404" pitchFamily="49" charset="0"/>
              </a:rPr>
              <a:t>/ </a:t>
            </a:r>
            <a:r>
              <a:rPr lang="en-US" altLang="en-US" sz="1600"/>
              <a:t>have higher precedence than </a:t>
            </a:r>
            <a:r>
              <a:rPr lang="en-US" altLang="en-US" sz="1600">
                <a:latin typeface="Courier New" panose="02070309020205020404" pitchFamily="49" charset="0"/>
              </a:rPr>
              <a:t>+</a:t>
            </a:r>
            <a:r>
              <a:rPr lang="en-US" altLang="en-US" sz="1600"/>
              <a:t> and </a:t>
            </a:r>
            <a:r>
              <a:rPr lang="en-US" altLang="en-US" sz="1600">
                <a:latin typeface="Courier New" panose="02070309020205020404" pitchFamily="49" charset="0"/>
              </a:rPr>
              <a:t>-</a:t>
            </a:r>
            <a:r>
              <a:rPr lang="en-US" alt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850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starts out with the value 54.   </a:t>
            </a:r>
            <a:r>
              <a:rPr lang="en-US" altLang="en-US" sz="1600">
                <a:latin typeface="Courier New" panose="02070309020205020404" pitchFamily="49" charset="0"/>
              </a:rPr>
              <a:t>num=27*2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*= </a:t>
            </a:r>
            <a:r>
              <a:rPr lang="en-US" altLang="en-US" sz="1600"/>
              <a:t>is equal to </a:t>
            </a:r>
            <a:r>
              <a:rPr lang="en-US" altLang="en-US" sz="1600">
                <a:latin typeface="Courier New" panose="02070309020205020404" pitchFamily="49" charset="0"/>
              </a:rPr>
              <a:t>num=num*2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*= </a:t>
            </a:r>
            <a:r>
              <a:rPr lang="en-US" altLang="en-US" sz="1600"/>
              <a:t>is also the same as </a:t>
            </a:r>
            <a:r>
              <a:rPr lang="en-US" altLang="en-US" sz="1600">
                <a:latin typeface="Courier New" panose="02070309020205020404" pitchFamily="49" charset="0"/>
              </a:rPr>
              <a:t>num=num*(int)2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*= </a:t>
            </a:r>
            <a:r>
              <a:rPr lang="en-US" altLang="en-US" sz="1600"/>
              <a:t>auto casts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now 54.</a:t>
            </a:r>
          </a:p>
          <a:p>
            <a:pPr>
              <a:lnSpc>
                <a:spcPct val="90000"/>
              </a:lnSpc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then divided by 5.   </a:t>
            </a:r>
            <a:r>
              <a:rPr lang="en-US" altLang="en-US" sz="1600">
                <a:latin typeface="Courier New" panose="02070309020205020404" pitchFamily="49" charset="0"/>
              </a:rPr>
              <a:t>num = 54/5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now 10.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then assigned the value 10+4/2-8.   </a:t>
            </a:r>
            <a:r>
              <a:rPr lang="en-US" altLang="en-US" sz="1600">
                <a:latin typeface="Courier New" panose="02070309020205020404" pitchFamily="49" charset="0"/>
              </a:rPr>
              <a:t>num = 4</a:t>
            </a:r>
          </a:p>
          <a:p>
            <a:pPr>
              <a:lnSpc>
                <a:spcPct val="90000"/>
              </a:lnSpc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then assigned the value (4+5)/2+7.   </a:t>
            </a:r>
            <a:r>
              <a:rPr lang="en-US" altLang="en-US" sz="1600">
                <a:latin typeface="Courier New" panose="02070309020205020404" pitchFamily="49" charset="0"/>
              </a:rPr>
              <a:t>num = 11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Parenthesis have higher precedence than math operations.</a:t>
            </a:r>
          </a:p>
        </p:txBody>
      </p:sp>
    </p:spTree>
    <p:extLst>
      <p:ext uri="{BB962C8B-B14F-4D97-AF65-F5344CB8AC3E}">
        <p14:creationId xmlns:p14="http://schemas.microsoft.com/office/powerpoint/2010/main" val="2987318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starts out with the value 11.   </a:t>
            </a:r>
            <a:r>
              <a:rPr lang="en-US" altLang="en-US" sz="1600">
                <a:latin typeface="Courier New" panose="02070309020205020404" pitchFamily="49" charset="0"/>
              </a:rPr>
              <a:t>num=11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++ is the same as num=num+1</a:t>
            </a:r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then increased by 1.   </a:t>
            </a:r>
            <a:r>
              <a:rPr lang="en-US" altLang="en-US" sz="1600">
                <a:latin typeface="Courier New" panose="02070309020205020404" pitchFamily="49" charset="0"/>
              </a:rPr>
              <a:t>num = 12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-- is the same as num=num-1</a:t>
            </a:r>
          </a:p>
          <a:p>
            <a:endParaRPr lang="en-US" altLang="en-US" sz="1600"/>
          </a:p>
          <a:p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then decreased by 1.   </a:t>
            </a:r>
            <a:r>
              <a:rPr lang="en-US" altLang="en-US" sz="1600">
                <a:latin typeface="Courier New" panose="02070309020205020404" pitchFamily="49" charset="0"/>
              </a:rPr>
              <a:t>num = 11</a:t>
            </a:r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</a:rPr>
              <a:t>num</a:t>
            </a:r>
            <a:r>
              <a:rPr lang="en-US" altLang="en-US" sz="1600"/>
              <a:t> is then increased by 1.   </a:t>
            </a:r>
            <a:r>
              <a:rPr lang="en-US" altLang="en-US" sz="1600">
                <a:latin typeface="Courier New" panose="02070309020205020404" pitchFamily="49" charset="0"/>
              </a:rPr>
              <a:t>num = 12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95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62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47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06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11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2313"/>
            <a:ext cx="6394450" cy="3597275"/>
          </a:xfrm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28263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24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7075"/>
            <a:ext cx="6375400" cy="35861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/>
              <a:t>Math operations can be performed on integers and on decimals.  </a:t>
            </a:r>
          </a:p>
          <a:p>
            <a:r>
              <a:rPr lang="en-US" altLang="en-US" sz="1600"/>
              <a:t>An integer divided by an integer results in an integer.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2/3=0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3/2=1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5/4=1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4/5=0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7/2=3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2/7=0</a:t>
            </a:r>
          </a:p>
        </p:txBody>
      </p:sp>
    </p:spTree>
    <p:extLst>
      <p:ext uri="{BB962C8B-B14F-4D97-AF65-F5344CB8AC3E}">
        <p14:creationId xmlns:p14="http://schemas.microsoft.com/office/powerpoint/2010/main" val="301076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/>
              <a:t>Math operations can be performed on integers and on decimals.  </a:t>
            </a:r>
          </a:p>
          <a:p>
            <a:r>
              <a:rPr lang="en-US" altLang="en-US" sz="1600"/>
              <a:t>As long as one part of the math is a decimal, the result is a decimal.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2.0/3=0.66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3/2.0=1.5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5/4.0=1.25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4.0/5=0.8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7.0/2=3.5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2/7.0=0.2857142</a:t>
            </a:r>
          </a:p>
          <a:p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92948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/>
              <a:t>Modulus is the remainder of division.</a:t>
            </a:r>
          </a:p>
          <a:p>
            <a:r>
              <a:rPr lang="en-US" altLang="en-US" sz="1600"/>
              <a:t>   </a:t>
            </a:r>
          </a:p>
          <a:p>
            <a:r>
              <a:rPr lang="en-US" altLang="en-US" sz="1600"/>
              <a:t>   </a:t>
            </a:r>
            <a:r>
              <a:rPr lang="en-US" altLang="en-US" sz="1600" u="sng"/>
              <a:t>0</a:t>
            </a:r>
          </a:p>
          <a:p>
            <a:r>
              <a:rPr lang="en-US" altLang="en-US" sz="1600"/>
              <a:t>3|2</a:t>
            </a:r>
          </a:p>
          <a:p>
            <a:r>
              <a:rPr lang="en-US" altLang="en-US" sz="1600"/>
              <a:t>   0</a:t>
            </a:r>
          </a:p>
          <a:p>
            <a:r>
              <a:rPr lang="en-US" altLang="en-US" sz="1600"/>
              <a:t>   2 is the remainder</a:t>
            </a:r>
          </a:p>
          <a:p>
            <a:endParaRPr lang="en-US" altLang="en-US" sz="1600"/>
          </a:p>
          <a:p>
            <a:r>
              <a:rPr lang="en-US" altLang="en-US" sz="1600"/>
              <a:t>   </a:t>
            </a:r>
            <a:r>
              <a:rPr lang="en-US" altLang="en-US" sz="1600" u="sng"/>
              <a:t>1</a:t>
            </a:r>
          </a:p>
          <a:p>
            <a:r>
              <a:rPr lang="en-US" altLang="en-US" sz="1600"/>
              <a:t>2|3</a:t>
            </a:r>
          </a:p>
          <a:p>
            <a:r>
              <a:rPr lang="en-US" altLang="en-US" sz="1600"/>
              <a:t>   2</a:t>
            </a:r>
          </a:p>
          <a:p>
            <a:r>
              <a:rPr lang="en-US" altLang="en-US" sz="1600"/>
              <a:t>   1 is the remainder</a:t>
            </a:r>
          </a:p>
          <a:p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38759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21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5400" cy="35861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/>
              <a:t>Modulus is the remainder of division.</a:t>
            </a:r>
          </a:p>
          <a:p>
            <a:r>
              <a:rPr lang="en-US" altLang="en-US" sz="1600"/>
              <a:t>   </a:t>
            </a:r>
          </a:p>
          <a:p>
            <a:r>
              <a:rPr lang="en-US" altLang="en-US" sz="1600"/>
              <a:t>   </a:t>
            </a:r>
            <a:r>
              <a:rPr lang="en-US" altLang="en-US" sz="1600" u="sng"/>
              <a:t>3</a:t>
            </a:r>
          </a:p>
          <a:p>
            <a:r>
              <a:rPr lang="en-US" altLang="en-US" sz="1600"/>
              <a:t>3|9</a:t>
            </a:r>
          </a:p>
          <a:p>
            <a:r>
              <a:rPr lang="en-US" altLang="en-US" sz="1600"/>
              <a:t>   9</a:t>
            </a:r>
          </a:p>
          <a:p>
            <a:r>
              <a:rPr lang="en-US" altLang="en-US" sz="1600"/>
              <a:t>   0 is the remainder</a:t>
            </a:r>
          </a:p>
          <a:p>
            <a:endParaRPr lang="en-US" altLang="en-US" sz="1600"/>
          </a:p>
          <a:p>
            <a:r>
              <a:rPr lang="en-US" altLang="en-US" sz="1600"/>
              <a:t>   </a:t>
            </a:r>
            <a:r>
              <a:rPr lang="en-US" altLang="en-US" sz="1600" u="sng"/>
              <a:t>3</a:t>
            </a:r>
          </a:p>
          <a:p>
            <a:r>
              <a:rPr lang="en-US" altLang="en-US" sz="1600"/>
              <a:t>3|9.2</a:t>
            </a:r>
          </a:p>
          <a:p>
            <a:r>
              <a:rPr lang="en-US" altLang="en-US" sz="1600"/>
              <a:t>   9</a:t>
            </a:r>
          </a:p>
          <a:p>
            <a:r>
              <a:rPr lang="en-US" altLang="en-US" sz="1600"/>
              <a:t>   0.2 is the remainder</a:t>
            </a:r>
          </a:p>
          <a:p>
            <a:endParaRPr lang="en-US" altLang="en-US" sz="160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67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9939" name="WordArt 2"/>
          <p:cNvSpPr>
            <a:spLocks noChangeArrowheads="1" noChangeShapeType="1" noTextEdit="1"/>
          </p:cNvSpPr>
          <p:nvPr/>
        </p:nvSpPr>
        <p:spPr bwMode="auto">
          <a:xfrm>
            <a:off x="2590800" y="2209800"/>
            <a:ext cx="6705600" cy="2057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286510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9155" name="WordArt 2"/>
          <p:cNvSpPr>
            <a:spLocks noChangeArrowheads="1" noChangeShapeType="1" noTextEdit="1"/>
          </p:cNvSpPr>
          <p:nvPr/>
        </p:nvSpPr>
        <p:spPr bwMode="auto">
          <a:xfrm>
            <a:off x="3657600" y="457200"/>
            <a:ext cx="4724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Mod %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2667001" y="3352800"/>
            <a:ext cx="55787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sz="3200" b="1" dirty="0" err="1">
                <a:latin typeface="Tahoma" panose="020B0604030504040204" pitchFamily="34" charset="0"/>
              </a:rPr>
              <a:t>cout</a:t>
            </a:r>
            <a:r>
              <a:rPr lang="en-US" altLang="en-US" sz="3200" b="1" dirty="0">
                <a:latin typeface="Tahoma" panose="020B0604030504040204" pitchFamily="34" charset="0"/>
              </a:rPr>
              <a:t> &lt;&lt; (9 % 3) &lt;&lt; </a:t>
            </a:r>
            <a:r>
              <a:rPr lang="en-US" altLang="en-US" sz="3200" b="1" dirty="0" err="1">
                <a:latin typeface="Tahoma" panose="020B0604030504040204" pitchFamily="34" charset="0"/>
              </a:rPr>
              <a:t>endl</a:t>
            </a:r>
            <a:r>
              <a:rPr lang="en-US" altLang="en-US" sz="3200" b="1" dirty="0">
                <a:latin typeface="Tahoma" panose="020B0604030504040204" pitchFamily="34" charset="0"/>
              </a:rPr>
              <a:t>;</a:t>
            </a:r>
          </a:p>
          <a:p>
            <a:endParaRPr lang="en-US" altLang="en-US" sz="3200" b="1" dirty="0">
              <a:latin typeface="Tahoma" panose="020B0604030504040204" pitchFamily="34" charset="0"/>
            </a:endParaRPr>
          </a:p>
          <a:p>
            <a:r>
              <a:rPr lang="en-US" altLang="en-US" sz="3200" b="1" dirty="0" err="1">
                <a:latin typeface="Tahoma" panose="020B0604030504040204" pitchFamily="34" charset="0"/>
              </a:rPr>
              <a:t>cout</a:t>
            </a:r>
            <a:r>
              <a:rPr lang="en-US" altLang="en-US" sz="3200" b="1" dirty="0">
                <a:latin typeface="Tahoma" panose="020B0604030504040204" pitchFamily="34" charset="0"/>
              </a:rPr>
              <a:t> &lt;&lt; (9.2 % 3);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667001" y="1981200"/>
            <a:ext cx="6480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mod(%) gives you the real number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remainder of real number division.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8458200" y="3048000"/>
            <a:ext cx="1905000" cy="1811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  0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  0.19  </a:t>
            </a:r>
          </a:p>
        </p:txBody>
      </p:sp>
    </p:spTree>
    <p:extLst>
      <p:ext uri="{BB962C8B-B14F-4D97-AF65-F5344CB8AC3E}">
        <p14:creationId xmlns:p14="http://schemas.microsoft.com/office/powerpoint/2010/main" val="147304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2227" name="WordArt 2"/>
          <p:cNvSpPr>
            <a:spLocks noChangeArrowheads="1" noChangeShapeType="1" noTextEdit="1"/>
          </p:cNvSpPr>
          <p:nvPr/>
        </p:nvSpPr>
        <p:spPr bwMode="auto">
          <a:xfrm>
            <a:off x="2286000" y="381000"/>
            <a:ext cx="74676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Operator</a:t>
            </a:r>
          </a:p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Precedence</a:t>
            </a:r>
          </a:p>
        </p:txBody>
      </p:sp>
      <p:graphicFrame>
        <p:nvGraphicFramePr>
          <p:cNvPr id="149558" name="Group 54"/>
          <p:cNvGraphicFramePr>
            <a:graphicFrameLocks noGrp="1"/>
          </p:cNvGraphicFramePr>
          <p:nvPr/>
        </p:nvGraphicFramePr>
        <p:xfrm>
          <a:off x="2743200" y="2438400"/>
          <a:ext cx="6553200" cy="3108852"/>
        </p:xfrm>
        <a:graphic>
          <a:graphicData uri="http://schemas.openxmlformats.org/drawingml/2006/table">
            <a:tbl>
              <a:tblPr/>
              <a:tblGrid>
                <a:gridCol w="527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!   ++   --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*   /   %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+   -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=   +=   -=   *=   /=   %=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,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251" name="Line 50"/>
          <p:cNvSpPr>
            <a:spLocks noChangeShapeType="1"/>
          </p:cNvSpPr>
          <p:nvPr/>
        </p:nvSpPr>
        <p:spPr bwMode="auto">
          <a:xfrm>
            <a:off x="8610600" y="2743200"/>
            <a:ext cx="0" cy="2362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88477" y="1544516"/>
            <a:ext cx="7772400" cy="501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int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num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 = 10;  		</a:t>
            </a:r>
          </a:p>
          <a:p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cout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 &lt;&lt; </a:t>
            </a:r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num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;</a:t>
            </a:r>
            <a:b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</a:br>
            <a:b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</a:br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num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 = </a:t>
            </a:r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num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 + 5;  	  </a:t>
            </a:r>
          </a:p>
          <a:p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cout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 &lt;&lt; </a:t>
            </a:r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num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;</a:t>
            </a:r>
            <a:b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</a:br>
            <a:b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</a:br>
            <a:b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</a:br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num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 = 10 * 2 + 7;  </a:t>
            </a:r>
          </a:p>
          <a:p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cout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 &lt;&lt; </a:t>
            </a:r>
            <a:r>
              <a:rPr lang="en-US" altLang="en-US" sz="3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num</a:t>
            </a: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;</a:t>
            </a:r>
            <a:b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</a:br>
            <a:r>
              <a:rPr lang="en-US" altLang="en-US" sz="3200" b="1" dirty="0">
                <a:solidFill>
                  <a:srgbClr val="000099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53252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2209800" y="304800"/>
            <a:ext cx="7696200" cy="9906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More Assignment</a:t>
            </a:r>
          </a:p>
        </p:txBody>
      </p:sp>
      <p:sp>
        <p:nvSpPr>
          <p:cNvPr id="53253" name="Text Box 15"/>
          <p:cNvSpPr txBox="1">
            <a:spLocks noChangeArrowheads="1"/>
          </p:cNvSpPr>
          <p:nvPr/>
        </p:nvSpPr>
        <p:spPr bwMode="auto">
          <a:xfrm>
            <a:off x="8077200" y="22098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10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15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92770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2209800" y="1792859"/>
            <a:ext cx="44958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num *= 2;</a:t>
            </a: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cout &lt;&lt; num;</a:t>
            </a:r>
          </a:p>
          <a:p>
            <a:endParaRPr lang="pt-BR" altLang="en-US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num /= 5;</a:t>
            </a: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cout &lt;&lt; num;</a:t>
            </a:r>
          </a:p>
          <a:p>
            <a:endParaRPr lang="pt-BR" altLang="en-US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num = num + 4 / 2 - 8;</a:t>
            </a: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cout &lt;&lt; num;</a:t>
            </a:r>
          </a:p>
          <a:p>
            <a:endParaRPr lang="pt-BR" altLang="en-US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num = (4 + 5)/2+7;</a:t>
            </a: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cout &lt;&lt; num;</a:t>
            </a:r>
            <a:endParaRPr lang="en-US" altLang="en-US" b="1" dirty="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8077200" y="2209801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54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10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4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11</a:t>
            </a:r>
          </a:p>
        </p:txBody>
      </p:sp>
      <p:sp>
        <p:nvSpPr>
          <p:cNvPr id="54277" name="WordArt 7" descr="Narrow vertical"/>
          <p:cNvSpPr>
            <a:spLocks noChangeArrowheads="1" noChangeShapeType="1" noTextEdit="1"/>
          </p:cNvSpPr>
          <p:nvPr/>
        </p:nvSpPr>
        <p:spPr bwMode="auto">
          <a:xfrm>
            <a:off x="1963616" y="0"/>
            <a:ext cx="7696200" cy="9906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More Assignment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1130119"/>
            <a:ext cx="187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num</a:t>
            </a:r>
            <a:r>
              <a:rPr lang="en-US" sz="2800" b="1" dirty="0"/>
              <a:t> = 27;</a:t>
            </a:r>
          </a:p>
        </p:txBody>
      </p:sp>
    </p:spTree>
    <p:extLst>
      <p:ext uri="{BB962C8B-B14F-4D97-AF65-F5344CB8AC3E}">
        <p14:creationId xmlns:p14="http://schemas.microsoft.com/office/powerpoint/2010/main" val="130271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2379784" y="1434436"/>
            <a:ext cx="44958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num = 11;</a:t>
            </a: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cout &lt;&lt; num;</a:t>
            </a:r>
          </a:p>
          <a:p>
            <a:endParaRPr lang="pt-BR" altLang="en-US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num++;</a:t>
            </a: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cout &lt;&lt; num;</a:t>
            </a:r>
          </a:p>
          <a:p>
            <a:endParaRPr lang="pt-BR" altLang="en-US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num--;</a:t>
            </a: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cout &lt;&lt; num;</a:t>
            </a:r>
          </a:p>
          <a:p>
            <a:endParaRPr lang="pt-BR" altLang="en-US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num++;</a:t>
            </a:r>
          </a:p>
          <a:p>
            <a:r>
              <a:rPr lang="pt-BR" altLang="en-US" b="1" dirty="0">
                <a:solidFill>
                  <a:srgbClr val="000099"/>
                </a:solidFill>
                <a:latin typeface="Tahoma" panose="020B0604030504040204" pitchFamily="34" charset="0"/>
              </a:rPr>
              <a:t>cout &lt;&lt; num;</a:t>
            </a:r>
            <a:endParaRPr lang="en-US" altLang="en-US" b="1" dirty="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8077200" y="2209801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11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12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11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55301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2209800" y="304800"/>
            <a:ext cx="7696200" cy="9906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Shorcut Operators</a:t>
            </a:r>
          </a:p>
        </p:txBody>
      </p:sp>
    </p:spTree>
    <p:extLst>
      <p:ext uri="{BB962C8B-B14F-4D97-AF65-F5344CB8AC3E}">
        <p14:creationId xmlns:p14="http://schemas.microsoft.com/office/powerpoint/2010/main" val="153387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7347" name="WordArt 2"/>
          <p:cNvSpPr>
            <a:spLocks noChangeArrowheads="1" noChangeShapeType="1" noTextEdit="1"/>
          </p:cNvSpPr>
          <p:nvPr/>
        </p:nvSpPr>
        <p:spPr bwMode="auto">
          <a:xfrm>
            <a:off x="2590800" y="381000"/>
            <a:ext cx="68580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98822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Casting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667001" y="1676400"/>
            <a:ext cx="634500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</a:rPr>
              <a:t>Casting is used to temporarily</a:t>
            </a:r>
          </a:p>
          <a:p>
            <a:r>
              <a:rPr lang="en-US" altLang="en-US" sz="3200" b="1">
                <a:latin typeface="Tahoma" panose="020B0604030504040204" pitchFamily="34" charset="0"/>
              </a:rPr>
              <a:t>change the type of a value.</a:t>
            </a:r>
          </a:p>
          <a:p>
            <a:endParaRPr lang="en-US" altLang="en-US" sz="3200" b="1">
              <a:latin typeface="Tahoma" panose="020B0604030504040204" pitchFamily="34" charset="0"/>
            </a:endParaRPr>
          </a:p>
          <a:p>
            <a:r>
              <a:rPr lang="en-US" altLang="en-US" sz="3200" b="1">
                <a:latin typeface="Tahoma" panose="020B0604030504040204" pitchFamily="34" charset="0"/>
              </a:rPr>
              <a:t>(int)3.14159</a:t>
            </a:r>
          </a:p>
          <a:p>
            <a:r>
              <a:rPr lang="en-US" altLang="en-US" sz="3200" b="1">
                <a:latin typeface="Tahoma" panose="020B0604030504040204" pitchFamily="34" charset="0"/>
              </a:rPr>
              <a:t>(double)3</a:t>
            </a:r>
          </a:p>
          <a:p>
            <a:endParaRPr lang="en-US" altLang="en-US" sz="3200" b="1">
              <a:latin typeface="Tahoma" panose="020B0604030504040204" pitchFamily="34" charset="0"/>
            </a:endParaRPr>
          </a:p>
        </p:txBody>
      </p:sp>
      <p:pic>
        <p:nvPicPr>
          <p:cNvPr id="57349" name="Picture 4" descr="j032440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276601"/>
            <a:ext cx="185578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2743200" y="4724400"/>
            <a:ext cx="5334000" cy="9588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ahoma" panose="020B0604030504040204" pitchFamily="34" charset="0"/>
              </a:rPr>
              <a:t>Casting is often used to create compatibility among data types.</a:t>
            </a:r>
          </a:p>
        </p:txBody>
      </p:sp>
    </p:spTree>
    <p:extLst>
      <p:ext uri="{BB962C8B-B14F-4D97-AF65-F5344CB8AC3E}">
        <p14:creationId xmlns:p14="http://schemas.microsoft.com/office/powerpoint/2010/main" val="240452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2133601" y="1600201"/>
            <a:ext cx="791051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int one = 0;				</a:t>
            </a:r>
            <a:r>
              <a:rPr lang="en-US" altLang="en-US" b="1">
                <a:solidFill>
                  <a:srgbClr val="008000"/>
                </a:solidFill>
                <a:latin typeface="Tahoma" panose="020B0604030504040204" pitchFamily="34" charset="0"/>
              </a:rPr>
              <a:t>//32 bit int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long big = 453;			</a:t>
            </a:r>
            <a:r>
              <a:rPr lang="en-US" altLang="en-US" b="1">
                <a:solidFill>
                  <a:srgbClr val="008000"/>
                </a:solidFill>
                <a:latin typeface="Tahoma" panose="020B0604030504040204" pitchFamily="34" charset="0"/>
              </a:rPr>
              <a:t>//64 bit int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double dec = 7.56;			</a:t>
            </a:r>
            <a:r>
              <a:rPr lang="en-US" altLang="en-US" b="1">
                <a:solidFill>
                  <a:srgbClr val="008000"/>
                </a:solidFill>
                <a:latin typeface="Tahoma" panose="020B0604030504040204" pitchFamily="34" charset="0"/>
              </a:rPr>
              <a:t>//64 bit real</a:t>
            </a:r>
          </a:p>
          <a:p>
            <a:endParaRPr lang="en-US" altLang="en-US" b="1">
              <a:latin typeface="Tahoma" panose="020B0604030504040204" pitchFamily="34" charset="0"/>
            </a:endParaRPr>
          </a:p>
          <a:p>
            <a:r>
              <a:rPr lang="en-US" altLang="en-US" b="1">
                <a:latin typeface="Tahoma" panose="020B0604030504040204" pitchFamily="34" charset="0"/>
              </a:rPr>
              <a:t>one = dec;    				</a:t>
            </a: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//illegal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one = big;    				</a:t>
            </a: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//illegal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one = </a:t>
            </a:r>
            <a:r>
              <a:rPr lang="en-US" altLang="en-US" b="1">
                <a:solidFill>
                  <a:schemeClr val="accent2"/>
                </a:solidFill>
                <a:latin typeface="Tahoma" panose="020B0604030504040204" pitchFamily="34" charset="0"/>
              </a:rPr>
              <a:t>(int)</a:t>
            </a:r>
            <a:r>
              <a:rPr lang="en-US" altLang="en-US" b="1">
                <a:latin typeface="Tahoma" panose="020B0604030504040204" pitchFamily="34" charset="0"/>
              </a:rPr>
              <a:t>dec;    			</a:t>
            </a:r>
            <a:r>
              <a:rPr lang="en-US" altLang="en-US" b="1">
                <a:solidFill>
                  <a:srgbClr val="008000"/>
                </a:solidFill>
                <a:latin typeface="Tahoma" panose="020B0604030504040204" pitchFamily="34" charset="0"/>
              </a:rPr>
              <a:t>//legal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one = </a:t>
            </a:r>
            <a:r>
              <a:rPr lang="en-US" altLang="en-US" b="1">
                <a:solidFill>
                  <a:schemeClr val="accent2"/>
                </a:solidFill>
                <a:latin typeface="Tahoma" panose="020B0604030504040204" pitchFamily="34" charset="0"/>
              </a:rPr>
              <a:t>(int)</a:t>
            </a:r>
            <a:r>
              <a:rPr lang="en-US" altLang="en-US" b="1">
                <a:latin typeface="Tahoma" panose="020B0604030504040204" pitchFamily="34" charset="0"/>
              </a:rPr>
              <a:t>big;    		</a:t>
            </a:r>
            <a:r>
              <a:rPr lang="en-US" altLang="en-US" b="1">
                <a:solidFill>
                  <a:srgbClr val="008000"/>
                </a:solidFill>
                <a:latin typeface="Tahoma" panose="020B0604030504040204" pitchFamily="34" charset="0"/>
              </a:rPr>
              <a:t>	//legal</a:t>
            </a:r>
          </a:p>
        </p:txBody>
      </p:sp>
      <p:sp>
        <p:nvSpPr>
          <p:cNvPr id="58372" name="WordArt 5"/>
          <p:cNvSpPr>
            <a:spLocks noChangeArrowheads="1" noChangeShapeType="1" noTextEdit="1"/>
          </p:cNvSpPr>
          <p:nvPr/>
        </p:nvSpPr>
        <p:spPr bwMode="auto">
          <a:xfrm>
            <a:off x="2590800" y="381000"/>
            <a:ext cx="68580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98822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Casting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2133600" y="5410201"/>
            <a:ext cx="7620000" cy="8350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Casting is often used to create compatibility among data types.</a:t>
            </a:r>
          </a:p>
        </p:txBody>
      </p:sp>
    </p:spTree>
    <p:extLst>
      <p:ext uri="{BB962C8B-B14F-4D97-AF65-F5344CB8AC3E}">
        <p14:creationId xmlns:p14="http://schemas.microsoft.com/office/powerpoint/2010/main" val="424443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60419" name="Rectangle 1026"/>
          <p:cNvSpPr>
            <a:spLocks noChangeArrowheads="1"/>
          </p:cNvSpPr>
          <p:nvPr/>
        </p:nvSpPr>
        <p:spPr bwMode="auto">
          <a:xfrm>
            <a:off x="2362201" y="990600"/>
            <a:ext cx="716414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</a:rPr>
              <a:t>int one = 11;</a:t>
            </a:r>
          </a:p>
          <a:p>
            <a:r>
              <a:rPr lang="en-US" altLang="en-US" sz="3200" b="1">
                <a:latin typeface="Tahoma" panose="020B0604030504040204" pitchFamily="34" charset="0"/>
              </a:rPr>
              <a:t>int two = 5;</a:t>
            </a:r>
          </a:p>
          <a:p>
            <a:r>
              <a:rPr lang="en-US" altLang="en-US" sz="3200" b="1">
                <a:latin typeface="Tahoma" panose="020B0604030504040204" pitchFamily="34" charset="0"/>
              </a:rPr>
              <a:t>double dec = (double)one/two;</a:t>
            </a:r>
          </a:p>
          <a:p>
            <a:endParaRPr lang="en-US" altLang="en-US" sz="3200" b="1">
              <a:latin typeface="Tahoma" panose="020B0604030504040204" pitchFamily="34" charset="0"/>
            </a:endParaRPr>
          </a:p>
          <a:p>
            <a:r>
              <a:rPr lang="en-US" altLang="en-US" sz="3200" b="1">
                <a:latin typeface="Tahoma" panose="020B0604030504040204" pitchFamily="34" charset="0"/>
              </a:rPr>
              <a:t>As long as one part of the division</a:t>
            </a:r>
          </a:p>
          <a:p>
            <a:r>
              <a:rPr lang="en-US" altLang="en-US" sz="3200" b="1">
                <a:latin typeface="Tahoma" panose="020B0604030504040204" pitchFamily="34" charset="0"/>
              </a:rPr>
              <a:t>is a decimal value, the result will</a:t>
            </a:r>
          </a:p>
          <a:p>
            <a:r>
              <a:rPr lang="en-US" altLang="en-US" sz="3200" b="1">
                <a:latin typeface="Tahoma" panose="020B0604030504040204" pitchFamily="34" charset="0"/>
              </a:rPr>
              <a:t>be a decimal.</a:t>
            </a:r>
          </a:p>
          <a:p>
            <a:endParaRPr lang="en-US" altLang="en-US" sz="3200" b="1">
              <a:latin typeface="Tahoma" panose="020B0604030504040204" pitchFamily="34" charset="0"/>
            </a:endParaRPr>
          </a:p>
          <a:p>
            <a:r>
              <a:rPr lang="en-US" altLang="en-US" sz="3200" b="1">
                <a:latin typeface="Tahoma" panose="020B0604030504040204" pitchFamily="34" charset="0"/>
              </a:rPr>
              <a:t>one is temporarily converted to </a:t>
            </a:r>
            <a:br>
              <a:rPr lang="en-US" altLang="en-US" sz="3200" b="1">
                <a:latin typeface="Tahoma" panose="020B0604030504040204" pitchFamily="34" charset="0"/>
              </a:rPr>
            </a:br>
            <a:r>
              <a:rPr lang="en-US" altLang="en-US" sz="3200" b="1">
                <a:latin typeface="Tahoma" panose="020B0604030504040204" pitchFamily="34" charset="0"/>
              </a:rPr>
              <a:t>a double before the division.</a:t>
            </a:r>
          </a:p>
        </p:txBody>
      </p:sp>
      <p:sp>
        <p:nvSpPr>
          <p:cNvPr id="60420" name="WordArt 1028"/>
          <p:cNvSpPr>
            <a:spLocks noChangeArrowheads="1" noChangeShapeType="1" noTextEdit="1"/>
          </p:cNvSpPr>
          <p:nvPr/>
        </p:nvSpPr>
        <p:spPr bwMode="auto">
          <a:xfrm>
            <a:off x="5791200" y="304800"/>
            <a:ext cx="4191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98822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Int Casting</a:t>
            </a:r>
          </a:p>
        </p:txBody>
      </p:sp>
    </p:spTree>
    <p:extLst>
      <p:ext uri="{BB962C8B-B14F-4D97-AF65-F5344CB8AC3E}">
        <p14:creationId xmlns:p14="http://schemas.microsoft.com/office/powerpoint/2010/main" val="302327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697523" y="1530459"/>
            <a:ext cx="970970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("1/2 = " + (1/2))&lt;&lt;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&lt;&lt;("(double)1/2 = " + (double)1/2)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</a:t>
            </a:r>
            <a:r>
              <a:rPr lang="fr-FR" altLang="en-US" b="1" dirty="0">
                <a:latin typeface="Tahoma" panose="020B0604030504040204" pitchFamily="34" charset="0"/>
              </a:rPr>
              <a:t>("5/2 = " + (5/2)) </a:t>
            </a:r>
            <a:r>
              <a:rPr lang="en-US" altLang="en-US" b="1" dirty="0">
                <a:latin typeface="Tahoma" panose="020B0604030504040204" pitchFamily="34" charset="0"/>
              </a:rPr>
              <a:t>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</a:t>
            </a:r>
            <a:r>
              <a:rPr lang="fr-FR" altLang="en-US" b="1" dirty="0">
                <a:latin typeface="Tahoma" panose="020B0604030504040204" pitchFamily="34" charset="0"/>
              </a:rPr>
              <a:t>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</a:t>
            </a:r>
            <a:r>
              <a:rPr lang="fr-FR" altLang="en-US" b="1" dirty="0">
                <a:latin typeface="Tahoma" panose="020B0604030504040204" pitchFamily="34" charset="0"/>
              </a:rPr>
              <a:t>("5/(double)2 = " + 5/(double)2) </a:t>
            </a:r>
            <a:r>
              <a:rPr lang="en-US" altLang="en-US" b="1" dirty="0">
                <a:latin typeface="Tahoma" panose="020B0604030504040204" pitchFamily="34" charset="0"/>
              </a:rPr>
              <a:t>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</a:t>
            </a:r>
            <a:r>
              <a:rPr lang="fr-FR" altLang="en-US" b="1" dirty="0">
                <a:latin typeface="Tahoma" panose="020B0604030504040204" pitchFamily="34" charset="0"/>
              </a:rPr>
              <a:t>;</a:t>
            </a:r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705600" y="3733800"/>
            <a:ext cx="35814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1/2 = 0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(double)1/2 = 0.5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5/2 = 2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5/(double)2 = 2.5</a:t>
            </a:r>
          </a:p>
        </p:txBody>
      </p:sp>
      <p:sp>
        <p:nvSpPr>
          <p:cNvPr id="61445" name="WordArt 5"/>
          <p:cNvSpPr>
            <a:spLocks noChangeArrowheads="1" noChangeShapeType="1" noTextEdit="1"/>
          </p:cNvSpPr>
          <p:nvPr/>
        </p:nvSpPr>
        <p:spPr bwMode="auto">
          <a:xfrm>
            <a:off x="5791200" y="304800"/>
            <a:ext cx="4191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98822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Int Casting</a:t>
            </a:r>
          </a:p>
        </p:txBody>
      </p:sp>
    </p:spTree>
    <p:extLst>
      <p:ext uri="{BB962C8B-B14F-4D97-AF65-F5344CB8AC3E}">
        <p14:creationId xmlns:p14="http://schemas.microsoft.com/office/powerpoint/2010/main" val="338260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2236789" y="5040313"/>
            <a:ext cx="186013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endParaRPr lang="en-US" altLang="en-US" b="1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3352801" y="1828801"/>
            <a:ext cx="5129609" cy="206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sz="4400" b="1" dirty="0">
                <a:solidFill>
                  <a:srgbClr val="006666"/>
                </a:solidFill>
                <a:latin typeface="Arial" panose="020B0604020202020204" pitchFamily="34" charset="0"/>
              </a:rPr>
              <a:t>average = total / 5;</a:t>
            </a:r>
          </a:p>
          <a:p>
            <a:r>
              <a:rPr lang="en-US" altLang="en-US" sz="4400" b="1" dirty="0">
                <a:solidFill>
                  <a:srgbClr val="006666"/>
                </a:solidFill>
                <a:latin typeface="Arial" panose="020B0604020202020204" pitchFamily="34" charset="0"/>
              </a:rPr>
              <a:t>sum = one + two;</a:t>
            </a:r>
            <a:br>
              <a:rPr lang="en-US" altLang="en-US" sz="4400" b="1" dirty="0">
                <a:solidFill>
                  <a:srgbClr val="006666"/>
                </a:solidFill>
                <a:latin typeface="Arial" panose="020B0604020202020204" pitchFamily="34" charset="0"/>
              </a:rPr>
            </a:br>
            <a:endParaRPr lang="en-US" altLang="en-US" sz="4000" b="1" dirty="0">
              <a:solidFill>
                <a:srgbClr val="006666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WordArt 6"/>
          <p:cNvSpPr>
            <a:spLocks noChangeArrowheads="1" noChangeShapeType="1" noTextEdit="1"/>
          </p:cNvSpPr>
          <p:nvPr/>
        </p:nvSpPr>
        <p:spPr bwMode="auto">
          <a:xfrm>
            <a:off x="2590800" y="381000"/>
            <a:ext cx="6096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  Expressions</a:t>
            </a: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2438400" y="3810001"/>
            <a:ext cx="7467600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accent2"/>
                </a:solidFill>
                <a:latin typeface="Tahoma" panose="020B0604030504040204" pitchFamily="34" charset="0"/>
              </a:rPr>
              <a:t>Expressions usually consist of operators, variables, and/or values.</a:t>
            </a:r>
          </a:p>
        </p:txBody>
      </p:sp>
    </p:spTree>
    <p:extLst>
      <p:ext uri="{BB962C8B-B14F-4D97-AF65-F5344CB8AC3E}">
        <p14:creationId xmlns:p14="http://schemas.microsoft.com/office/powerpoint/2010/main" val="30525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972051"/>
            <a:ext cx="17907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1988" name="WordArt 5" descr="Narrow vertical"/>
          <p:cNvSpPr>
            <a:spLocks noChangeArrowheads="1" noChangeShapeType="1" noTextEdit="1"/>
          </p:cNvSpPr>
          <p:nvPr/>
        </p:nvSpPr>
        <p:spPr bwMode="auto">
          <a:xfrm>
            <a:off x="2133600" y="304800"/>
            <a:ext cx="7772400" cy="12954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Operators</a:t>
            </a:r>
          </a:p>
        </p:txBody>
      </p:sp>
      <p:graphicFrame>
        <p:nvGraphicFramePr>
          <p:cNvPr id="93238" name="Group 54"/>
          <p:cNvGraphicFramePr>
            <a:graphicFrameLocks noGrp="1"/>
          </p:cNvGraphicFramePr>
          <p:nvPr/>
        </p:nvGraphicFramePr>
        <p:xfrm>
          <a:off x="3048000" y="1981201"/>
          <a:ext cx="4953000" cy="3124201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3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3011" name="WordArt 2"/>
          <p:cNvSpPr>
            <a:spLocks noChangeArrowheads="1" noChangeShapeType="1" noTextEdit="1"/>
          </p:cNvSpPr>
          <p:nvPr/>
        </p:nvSpPr>
        <p:spPr bwMode="auto">
          <a:xfrm>
            <a:off x="2133600" y="381000"/>
            <a:ext cx="7467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Integer Math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818590" y="1705707"/>
            <a:ext cx="7912172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"6 + 5 == " &lt;&lt; (6+5)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 “6 - 5 == " &lt;&lt; (6-5 )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"6 * 5 == " &lt;&lt; (6*5 )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 “6 / 5 == " &lt;&lt; (6/5 )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endParaRPr lang="en-US" altLang="en-US" sz="2200" b="1" dirty="0">
              <a:latin typeface="Tahoma" panose="020B0604030504040204" pitchFamily="34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4114800" y="3657600"/>
            <a:ext cx="28956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6 + 5 == 11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6 - 5 == 1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6 * 5 == 30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6 / 5 == 1</a:t>
            </a:r>
          </a:p>
        </p:txBody>
      </p:sp>
    </p:spTree>
    <p:extLst>
      <p:ext uri="{BB962C8B-B14F-4D97-AF65-F5344CB8AC3E}">
        <p14:creationId xmlns:p14="http://schemas.microsoft.com/office/powerpoint/2010/main" val="9919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4208" y="1318846"/>
            <a:ext cx="77548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we deal with Decimals we might want them to round of to a certain decimal place.</a:t>
            </a:r>
          </a:p>
          <a:p>
            <a:r>
              <a:rPr lang="en-US" sz="2800" dirty="0"/>
              <a:t>To do this we use the flowing lines of code before the </a:t>
            </a:r>
            <a:r>
              <a:rPr lang="en-US" sz="2800" dirty="0" err="1"/>
              <a:t>cout</a:t>
            </a:r>
            <a:r>
              <a:rPr lang="en-US" sz="2800" dirty="0"/>
              <a:t> statements:</a:t>
            </a:r>
          </a:p>
          <a:p>
            <a:endParaRPr lang="en-US" sz="2800" dirty="0"/>
          </a:p>
          <a:p>
            <a:r>
              <a:rPr lang="en-US" altLang="en-US" sz="2800" b="1" dirty="0" err="1">
                <a:latin typeface="Tahoma" panose="020B0604030504040204" pitchFamily="34" charset="0"/>
              </a:rPr>
              <a:t>cout.setf</a:t>
            </a:r>
            <a:r>
              <a:rPr lang="en-US" altLang="en-US" sz="2800" b="1" dirty="0">
                <a:latin typeface="Tahoma" panose="020B0604030504040204" pitchFamily="34" charset="0"/>
              </a:rPr>
              <a:t>(</a:t>
            </a:r>
            <a:r>
              <a:rPr lang="en-US" altLang="en-US" sz="2800" b="1" dirty="0" err="1">
                <a:latin typeface="Tahoma" panose="020B0604030504040204" pitchFamily="34" charset="0"/>
              </a:rPr>
              <a:t>ios</a:t>
            </a:r>
            <a:r>
              <a:rPr lang="en-US" altLang="en-US" sz="2800" b="1" dirty="0">
                <a:latin typeface="Tahoma" panose="020B0604030504040204" pitchFamily="34" charset="0"/>
              </a:rPr>
              <a:t>::fixed);</a:t>
            </a:r>
          </a:p>
          <a:p>
            <a:r>
              <a:rPr lang="en-US" altLang="en-US" sz="2800" b="1" dirty="0" err="1">
                <a:latin typeface="Tahoma" panose="020B0604030504040204" pitchFamily="34" charset="0"/>
              </a:rPr>
              <a:t>cout.precision</a:t>
            </a:r>
            <a:r>
              <a:rPr lang="en-US" altLang="en-US" sz="2800" b="1" dirty="0">
                <a:latin typeface="Tahoma" panose="020B0604030504040204" pitchFamily="34" charset="0"/>
              </a:rPr>
              <a:t>(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  <a:r>
              <a:rPr lang="en-US" altLang="en-US" sz="2800" b="1" dirty="0">
                <a:latin typeface="Tahoma" panose="020B0604030504040204" pitchFamily="34" charset="0"/>
              </a:rPr>
              <a:t>);</a:t>
            </a:r>
          </a:p>
          <a:p>
            <a:endParaRPr lang="en-US" sz="2800" b="1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where x is how many decimals we want to display in our 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046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745244" y="1497624"/>
            <a:ext cx="918873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1" dirty="0" err="1">
                <a:latin typeface="Tahoma" panose="020B0604030504040204" pitchFamily="34" charset="0"/>
              </a:rPr>
              <a:t>cout.setf</a:t>
            </a:r>
            <a:r>
              <a:rPr lang="en-US" altLang="en-US" b="1" dirty="0">
                <a:latin typeface="Tahoma" panose="020B0604030504040204" pitchFamily="34" charset="0"/>
              </a:rPr>
              <a:t>(</a:t>
            </a:r>
            <a:r>
              <a:rPr lang="en-US" altLang="en-US" b="1" dirty="0" err="1">
                <a:latin typeface="Tahoma" panose="020B0604030504040204" pitchFamily="34" charset="0"/>
              </a:rPr>
              <a:t>ios</a:t>
            </a:r>
            <a:r>
              <a:rPr lang="en-US" altLang="en-US" b="1" dirty="0">
                <a:latin typeface="Tahoma" panose="020B0604030504040204" pitchFamily="34" charset="0"/>
              </a:rPr>
              <a:t>::fixed);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cout.precision</a:t>
            </a:r>
            <a:r>
              <a:rPr lang="en-US" altLang="en-US" b="1" dirty="0">
                <a:latin typeface="Tahoma" panose="020B0604030504040204" pitchFamily="34" charset="0"/>
              </a:rPr>
              <a:t>(2);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"6.1 + 5.2 == " &lt;&lt;  (6.1+5.2)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"6.1 - 5.2 == " &lt;&lt;  (6.1-5.2)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"6.1 * 5.2 == " &lt;&lt;  (6.1 * 5.2)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 "6.1 / 5.2 == " &lt;&lt;  (6.1/5.2)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 ;</a:t>
            </a:r>
          </a:p>
          <a:p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423746" y="4448907"/>
            <a:ext cx="42672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u="sng" dirty="0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r>
              <a:rPr lang="en-US" altLang="en-US" b="1" dirty="0">
                <a:latin typeface="Tahoma" panose="020B0604030504040204" pitchFamily="34" charset="0"/>
              </a:rPr>
              <a:t>6.1 + 5.2 == 11.30</a:t>
            </a:r>
          </a:p>
          <a:p>
            <a:r>
              <a:rPr lang="en-US" altLang="en-US" b="1" dirty="0">
                <a:latin typeface="Tahoma" panose="020B0604030504040204" pitchFamily="34" charset="0"/>
              </a:rPr>
              <a:t>6.1 - 5.2 == 0.89</a:t>
            </a:r>
          </a:p>
          <a:p>
            <a:r>
              <a:rPr lang="en-US" altLang="en-US" b="1" dirty="0">
                <a:latin typeface="Tahoma" panose="020B0604030504040204" pitchFamily="34" charset="0"/>
              </a:rPr>
              <a:t>6.1 * 5.2 == 31.72</a:t>
            </a:r>
          </a:p>
          <a:p>
            <a:r>
              <a:rPr lang="en-US" altLang="en-US" b="1" dirty="0">
                <a:latin typeface="Tahoma" panose="020B0604030504040204" pitchFamily="34" charset="0"/>
              </a:rPr>
              <a:t>6.1 / 5.2 == 1.17</a:t>
            </a:r>
          </a:p>
        </p:txBody>
      </p:sp>
      <p:sp>
        <p:nvSpPr>
          <p:cNvPr id="44037" name="WordArt 5"/>
          <p:cNvSpPr>
            <a:spLocks noChangeArrowheads="1" noChangeShapeType="1" noTextEdit="1"/>
          </p:cNvSpPr>
          <p:nvPr/>
        </p:nvSpPr>
        <p:spPr bwMode="auto">
          <a:xfrm>
            <a:off x="1685192" y="318357"/>
            <a:ext cx="7467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Real Math</a:t>
            </a:r>
          </a:p>
        </p:txBody>
      </p:sp>
    </p:spTree>
    <p:extLst>
      <p:ext uri="{BB962C8B-B14F-4D97-AF65-F5344CB8AC3E}">
        <p14:creationId xmlns:p14="http://schemas.microsoft.com/office/powerpoint/2010/main" val="37645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6083" name="WordArt 2"/>
          <p:cNvSpPr>
            <a:spLocks noChangeArrowheads="1" noChangeShapeType="1" noTextEdit="1"/>
          </p:cNvSpPr>
          <p:nvPr/>
        </p:nvSpPr>
        <p:spPr bwMode="auto">
          <a:xfrm>
            <a:off x="2971800" y="381000"/>
            <a:ext cx="54102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Divide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962400" y="1981200"/>
            <a:ext cx="2978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</a:rPr>
              <a:t>1/2  =  ??  </a:t>
            </a:r>
          </a:p>
          <a:p>
            <a:r>
              <a:rPr lang="en-US" altLang="en-US" sz="3200" b="1">
                <a:latin typeface="Tahoma" panose="020B0604030504040204" pitchFamily="34" charset="0"/>
              </a:rPr>
              <a:t>1.0 / 2.0 = ??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09801" y="3352801"/>
            <a:ext cx="725390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</a:rPr>
              <a:t>1/2 = 0</a:t>
            </a:r>
          </a:p>
          <a:p>
            <a:r>
              <a:rPr lang="en-US" altLang="en-US" sz="3200" b="1">
                <a:latin typeface="Tahoma" panose="020B0604030504040204" pitchFamily="34" charset="0"/>
              </a:rPr>
              <a:t>1 and 2 are integer constants.</a:t>
            </a:r>
          </a:p>
          <a:p>
            <a:endParaRPr lang="en-US" altLang="en-US" sz="3200" b="1">
              <a:latin typeface="Tahoma" panose="020B0604030504040204" pitchFamily="34" charset="0"/>
            </a:endParaRPr>
          </a:p>
          <a:p>
            <a:r>
              <a:rPr lang="en-US" altLang="en-US" sz="3200" b="1">
                <a:latin typeface="Tahoma" panose="020B0604030504040204" pitchFamily="34" charset="0"/>
              </a:rPr>
              <a:t>1.0/2.0 = 0.5</a:t>
            </a:r>
          </a:p>
          <a:p>
            <a:r>
              <a:rPr lang="en-US" altLang="en-US" sz="3200" b="1">
                <a:latin typeface="Tahoma" panose="020B0604030504040204" pitchFamily="34" charset="0"/>
              </a:rPr>
              <a:t>1.0 and 2.0 are decimal constants.</a:t>
            </a:r>
          </a:p>
        </p:txBody>
      </p:sp>
      <p:pic>
        <p:nvPicPr>
          <p:cNvPr id="46086" name="Picture 6" descr="j034002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676400"/>
            <a:ext cx="15573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23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7107" name="WordArt 2"/>
          <p:cNvSpPr>
            <a:spLocks noChangeArrowheads="1" noChangeShapeType="1" noTextEdit="1"/>
          </p:cNvSpPr>
          <p:nvPr/>
        </p:nvSpPr>
        <p:spPr bwMode="auto">
          <a:xfrm>
            <a:off x="3657600" y="457200"/>
            <a:ext cx="4724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Mod %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6001" y="3200400"/>
            <a:ext cx="55787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sz="3200" b="1" dirty="0" err="1">
                <a:latin typeface="Tahoma" panose="020B0604030504040204" pitchFamily="34" charset="0"/>
              </a:rPr>
              <a:t>cout</a:t>
            </a:r>
            <a:r>
              <a:rPr lang="en-US" altLang="en-US" sz="3200" b="1" dirty="0">
                <a:latin typeface="Tahoma" panose="020B0604030504040204" pitchFamily="34" charset="0"/>
              </a:rPr>
              <a:t> &lt;&lt; (2 % 3) &lt;&lt; </a:t>
            </a:r>
            <a:r>
              <a:rPr lang="en-US" altLang="en-US" sz="3200" b="1" dirty="0" err="1">
                <a:latin typeface="Tahoma" panose="020B0604030504040204" pitchFamily="34" charset="0"/>
              </a:rPr>
              <a:t>endl</a:t>
            </a:r>
            <a:r>
              <a:rPr lang="en-US" altLang="en-US" sz="3200" b="1" dirty="0">
                <a:latin typeface="Tahoma" panose="020B0604030504040204" pitchFamily="34" charset="0"/>
              </a:rPr>
              <a:t>;</a:t>
            </a:r>
          </a:p>
          <a:p>
            <a:endParaRPr lang="en-US" altLang="en-US" sz="3200" b="1" dirty="0">
              <a:latin typeface="Tahoma" panose="020B0604030504040204" pitchFamily="34" charset="0"/>
            </a:endParaRPr>
          </a:p>
          <a:p>
            <a:r>
              <a:rPr lang="en-US" altLang="en-US" sz="3200" b="1" dirty="0" err="1">
                <a:latin typeface="Tahoma" panose="020B0604030504040204" pitchFamily="34" charset="0"/>
              </a:rPr>
              <a:t>cout</a:t>
            </a:r>
            <a:r>
              <a:rPr lang="en-US" altLang="en-US" sz="3200" b="1" dirty="0">
                <a:latin typeface="Tahoma" panose="020B0604030504040204" pitchFamily="34" charset="0"/>
              </a:rPr>
              <a:t> &lt;&lt; (3 % 2);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209800" y="1905000"/>
            <a:ext cx="558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mod(%) gives you the integer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remainder of integer division.</a:t>
            </a:r>
          </a:p>
        </p:txBody>
      </p:sp>
      <p:pic>
        <p:nvPicPr>
          <p:cNvPr id="47110" name="Picture 8" descr="bs01177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03764"/>
            <a:ext cx="22860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8534400" y="2133601"/>
            <a:ext cx="1905000" cy="20558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  2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  1</a:t>
            </a:r>
          </a:p>
        </p:txBody>
      </p:sp>
    </p:spTree>
    <p:extLst>
      <p:ext uri="{BB962C8B-B14F-4D97-AF65-F5344CB8AC3E}">
        <p14:creationId xmlns:p14="http://schemas.microsoft.com/office/powerpoint/2010/main" val="362990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8131" name="WordArt 2"/>
          <p:cNvSpPr>
            <a:spLocks noChangeArrowheads="1" noChangeShapeType="1" noTextEdit="1"/>
          </p:cNvSpPr>
          <p:nvPr/>
        </p:nvSpPr>
        <p:spPr bwMode="auto">
          <a:xfrm>
            <a:off x="3657600" y="457200"/>
            <a:ext cx="4724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Mod %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438400" y="3173414"/>
            <a:ext cx="538961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1" dirty="0" err="1">
                <a:latin typeface="Tahoma" panose="020B0604030504040204" pitchFamily="34" charset="0"/>
              </a:rPr>
              <a:t>num</a:t>
            </a:r>
            <a:r>
              <a:rPr lang="en-US" altLang="en-US" b="1" dirty="0">
                <a:latin typeface="Tahoma" panose="020B0604030504040204" pitchFamily="34" charset="0"/>
              </a:rPr>
              <a:t> = 45;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&lt;&lt;(num%10) &lt;&lt; </a:t>
            </a:r>
            <a:r>
              <a:rPr lang="en-US" altLang="en-US" b="1" dirty="0" err="1">
                <a:latin typeface="Tahoma" panose="020B0604030504040204" pitchFamily="34" charset="0"/>
              </a:rPr>
              <a:t>endl</a:t>
            </a:r>
            <a:r>
              <a:rPr lang="en-US" altLang="en-US" b="1" dirty="0">
                <a:latin typeface="Tahoma" panose="020B0604030504040204" pitchFamily="34" charset="0"/>
              </a:rPr>
              <a:t>;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cout</a:t>
            </a:r>
            <a:r>
              <a:rPr lang="en-US" altLang="en-US" b="1" dirty="0">
                <a:latin typeface="Tahoma" panose="020B0604030504040204" pitchFamily="34" charset="0"/>
              </a:rPr>
              <a:t> &lt;&lt;(</a:t>
            </a:r>
            <a:r>
              <a:rPr lang="en-US" altLang="en-US" b="1" dirty="0" err="1">
                <a:latin typeface="Tahoma" panose="020B0604030504040204" pitchFamily="34" charset="0"/>
              </a:rPr>
              <a:t>num</a:t>
            </a:r>
            <a:r>
              <a:rPr lang="en-US" altLang="en-US" b="1" dirty="0">
                <a:latin typeface="Tahoma" panose="020B0604030504040204" pitchFamily="34" charset="0"/>
              </a:rPr>
              <a:t>/10);</a:t>
            </a:r>
          </a:p>
          <a:p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2438400" y="1828800"/>
            <a:ext cx="558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mod(%) gives you the integer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remainder of integer division.</a:t>
            </a:r>
          </a:p>
        </p:txBody>
      </p:sp>
      <p:pic>
        <p:nvPicPr>
          <p:cNvPr id="48134" name="Picture 5" descr="j033592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953001"/>
            <a:ext cx="271303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8534400" y="2133601"/>
            <a:ext cx="1905000" cy="20558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  5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  4  </a:t>
            </a:r>
          </a:p>
        </p:txBody>
      </p:sp>
    </p:spTree>
    <p:extLst>
      <p:ext uri="{BB962C8B-B14F-4D97-AF65-F5344CB8AC3E}">
        <p14:creationId xmlns:p14="http://schemas.microsoft.com/office/powerpoint/2010/main" val="4253752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1064</Words>
  <Application>Microsoft Office PowerPoint</Application>
  <PresentationFormat>Widescreen</PresentationFormat>
  <Paragraphs>294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Comic Sans MS</vt:lpstr>
      <vt:lpstr>Courier New</vt:lpstr>
      <vt:lpstr>Impact</vt:lpstr>
      <vt:lpstr>Tahoma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Baker</dc:creator>
  <cp:lastModifiedBy>Jeff Baker</cp:lastModifiedBy>
  <cp:revision>4</cp:revision>
  <dcterms:created xsi:type="dcterms:W3CDTF">2016-08-31T14:10:55Z</dcterms:created>
  <dcterms:modified xsi:type="dcterms:W3CDTF">2016-09-01T17:43:54Z</dcterms:modified>
</cp:coreProperties>
</file>