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20" r:id="rId2"/>
    <p:sldId id="322" r:id="rId3"/>
    <p:sldId id="271" r:id="rId4"/>
    <p:sldId id="264" r:id="rId5"/>
    <p:sldId id="325" r:id="rId6"/>
    <p:sldId id="283" r:id="rId7"/>
    <p:sldId id="298" r:id="rId8"/>
    <p:sldId id="326" r:id="rId9"/>
    <p:sldId id="329" r:id="rId10"/>
    <p:sldId id="313" r:id="rId11"/>
    <p:sldId id="314" r:id="rId12"/>
    <p:sldId id="319" r:id="rId13"/>
    <p:sldId id="309" r:id="rId14"/>
    <p:sldId id="328" r:id="rId15"/>
    <p:sldId id="331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6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6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6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6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006600"/>
    <a:srgbClr val="A50021"/>
    <a:srgbClr val="003366"/>
    <a:srgbClr val="6600CC"/>
    <a:srgbClr val="800000"/>
    <a:srgbClr val="F9FFD5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15" autoAdjust="0"/>
    <p:restoredTop sz="90929"/>
  </p:normalViewPr>
  <p:slideViewPr>
    <p:cSldViewPr>
      <p:cViewPr varScale="1">
        <p:scale>
          <a:sx n="102" d="100"/>
          <a:sy n="102" d="100"/>
        </p:scale>
        <p:origin x="99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61DD0B80-25C8-41F9-A1B4-94CF4C48D3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93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371600" y="86868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r">
              <a:defRPr/>
            </a:pPr>
            <a:r>
              <a:rPr lang="en-US" sz="1200"/>
              <a:t>©A+ Computer Science     www.apluscompsci.com                 </a:t>
            </a:r>
            <a:fld id="{EA308C3F-4C6D-42B4-8216-66224B289D9B}" type="slidenum">
              <a:rPr lang="en-US" sz="1200"/>
              <a:pPr algn="r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559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37958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50535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77855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56661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29459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1447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1049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6224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23063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9198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69523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58577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492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212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C0576-4200-4262-8491-3C860C9B28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18849-49C5-4AD2-988C-C43F049A82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B629A-FF9F-4FDB-B881-3C8DDA9F4F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EE19C-6546-479F-8956-2B11299FDE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C8AE9-BDD5-4F02-A339-D22FEB015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A89F3-0AB3-4F2A-A774-C56A0A6165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0AD2A-26DF-4B5B-A70E-142C85C731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9E0C9-4CD1-44BD-8E0B-5F057DD2D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85B62-A3CA-45A5-AA9A-4CFF58CF2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6400800"/>
            <a:ext cx="1905000" cy="2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88FAA-74C2-4E6E-AD72-8E2D8E1884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49413-52B3-4F38-A4D0-9817DA9450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382AD35F-B003-40A2-9EDC-E9FDFB618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8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IF Else If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graphicFrame>
        <p:nvGraphicFramePr>
          <p:cNvPr id="118815" name="Group 31"/>
          <p:cNvGraphicFramePr>
            <a:graphicFrameLocks noGrp="1"/>
          </p:cNvGraphicFramePr>
          <p:nvPr/>
        </p:nvGraphicFramePr>
        <p:xfrm>
          <a:off x="533400" y="1524000"/>
          <a:ext cx="8077200" cy="3119058"/>
        </p:xfrm>
        <a:graphic>
          <a:graphicData uri="http://schemas.openxmlformats.org/drawingml/2006/table">
            <a:tbl>
              <a:tblPr/>
              <a:tblGrid>
                <a:gridCol w="2720975"/>
                <a:gridCol w="5356225"/>
              </a:tblGrid>
              <a:tr h="7270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Logical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frequently used operators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x||y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either x or y must be 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x&amp;&amp;y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both x and y must be 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!x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true if x is false – false if x is 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-685800" y="1752600"/>
            <a:ext cx="8254642" cy="4493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one=6;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two = 150;</a:t>
            </a:r>
          </a:p>
          <a:p>
            <a:endParaRPr lang="en-US" dirty="0" smtClean="0"/>
          </a:p>
          <a:p>
            <a:r>
              <a:rPr lang="en-US" dirty="0" smtClean="0"/>
              <a:t>		</a:t>
            </a:r>
            <a:r>
              <a:rPr lang="en-US" dirty="0" smtClean="0"/>
              <a:t>if(one&gt;3 || two&gt;200</a:t>
            </a:r>
            <a:r>
              <a:rPr lang="en-US" dirty="0" smtClean="0"/>
              <a:t>)</a:t>
            </a:r>
          </a:p>
          <a:p>
            <a:r>
              <a:rPr lang="en-US" dirty="0" smtClean="0"/>
              <a:t>		{</a:t>
            </a:r>
          </a:p>
          <a:p>
            <a:r>
              <a:rPr lang="en-US" dirty="0" smtClean="0"/>
              <a:t>		   </a:t>
            </a:r>
            <a:r>
              <a:rPr lang="en-US" dirty="0" err="1" smtClean="0"/>
              <a:t>cout</a:t>
            </a:r>
            <a:r>
              <a:rPr lang="en-US" dirty="0" smtClean="0"/>
              <a:t> &lt;&lt; "</a:t>
            </a:r>
            <a:r>
              <a:rPr lang="en-US" dirty="0" err="1" smtClean="0"/>
              <a:t>aplus</a:t>
            </a:r>
            <a:r>
              <a:rPr lang="en-US" dirty="0" smtClean="0"/>
              <a:t>“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	else if(one&lt;=</a:t>
            </a:r>
            <a:r>
              <a:rPr lang="en-US" dirty="0" smtClean="0"/>
              <a:t>6 &amp;&amp; two&lt;200</a:t>
            </a:r>
            <a:r>
              <a:rPr lang="en-US" dirty="0" smtClean="0"/>
              <a:t>)</a:t>
            </a:r>
          </a:p>
          <a:p>
            <a:r>
              <a:rPr lang="en-US" dirty="0" smtClean="0"/>
              <a:t>		{</a:t>
            </a:r>
          </a:p>
          <a:p>
            <a:r>
              <a:rPr lang="en-US" dirty="0" smtClean="0"/>
              <a:t>		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smtClean="0"/>
              <a:t>“comp </a:t>
            </a:r>
            <a:r>
              <a:rPr lang="en-US" dirty="0" err="1" smtClean="0"/>
              <a:t>sci</a:t>
            </a:r>
            <a:r>
              <a:rPr lang="en-US" dirty="0" smtClean="0"/>
              <a:t>“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		}</a:t>
            </a:r>
            <a:endParaRPr lang="en-US" dirty="0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324600" y="2362200"/>
            <a:ext cx="1981200" cy="101917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  <a:br>
              <a:rPr lang="en-US" sz="3200" u="sng" dirty="0">
                <a:solidFill>
                  <a:srgbClr val="FF0000"/>
                </a:solidFill>
              </a:rPr>
            </a:br>
            <a:r>
              <a:rPr lang="en-US" sz="2800" dirty="0" err="1" smtClean="0"/>
              <a:t>aplus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Logical Operators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1219200" y="1752600"/>
            <a:ext cx="5221301" cy="4493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one=6;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two = 150;</a:t>
            </a:r>
          </a:p>
          <a:p>
            <a:endParaRPr lang="en-US" dirty="0" smtClean="0"/>
          </a:p>
          <a:p>
            <a:r>
              <a:rPr lang="en-US" dirty="0" smtClean="0"/>
              <a:t>if(one&gt;6 || two&gt;200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</a:t>
            </a:r>
            <a:r>
              <a:rPr lang="en-US" dirty="0" err="1"/>
              <a:t>aplus</a:t>
            </a:r>
            <a:r>
              <a:rPr lang="en-US" dirty="0"/>
              <a:t>“ &lt;&lt; </a:t>
            </a:r>
            <a:r>
              <a:rPr lang="en-US" dirty="0" err="1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 smtClean="0"/>
          </a:p>
          <a:p>
            <a:r>
              <a:rPr lang="en-US" dirty="0" smtClean="0"/>
              <a:t>else if(one</a:t>
            </a:r>
            <a:r>
              <a:rPr lang="en-US" dirty="0" smtClean="0"/>
              <a:t>&lt;=6 &amp;&amp; two&lt;200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“comp </a:t>
            </a:r>
            <a:r>
              <a:rPr lang="en-US" dirty="0" err="1"/>
              <a:t>sci</a:t>
            </a:r>
            <a:r>
              <a:rPr lang="en-US" dirty="0"/>
              <a:t>“ &lt;&lt; </a:t>
            </a:r>
            <a:r>
              <a:rPr lang="en-US" dirty="0" err="1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553200" y="2362200"/>
            <a:ext cx="1981200" cy="101917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  <a:br>
              <a:rPr lang="en-US" sz="3200" u="sng" dirty="0">
                <a:solidFill>
                  <a:srgbClr val="FF0000"/>
                </a:solidFill>
              </a:rPr>
            </a:br>
            <a:r>
              <a:rPr lang="en-US" sz="2800" dirty="0" smtClean="0"/>
              <a:t>comp </a:t>
            </a:r>
            <a:r>
              <a:rPr lang="en-US" sz="2800" dirty="0" err="1" smtClean="0"/>
              <a:t>sci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Logical Operators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8001000" cy="40934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=75;</a:t>
            </a:r>
          </a:p>
          <a:p>
            <a:r>
              <a:rPr lang="en-US" dirty="0"/>
              <a:t>if(</a:t>
            </a:r>
            <a:r>
              <a:rPr lang="en-US" dirty="0" err="1"/>
              <a:t>num</a:t>
            </a:r>
            <a:r>
              <a:rPr lang="en-US" dirty="0"/>
              <a:t>&gt;50)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if(</a:t>
            </a:r>
            <a:r>
              <a:rPr lang="en-US" dirty="0" err="1"/>
              <a:t>num</a:t>
            </a:r>
            <a:r>
              <a:rPr lang="en-US" dirty="0"/>
              <a:t>&gt;50&amp;&amp;</a:t>
            </a:r>
            <a:r>
              <a:rPr lang="en-US" dirty="0" err="1"/>
              <a:t>num</a:t>
            </a:r>
            <a:r>
              <a:rPr lang="en-US" dirty="0"/>
              <a:t>&lt;100)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if(</a:t>
            </a:r>
            <a:r>
              <a:rPr lang="en-US" dirty="0" err="1"/>
              <a:t>num</a:t>
            </a:r>
            <a:r>
              <a:rPr lang="en-US" dirty="0"/>
              <a:t>&gt;50&amp;&amp;</a:t>
            </a:r>
            <a:r>
              <a:rPr lang="en-US" dirty="0" err="1"/>
              <a:t>num</a:t>
            </a:r>
            <a:r>
              <a:rPr lang="en-US" dirty="0"/>
              <a:t>&lt;150)</a:t>
            </a:r>
          </a:p>
          <a:p>
            <a:r>
              <a:rPr lang="en-US" dirty="0"/>
              <a:t>      {</a:t>
            </a:r>
          </a:p>
          <a:p>
            <a:r>
              <a:rPr lang="en-US" dirty="0"/>
              <a:t>	</a:t>
            </a: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smtClean="0"/>
              <a:t>“</a:t>
            </a:r>
            <a:r>
              <a:rPr lang="en-US" sz="2400" dirty="0"/>
              <a:t>&gt;50 &amp;&amp; &lt;150</a:t>
            </a:r>
            <a:r>
              <a:rPr lang="en-US" dirty="0" smtClean="0"/>
              <a:t>“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      </a:t>
            </a:r>
            <a:r>
              <a:rPr lang="en-US" dirty="0"/>
              <a:t>}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5943600" y="1600200"/>
            <a:ext cx="2895600" cy="166052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&gt;50 &amp;&amp; &lt;150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Nested Ifs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Work on Programs!</a:t>
            </a:r>
            <a:b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</a:br>
            <a:endParaRPr lang="en-US" sz="7200" spc="300" dirty="0" smtClean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Crank </a:t>
            </a: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Some Code!</a:t>
            </a:r>
            <a:endParaRPr lang="en-US" sz="7200" b="1" cap="none" spc="300" dirty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IF Else If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If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Else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If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5486400" cy="452431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 err="1" smtClean="0"/>
              <a:t>val</a:t>
            </a:r>
            <a:r>
              <a:rPr lang="en-US" sz="3200" dirty="0" smtClean="0"/>
              <a:t> = 98;</a:t>
            </a:r>
          </a:p>
          <a:p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 err="1" smtClean="0"/>
              <a:t>ans</a:t>
            </a:r>
            <a:r>
              <a:rPr lang="en-US" sz="3200" dirty="0" smtClean="0"/>
              <a:t> = 0;</a:t>
            </a:r>
          </a:p>
          <a:p>
            <a:r>
              <a:rPr lang="en-US" sz="3200" dirty="0" smtClean="0"/>
              <a:t>if( </a:t>
            </a:r>
            <a:r>
              <a:rPr lang="en-US" sz="3200" dirty="0" err="1" smtClean="0"/>
              <a:t>val</a:t>
            </a:r>
            <a:r>
              <a:rPr lang="en-US" sz="3200" dirty="0" smtClean="0"/>
              <a:t> &gt; 80 )</a:t>
            </a:r>
          </a:p>
          <a:p>
            <a:r>
              <a:rPr lang="en-US" sz="3200" dirty="0" smtClean="0"/>
              <a:t>   </a:t>
            </a:r>
            <a:r>
              <a:rPr lang="en-US" sz="3200" dirty="0" err="1" smtClean="0"/>
              <a:t>ans</a:t>
            </a:r>
            <a:r>
              <a:rPr lang="en-US" sz="3200" dirty="0" smtClean="0"/>
              <a:t> +=25;</a:t>
            </a:r>
          </a:p>
          <a:p>
            <a:r>
              <a:rPr lang="en-US" sz="3200" dirty="0" smtClean="0"/>
              <a:t>else if( </a:t>
            </a:r>
            <a:r>
              <a:rPr lang="en-US" sz="3200" dirty="0" err="1" smtClean="0"/>
              <a:t>val</a:t>
            </a:r>
            <a:r>
              <a:rPr lang="en-US" sz="3200" dirty="0" smtClean="0"/>
              <a:t> &gt; 60 )</a:t>
            </a:r>
          </a:p>
          <a:p>
            <a:r>
              <a:rPr lang="en-US" sz="3200" dirty="0" smtClean="0"/>
              <a:t>   </a:t>
            </a:r>
            <a:r>
              <a:rPr lang="en-US" sz="3200" dirty="0" err="1" smtClean="0"/>
              <a:t>ans</a:t>
            </a:r>
            <a:r>
              <a:rPr lang="en-US" sz="3200" dirty="0" smtClean="0"/>
              <a:t> += 15;</a:t>
            </a:r>
          </a:p>
          <a:p>
            <a:r>
              <a:rPr lang="en-US" sz="3200" dirty="0" smtClean="0"/>
              <a:t>else if( </a:t>
            </a:r>
            <a:r>
              <a:rPr lang="en-US" sz="3200" dirty="0" err="1" smtClean="0"/>
              <a:t>val</a:t>
            </a:r>
            <a:r>
              <a:rPr lang="en-US" sz="3200" dirty="0" smtClean="0"/>
              <a:t> &gt; 40 )</a:t>
            </a:r>
          </a:p>
          <a:p>
            <a:r>
              <a:rPr lang="en-US" sz="3200" dirty="0" smtClean="0"/>
              <a:t>   </a:t>
            </a:r>
            <a:r>
              <a:rPr lang="en-US" sz="3200" dirty="0" err="1" smtClean="0"/>
              <a:t>ans</a:t>
            </a:r>
            <a:r>
              <a:rPr lang="en-US" sz="3200" dirty="0" smtClean="0"/>
              <a:t> += 5;</a:t>
            </a:r>
          </a:p>
          <a:p>
            <a:r>
              <a:rPr lang="en-US" sz="3200" dirty="0" err="1"/>
              <a:t>c</a:t>
            </a:r>
            <a:r>
              <a:rPr lang="en-US" sz="3200" dirty="0" err="1" smtClean="0"/>
              <a:t>out</a:t>
            </a:r>
            <a:r>
              <a:rPr lang="en-US" sz="3200" dirty="0" smtClean="0"/>
              <a:t> &lt;&lt; </a:t>
            </a:r>
            <a:r>
              <a:rPr lang="en-US" sz="3200" dirty="0" err="1" smtClean="0"/>
              <a:t>ans</a:t>
            </a:r>
            <a:r>
              <a:rPr lang="en-US" sz="3200" dirty="0" smtClean="0"/>
              <a:t> </a:t>
            </a:r>
            <a:r>
              <a:rPr lang="en-US" sz="3200" dirty="0" smtClean="0"/>
              <a:t>&lt;&lt; </a:t>
            </a:r>
            <a:r>
              <a:rPr lang="en-US" sz="3200" dirty="0" err="1" smtClean="0"/>
              <a:t>endl</a:t>
            </a:r>
            <a:r>
              <a:rPr lang="en-US" sz="3200" dirty="0" smtClean="0"/>
              <a:t>;</a:t>
            </a:r>
            <a:endParaRPr lang="en-US" sz="3200" dirty="0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6172200" y="1981200"/>
            <a:ext cx="2057400" cy="101917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  <a:br>
              <a:rPr lang="en-US" sz="3200" u="sng" dirty="0">
                <a:solidFill>
                  <a:srgbClr val="FF0000"/>
                </a:solidFill>
              </a:rPr>
            </a:br>
            <a:r>
              <a:rPr lang="en-US" sz="2800" dirty="0" smtClean="0"/>
              <a:t>25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If Else If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7" name="Picture 5" descr="j0354154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3352800"/>
            <a:ext cx="21336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838200" y="2819400"/>
            <a:ext cx="8305800" cy="34163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num = 30;		</a:t>
            </a:r>
          </a:p>
          <a:p>
            <a:r>
              <a:rPr lang="en-US" sz="2400" dirty="0"/>
              <a:t>switch (num)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case 11 :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"</a:t>
            </a:r>
            <a:r>
              <a:rPr lang="en-US" sz="2400" dirty="0" err="1" smtClean="0"/>
              <a:t>num</a:t>
            </a:r>
            <a:r>
              <a:rPr lang="en-US" sz="2400" dirty="0" smtClean="0"/>
              <a:t> </a:t>
            </a:r>
            <a:r>
              <a:rPr lang="en-US" sz="2400" dirty="0"/>
              <a:t>== </a:t>
            </a:r>
            <a:r>
              <a:rPr lang="en-US" sz="2400" dirty="0" smtClean="0"/>
              <a:t>11“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 </a:t>
            </a:r>
            <a:r>
              <a:rPr lang="en-US" sz="2400" dirty="0"/>
              <a:t>break;  </a:t>
            </a:r>
          </a:p>
          <a:p>
            <a:r>
              <a:rPr lang="en-US" sz="2400" dirty="0"/>
              <a:t>   case 22 : </a:t>
            </a:r>
            <a:r>
              <a:rPr lang="en-US" sz="2400" dirty="0" smtClean="0"/>
              <a:t> </a:t>
            </a:r>
            <a:r>
              <a:rPr lang="en-US" sz="2400" dirty="0" err="1" smtClean="0"/>
              <a:t>cout</a:t>
            </a:r>
            <a:r>
              <a:rPr lang="en-US" sz="2400" dirty="0" smtClean="0"/>
              <a:t> </a:t>
            </a:r>
            <a:r>
              <a:rPr lang="en-US" sz="2400" dirty="0"/>
              <a:t>&lt;&lt; ("</a:t>
            </a:r>
            <a:r>
              <a:rPr lang="en-US" sz="2400" dirty="0"/>
              <a:t>num == 22</a:t>
            </a:r>
            <a:r>
              <a:rPr lang="en-US" sz="2400" dirty="0"/>
              <a:t>"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 </a:t>
            </a:r>
            <a:r>
              <a:rPr lang="en-US" sz="2400" dirty="0"/>
              <a:t>break;  </a:t>
            </a:r>
          </a:p>
          <a:p>
            <a:r>
              <a:rPr lang="en-US" sz="2400" dirty="0"/>
              <a:t>   case 30 </a:t>
            </a:r>
            <a:r>
              <a:rPr lang="en-US" sz="2400" dirty="0" smtClean="0"/>
              <a:t>:  </a:t>
            </a:r>
            <a:r>
              <a:rPr lang="en-US" sz="2400" dirty="0" err="1"/>
              <a:t>cout</a:t>
            </a:r>
            <a:r>
              <a:rPr lang="en-US" sz="2400" dirty="0"/>
              <a:t> &lt;&lt; "</a:t>
            </a:r>
            <a:r>
              <a:rPr lang="en-US" sz="2400" dirty="0"/>
              <a:t>num == 30</a:t>
            </a:r>
            <a:r>
              <a:rPr lang="en-US" sz="2400" dirty="0"/>
              <a:t>"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 </a:t>
            </a:r>
            <a:r>
              <a:rPr lang="en-US" sz="2400" dirty="0"/>
              <a:t>break;  </a:t>
            </a:r>
          </a:p>
          <a:p>
            <a:r>
              <a:rPr lang="en-US" sz="2400" dirty="0"/>
              <a:t>   case 40 : </a:t>
            </a:r>
            <a:r>
              <a:rPr lang="en-US" sz="2400" dirty="0" smtClean="0"/>
              <a:t> </a:t>
            </a:r>
            <a:r>
              <a:rPr lang="en-US" sz="2400" dirty="0" err="1" smtClean="0"/>
              <a:t>cout</a:t>
            </a:r>
            <a:r>
              <a:rPr lang="en-US" sz="2400" dirty="0" smtClean="0"/>
              <a:t> </a:t>
            </a:r>
            <a:r>
              <a:rPr lang="en-US" sz="2400" dirty="0"/>
              <a:t>&lt;&lt; "</a:t>
            </a:r>
            <a:r>
              <a:rPr lang="en-US" sz="2400" dirty="0"/>
              <a:t>num == 40</a:t>
            </a:r>
            <a:r>
              <a:rPr lang="en-US" sz="2400" dirty="0"/>
              <a:t>"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 </a:t>
            </a:r>
            <a:r>
              <a:rPr lang="en-US" sz="2400" dirty="0"/>
              <a:t>break;  </a:t>
            </a:r>
          </a:p>
          <a:p>
            <a:r>
              <a:rPr lang="en-US" sz="2400" dirty="0"/>
              <a:t>   default : </a:t>
            </a:r>
            <a:r>
              <a:rPr lang="en-US" sz="2400" dirty="0" smtClean="0"/>
              <a:t> </a:t>
            </a:r>
            <a:r>
              <a:rPr lang="en-US" sz="2400" dirty="0" err="1" smtClean="0"/>
              <a:t>cout</a:t>
            </a:r>
            <a:r>
              <a:rPr lang="en-US" sz="2400" dirty="0" smtClean="0"/>
              <a:t> </a:t>
            </a:r>
            <a:r>
              <a:rPr lang="en-US" sz="2400" dirty="0"/>
              <a:t>&lt;&lt; "</a:t>
            </a:r>
            <a:r>
              <a:rPr lang="en-US" sz="2400" dirty="0"/>
              <a:t>does not </a:t>
            </a:r>
            <a:r>
              <a:rPr lang="en-US" sz="2400" dirty="0" smtClean="0"/>
              <a:t>equal” </a:t>
            </a:r>
            <a:r>
              <a:rPr lang="en-US" sz="2400" dirty="0"/>
              <a:t>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1881723" cy="1828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5867400" y="2209800"/>
            <a:ext cx="2743200" cy="132397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/>
              <a:t>num == 30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Switch Case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8956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err="1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switchcase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  <p:pic>
        <p:nvPicPr>
          <p:cNvPr id="6" name="Picture 5" descr="j0199879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5029200"/>
            <a:ext cx="8858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914400" y="2438400"/>
            <a:ext cx="6199188" cy="301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/>
              <a:t>If you have no break, every </a:t>
            </a:r>
          </a:p>
          <a:p>
            <a:r>
              <a:rPr lang="en-US" sz="3200"/>
              <a:t>statement after the first true </a:t>
            </a:r>
          </a:p>
          <a:p>
            <a:r>
              <a:rPr lang="en-US" sz="3200"/>
              <a:t>condition is executed until a</a:t>
            </a:r>
          </a:p>
          <a:p>
            <a:r>
              <a:rPr lang="en-US" sz="3200"/>
              <a:t>break is encountered or the </a:t>
            </a:r>
          </a:p>
          <a:p>
            <a:r>
              <a:rPr lang="en-US" sz="3200"/>
              <a:t>bottom of the switch case</a:t>
            </a:r>
          </a:p>
          <a:p>
            <a:r>
              <a:rPr lang="en-US" sz="3200"/>
              <a:t>is reached.</a:t>
            </a:r>
          </a:p>
        </p:txBody>
      </p:sp>
      <p:pic>
        <p:nvPicPr>
          <p:cNvPr id="2048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4343400"/>
            <a:ext cx="1884363" cy="1905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Switch Case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1508" name="Text Box 6"/>
          <p:cNvSpPr txBox="1">
            <a:spLocks noChangeArrowheads="1"/>
          </p:cNvSpPr>
          <p:nvPr/>
        </p:nvSpPr>
        <p:spPr bwMode="auto">
          <a:xfrm>
            <a:off x="304800" y="2971800"/>
            <a:ext cx="8305800" cy="378565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num = 30;		</a:t>
            </a:r>
          </a:p>
          <a:p>
            <a:r>
              <a:rPr lang="en-US" sz="2400" dirty="0"/>
              <a:t>switch (num)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</a:t>
            </a:r>
            <a:r>
              <a:rPr lang="en-US" sz="2400" dirty="0"/>
              <a:t>case 11 :  </a:t>
            </a:r>
            <a:r>
              <a:rPr lang="en-US" sz="2400" dirty="0" err="1"/>
              <a:t>cout</a:t>
            </a:r>
            <a:r>
              <a:rPr lang="en-US" sz="2400" dirty="0"/>
              <a:t> &lt;&lt; "</a:t>
            </a:r>
            <a:r>
              <a:rPr lang="en-US" sz="2400" dirty="0" err="1"/>
              <a:t>num</a:t>
            </a:r>
            <a:r>
              <a:rPr lang="en-US" sz="2400" dirty="0"/>
              <a:t> == 11“ &lt;&lt; </a:t>
            </a:r>
            <a:r>
              <a:rPr lang="en-US" sz="2400" dirty="0" err="1"/>
              <a:t>endl</a:t>
            </a:r>
            <a:r>
              <a:rPr lang="en-US" sz="2400" dirty="0"/>
              <a:t>; </a:t>
            </a:r>
            <a:r>
              <a:rPr lang="en-US" sz="2400" dirty="0" smtClean="0"/>
              <a:t>  </a:t>
            </a:r>
            <a:endParaRPr lang="en-US" sz="2400" dirty="0"/>
          </a:p>
          <a:p>
            <a:r>
              <a:rPr lang="en-US" sz="2400" dirty="0"/>
              <a:t>   case 22 :  </a:t>
            </a:r>
            <a:r>
              <a:rPr lang="en-US" sz="2400" dirty="0" err="1"/>
              <a:t>cout</a:t>
            </a:r>
            <a:r>
              <a:rPr lang="en-US" sz="2400" dirty="0"/>
              <a:t> &lt;&lt; ("</a:t>
            </a:r>
            <a:r>
              <a:rPr lang="en-US" sz="2400" dirty="0" err="1"/>
              <a:t>num</a:t>
            </a:r>
            <a:r>
              <a:rPr lang="en-US" sz="2400" dirty="0"/>
              <a:t> == 22" &lt;&lt; </a:t>
            </a:r>
            <a:r>
              <a:rPr lang="en-US" sz="2400" dirty="0" err="1"/>
              <a:t>endl</a:t>
            </a:r>
            <a:r>
              <a:rPr lang="en-US" sz="2400" dirty="0"/>
              <a:t>; </a:t>
            </a:r>
            <a:r>
              <a:rPr lang="en-US" sz="2400" dirty="0" smtClean="0"/>
              <a:t>  </a:t>
            </a:r>
            <a:endParaRPr lang="en-US" sz="2400" dirty="0"/>
          </a:p>
          <a:p>
            <a:r>
              <a:rPr lang="en-US" sz="2400" dirty="0"/>
              <a:t>   case 30 :  </a:t>
            </a:r>
            <a:r>
              <a:rPr lang="en-US" sz="2400" dirty="0" err="1"/>
              <a:t>cout</a:t>
            </a:r>
            <a:r>
              <a:rPr lang="en-US" sz="2400" dirty="0"/>
              <a:t> &lt;&lt; "</a:t>
            </a:r>
            <a:r>
              <a:rPr lang="en-US" sz="2400" dirty="0" err="1"/>
              <a:t>num</a:t>
            </a:r>
            <a:r>
              <a:rPr lang="en-US" sz="2400" dirty="0"/>
              <a:t> == 30" &lt;&lt; </a:t>
            </a:r>
            <a:r>
              <a:rPr lang="en-US" sz="2400" dirty="0" err="1"/>
              <a:t>endl</a:t>
            </a:r>
            <a:r>
              <a:rPr lang="en-US" sz="2400" dirty="0"/>
              <a:t>; 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/>
              <a:t>   case 40 :  </a:t>
            </a:r>
            <a:r>
              <a:rPr lang="en-US" sz="2400" dirty="0" err="1"/>
              <a:t>cout</a:t>
            </a:r>
            <a:r>
              <a:rPr lang="en-US" sz="2400" dirty="0"/>
              <a:t> &lt;&lt; "</a:t>
            </a:r>
            <a:r>
              <a:rPr lang="en-US" sz="2400" dirty="0" err="1"/>
              <a:t>num</a:t>
            </a:r>
            <a:r>
              <a:rPr lang="en-US" sz="2400" dirty="0"/>
              <a:t> == 40" &lt;&lt; </a:t>
            </a:r>
            <a:r>
              <a:rPr lang="en-US" sz="2400" dirty="0" err="1"/>
              <a:t>endl</a:t>
            </a:r>
            <a:r>
              <a:rPr lang="en-US" sz="2400" dirty="0"/>
              <a:t>; </a:t>
            </a:r>
            <a:r>
              <a:rPr lang="en-US" sz="2400" dirty="0" smtClean="0"/>
              <a:t>  </a:t>
            </a:r>
            <a:endParaRPr lang="en-US" sz="2400" dirty="0"/>
          </a:p>
          <a:p>
            <a:r>
              <a:rPr lang="en-US" sz="2400" dirty="0"/>
              <a:t>   default :  </a:t>
            </a:r>
            <a:r>
              <a:rPr lang="en-US" sz="2400" dirty="0" err="1"/>
              <a:t>cout</a:t>
            </a:r>
            <a:r>
              <a:rPr lang="en-US" sz="2400" dirty="0"/>
              <a:t> &lt;&lt; "does not </a:t>
            </a:r>
            <a:r>
              <a:rPr lang="en-US" sz="2400" dirty="0" smtClean="0"/>
              <a:t>equal” </a:t>
            </a:r>
            <a:r>
              <a:rPr lang="en-US" sz="2400" dirty="0"/>
              <a:t>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21510" name="Text Box 8"/>
          <p:cNvSpPr txBox="1">
            <a:spLocks noChangeArrowheads="1"/>
          </p:cNvSpPr>
          <p:nvPr/>
        </p:nvSpPr>
        <p:spPr bwMode="auto">
          <a:xfrm>
            <a:off x="5029200" y="1447800"/>
            <a:ext cx="3505200" cy="22987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 dirty="0"/>
              <a:t>num == 30</a:t>
            </a:r>
            <a:br>
              <a:rPr lang="en-US" sz="3200" dirty="0"/>
            </a:br>
            <a:r>
              <a:rPr lang="en-US" sz="3200" dirty="0"/>
              <a:t>num == 40</a:t>
            </a:r>
            <a:br>
              <a:rPr lang="en-US" sz="3200" dirty="0"/>
            </a:br>
            <a:r>
              <a:rPr lang="en-US" sz="3200" dirty="0"/>
              <a:t>does not equal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Switch Case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1881723" cy="1828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1981200"/>
            <a:ext cx="9144000" cy="1846659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0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switchcase2</a:t>
            </a:r>
            <a:r>
              <a:rPr lang="en-US" sz="60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/>
            </a:r>
            <a:br>
              <a:rPr lang="en-US" sz="60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</a:br>
            <a:endParaRPr lang="en-US" sz="54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  <p:pic>
        <p:nvPicPr>
          <p:cNvPr id="6" name="Picture 5" descr="j0199879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105400"/>
            <a:ext cx="8858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Logical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Operators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1148</TotalTime>
  <Words>327</Words>
  <Application>Microsoft Office PowerPoint</Application>
  <PresentationFormat>On-screen Show (4:3)</PresentationFormat>
  <Paragraphs>155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Comic Sans MS</vt:lpstr>
      <vt:lpstr>Eraser</vt:lpstr>
      <vt:lpstr>Tahoma</vt:lpstr>
      <vt:lpstr>Times New Roman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else if</dc:title>
  <dc:subject>If Else If</dc:subject>
  <dc:creator>A+ Computer Science</dc:creator>
  <cp:keywords>www.apluscompsci.com</cp:keywords>
  <dc:description>If Else If_x000d_
©A+ Computer Science_x000d_
www.apluscompsci.com</dc:description>
  <cp:lastModifiedBy>Jeff Baker</cp:lastModifiedBy>
  <cp:revision>244</cp:revision>
  <dcterms:created xsi:type="dcterms:W3CDTF">1995-06-17T23:31:02Z</dcterms:created>
  <dcterms:modified xsi:type="dcterms:W3CDTF">2016-09-14T01:57:12Z</dcterms:modified>
  <cp:category>www.apluscompsci.com</cp:category>
</cp:coreProperties>
</file>