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44" r:id="rId2"/>
    <p:sldId id="404" r:id="rId3"/>
    <p:sldId id="455" r:id="rId4"/>
    <p:sldId id="456" r:id="rId5"/>
    <p:sldId id="457" r:id="rId6"/>
    <p:sldId id="317" r:id="rId7"/>
    <p:sldId id="405" r:id="rId8"/>
    <p:sldId id="315" r:id="rId9"/>
    <p:sldId id="438" r:id="rId10"/>
    <p:sldId id="459" r:id="rId11"/>
    <p:sldId id="460" r:id="rId12"/>
    <p:sldId id="462" r:id="rId13"/>
    <p:sldId id="458" r:id="rId14"/>
    <p:sldId id="461" r:id="rId15"/>
    <p:sldId id="463" r:id="rId16"/>
    <p:sldId id="464" r:id="rId17"/>
    <p:sldId id="465" r:id="rId18"/>
    <p:sldId id="447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006600"/>
    <a:srgbClr val="008080"/>
    <a:srgbClr val="006666"/>
    <a:srgbClr val="339966"/>
    <a:srgbClr val="33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78209" autoAdjust="0"/>
  </p:normalViewPr>
  <p:slideViewPr>
    <p:cSldViewPr>
      <p:cViewPr varScale="1">
        <p:scale>
          <a:sx n="88" d="100"/>
          <a:sy n="88" d="100"/>
        </p:scale>
        <p:origin x="16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-1722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C1D5CFF6-93C5-4459-A796-311CE2381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0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332" tIns="48667" rIns="97332" bIns="48667" anchor="b"/>
          <a:lstStyle/>
          <a:p>
            <a:pPr algn="r" defTabSz="966788">
              <a:defRPr/>
            </a:pPr>
            <a:r>
              <a:rPr lang="en-US" sz="1300"/>
              <a:t>©A+ Computer Science     www.apluscompsci.com                 </a:t>
            </a:r>
            <a:fld id="{A9598C7E-44C0-40EA-8B1F-8ABB577F02A4}" type="slidenum">
              <a:rPr lang="en-US" sz="1300"/>
              <a:pPr algn="r" defTabSz="966788">
                <a:defRPr/>
              </a:pPr>
              <a:t>‹#›</a:t>
            </a:fld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788059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9594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/>
              <a:t>Caution – </a:t>
            </a:r>
            <a:r>
              <a:rPr lang="en-US" sz="1600" dirty="0" err="1" smtClean="0"/>
              <a:t>strcpy</a:t>
            </a:r>
            <a:r>
              <a:rPr lang="en-US" sz="1600" dirty="0" smtClean="0"/>
              <a:t> copies the second string into the first string ref.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3287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/>
              <a:t>Caution – </a:t>
            </a:r>
            <a:r>
              <a:rPr lang="en-US" sz="1600" dirty="0" err="1" smtClean="0"/>
              <a:t>strncpy</a:t>
            </a:r>
            <a:r>
              <a:rPr lang="en-US" sz="1600" dirty="0" smtClean="0"/>
              <a:t> copy</a:t>
            </a:r>
            <a:r>
              <a:rPr lang="en-US" sz="1600" baseline="0" dirty="0" smtClean="0"/>
              <a:t> does not insert a ‘\0’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5861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substring()</a:t>
            </a:r>
            <a:r>
              <a:rPr lang="en-US" sz="1600" smtClean="0"/>
              <a:t> method returns a String containing a section from the original String.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01834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18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substring()</a:t>
            </a:r>
            <a:r>
              <a:rPr lang="en-US" sz="1600" smtClean="0"/>
              <a:t> method returns a String containing a section from the original String.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42127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9555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/>
              <a:t>If all letters are the same case </a:t>
            </a:r>
            <a:r>
              <a:rPr lang="en-US" sz="1600" dirty="0" err="1" smtClean="0"/>
              <a:t>strcmp</a:t>
            </a:r>
            <a:r>
              <a:rPr lang="en-US" sz="1600" dirty="0" smtClean="0"/>
              <a:t> compares things alphabetically.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22038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/>
              <a:t>If all letters are the same case </a:t>
            </a:r>
            <a:r>
              <a:rPr lang="en-US" sz="1600" dirty="0" err="1" smtClean="0"/>
              <a:t>strcmp</a:t>
            </a:r>
            <a:r>
              <a:rPr lang="en-US" sz="1600" dirty="0" smtClean="0"/>
              <a:t> compares </a:t>
            </a:r>
            <a:r>
              <a:rPr lang="en-US" sz="1600" smtClean="0"/>
              <a:t>things alphabetically.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57875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434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/>
              <a:t>A C-string is an array of</a:t>
            </a:r>
            <a:r>
              <a:rPr lang="en-US" sz="1600" baseline="0" dirty="0" smtClean="0"/>
              <a:t> strings with a special character at the end to denote the termination of the string.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5196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8922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9094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8039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/>
              <a:t>Each character can be accessed just like any other element of an array.</a:t>
            </a:r>
          </a:p>
        </p:txBody>
      </p:sp>
    </p:spTree>
    <p:extLst>
      <p:ext uri="{BB962C8B-B14F-4D97-AF65-F5344CB8AC3E}">
        <p14:creationId xmlns:p14="http://schemas.microsoft.com/office/powerpoint/2010/main" val="47040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494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smtClean="0"/>
              <a:t> method returns the character count.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smtClean="0"/>
              <a:t> looks at the String Object and returns back the number of characters contained. </a:t>
            </a:r>
            <a:br>
              <a:rPr lang="en-US" sz="1600" smtClean="0"/>
            </a:br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 contains 7 characters so a call to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smtClean="0"/>
              <a:t> would return 7.</a:t>
            </a:r>
          </a:p>
        </p:txBody>
      </p:sp>
    </p:spTree>
    <p:extLst>
      <p:ext uri="{BB962C8B-B14F-4D97-AF65-F5344CB8AC3E}">
        <p14:creationId xmlns:p14="http://schemas.microsoft.com/office/powerpoint/2010/main" val="3556051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Return methods typically perform some action then send back a value.  Return methods are also used as get methods to retrieve a value from an Object.</a:t>
            </a:r>
          </a:p>
        </p:txBody>
      </p:sp>
    </p:spTree>
    <p:extLst>
      <p:ext uri="{BB962C8B-B14F-4D97-AF65-F5344CB8AC3E}">
        <p14:creationId xmlns:p14="http://schemas.microsoft.com/office/powerpoint/2010/main" val="351646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B3438-509B-4490-BE68-943ABB0E7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0030-6615-426F-A55D-22BCBB31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0DA9-AA20-4490-8406-820DAD736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EEA76-9EFA-4FAD-9A65-0A5E7D650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40FF6-4E07-40EE-8CD6-1A7F90960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4F352-B031-4297-B810-43A059E40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E5493-5B8B-4738-98E7-9DACA3795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DFA6-485D-4565-BD16-233A9C443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39825-EF25-4EC5-8E22-FF0895816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CA12F-3343-45E9-BA3E-D8F7B6A1E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15DDA-DC66-4133-A527-2F3F1A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FA0DB87-050C-4ED4-B7B1-209443EC9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C++ 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C-strings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814786"/>
            <a:ext cx="4038600" cy="489364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 smtClean="0"/>
              <a:t>char s1[7] </a:t>
            </a:r>
            <a:r>
              <a:rPr lang="en-US" sz="2400" dirty="0"/>
              <a:t>= </a:t>
            </a:r>
            <a:r>
              <a:rPr lang="en-US" sz="2400" dirty="0" smtClean="0"/>
              <a:t>“</a:t>
            </a:r>
            <a:r>
              <a:rPr lang="en-US" sz="2400" dirty="0" err="1" smtClean="0"/>
              <a:t>abc</a:t>
            </a:r>
            <a:r>
              <a:rPr lang="en-US" sz="2400" dirty="0" smtClean="0"/>
              <a:t>";</a:t>
            </a:r>
            <a:endParaRPr lang="en-US" sz="2400" dirty="0"/>
          </a:p>
          <a:p>
            <a:r>
              <a:rPr lang="en-US" sz="2400" dirty="0" smtClean="0"/>
              <a:t>char s2[7] = “null”;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s1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s2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strcpy</a:t>
            </a:r>
            <a:r>
              <a:rPr lang="en-US" sz="2400" dirty="0" smtClean="0"/>
              <a:t>(s1, s2);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&lt;&lt; s1 &lt;&lt; </a:t>
            </a:r>
            <a:r>
              <a:rPr lang="en-US" sz="2400" dirty="0" err="1"/>
              <a:t>endl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 err="1"/>
              <a:t>strcpy</a:t>
            </a:r>
            <a:r>
              <a:rPr lang="en-US" sz="2400" dirty="0"/>
              <a:t>(s1, </a:t>
            </a:r>
            <a:r>
              <a:rPr lang="en-US" sz="2400" dirty="0" smtClean="0"/>
              <a:t>“</a:t>
            </a:r>
            <a:r>
              <a:rPr lang="en-US" sz="2400" dirty="0" err="1" smtClean="0"/>
              <a:t>def</a:t>
            </a:r>
            <a:r>
              <a:rPr lang="en-US" sz="2400" dirty="0" smtClean="0"/>
              <a:t>”);</a:t>
            </a:r>
            <a:endParaRPr lang="en-US" sz="2400" dirty="0"/>
          </a:p>
          <a:p>
            <a:r>
              <a:rPr lang="en-US" sz="2400" dirty="0" err="1"/>
              <a:t>cout</a:t>
            </a:r>
            <a:r>
              <a:rPr lang="en-US" sz="2400" dirty="0"/>
              <a:t> &lt;&lt; s1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6628" name="Picture 4" descr="j032919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953000"/>
            <a:ext cx="9318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708537" y="1814786"/>
            <a:ext cx="1981200" cy="2308324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err="1" smtClean="0"/>
              <a:t>abc</a:t>
            </a:r>
            <a:endParaRPr lang="en-US" sz="2800" dirty="0"/>
          </a:p>
          <a:p>
            <a:r>
              <a:rPr lang="en-US" sz="2800" dirty="0" smtClean="0"/>
              <a:t>null</a:t>
            </a:r>
            <a:endParaRPr lang="en-US" sz="2800" dirty="0"/>
          </a:p>
          <a:p>
            <a:r>
              <a:rPr lang="en-US" sz="2800" dirty="0" err="1" smtClean="0"/>
              <a:t>abc</a:t>
            </a:r>
            <a:endParaRPr lang="en-US" sz="2800" dirty="0" smtClean="0"/>
          </a:p>
          <a:p>
            <a:r>
              <a:rPr lang="en-US" sz="2800" dirty="0" err="1" smtClean="0"/>
              <a:t>def</a:t>
            </a:r>
            <a:endParaRPr lang="en-US" sz="28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124200" y="6010275"/>
            <a:ext cx="39626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/>
              <a:t>  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strcpy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(s1, s2)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814786"/>
            <a:ext cx="4038600" cy="41549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 smtClean="0"/>
              <a:t>char s1[7] </a:t>
            </a:r>
            <a:r>
              <a:rPr lang="en-US" sz="2400" dirty="0"/>
              <a:t>= </a:t>
            </a:r>
            <a:r>
              <a:rPr lang="en-US" sz="2400" dirty="0" smtClean="0"/>
              <a:t>“</a:t>
            </a:r>
            <a:r>
              <a:rPr lang="en-US" sz="2400" dirty="0" err="1" smtClean="0"/>
              <a:t>abc</a:t>
            </a:r>
            <a:r>
              <a:rPr lang="en-US" sz="2400" dirty="0" smtClean="0"/>
              <a:t>";</a:t>
            </a:r>
            <a:endParaRPr lang="en-US" sz="2400" dirty="0"/>
          </a:p>
          <a:p>
            <a:r>
              <a:rPr lang="en-US" sz="2400" dirty="0" smtClean="0"/>
              <a:t>char s2[7] = “null”;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s1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s2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strcpy</a:t>
            </a:r>
            <a:r>
              <a:rPr lang="en-US" sz="2400" dirty="0" smtClean="0"/>
              <a:t>(s1, s2, 1);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&lt;&lt; s1 &lt;&lt; </a:t>
            </a:r>
            <a:r>
              <a:rPr lang="en-US" sz="2400" dirty="0" err="1"/>
              <a:t>endl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6628" name="Picture 4" descr="j032919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953000"/>
            <a:ext cx="9318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708537" y="1814786"/>
            <a:ext cx="1981200" cy="2308324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err="1" smtClean="0"/>
              <a:t>abc</a:t>
            </a:r>
            <a:endParaRPr lang="en-US" sz="2800" dirty="0"/>
          </a:p>
          <a:p>
            <a:r>
              <a:rPr lang="en-US" sz="2800" dirty="0" smtClean="0"/>
              <a:t>null</a:t>
            </a:r>
            <a:endParaRPr lang="en-US" sz="2800" dirty="0"/>
          </a:p>
          <a:p>
            <a:r>
              <a:rPr lang="en-US" sz="2800" dirty="0" err="1"/>
              <a:t>n</a:t>
            </a:r>
            <a:r>
              <a:rPr lang="en-US" sz="2800" dirty="0" err="1" smtClean="0"/>
              <a:t>bc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124200" y="6010275"/>
            <a:ext cx="39626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/>
              <a:t>  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strncpy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(s1, s2)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7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74676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You cannot use = or  == when using c-strings</a:t>
            </a:r>
          </a:p>
          <a:p>
            <a:r>
              <a:rPr lang="en-US" sz="2400" dirty="0" smtClean="0"/>
              <a:t>The following command is illegal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0" dirty="0" smtClean="0"/>
              <a:t>char s[6] = “hello”;           // this is fine</a:t>
            </a:r>
          </a:p>
          <a:p>
            <a:endParaRPr lang="en-US" sz="2400" b="0" dirty="0"/>
          </a:p>
          <a:p>
            <a:r>
              <a:rPr lang="en-US" sz="2400" b="0" dirty="0" smtClean="0"/>
              <a:t>s = “world”;                     // this is illegal</a:t>
            </a:r>
          </a:p>
          <a:p>
            <a:endParaRPr lang="en-US" sz="2400" b="0" dirty="0"/>
          </a:p>
          <a:p>
            <a:r>
              <a:rPr lang="en-US" sz="2400" b="0" dirty="0" err="1" smtClean="0"/>
              <a:t>strcpy</a:t>
            </a:r>
            <a:r>
              <a:rPr lang="en-US" sz="2400" b="0" dirty="0" smtClean="0"/>
              <a:t>(s, “world”);            // this is how it is done</a:t>
            </a:r>
            <a:endParaRPr lang="en-US" sz="2400" b="0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Warning 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9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7162800" cy="1015663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Example1.cpp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7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676400"/>
            <a:ext cx="78486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0" dirty="0" smtClean="0"/>
              <a:t>When comparing 2 strings you cannot use  ==.</a:t>
            </a:r>
          </a:p>
          <a:p>
            <a:endParaRPr lang="en-US" sz="2800" b="0" dirty="0"/>
          </a:p>
          <a:p>
            <a:r>
              <a:rPr lang="en-US" sz="2800" b="0" dirty="0" smtClean="0"/>
              <a:t>you must use a function to compare the 2 contents of 2 strings  </a:t>
            </a:r>
            <a:endParaRPr lang="en-US" sz="2800" b="0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Comparing c-strings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2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79309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75732"/>
              </p:ext>
            </p:extLst>
          </p:nvPr>
        </p:nvGraphicFramePr>
        <p:xfrm>
          <a:off x="533400" y="990600"/>
          <a:ext cx="8077200" cy="4986290"/>
        </p:xfrm>
        <a:graphic>
          <a:graphicData uri="http://schemas.openxmlformats.org/drawingml/2006/table">
            <a:tbl>
              <a:tblPr/>
              <a:tblGrid>
                <a:gridCol w="2438400"/>
                <a:gridCol w="5638800"/>
              </a:tblGrid>
              <a:tr h="143543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C-string functions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#include &lt;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cstring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3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13100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strcmp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(s1, s2)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an integer. The integer is 0 if the 2 strings are the same, a value &lt;0 if s1 is less than s2, and a value &gt;0 if s1 is greater than 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29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strncmp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(s1, s2,x)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Does the same thing as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strcmp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 but only with the first x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6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914400" y="1556657"/>
            <a:ext cx="7924800" cy="489364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char s1[11] </a:t>
            </a:r>
            <a:r>
              <a:rPr lang="en-US" sz="2400" dirty="0"/>
              <a:t>= </a:t>
            </a:r>
            <a:r>
              <a:rPr lang="en-US" sz="2400" dirty="0" smtClean="0"/>
              <a:t>“castle";</a:t>
            </a:r>
            <a:endParaRPr lang="en-US" sz="2400" dirty="0"/>
          </a:p>
          <a:p>
            <a:r>
              <a:rPr lang="en-US" sz="2400" dirty="0"/>
              <a:t>char </a:t>
            </a:r>
            <a:r>
              <a:rPr lang="en-US" sz="2400" dirty="0" smtClean="0"/>
              <a:t>s2[11</a:t>
            </a:r>
            <a:r>
              <a:rPr lang="en-US" sz="2400" dirty="0"/>
              <a:t>] = </a:t>
            </a:r>
            <a:r>
              <a:rPr lang="en-US" sz="2400" dirty="0" smtClean="0"/>
              <a:t>“</a:t>
            </a:r>
            <a:r>
              <a:rPr lang="en-US" sz="2400" dirty="0"/>
              <a:t>c</a:t>
            </a:r>
            <a:r>
              <a:rPr lang="en-US" sz="2400" dirty="0" smtClean="0"/>
              <a:t>attle";</a:t>
            </a:r>
          </a:p>
          <a:p>
            <a:r>
              <a:rPr lang="en-US" sz="2400" dirty="0"/>
              <a:t>char s3[11] = “capitol”;</a:t>
            </a:r>
          </a:p>
          <a:p>
            <a:endParaRPr lang="en-US" sz="2400" dirty="0" smtClean="0"/>
          </a:p>
          <a:p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 smtClean="0"/>
              <a:t>strcmp</a:t>
            </a:r>
            <a:r>
              <a:rPr lang="en-US" sz="2400" dirty="0" smtClean="0"/>
              <a:t>(s1,s1) </a:t>
            </a:r>
            <a:r>
              <a:rPr lang="en-US" sz="2400" dirty="0"/>
              <a:t>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endParaRPr lang="en-US" sz="2400" dirty="0" smtClean="0"/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strcmp</a:t>
            </a:r>
            <a:r>
              <a:rPr lang="en-US" sz="2400" dirty="0" smtClean="0"/>
              <a:t>(s1,s2)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strcmp</a:t>
            </a:r>
            <a:r>
              <a:rPr lang="en-US" sz="2400" dirty="0" smtClean="0"/>
              <a:t>(s1,s3)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b="0" dirty="0" smtClean="0"/>
              <a:t>t is considered 1 bigger than s</a:t>
            </a:r>
          </a:p>
          <a:p>
            <a:r>
              <a:rPr lang="en-US" sz="2400" b="0" dirty="0" smtClean="0"/>
              <a:t>s is considered 3 bigger than p</a:t>
            </a:r>
          </a:p>
          <a:p>
            <a:endParaRPr lang="en-US" sz="2400" b="0" dirty="0" smtClean="0"/>
          </a:p>
          <a:p>
            <a:r>
              <a:rPr lang="en-US" sz="2400" dirty="0" smtClean="0"/>
              <a:t>output is based on the first difference in characters.</a:t>
            </a:r>
            <a:endParaRPr lang="en-US" sz="2400" dirty="0"/>
          </a:p>
        </p:txBody>
      </p:sp>
      <p:pic>
        <p:nvPicPr>
          <p:cNvPr id="26628" name="Picture 4" descr="j032919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810000"/>
            <a:ext cx="9318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629400" y="1676400"/>
            <a:ext cx="1981200" cy="187743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0</a:t>
            </a:r>
          </a:p>
          <a:p>
            <a:r>
              <a:rPr lang="en-US" sz="2800" dirty="0" smtClean="0"/>
              <a:t>-1</a:t>
            </a:r>
          </a:p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strcmp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(s1, s2)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1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914400" y="1556657"/>
            <a:ext cx="7924800" cy="489364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char s1[11] </a:t>
            </a:r>
            <a:r>
              <a:rPr lang="en-US" sz="2400" dirty="0"/>
              <a:t>= </a:t>
            </a:r>
            <a:r>
              <a:rPr lang="en-US" sz="2400" dirty="0" smtClean="0"/>
              <a:t>“castle";</a:t>
            </a:r>
            <a:endParaRPr lang="en-US" sz="2400" dirty="0"/>
          </a:p>
          <a:p>
            <a:r>
              <a:rPr lang="en-US" sz="2400" dirty="0"/>
              <a:t>char </a:t>
            </a:r>
            <a:r>
              <a:rPr lang="en-US" sz="2400" dirty="0" smtClean="0"/>
              <a:t>s2[11</a:t>
            </a:r>
            <a:r>
              <a:rPr lang="en-US" sz="2400" dirty="0"/>
              <a:t>] = </a:t>
            </a:r>
            <a:r>
              <a:rPr lang="en-US" sz="2400" dirty="0" smtClean="0"/>
              <a:t>“</a:t>
            </a:r>
            <a:r>
              <a:rPr lang="en-US" sz="2400" dirty="0"/>
              <a:t>c</a:t>
            </a:r>
            <a:r>
              <a:rPr lang="en-US" sz="2400" dirty="0" smtClean="0"/>
              <a:t>attle";</a:t>
            </a:r>
          </a:p>
          <a:p>
            <a:r>
              <a:rPr lang="en-US" sz="2400" dirty="0"/>
              <a:t>char s3[11] = “capitol”;</a:t>
            </a:r>
          </a:p>
          <a:p>
            <a:endParaRPr lang="en-US" sz="2400" dirty="0" smtClean="0"/>
          </a:p>
          <a:p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 smtClean="0"/>
              <a:t>strcnmp</a:t>
            </a:r>
            <a:r>
              <a:rPr lang="en-US" sz="2400" dirty="0" smtClean="0"/>
              <a:t>(s1,s1, 2) </a:t>
            </a:r>
            <a:r>
              <a:rPr lang="en-US" sz="2400" dirty="0"/>
              <a:t>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endParaRPr lang="en-US" sz="2400" dirty="0" smtClean="0"/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strncmp</a:t>
            </a:r>
            <a:r>
              <a:rPr lang="en-US" sz="2400" dirty="0" smtClean="0"/>
              <a:t>(s1,s2, 2)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strncmp</a:t>
            </a:r>
            <a:r>
              <a:rPr lang="en-US" sz="2400" dirty="0" smtClean="0"/>
              <a:t>(s1,s3, 3)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b="0" dirty="0" smtClean="0"/>
              <a:t>t is considered 1 bigger than s</a:t>
            </a:r>
          </a:p>
          <a:p>
            <a:r>
              <a:rPr lang="en-US" sz="2400" b="0" dirty="0" smtClean="0"/>
              <a:t>s is considered 3 bigger than p</a:t>
            </a:r>
          </a:p>
          <a:p>
            <a:endParaRPr lang="en-US" sz="2400" b="0" dirty="0" smtClean="0"/>
          </a:p>
          <a:p>
            <a:r>
              <a:rPr lang="en-US" sz="2400" dirty="0" smtClean="0"/>
              <a:t>output is based on the first difference in characters.</a:t>
            </a:r>
            <a:endParaRPr lang="en-US" sz="2400" dirty="0"/>
          </a:p>
        </p:txBody>
      </p:sp>
      <p:pic>
        <p:nvPicPr>
          <p:cNvPr id="26628" name="Picture 4" descr="j032919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810000"/>
            <a:ext cx="9318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629400" y="1676400"/>
            <a:ext cx="1981200" cy="187743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0</a:t>
            </a:r>
          </a:p>
          <a:p>
            <a:r>
              <a:rPr lang="en-US" sz="2800" dirty="0" smtClean="0"/>
              <a:t>0</a:t>
            </a:r>
          </a:p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strncmp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(s1, s2)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8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Example 2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829910" y="2945877"/>
            <a:ext cx="56118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0	1      2      3      4      5	      6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90600" y="3429000"/>
            <a:ext cx="6286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600"/>
              <a:t>s</a:t>
            </a:r>
            <a:endParaRPr lang="en-US" sz="28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057400" y="1828800"/>
            <a:ext cx="488787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 smtClean="0"/>
              <a:t>char s[7] </a:t>
            </a:r>
            <a:r>
              <a:rPr lang="en-US" sz="3200" dirty="0"/>
              <a:t>= </a:t>
            </a:r>
            <a:r>
              <a:rPr lang="en-US" sz="3200" dirty="0" smtClean="0"/>
              <a:t>“</a:t>
            </a:r>
            <a:r>
              <a:rPr lang="en-US" sz="3200" dirty="0" err="1" smtClean="0"/>
              <a:t>jeffie</a:t>
            </a:r>
            <a:r>
              <a:rPr lang="en-US" sz="3200" dirty="0" smtClean="0"/>
              <a:t>";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62000" y="4724400"/>
            <a:ext cx="7747634" cy="1200329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A </a:t>
            </a:r>
            <a:r>
              <a:rPr lang="en-US" sz="2400" dirty="0" smtClean="0">
                <a:solidFill>
                  <a:srgbClr val="0000CC"/>
                </a:solidFill>
              </a:rPr>
              <a:t>c-string </a:t>
            </a:r>
            <a:r>
              <a:rPr lang="en-US" sz="2400" dirty="0">
                <a:solidFill>
                  <a:srgbClr val="0000CC"/>
                </a:solidFill>
              </a:rPr>
              <a:t>is </a:t>
            </a:r>
            <a:r>
              <a:rPr lang="en-US" sz="2400" dirty="0" smtClean="0">
                <a:solidFill>
                  <a:srgbClr val="0000CC"/>
                </a:solidFill>
              </a:rPr>
              <a:t>an array of </a:t>
            </a:r>
            <a:r>
              <a:rPr lang="en-US" sz="2400" dirty="0">
                <a:solidFill>
                  <a:srgbClr val="0000CC"/>
                </a:solidFill>
              </a:rPr>
              <a:t>characters.</a:t>
            </a:r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The first character in the group is at spot 0</a:t>
            </a:r>
            <a:r>
              <a:rPr lang="en-US" sz="2400" dirty="0" smtClean="0">
                <a:solidFill>
                  <a:srgbClr val="0000CC"/>
                </a:solidFill>
              </a:rPr>
              <a:t>.</a:t>
            </a:r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The \0 character determines the end of the word</a:t>
            </a:r>
            <a:endParaRPr lang="en-US" sz="2400" dirty="0">
              <a:solidFill>
                <a:srgbClr val="0000CC"/>
              </a:solidFill>
            </a:endParaRPr>
          </a:p>
        </p:txBody>
      </p:sp>
      <p:graphicFrame>
        <p:nvGraphicFramePr>
          <p:cNvPr id="17818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63831"/>
              </p:ext>
            </p:extLst>
          </p:nvPr>
        </p:nvGraphicFramePr>
        <p:xfrm>
          <a:off x="1752600" y="3505200"/>
          <a:ext cx="6019800" cy="609600"/>
        </p:xfrm>
        <a:graphic>
          <a:graphicData uri="http://schemas.openxmlformats.org/drawingml/2006/table">
            <a:tbl>
              <a:tblPr/>
              <a:tblGrid>
                <a:gridCol w="860425"/>
                <a:gridCol w="858838"/>
                <a:gridCol w="860425"/>
                <a:gridCol w="860425"/>
                <a:gridCol w="860425"/>
                <a:gridCol w="858837"/>
                <a:gridCol w="86042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C-String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53332" y="1740970"/>
            <a:ext cx="6809468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200" dirty="0" smtClean="0"/>
              <a:t>#include &lt;</a:t>
            </a:r>
            <a:r>
              <a:rPr lang="en-US" sz="3200" dirty="0" err="1" smtClean="0"/>
              <a:t>cstring</a:t>
            </a:r>
            <a:r>
              <a:rPr lang="en-US" sz="3200" dirty="0" smtClean="0"/>
              <a:t>&gt;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 smtClean="0"/>
              <a:t>char &lt;name&gt; [max length +1];</a:t>
            </a:r>
            <a:endParaRPr lang="en-US" sz="3200" dirty="0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228600" y="3761125"/>
            <a:ext cx="8485868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/>
              <a:t> </a:t>
            </a:r>
            <a:r>
              <a:rPr lang="en-US" sz="3200" dirty="0" smtClean="0"/>
              <a:t>c-strings have a designated length.  </a:t>
            </a:r>
          </a:p>
          <a:p>
            <a:pPr eaLnBrk="1" hangingPunct="1"/>
            <a:r>
              <a:rPr lang="en-US" sz="3200" dirty="0" smtClean="0"/>
              <a:t>The last char in word stored in a c-string </a:t>
            </a:r>
          </a:p>
          <a:p>
            <a:pPr eaLnBrk="1" hangingPunct="1"/>
            <a:r>
              <a:rPr lang="en-US" sz="3200" dirty="0"/>
              <a:t>m</a:t>
            </a:r>
            <a:r>
              <a:rPr lang="en-US" sz="3200" dirty="0" smtClean="0"/>
              <a:t>ust be the char ‘\0’, otherwise the array is not considered a c-string.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Syntax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60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53332" y="1740970"/>
            <a:ext cx="680946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200" dirty="0"/>
              <a:t>c</a:t>
            </a:r>
            <a:r>
              <a:rPr lang="en-US" sz="3200" dirty="0" smtClean="0"/>
              <a:t>har student [7] = “Bob”;</a:t>
            </a:r>
            <a:endParaRPr lang="en-US" sz="3200" dirty="0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353332" y="2589498"/>
            <a:ext cx="8485868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/>
              <a:t> </a:t>
            </a:r>
            <a:r>
              <a:rPr lang="en-US" sz="3200" dirty="0" smtClean="0"/>
              <a:t>It is not necessary that the array size and the word stored in match exactly, but only that the array exceed the length of the word by 1.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-string size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39163"/>
              </p:ext>
            </p:extLst>
          </p:nvPr>
        </p:nvGraphicFramePr>
        <p:xfrm>
          <a:off x="2362200" y="5410200"/>
          <a:ext cx="6019800" cy="609600"/>
        </p:xfrm>
        <a:graphic>
          <a:graphicData uri="http://schemas.openxmlformats.org/drawingml/2006/table">
            <a:tbl>
              <a:tblPr/>
              <a:tblGrid>
                <a:gridCol w="860425"/>
                <a:gridCol w="858838"/>
                <a:gridCol w="860425"/>
                <a:gridCol w="860425"/>
                <a:gridCol w="860425"/>
                <a:gridCol w="858837"/>
                <a:gridCol w="86042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2446" y="5410200"/>
            <a:ext cx="176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student</a:t>
            </a:r>
            <a:endParaRPr lang="en-US" sz="3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58143" y="4891087"/>
            <a:ext cx="5791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/>
              <a:t> 0	1      2      3      4      5	      6</a:t>
            </a:r>
          </a:p>
        </p:txBody>
      </p:sp>
    </p:spTree>
    <p:extLst>
      <p:ext uri="{BB962C8B-B14F-4D97-AF65-F5344CB8AC3E}">
        <p14:creationId xmlns:p14="http://schemas.microsoft.com/office/powerpoint/2010/main" val="346402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53332" y="1740970"/>
            <a:ext cx="680946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200" dirty="0"/>
              <a:t>c</a:t>
            </a:r>
            <a:r>
              <a:rPr lang="en-US" sz="3200" dirty="0" smtClean="0"/>
              <a:t>har student [7] = “Bob”;</a:t>
            </a:r>
            <a:endParaRPr lang="en-US" sz="3200" dirty="0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342446" y="2577364"/>
            <a:ext cx="8485868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/>
              <a:t> </a:t>
            </a:r>
            <a:r>
              <a:rPr lang="en-US" sz="3200" dirty="0" smtClean="0"/>
              <a:t>Notice that the word “Bob” does not fill all the slots in the array student.  This is okay.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-string size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7"/>
          <p:cNvGraphicFramePr>
            <a:graphicFrameLocks noGrp="1"/>
          </p:cNvGraphicFramePr>
          <p:nvPr/>
        </p:nvGraphicFramePr>
        <p:xfrm>
          <a:off x="2362200" y="5410200"/>
          <a:ext cx="6019800" cy="609600"/>
        </p:xfrm>
        <a:graphic>
          <a:graphicData uri="http://schemas.openxmlformats.org/drawingml/2006/table">
            <a:tbl>
              <a:tblPr/>
              <a:tblGrid>
                <a:gridCol w="860425"/>
                <a:gridCol w="858838"/>
                <a:gridCol w="860425"/>
                <a:gridCol w="860425"/>
                <a:gridCol w="860425"/>
                <a:gridCol w="858837"/>
                <a:gridCol w="86042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2446" y="5410200"/>
            <a:ext cx="176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student</a:t>
            </a:r>
            <a:endParaRPr lang="en-US" sz="3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58143" y="4891087"/>
            <a:ext cx="5791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/>
              <a:t> 0	1      2      3      4      5	      6</a:t>
            </a:r>
          </a:p>
        </p:txBody>
      </p:sp>
    </p:spTree>
    <p:extLst>
      <p:ext uri="{BB962C8B-B14F-4D97-AF65-F5344CB8AC3E}">
        <p14:creationId xmlns:p14="http://schemas.microsoft.com/office/powerpoint/2010/main" val="368044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010400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 dirty="0" smtClean="0"/>
              <a:t>char s[7] </a:t>
            </a:r>
            <a:r>
              <a:rPr lang="en-US" sz="3200" dirty="0"/>
              <a:t>= </a:t>
            </a:r>
            <a:r>
              <a:rPr lang="en-US" sz="3200" dirty="0" smtClean="0"/>
              <a:t>“</a:t>
            </a:r>
            <a:r>
              <a:rPr lang="en-US" sz="3200" dirty="0"/>
              <a:t>F</a:t>
            </a:r>
            <a:r>
              <a:rPr lang="en-US" sz="3200" dirty="0" smtClean="0"/>
              <a:t>rench";</a:t>
            </a:r>
            <a:endParaRPr lang="en-US" sz="3200" dirty="0"/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 err="1" smtClean="0"/>
              <a:t>cout</a:t>
            </a:r>
            <a:r>
              <a:rPr lang="en-US" sz="3200" dirty="0" smtClean="0"/>
              <a:t> &lt;&lt; s[0] &lt;&lt; </a:t>
            </a:r>
            <a:r>
              <a:rPr lang="en-US" sz="3200" dirty="0"/>
              <a:t>" </a:t>
            </a:r>
            <a:r>
              <a:rPr lang="en-US" sz="3200" dirty="0" smtClean="0"/>
              <a:t>";</a:t>
            </a:r>
            <a:endParaRPr lang="en-US" sz="3200" dirty="0"/>
          </a:p>
          <a:p>
            <a:pPr eaLnBrk="1" hangingPunct="1"/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</a:t>
            </a:r>
            <a:r>
              <a:rPr lang="en-US" sz="3200" dirty="0" smtClean="0"/>
              <a:t>s[2] &lt;&lt; </a:t>
            </a:r>
            <a:r>
              <a:rPr lang="en-US" sz="3200" dirty="0"/>
              <a:t>" </a:t>
            </a:r>
            <a:r>
              <a:rPr lang="en-US" sz="3200" dirty="0" smtClean="0"/>
              <a:t>";</a:t>
            </a:r>
            <a:endParaRPr lang="en-US" sz="3200" dirty="0"/>
          </a:p>
          <a:p>
            <a:pPr eaLnBrk="1" hangingPunct="1"/>
            <a:r>
              <a:rPr lang="en-US" sz="3200" dirty="0" err="1"/>
              <a:t>cout</a:t>
            </a:r>
            <a:r>
              <a:rPr lang="en-US" sz="3200" dirty="0"/>
              <a:t> &lt;&lt; </a:t>
            </a:r>
            <a:r>
              <a:rPr lang="en-US" sz="3200" dirty="0" smtClean="0"/>
              <a:t>s[5])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endParaRPr lang="en-US" sz="3200" dirty="0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7010400" y="18288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</a:t>
            </a:r>
          </a:p>
        </p:txBody>
      </p:sp>
      <p:sp>
        <p:nvSpPr>
          <p:cNvPr id="23557" name="Text Box 28"/>
          <p:cNvSpPr txBox="1">
            <a:spLocks noChangeArrowheads="1"/>
          </p:cNvSpPr>
          <p:nvPr/>
        </p:nvSpPr>
        <p:spPr bwMode="auto">
          <a:xfrm>
            <a:off x="3962400" y="48006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23558" name="Text Box 29"/>
          <p:cNvSpPr txBox="1">
            <a:spLocks noChangeArrowheads="1"/>
          </p:cNvSpPr>
          <p:nvPr/>
        </p:nvSpPr>
        <p:spPr bwMode="auto">
          <a:xfrm>
            <a:off x="3048000" y="53387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95425"/>
              </p:ext>
            </p:extLst>
          </p:nvPr>
        </p:nvGraphicFramePr>
        <p:xfrm>
          <a:off x="3810000" y="53482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/>
                <a:gridCol w="688975"/>
                <a:gridCol w="688975"/>
                <a:gridCol w="688975"/>
                <a:gridCol w="688975"/>
                <a:gridCol w="688975"/>
                <a:gridCol w="688975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 letter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79309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65420"/>
              </p:ext>
            </p:extLst>
          </p:nvPr>
        </p:nvGraphicFramePr>
        <p:xfrm>
          <a:off x="457200" y="304801"/>
          <a:ext cx="8077200" cy="6173736"/>
        </p:xfrm>
        <a:graphic>
          <a:graphicData uri="http://schemas.openxmlformats.org/drawingml/2006/table">
            <a:tbl>
              <a:tblPr/>
              <a:tblGrid>
                <a:gridCol w="2438400"/>
                <a:gridCol w="5638800"/>
              </a:tblGrid>
              <a:tr h="143543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C-string functions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#include &lt;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cstring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3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13100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strlen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an integer = to the number of characters in the string (excluding the ‘\0’).  s is a c-string parameter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29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strcpy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(s1, s2)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Copies one c-string into another variable that is a c-string.  s2 is the string to be copied and s1 is the variable it is to be copied into.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strncpy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(s1, s2, 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Copies x letters of s2 into s1.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8153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/>
              <a:t>strlen</a:t>
            </a:r>
            <a:r>
              <a:rPr lang="en-US" sz="2400" dirty="0" smtClean="0"/>
              <a:t> command takes in a c-string argument and returns the number of characters as an integer.  The ‘\0’ character is not included in the count</a:t>
            </a:r>
            <a:endParaRPr lang="en-US" sz="2400" dirty="0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096000" y="3401199"/>
            <a:ext cx="1905000" cy="107721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 smtClean="0">
                <a:solidFill>
                  <a:srgbClr val="FF0000"/>
                </a:solidFill>
              </a:rPr>
              <a:t>OUTPUT</a:t>
            </a:r>
            <a:r>
              <a:rPr lang="en-US" sz="3200" dirty="0"/>
              <a:t>6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1143000" y="48768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228600" y="54149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69641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24823"/>
              </p:ext>
            </p:extLst>
          </p:nvPr>
        </p:nvGraphicFramePr>
        <p:xfrm>
          <a:off x="990600" y="54244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/>
                <a:gridCol w="688975"/>
                <a:gridCol w="688975"/>
                <a:gridCol w="688975"/>
                <a:gridCol w="688975"/>
                <a:gridCol w="688975"/>
                <a:gridCol w="688975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strlen</a:t>
            </a: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1850" y="3176200"/>
            <a:ext cx="3284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char s[] = “French”;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 smtClean="0">
                <a:solidFill>
                  <a:srgbClr val="0070C0"/>
                </a:solidFill>
              </a:rPr>
              <a:t>cout</a:t>
            </a:r>
            <a:r>
              <a:rPr lang="en-US" sz="2400" dirty="0" smtClean="0">
                <a:solidFill>
                  <a:srgbClr val="0070C0"/>
                </a:solidFill>
              </a:rPr>
              <a:t> &lt;&lt; </a:t>
            </a:r>
            <a:r>
              <a:rPr lang="en-US" sz="2400" dirty="0" err="1" smtClean="0">
                <a:solidFill>
                  <a:srgbClr val="0070C0"/>
                </a:solidFill>
              </a:rPr>
              <a:t>strlen</a:t>
            </a:r>
            <a:r>
              <a:rPr lang="en-US" sz="2400" dirty="0" smtClean="0">
                <a:solidFill>
                  <a:srgbClr val="0070C0"/>
                </a:solidFill>
              </a:rPr>
              <a:t>(s);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73152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Return methods perform some action</a:t>
            </a:r>
          </a:p>
          <a:p>
            <a:r>
              <a:rPr lang="en-US" sz="2800" dirty="0" smtClean="0"/>
              <a:t>and return a result back.  </a:t>
            </a:r>
            <a:br>
              <a:rPr lang="en-US" sz="2800" dirty="0" smtClean="0"/>
            </a:br>
            <a:r>
              <a:rPr lang="en-US" sz="2800" dirty="0" err="1" smtClean="0"/>
              <a:t>strlen</a:t>
            </a:r>
            <a:r>
              <a:rPr lang="en-US" sz="2800" dirty="0" smtClean="0"/>
              <a:t>(s) is a return method.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r>
              <a:rPr lang="en-US" sz="2800" dirty="0" smtClean="0"/>
              <a:t>char </a:t>
            </a:r>
            <a:r>
              <a:rPr lang="en-US" sz="2800" dirty="0"/>
              <a:t>s = </a:t>
            </a:r>
            <a:r>
              <a:rPr lang="en-US" sz="2800" dirty="0" smtClean="0"/>
              <a:t>“French";</a:t>
            </a:r>
            <a:endParaRPr lang="en-US" sz="2800" dirty="0"/>
          </a:p>
          <a:p>
            <a:pPr eaLnBrk="1" hangingPunct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len</a:t>
            </a:r>
            <a:r>
              <a:rPr lang="en-US" sz="2800" dirty="0"/>
              <a:t> = </a:t>
            </a:r>
            <a:r>
              <a:rPr lang="en-US" sz="2800" dirty="0" err="1" smtClean="0"/>
              <a:t>strlen</a:t>
            </a:r>
            <a:r>
              <a:rPr lang="en-US" sz="2800" dirty="0" smtClean="0"/>
              <a:t>(s);</a:t>
            </a:r>
            <a:endParaRPr lang="en-US" sz="2800" dirty="0"/>
          </a:p>
          <a:p>
            <a:pPr eaLnBrk="1" hangingPunct="1"/>
            <a:r>
              <a:rPr lang="en-US" sz="2800" dirty="0" err="1" smtClean="0"/>
              <a:t>cout</a:t>
            </a:r>
            <a:r>
              <a:rPr lang="en-US" sz="2800" dirty="0" smtClean="0"/>
              <a:t> &lt;&lt; ( </a:t>
            </a:r>
            <a:r>
              <a:rPr lang="en-US" sz="2800" dirty="0" err="1"/>
              <a:t>len</a:t>
            </a:r>
            <a:r>
              <a:rPr lang="en-US" sz="2800" dirty="0"/>
              <a:t> );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5181600"/>
            <a:ext cx="7696200" cy="10156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>
                <a:solidFill>
                  <a:srgbClr val="FF0000"/>
                </a:solidFill>
              </a:rPr>
              <a:t>strlen</a:t>
            </a:r>
            <a:r>
              <a:rPr lang="en-US" sz="2000" dirty="0" smtClean="0">
                <a:solidFill>
                  <a:srgbClr val="FF0000"/>
                </a:solidFill>
              </a:rPr>
              <a:t>(s)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returns an integer back to the </a:t>
            </a:r>
            <a:r>
              <a:rPr lang="en-US" sz="2000" dirty="0">
                <a:solidFill>
                  <a:srgbClr val="6600CC"/>
                </a:solidFill>
              </a:rPr>
              <a:t>calling location.</a:t>
            </a:r>
            <a:r>
              <a:rPr lang="en-US" sz="2000" dirty="0">
                <a:solidFill>
                  <a:schemeClr val="accent2"/>
                </a:solidFill>
              </a:rPr>
              <a:t/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The value returned is then assigned to variable </a:t>
            </a:r>
            <a:r>
              <a:rPr lang="en-US" sz="2000" dirty="0" err="1">
                <a:solidFill>
                  <a:schemeClr val="accent2"/>
                </a:solidFill>
              </a:rPr>
              <a:t>len</a:t>
            </a:r>
            <a:r>
              <a:rPr lang="en-US" sz="2000" dirty="0" smtClean="0">
                <a:solidFill>
                  <a:schemeClr val="accent2"/>
                </a:solidFill>
              </a:rPr>
              <a:t>.  The </a:t>
            </a:r>
            <a:r>
              <a:rPr lang="en-US" sz="2000" dirty="0" err="1" smtClean="0">
                <a:solidFill>
                  <a:schemeClr val="accent2"/>
                </a:solidFill>
              </a:rPr>
              <a:t>cout</a:t>
            </a:r>
            <a:r>
              <a:rPr lang="en-US" sz="2000" dirty="0" smtClean="0">
                <a:solidFill>
                  <a:schemeClr val="accent2"/>
                </a:solidFill>
              </a:rPr>
              <a:t> function then prints </a:t>
            </a:r>
            <a:r>
              <a:rPr lang="en-US" sz="2000" dirty="0" err="1" smtClean="0">
                <a:solidFill>
                  <a:schemeClr val="accent2"/>
                </a:solidFill>
              </a:rPr>
              <a:t>len</a:t>
            </a:r>
            <a:r>
              <a:rPr lang="en-US" sz="2000" dirty="0" smtClean="0">
                <a:solidFill>
                  <a:schemeClr val="accent2"/>
                </a:solidFill>
              </a:rPr>
              <a:t> to the screen.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strlen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(s)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2211</TotalTime>
  <Words>1047</Words>
  <Application>Microsoft Office PowerPoint</Application>
  <PresentationFormat>On-screen Show (4:3)</PresentationFormat>
  <Paragraphs>235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Eraser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subject>Strings</dc:subject>
  <dc:creator>A+ Computer Science</dc:creator>
  <cp:keywords>www.apluscompsci.com</cp:keywords>
  <dc:description>Strings_x000d_
©A+ Computer Science_x000d_
www.apluscompsci.com</dc:description>
  <cp:lastModifiedBy>Jeff Baker</cp:lastModifiedBy>
  <cp:revision>417</cp:revision>
  <cp:lastPrinted>2000-02-14T17:34:51Z</cp:lastPrinted>
  <dcterms:created xsi:type="dcterms:W3CDTF">1995-06-17T23:31:02Z</dcterms:created>
  <dcterms:modified xsi:type="dcterms:W3CDTF">2017-03-16T19:55:59Z</dcterms:modified>
  <cp:category>www.apluscompsci.com</cp:category>
</cp:coreProperties>
</file>