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01" r:id="rId2"/>
    <p:sldId id="466" r:id="rId3"/>
    <p:sldId id="468" r:id="rId4"/>
    <p:sldId id="353" r:id="rId5"/>
    <p:sldId id="498" r:id="rId6"/>
    <p:sldId id="499" r:id="rId7"/>
    <p:sldId id="500" r:id="rId8"/>
    <p:sldId id="410" r:id="rId9"/>
    <p:sldId id="379" r:id="rId10"/>
    <p:sldId id="488" r:id="rId11"/>
    <p:sldId id="481" r:id="rId12"/>
    <p:sldId id="359" r:id="rId13"/>
    <p:sldId id="458" r:id="rId14"/>
    <p:sldId id="472" r:id="rId15"/>
    <p:sldId id="358" r:id="rId16"/>
    <p:sldId id="473" r:id="rId17"/>
    <p:sldId id="456" r:id="rId18"/>
    <p:sldId id="457" r:id="rId19"/>
    <p:sldId id="455" r:id="rId20"/>
    <p:sldId id="463" r:id="rId21"/>
    <p:sldId id="492" r:id="rId22"/>
    <p:sldId id="474" r:id="rId23"/>
    <p:sldId id="448" r:id="rId24"/>
    <p:sldId id="460" r:id="rId25"/>
    <p:sldId id="459" r:id="rId26"/>
    <p:sldId id="497" r:id="rId27"/>
    <p:sldId id="471" r:id="rId28"/>
    <p:sldId id="440" r:id="rId29"/>
    <p:sldId id="441" r:id="rId30"/>
    <p:sldId id="461" r:id="rId31"/>
    <p:sldId id="443" r:id="rId32"/>
    <p:sldId id="493" r:id="rId33"/>
    <p:sldId id="484" r:id="rId34"/>
    <p:sldId id="445" r:id="rId35"/>
    <p:sldId id="494" r:id="rId36"/>
    <p:sldId id="424" r:id="rId37"/>
    <p:sldId id="431" r:id="rId38"/>
    <p:sldId id="495" r:id="rId39"/>
    <p:sldId id="487" r:id="rId40"/>
    <p:sldId id="416" r:id="rId41"/>
    <p:sldId id="464" r:id="rId42"/>
    <p:sldId id="496" r:id="rId43"/>
    <p:sldId id="486" r:id="rId44"/>
    <p:sldId id="485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660033"/>
    <a:srgbClr val="000066"/>
    <a:srgbClr val="000099"/>
    <a:srgbClr val="FF0000"/>
    <a:srgbClr val="FFFF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975" autoAdjust="0"/>
  </p:normalViewPr>
  <p:slideViewPr>
    <p:cSldViewPr>
      <p:cViewPr varScale="1">
        <p:scale>
          <a:sx n="93" d="100"/>
          <a:sy n="93" d="100"/>
        </p:scale>
        <p:origin x="15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66" d="100"/>
          <a:sy n="66" d="100"/>
        </p:scale>
        <p:origin x="-2628" y="-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fld id="{8937099D-A37E-40F4-BCAF-A7049DFC7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0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376363" y="8831263"/>
            <a:ext cx="55054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088" tIns="46544" rIns="93088" bIns="46544" anchor="b"/>
          <a:lstStyle/>
          <a:p>
            <a:pPr algn="r" defTabSz="923925">
              <a:defRPr/>
            </a:pPr>
            <a:r>
              <a:rPr lang="en-US" sz="1200"/>
              <a:t>©A+ Computer Science     www.apluscompsci.com                 </a:t>
            </a:r>
            <a:fld id="{7C6FCB44-BD5B-4D55-B007-9069FA80F145}" type="slidenum">
              <a:rPr lang="en-US" sz="1200"/>
              <a:pPr algn="r" defTabSz="92392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3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444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291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Once the array has been instantiated and has values, it is very simple to print/access a particular spot.  An integer value must be provided to indicate which [spot] will be accessed.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 thoseNums = {5,7,3,6,9};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out.println(thoseNums[3]);    //outs 6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out.println(thoseNums[1/2]);   //outs 5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1/2 is 0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out.println(thoseNums[2+2]);   //outs 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out.println(thoseNums[5/2]);   //outs 3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 5/2 is 2</a:t>
            </a:r>
          </a:p>
        </p:txBody>
      </p:sp>
    </p:spTree>
    <p:extLst>
      <p:ext uri="{BB962C8B-B14F-4D97-AF65-F5344CB8AC3E}">
        <p14:creationId xmlns:p14="http://schemas.microsoft.com/office/powerpoint/2010/main" val="2638292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Once the array has been instantiated and has values, it is very simple to print/access a particular spot.  An integer value must be provided to indicate which [spot] will be accessed.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 thoseNums = {5,7,3,6,9};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out.println(thoseNums[3]);    //outs 6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out.println(thoseNums[1/2]);   //outs 5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1/2 is 0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out.println(thoseNums[2+2]);   //outs 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out.println(thoseNums[5/2]);   //outs 3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 5/2 is 2</a:t>
            </a:r>
          </a:p>
        </p:txBody>
      </p:sp>
    </p:spTree>
    <p:extLst>
      <p:ext uri="{BB962C8B-B14F-4D97-AF65-F5344CB8AC3E}">
        <p14:creationId xmlns:p14="http://schemas.microsoft.com/office/powerpoint/2010/main" val="3871482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059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An integer value must be provided when accessing a [spot] in an array.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nums[0]=231;</a:t>
            </a:r>
            <a:r>
              <a:rPr lang="en-US" sz="1600" smtClean="0"/>
              <a:t>  is setting spot 0 to the value 231.</a:t>
            </a:r>
          </a:p>
        </p:txBody>
      </p:sp>
    </p:spTree>
    <p:extLst>
      <p:ext uri="{BB962C8B-B14F-4D97-AF65-F5344CB8AC3E}">
        <p14:creationId xmlns:p14="http://schemas.microsoft.com/office/powerpoint/2010/main" val="2812535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246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Using loops to print all spots in an array is a necessary approach.   </a:t>
            </a:r>
          </a:p>
          <a:p>
            <a:pPr eaLnBrk="1" hangingPunct="1"/>
            <a:r>
              <a:rPr lang="en-US" sz="1600" smtClean="0"/>
              <a:t>As array lengths could change with different input values, it is </a:t>
            </a:r>
          </a:p>
          <a:p>
            <a:pPr eaLnBrk="1" hangingPunct="1"/>
            <a:r>
              <a:rPr lang="en-US" sz="1600" smtClean="0"/>
              <a:t>good to use a for loop based on length.  If length changes, the loop will change accordingly.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loop variable will start at 0 and go up to the array length. </a:t>
            </a:r>
          </a:p>
          <a:p>
            <a:pPr eaLnBrk="1" hangingPunct="1"/>
            <a:r>
              <a:rPr lang="en-US" sz="1600" smtClean="0"/>
              <a:t>The loop variable will be used to access each [spot] in the array.</a:t>
            </a:r>
          </a:p>
        </p:txBody>
      </p:sp>
    </p:spTree>
    <p:extLst>
      <p:ext uri="{BB962C8B-B14F-4D97-AF65-F5344CB8AC3E}">
        <p14:creationId xmlns:p14="http://schemas.microsoft.com/office/powerpoint/2010/main" val="1297410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for each loop is a great tool to use when accessing array values if a spot/index variable is not needed.</a:t>
            </a:r>
          </a:p>
          <a:p>
            <a:pPr eaLnBrk="1" hangingPunct="1"/>
            <a:r>
              <a:rPr lang="en-US" sz="1600" smtClean="0"/>
              <a:t>The for each loop above accesses all values in nums and prints each one.</a:t>
            </a:r>
          </a:p>
          <a:p>
            <a:pPr eaLnBrk="1" hangingPunct="1"/>
            <a:r>
              <a:rPr lang="en-US" sz="1600" smtClean="0"/>
              <a:t>Each time the loop iterates, the next value from nums is pasted into item.</a:t>
            </a:r>
          </a:p>
          <a:p>
            <a:pPr eaLnBrk="1" hangingPunct="1"/>
            <a:r>
              <a:rPr lang="en-US" sz="1600" smtClean="0"/>
              <a:t>The for each loop will iterate as long as the structure it is connected to has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int[] nums = {1,2,3,4,5,6,7};</a:t>
            </a:r>
            <a:r>
              <a:rPr lang="en-US" smtClean="0">
                <a:latin typeface="Courier New" pitchFamily="49" charset="0"/>
              </a:rPr>
              <a:t> </a:t>
            </a:r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for(int  item  :  nums)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     out.print(item + " "); 	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//outs 1 2 3 4 5 6 7</a:t>
            </a: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954729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Using loops to print all spots in an array is a necessary approach.   </a:t>
            </a:r>
          </a:p>
          <a:p>
            <a:pPr eaLnBrk="1" hangingPunct="1"/>
            <a:r>
              <a:rPr lang="en-US" smtClean="0"/>
              <a:t>As array lengths could change with different input values, it is </a:t>
            </a:r>
          </a:p>
          <a:p>
            <a:pPr eaLnBrk="1" hangingPunct="1"/>
            <a:r>
              <a:rPr lang="en-US" smtClean="0"/>
              <a:t>good to use a for loop based on length.  If length changes, the loop will change accordingly.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loop variable will start at 0 and go up to the array length. </a:t>
            </a:r>
          </a:p>
          <a:p>
            <a:pPr eaLnBrk="1" hangingPunct="1"/>
            <a:r>
              <a:rPr lang="en-US" smtClean="0"/>
              <a:t>The loop variable will be used to access each [spot] in the array.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1560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43681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6070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498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8166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Counting the number of occurrences of a particular item requires using a loop and a variable.</a:t>
            </a:r>
            <a:br>
              <a:rPr lang="en-US" sz="1600" smtClean="0"/>
            </a:br>
            <a:r>
              <a:rPr lang="en-US" sz="1600" smtClean="0"/>
              <a:t>The loop must iterate over all items in the list and the if statement must check each item.</a:t>
            </a:r>
            <a:br>
              <a:rPr lang="en-US" sz="1600" smtClean="0"/>
            </a:br>
            <a:r>
              <a:rPr lang="en-US" sz="1600" smtClean="0"/>
              <a:t>The variable will be used to count how many of a particular type exist.</a:t>
            </a:r>
          </a:p>
        </p:txBody>
      </p:sp>
    </p:spTree>
    <p:extLst>
      <p:ext uri="{BB962C8B-B14F-4D97-AF65-F5344CB8AC3E}">
        <p14:creationId xmlns:p14="http://schemas.microsoft.com/office/powerpoint/2010/main" val="2938613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Counting the number of occurrences of a particular item requires using a loop and a variable.</a:t>
            </a:r>
            <a:br>
              <a:rPr lang="en-US" sz="1600" smtClean="0"/>
            </a:br>
            <a:r>
              <a:rPr lang="en-US" sz="1600" smtClean="0"/>
              <a:t>The loop must iterate over all items in the list and the if statement must check each item.</a:t>
            </a:r>
            <a:br>
              <a:rPr lang="en-US" sz="1600" smtClean="0"/>
            </a:br>
            <a:r>
              <a:rPr lang="en-US" sz="1600" smtClean="0"/>
              <a:t>The variable will be used to count how many of a particular type exist.</a:t>
            </a:r>
          </a:p>
        </p:txBody>
      </p:sp>
    </p:spTree>
    <p:extLst>
      <p:ext uri="{BB962C8B-B14F-4D97-AF65-F5344CB8AC3E}">
        <p14:creationId xmlns:p14="http://schemas.microsoft.com/office/powerpoint/2010/main" val="3024028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for each loop is a great tool to use when accessing array values if a spot/index variable is not needed.</a:t>
            </a:r>
          </a:p>
          <a:p>
            <a:pPr eaLnBrk="1" hangingPunct="1"/>
            <a:r>
              <a:rPr lang="en-US" sz="1600" smtClean="0"/>
              <a:t>The for each loop above accesses all values in nums.</a:t>
            </a:r>
          </a:p>
          <a:p>
            <a:pPr eaLnBrk="1" hangingPunct="1"/>
            <a:r>
              <a:rPr lang="en-US" sz="1600" smtClean="0"/>
              <a:t>Each time the loop iterates, the next value from nums is pasted into item.</a:t>
            </a:r>
          </a:p>
          <a:p>
            <a:pPr eaLnBrk="1" hangingPunct="1"/>
            <a:r>
              <a:rPr lang="en-US" sz="1600" smtClean="0"/>
              <a:t>The for each loop will iterate as long as the structure it is connected to has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int[] nums = {1,2,3,4,5,6,7};</a:t>
            </a:r>
            <a:r>
              <a:rPr lang="en-US" smtClean="0">
                <a:latin typeface="Courier New" pitchFamily="49" charset="0"/>
              </a:rPr>
              <a:t> </a:t>
            </a:r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for(int  item  :  nums)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     out.print(item + " "); 	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//outs 1 2 3 4 5 6 7</a:t>
            </a: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948077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800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0961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  <p:extLst>
      <p:ext uri="{BB962C8B-B14F-4D97-AF65-F5344CB8AC3E}">
        <p14:creationId xmlns:p14="http://schemas.microsoft.com/office/powerpoint/2010/main" val="4042397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  <p:extLst>
      <p:ext uri="{BB962C8B-B14F-4D97-AF65-F5344CB8AC3E}">
        <p14:creationId xmlns:p14="http://schemas.microsoft.com/office/powerpoint/2010/main" val="4087311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  <p:extLst>
      <p:ext uri="{BB962C8B-B14F-4D97-AF65-F5344CB8AC3E}">
        <p14:creationId xmlns:p14="http://schemas.microsoft.com/office/powerpoint/2010/main" val="119706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An array is a collection of boxes / spots / items that all store the same type of value.   </a:t>
            </a:r>
            <a:br>
              <a:rPr lang="en-US" sz="1600" dirty="0" smtClean="0"/>
            </a:br>
            <a:r>
              <a:rPr lang="en-US" sz="1600" dirty="0" smtClean="0"/>
              <a:t>Each spot in the array stores a value of the same type.</a:t>
            </a:r>
          </a:p>
          <a:p>
            <a:pPr eaLnBrk="1" hangingPunct="1"/>
            <a:r>
              <a:rPr lang="en-US" sz="1600" dirty="0" smtClean="0"/>
              <a:t>Each spot in the array is essentially a single variable of the type specified.</a:t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4710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  <p:extLst>
      <p:ext uri="{BB962C8B-B14F-4D97-AF65-F5344CB8AC3E}">
        <p14:creationId xmlns:p14="http://schemas.microsoft.com/office/powerpoint/2010/main" val="3366522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379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9114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only appear in front of nums once.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only appear on the left of nums when defining nums as an instance variable.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never appear on the left of nums in a constructor or any method.</a:t>
            </a:r>
          </a:p>
          <a:p>
            <a:pPr eaLnBrk="1" hangingPunct="1"/>
            <a:r>
              <a:rPr lang="en-US" sz="1600" smtClean="0"/>
              <a:t>The array  must be instantiated and sized in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3831398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424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 toString() method will use a loop to access all spots in the array.  The value in each spot will be added to output and returned at the end of the toString() method.</a:t>
            </a:r>
          </a:p>
        </p:txBody>
      </p:sp>
    </p:spTree>
    <p:extLst>
      <p:ext uri="{BB962C8B-B14F-4D97-AF65-F5344CB8AC3E}">
        <p14:creationId xmlns:p14="http://schemas.microsoft.com/office/powerpoint/2010/main" val="2338047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 toString() method will use a loop to access all spots in the array.  The value in each spot will be added to output and returned at the end of the toString() method.</a:t>
            </a:r>
          </a:p>
        </p:txBody>
      </p:sp>
    </p:spTree>
    <p:extLst>
      <p:ext uri="{BB962C8B-B14F-4D97-AF65-F5344CB8AC3E}">
        <p14:creationId xmlns:p14="http://schemas.microsoft.com/office/powerpoint/2010/main" val="1117780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6371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8101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built in Java Arrays.sort() method will naturally order all values in the array.</a:t>
            </a:r>
          </a:p>
          <a:p>
            <a:pPr eaLnBrk="1" hangingPunct="1"/>
            <a:r>
              <a:rPr lang="en-US" sz="1600" smtClean="0"/>
              <a:t>The values in the array will be in ascending order after the call to sort().</a:t>
            </a:r>
          </a:p>
          <a:p>
            <a:pPr eaLnBrk="1" hangingPunct="1"/>
            <a:r>
              <a:rPr lang="en-US" sz="1600" smtClean="0"/>
              <a:t>Arrays.sort() uses a quick sort to sort primitives and a merge sort to sort references.</a:t>
            </a:r>
          </a:p>
        </p:txBody>
      </p:sp>
    </p:spTree>
    <p:extLst>
      <p:ext uri="{BB962C8B-B14F-4D97-AF65-F5344CB8AC3E}">
        <p14:creationId xmlns:p14="http://schemas.microsoft.com/office/powerpoint/2010/main" val="31390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572191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toString will print out the array just like the toString for ArrayList.</a:t>
            </a:r>
          </a:p>
        </p:txBody>
      </p:sp>
    </p:spTree>
    <p:extLst>
      <p:ext uri="{BB962C8B-B14F-4D97-AF65-F5344CB8AC3E}">
        <p14:creationId xmlns:p14="http://schemas.microsoft.com/office/powerpoint/2010/main" val="3040285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886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7875" cy="34861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5879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2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136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4480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Individual spots in an array are accessed by using a number.  </a:t>
            </a:r>
          </a:p>
          <a:p>
            <a:pPr eaLnBrk="1" hangingPunct="1"/>
            <a:r>
              <a:rPr lang="en-US" sz="1600" dirty="0" smtClean="0"/>
              <a:t>The number indicates which spot you are accessing.  </a:t>
            </a:r>
          </a:p>
          <a:p>
            <a:pPr eaLnBrk="1" hangingPunct="1"/>
            <a:r>
              <a:rPr lang="en-US" sz="1600" dirty="0" smtClean="0"/>
              <a:t>Only integer values can be used to [access] a spot in an array.</a:t>
            </a:r>
          </a:p>
          <a:p>
            <a:pPr eaLnBrk="1" hangingPunct="1"/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 smtClean="0"/>
              <a:t> only]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[3]);</a:t>
            </a:r>
            <a:r>
              <a:rPr lang="en-US" sz="1600" dirty="0" smtClean="0"/>
              <a:t>   //outs 0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[0]);</a:t>
            </a:r>
            <a:r>
              <a:rPr lang="en-US" sz="1600" dirty="0" smtClean="0"/>
              <a:t>   //outs 9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165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Individual spots in an array are accessed by using a number.  </a:t>
            </a:r>
          </a:p>
          <a:p>
            <a:pPr eaLnBrk="1" hangingPunct="1"/>
            <a:r>
              <a:rPr lang="en-US" sz="1600" dirty="0" smtClean="0"/>
              <a:t>The number indicates which spot you are accessing.  </a:t>
            </a:r>
          </a:p>
          <a:p>
            <a:pPr eaLnBrk="1" hangingPunct="1"/>
            <a:r>
              <a:rPr lang="en-US" sz="1600" dirty="0" smtClean="0"/>
              <a:t>Only integer values can be used to [access] a spot in an array.</a:t>
            </a:r>
          </a:p>
          <a:p>
            <a:pPr eaLnBrk="1" hangingPunct="1"/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 smtClean="0"/>
              <a:t> only]</a:t>
            </a:r>
          </a:p>
        </p:txBody>
      </p:sp>
    </p:spTree>
    <p:extLst>
      <p:ext uri="{BB962C8B-B14F-4D97-AF65-F5344CB8AC3E}">
        <p14:creationId xmlns:p14="http://schemas.microsoft.com/office/powerpoint/2010/main" val="385379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2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3E02F-72F7-4E8B-9CCF-20F946BF5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D3149-0E10-4454-AFED-5B82082CE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C98EE-7261-4D41-8793-B8C203DCF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FAC4C-4A00-48F6-A001-AE6DC6DFE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2AE6D-CC5B-4A1F-970D-5180BBD4A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095B7-FD1E-43F0-8ADD-E6422B03E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6A2F3-2617-4759-A0C5-540F34BD2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BF637-F74D-4D94-A61B-F4A6D94E8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B6D37-0D37-4EF3-AEE8-F6B5F147E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FBA0F-5943-491B-BFCC-C6E56D1EB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68FB-49BF-450D-BA00-1AEB4A035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8DE9D4E0-EC78-4CA9-8CB6-F2E48559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47" y="130076"/>
            <a:ext cx="7772400" cy="1143000"/>
          </a:xfrm>
        </p:spPr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A+ Computer Science  -  www.apluscompsci.com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3847" y="1273076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Write a function that can print out 3 consecutive numbers given the starting number.</a:t>
            </a:r>
          </a:p>
          <a:p>
            <a:r>
              <a:rPr lang="en-US" b="0" dirty="0" smtClean="0"/>
              <a:t>The program should use a void function that performs the output.</a:t>
            </a:r>
          </a:p>
          <a:p>
            <a:r>
              <a:rPr lang="en-US" b="0" dirty="0" smtClean="0"/>
              <a:t>The program should prompt the user for a starting number </a:t>
            </a:r>
          </a:p>
          <a:p>
            <a:endParaRPr lang="en-US" b="0" dirty="0"/>
          </a:p>
          <a:p>
            <a:r>
              <a:rPr lang="en-US" b="0" dirty="0" smtClean="0"/>
              <a:t>The example below should have a call to </a:t>
            </a:r>
            <a:r>
              <a:rPr lang="en-US" b="0" dirty="0" err="1" smtClean="0"/>
              <a:t>threeNums</a:t>
            </a:r>
            <a:r>
              <a:rPr lang="en-US" b="0" dirty="0" smtClean="0"/>
              <a:t> (</a:t>
            </a:r>
            <a:r>
              <a:rPr lang="en-US" b="0" dirty="0" err="1" smtClean="0"/>
              <a:t>nums</a:t>
            </a:r>
            <a:r>
              <a:rPr lang="en-US" b="0" dirty="0" smtClean="0"/>
              <a:t>), where </a:t>
            </a:r>
            <a:r>
              <a:rPr lang="en-US" b="0" dirty="0" err="1" smtClean="0"/>
              <a:t>nums</a:t>
            </a:r>
            <a:r>
              <a:rPr lang="en-US" b="0" dirty="0" smtClean="0"/>
              <a:t> was assigned the requested value of 5</a:t>
            </a:r>
          </a:p>
          <a:p>
            <a:r>
              <a:rPr lang="en-US" b="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78" y="5266730"/>
            <a:ext cx="751973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ArrayA.cpp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7526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85800" y="1438906"/>
            <a:ext cx="6248400" cy="25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 dirty="0" err="1" smtClean="0">
                <a:solidFill>
                  <a:srgbClr val="000066"/>
                </a:solidFill>
              </a:rPr>
              <a:t>int</a:t>
            </a:r>
            <a:r>
              <a:rPr lang="en-US" sz="3200" dirty="0" smtClean="0">
                <a:solidFill>
                  <a:srgbClr val="000066"/>
                </a:solidFill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</a:rPr>
              <a:t>nums</a:t>
            </a:r>
            <a:r>
              <a:rPr lang="en-US" sz="3200" dirty="0" smtClean="0">
                <a:solidFill>
                  <a:srgbClr val="000066"/>
                </a:solidFill>
              </a:rPr>
              <a:t>[] </a:t>
            </a:r>
            <a:r>
              <a:rPr lang="en-US" sz="3200" dirty="0">
                <a:solidFill>
                  <a:srgbClr val="000066"/>
                </a:solidFill>
              </a:rPr>
              <a:t>= {2,3,5,1,0,6,7};  </a:t>
            </a:r>
          </a:p>
          <a:p>
            <a:pPr eaLnBrk="0" hangingPunct="0"/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 smtClean="0">
                <a:solidFill>
                  <a:srgbClr val="000066"/>
                </a:solidFill>
              </a:rPr>
              <a:t>cout</a:t>
            </a:r>
            <a:r>
              <a:rPr lang="en-US" sz="3200" dirty="0" smtClean="0">
                <a:solidFill>
                  <a:srgbClr val="000066"/>
                </a:solidFill>
              </a:rPr>
              <a:t> &lt;&lt;</a:t>
            </a:r>
            <a:r>
              <a:rPr lang="en-US" sz="3200" dirty="0" err="1" smtClean="0">
                <a:solidFill>
                  <a:srgbClr val="000066"/>
                </a:solidFill>
              </a:rPr>
              <a:t>nums</a:t>
            </a:r>
            <a:r>
              <a:rPr lang="en-US" sz="3200" dirty="0" smtClean="0">
                <a:solidFill>
                  <a:srgbClr val="000066"/>
                </a:solidFill>
              </a:rPr>
              <a:t>[0] &lt;&lt; </a:t>
            </a:r>
            <a:r>
              <a:rPr lang="en-US" sz="3200" dirty="0" err="1" smtClean="0">
                <a:solidFill>
                  <a:srgbClr val="000066"/>
                </a:solidFill>
              </a:rPr>
              <a:t>endl</a:t>
            </a:r>
            <a:r>
              <a:rPr lang="en-US" sz="3200" dirty="0">
                <a:solidFill>
                  <a:srgbClr val="000066"/>
                </a:solidFill>
              </a:rPr>
              <a:t>; </a:t>
            </a:r>
            <a:r>
              <a:rPr lang="en-US" sz="3200" dirty="0" err="1">
                <a:solidFill>
                  <a:srgbClr val="000066"/>
                </a:solidFill>
              </a:rPr>
              <a:t>cout</a:t>
            </a:r>
            <a:r>
              <a:rPr lang="en-US" sz="3200" dirty="0">
                <a:solidFill>
                  <a:srgbClr val="000066"/>
                </a:solidFill>
              </a:rPr>
              <a:t> </a:t>
            </a:r>
            <a:r>
              <a:rPr lang="en-US" sz="3200" dirty="0" smtClean="0">
                <a:solidFill>
                  <a:srgbClr val="000066"/>
                </a:solidFill>
              </a:rPr>
              <a:t>&lt;&lt;</a:t>
            </a:r>
            <a:r>
              <a:rPr lang="en-US" sz="3200" dirty="0" err="1" smtClean="0">
                <a:solidFill>
                  <a:srgbClr val="000066"/>
                </a:solidFill>
              </a:rPr>
              <a:t>nums</a:t>
            </a:r>
            <a:r>
              <a:rPr lang="en-US" sz="3200" dirty="0" smtClean="0">
                <a:solidFill>
                  <a:srgbClr val="000066"/>
                </a:solidFill>
              </a:rPr>
              <a:t>[2</a:t>
            </a:r>
            <a:r>
              <a:rPr lang="en-US" sz="3200" dirty="0" smtClean="0">
                <a:solidFill>
                  <a:srgbClr val="000066"/>
                </a:solidFill>
              </a:rPr>
              <a:t>] </a:t>
            </a:r>
            <a:r>
              <a:rPr lang="en-US" sz="3200" dirty="0">
                <a:solidFill>
                  <a:srgbClr val="000066"/>
                </a:solidFill>
              </a:rPr>
              <a:t>&lt;&lt; </a:t>
            </a:r>
            <a:r>
              <a:rPr lang="en-US" sz="3200" dirty="0" err="1">
                <a:solidFill>
                  <a:srgbClr val="000066"/>
                </a:solidFill>
              </a:rPr>
              <a:t>endl</a:t>
            </a:r>
            <a:r>
              <a:rPr lang="en-US" sz="3200" dirty="0">
                <a:solidFill>
                  <a:srgbClr val="000066"/>
                </a:solidFill>
              </a:rPr>
              <a:t>;    </a:t>
            </a:r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cout</a:t>
            </a:r>
            <a:r>
              <a:rPr lang="en-US" sz="3200" dirty="0">
                <a:solidFill>
                  <a:srgbClr val="000066"/>
                </a:solidFill>
              </a:rPr>
              <a:t> </a:t>
            </a:r>
            <a:r>
              <a:rPr lang="en-US" sz="3200" dirty="0" smtClean="0">
                <a:solidFill>
                  <a:srgbClr val="000066"/>
                </a:solidFill>
              </a:rPr>
              <a:t>&lt;&lt;</a:t>
            </a:r>
            <a:r>
              <a:rPr lang="en-US" sz="3200" dirty="0" err="1" smtClean="0">
                <a:solidFill>
                  <a:srgbClr val="000066"/>
                </a:solidFill>
              </a:rPr>
              <a:t>nums</a:t>
            </a:r>
            <a:r>
              <a:rPr lang="en-US" sz="3200" dirty="0" smtClean="0">
                <a:solidFill>
                  <a:srgbClr val="000066"/>
                </a:solidFill>
              </a:rPr>
              <a:t>[5</a:t>
            </a:r>
            <a:r>
              <a:rPr lang="en-US" sz="3200" dirty="0" smtClean="0">
                <a:solidFill>
                  <a:srgbClr val="000066"/>
                </a:solidFill>
              </a:rPr>
              <a:t>] </a:t>
            </a:r>
            <a:r>
              <a:rPr lang="en-US" sz="3200" dirty="0">
                <a:solidFill>
                  <a:srgbClr val="000066"/>
                </a:solidFill>
              </a:rPr>
              <a:t>&lt;&lt; </a:t>
            </a:r>
            <a:r>
              <a:rPr lang="en-US" sz="3200" dirty="0" err="1">
                <a:solidFill>
                  <a:srgbClr val="000066"/>
                </a:solidFill>
              </a:rPr>
              <a:t>endl</a:t>
            </a:r>
            <a:r>
              <a:rPr lang="en-US" sz="3200" dirty="0">
                <a:solidFill>
                  <a:srgbClr val="000066"/>
                </a:solidFill>
              </a:rPr>
              <a:t>;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58000" y="22860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2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6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311275" y="5562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58754" name="Group 34"/>
          <p:cNvGraphicFramePr>
            <a:graphicFrameLocks noGrp="1"/>
          </p:cNvGraphicFramePr>
          <p:nvPr/>
        </p:nvGraphicFramePr>
        <p:xfrm>
          <a:off x="2530475" y="5562600"/>
          <a:ext cx="474662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20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228599" y="1468441"/>
            <a:ext cx="6937625" cy="25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3200" dirty="0" err="1" smtClean="0">
                <a:solidFill>
                  <a:srgbClr val="000066"/>
                </a:solidFill>
              </a:rPr>
              <a:t>int</a:t>
            </a:r>
            <a:r>
              <a:rPr lang="en-US" sz="3200" dirty="0" smtClean="0">
                <a:solidFill>
                  <a:srgbClr val="000066"/>
                </a:solidFill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</a:rPr>
              <a:t>nums</a:t>
            </a:r>
            <a:r>
              <a:rPr lang="en-US" sz="3200" dirty="0" smtClean="0">
                <a:solidFill>
                  <a:srgbClr val="000066"/>
                </a:solidFill>
              </a:rPr>
              <a:t>[] </a:t>
            </a:r>
            <a:r>
              <a:rPr lang="en-US" sz="3200" dirty="0">
                <a:solidFill>
                  <a:srgbClr val="000066"/>
                </a:solidFill>
              </a:rPr>
              <a:t>= {2,3,5,1,0,6,7};  </a:t>
            </a:r>
          </a:p>
          <a:p>
            <a:pPr eaLnBrk="0" hangingPunct="0"/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 smtClean="0">
                <a:solidFill>
                  <a:srgbClr val="000066"/>
                </a:solidFill>
              </a:rPr>
              <a:t>cout</a:t>
            </a:r>
            <a:r>
              <a:rPr lang="en-US" sz="3200" dirty="0" smtClean="0">
                <a:solidFill>
                  <a:srgbClr val="000066"/>
                </a:solidFill>
              </a:rPr>
              <a:t> &lt;&lt;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[ 1 + 3 ] </a:t>
            </a:r>
            <a:r>
              <a:rPr lang="en-US" sz="3200" dirty="0" smtClean="0">
                <a:solidFill>
                  <a:srgbClr val="000066"/>
                </a:solidFill>
              </a:rPr>
              <a:t>&lt;&lt; </a:t>
            </a:r>
            <a:r>
              <a:rPr lang="en-US" sz="3200" dirty="0" err="1" smtClean="0">
                <a:solidFill>
                  <a:srgbClr val="000066"/>
                </a:solidFill>
              </a:rPr>
              <a:t>ednl</a:t>
            </a:r>
            <a:r>
              <a:rPr lang="en-US" sz="3200" dirty="0" smtClean="0">
                <a:solidFill>
                  <a:srgbClr val="000066"/>
                </a:solidFill>
              </a:rPr>
              <a:t>; </a:t>
            </a:r>
            <a:r>
              <a:rPr lang="en-US" sz="3200" dirty="0" err="1">
                <a:solidFill>
                  <a:srgbClr val="000066"/>
                </a:solidFill>
              </a:rPr>
              <a:t>cout</a:t>
            </a:r>
            <a:r>
              <a:rPr lang="en-US" sz="3200" dirty="0">
                <a:solidFill>
                  <a:srgbClr val="000066"/>
                </a:solidFill>
              </a:rPr>
              <a:t> &lt;&lt;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[ 7 / 2 ] </a:t>
            </a:r>
            <a:r>
              <a:rPr lang="en-US" sz="3200" dirty="0">
                <a:solidFill>
                  <a:srgbClr val="000066"/>
                </a:solidFill>
              </a:rPr>
              <a:t>&lt;&lt; </a:t>
            </a:r>
            <a:r>
              <a:rPr lang="en-US" sz="3200" dirty="0" err="1">
                <a:solidFill>
                  <a:srgbClr val="000066"/>
                </a:solidFill>
              </a:rPr>
              <a:t>ednl</a:t>
            </a:r>
            <a:r>
              <a:rPr lang="en-US" sz="3200" dirty="0">
                <a:solidFill>
                  <a:srgbClr val="000066"/>
                </a:solidFill>
              </a:rPr>
              <a:t>;    </a:t>
            </a:r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cout</a:t>
            </a:r>
            <a:r>
              <a:rPr lang="en-US" sz="3200" dirty="0">
                <a:solidFill>
                  <a:srgbClr val="000066"/>
                </a:solidFill>
              </a:rPr>
              <a:t> &lt;&lt;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[ 6 ] </a:t>
            </a:r>
            <a:r>
              <a:rPr lang="en-US" sz="3200" dirty="0">
                <a:solidFill>
                  <a:srgbClr val="000066"/>
                </a:solidFill>
              </a:rPr>
              <a:t>&lt;&lt; </a:t>
            </a:r>
            <a:r>
              <a:rPr lang="en-US" sz="3200" dirty="0" err="1">
                <a:solidFill>
                  <a:srgbClr val="000066"/>
                </a:solidFill>
              </a:rPr>
              <a:t>ednl</a:t>
            </a:r>
            <a:r>
              <a:rPr lang="en-US" sz="3200" dirty="0">
                <a:solidFill>
                  <a:srgbClr val="000066"/>
                </a:solidFill>
              </a:rPr>
              <a:t>;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7166224" y="1375094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1</a:t>
            </a:r>
            <a:br>
              <a:rPr lang="en-US" sz="3200"/>
            </a:br>
            <a:r>
              <a:rPr lang="en-US" sz="3200"/>
              <a:t>7</a:t>
            </a: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1311275" y="5562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58754" name="Group 34"/>
          <p:cNvGraphicFramePr>
            <a:graphicFrameLocks noGrp="1"/>
          </p:cNvGraphicFramePr>
          <p:nvPr/>
        </p:nvGraphicFramePr>
        <p:xfrm>
          <a:off x="2530475" y="5562600"/>
          <a:ext cx="474662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744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3716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Spots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Rectangle 3074"/>
          <p:cNvSpPr>
            <a:spLocks noChangeArrowheads="1"/>
          </p:cNvSpPr>
          <p:nvPr/>
        </p:nvSpPr>
        <p:spPr bwMode="auto">
          <a:xfrm>
            <a:off x="175980" y="1304330"/>
            <a:ext cx="6605819" cy="501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3200" dirty="0" err="1" smtClean="0">
                <a:solidFill>
                  <a:srgbClr val="000066"/>
                </a:solidFill>
              </a:rPr>
              <a:t>int</a:t>
            </a:r>
            <a:r>
              <a:rPr lang="en-US" sz="3200" dirty="0" smtClean="0">
                <a:solidFill>
                  <a:srgbClr val="000066"/>
                </a:solidFill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</a:rPr>
              <a:t>nums</a:t>
            </a:r>
            <a:r>
              <a:rPr lang="en-US" sz="3200" dirty="0" smtClean="0">
                <a:solidFill>
                  <a:srgbClr val="000066"/>
                </a:solidFill>
              </a:rPr>
              <a:t> []; </a:t>
            </a:r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[0] = 231;</a:t>
            </a: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[4] = 756;</a:t>
            </a: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[2] = 123;</a:t>
            </a:r>
          </a:p>
          <a:p>
            <a:pPr eaLnBrk="0" hangingPunct="0"/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 smtClean="0">
                <a:solidFill>
                  <a:srgbClr val="000066"/>
                </a:solidFill>
              </a:rPr>
              <a:t>cout</a:t>
            </a:r>
            <a:r>
              <a:rPr lang="en-US" sz="3200" dirty="0" smtClean="0">
                <a:solidFill>
                  <a:srgbClr val="000066"/>
                </a:solidFill>
              </a:rPr>
              <a:t> &lt;&lt; </a:t>
            </a:r>
            <a:r>
              <a:rPr lang="en-US" sz="3200" dirty="0" err="1" smtClean="0">
                <a:solidFill>
                  <a:srgbClr val="000066"/>
                </a:solidFill>
              </a:rPr>
              <a:t>nums</a:t>
            </a:r>
            <a:r>
              <a:rPr lang="en-US" sz="3200" dirty="0" smtClean="0">
                <a:solidFill>
                  <a:srgbClr val="000066"/>
                </a:solidFill>
              </a:rPr>
              <a:t>[0]&lt;&lt; </a:t>
            </a:r>
            <a:r>
              <a:rPr lang="en-US" sz="3200" dirty="0" err="1" smtClean="0">
                <a:solidFill>
                  <a:srgbClr val="000066"/>
                </a:solidFill>
              </a:rPr>
              <a:t>endl</a:t>
            </a:r>
            <a:r>
              <a:rPr lang="en-US" sz="3200" dirty="0" smtClean="0">
                <a:solidFill>
                  <a:srgbClr val="000066"/>
                </a:solidFill>
              </a:rPr>
              <a:t>;</a:t>
            </a:r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cout</a:t>
            </a:r>
            <a:r>
              <a:rPr lang="en-US" sz="3200" dirty="0">
                <a:solidFill>
                  <a:srgbClr val="000066"/>
                </a:solidFill>
              </a:rPr>
              <a:t> &lt;&lt;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[1] ]&lt;&lt; </a:t>
            </a:r>
            <a:r>
              <a:rPr lang="en-US" sz="3200" dirty="0" err="1">
                <a:solidFill>
                  <a:srgbClr val="000066"/>
                </a:solidFill>
              </a:rPr>
              <a:t>endl</a:t>
            </a:r>
            <a:r>
              <a:rPr lang="en-US" sz="3200" dirty="0">
                <a:solidFill>
                  <a:srgbClr val="000066"/>
                </a:solidFill>
              </a:rPr>
              <a:t>;</a:t>
            </a:r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cout</a:t>
            </a:r>
            <a:r>
              <a:rPr lang="en-US" sz="3200" dirty="0">
                <a:solidFill>
                  <a:srgbClr val="000066"/>
                </a:solidFill>
              </a:rPr>
              <a:t> &lt;&lt;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[4] ]&lt;&lt; </a:t>
            </a:r>
            <a:r>
              <a:rPr lang="en-US" sz="3200" dirty="0" err="1">
                <a:solidFill>
                  <a:srgbClr val="000066"/>
                </a:solidFill>
              </a:rPr>
              <a:t>endl</a:t>
            </a:r>
            <a:r>
              <a:rPr lang="en-US" sz="3200" dirty="0">
                <a:solidFill>
                  <a:srgbClr val="000066"/>
                </a:solidFill>
              </a:rPr>
              <a:t>;</a:t>
            </a:r>
            <a:endParaRPr lang="en-US" sz="3200" dirty="0">
              <a:solidFill>
                <a:srgbClr val="000066"/>
              </a:solidFill>
            </a:endParaRPr>
          </a:p>
          <a:p>
            <a:pPr eaLnBrk="0" hangingPunct="0"/>
            <a:r>
              <a:rPr lang="en-US" sz="3200" dirty="0" err="1">
                <a:solidFill>
                  <a:srgbClr val="000066"/>
                </a:solidFill>
              </a:rPr>
              <a:t>cout</a:t>
            </a:r>
            <a:r>
              <a:rPr lang="en-US" sz="3200" dirty="0">
                <a:solidFill>
                  <a:srgbClr val="000066"/>
                </a:solidFill>
              </a:rPr>
              <a:t> &lt;&lt; </a:t>
            </a:r>
            <a:r>
              <a:rPr lang="en-US" sz="3200" dirty="0" err="1">
                <a:solidFill>
                  <a:srgbClr val="000066"/>
                </a:solidFill>
              </a:rPr>
              <a:t>nums</a:t>
            </a:r>
            <a:r>
              <a:rPr lang="en-US" sz="3200" dirty="0">
                <a:solidFill>
                  <a:srgbClr val="000066"/>
                </a:solidFill>
              </a:rPr>
              <a:t>[4/2] ]&lt;&lt; </a:t>
            </a:r>
            <a:r>
              <a:rPr lang="en-US" sz="3200" dirty="0" err="1">
                <a:solidFill>
                  <a:srgbClr val="000066"/>
                </a:solidFill>
              </a:rPr>
              <a:t>endl</a:t>
            </a:r>
            <a:r>
              <a:rPr lang="en-US" sz="3200" dirty="0">
                <a:solidFill>
                  <a:srgbClr val="000066"/>
                </a:solidFill>
              </a:rPr>
              <a:t>;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33796" name="Text Box 3075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33798" name="Text Box 3077"/>
          <p:cNvSpPr txBox="1">
            <a:spLocks noChangeArrowheads="1"/>
          </p:cNvSpPr>
          <p:nvPr/>
        </p:nvSpPr>
        <p:spPr bwMode="auto">
          <a:xfrm>
            <a:off x="6858000" y="24384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/>
              <a:t>231</a:t>
            </a:r>
            <a:br>
              <a:rPr lang="en-US" sz="3200"/>
            </a:b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756</a:t>
            </a:r>
            <a:br>
              <a:rPr lang="en-US" sz="3200"/>
            </a:br>
            <a:r>
              <a:rPr lang="en-US" sz="3200"/>
              <a:t>123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Setting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676400"/>
            <a:ext cx="7086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Accessing Arrays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 Loops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80988" y="1524000"/>
            <a:ext cx="8863012" cy="2930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{3,2,5,1,0,6};</a:t>
            </a:r>
            <a:r>
              <a:rPr lang="en-US" sz="3100"/>
              <a:t> </a:t>
            </a:r>
            <a:endParaRPr lang="en-US" sz="3100">
              <a:solidFill>
                <a:srgbClr val="000066"/>
              </a:solidFill>
            </a:endParaRPr>
          </a:p>
          <a:p>
            <a:r>
              <a:rPr lang="en-US" sz="3100">
                <a:solidFill>
                  <a:srgbClr val="000066"/>
                </a:solidFill>
              </a:rPr>
              <a:t>for(int spot=0; spot&lt;nums.length; spot++)</a:t>
            </a:r>
          </a:p>
          <a:p>
            <a:r>
              <a:rPr lang="en-US" sz="3100">
                <a:solidFill>
                  <a:srgbClr val="000066"/>
                </a:solidFill>
              </a:rPr>
              <a:t>{</a:t>
            </a:r>
          </a:p>
          <a:p>
            <a:r>
              <a:rPr lang="en-US" sz="3100">
                <a:solidFill>
                  <a:srgbClr val="000066"/>
                </a:solidFill>
              </a:rPr>
              <a:t>     out.println(nums[spot]);   	</a:t>
            </a:r>
          </a:p>
          <a:p>
            <a:r>
              <a:rPr lang="en-US" sz="3100">
                <a:solidFill>
                  <a:srgbClr val="000066"/>
                </a:solidFill>
              </a:rPr>
              <a:t>}</a:t>
            </a:r>
          </a:p>
          <a:p>
            <a:endParaRPr lang="en-US" sz="3100">
              <a:solidFill>
                <a:srgbClr val="000066"/>
              </a:solidFill>
            </a:endParaRPr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7010400" y="2895600"/>
            <a:ext cx="1905000" cy="33543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000"/>
              <a:t>3</a:t>
            </a:r>
            <a:br>
              <a:rPr lang="en-US" sz="3000"/>
            </a:br>
            <a:r>
              <a:rPr lang="en-US" sz="3000"/>
              <a:t>2</a:t>
            </a:r>
            <a:br>
              <a:rPr lang="en-US" sz="3000"/>
            </a:br>
            <a:r>
              <a:rPr lang="en-US" sz="3000"/>
              <a:t>5</a:t>
            </a:r>
            <a:br>
              <a:rPr lang="en-US" sz="3000"/>
            </a:br>
            <a:r>
              <a:rPr lang="en-US" sz="3000"/>
              <a:t>1</a:t>
            </a:r>
            <a:br>
              <a:rPr lang="en-US" sz="3000"/>
            </a:br>
            <a:r>
              <a:rPr lang="en-US" sz="3000"/>
              <a:t>0</a:t>
            </a:r>
            <a:br>
              <a:rPr lang="en-US" sz="3000"/>
            </a:br>
            <a:r>
              <a:rPr lang="en-US" sz="3000"/>
              <a:t>6</a:t>
            </a: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914400" y="4495800"/>
            <a:ext cx="4953000" cy="12001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length returns the # of </a:t>
            </a:r>
          </a:p>
          <a:p>
            <a:r>
              <a:rPr lang="en-US">
                <a:solidFill>
                  <a:schemeClr val="accent2"/>
                </a:solidFill>
              </a:rPr>
              <a:t>elements/items/spots in the array!!!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143000" y="1676400"/>
            <a:ext cx="7239000" cy="3170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int[] nums = {3,2,5,1,0,6};</a:t>
            </a:r>
            <a:r>
              <a:rPr lang="en-US" sz="3200"/>
              <a:t> </a:t>
            </a:r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for(int  item  :  nums)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</a:p>
          <a:p>
            <a:r>
              <a:rPr lang="en-US" sz="3200">
                <a:solidFill>
                  <a:srgbClr val="000066"/>
                </a:solidFill>
              </a:rPr>
              <a:t>     out.println(item); 	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endParaRPr lang="en-US" sz="4000">
              <a:solidFill>
                <a:srgbClr val="000066"/>
              </a:solidFill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7010400" y="2438400"/>
            <a:ext cx="1905000" cy="35401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3</a:t>
            </a:r>
            <a:br>
              <a:rPr lang="en-US" sz="3200"/>
            </a:br>
            <a:r>
              <a:rPr lang="en-US" sz="3200"/>
              <a:t>2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1</a:t>
            </a:r>
            <a:br>
              <a:rPr lang="en-US" sz="3200"/>
            </a:b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6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25475" y="53340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200711" name="Group 7"/>
          <p:cNvGraphicFramePr>
            <a:graphicFrameLocks noGrp="1"/>
          </p:cNvGraphicFramePr>
          <p:nvPr/>
        </p:nvGraphicFramePr>
        <p:xfrm>
          <a:off x="1844675" y="5334000"/>
          <a:ext cx="4068763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1981200" y="46482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0" y="1701800"/>
            <a:ext cx="8578850" cy="2378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000"/>
              <a:t>int[] nums = new int[6];</a:t>
            </a:r>
          </a:p>
          <a:p>
            <a:r>
              <a:rPr lang="en-US" sz="3000"/>
              <a:t>for(int spot=0; spot&lt;nums.length; spot++)</a:t>
            </a:r>
          </a:p>
          <a:p>
            <a:r>
              <a:rPr lang="en-US" sz="3000"/>
              <a:t>{</a:t>
            </a:r>
          </a:p>
          <a:p>
            <a:r>
              <a:rPr lang="en-US" sz="3000"/>
              <a:t>    nums[spot] = spot*4;</a:t>
            </a:r>
          </a:p>
          <a:p>
            <a:r>
              <a:rPr lang="en-US" sz="3000"/>
              <a:t>}</a:t>
            </a:r>
          </a:p>
        </p:txBody>
      </p:sp>
      <p:sp>
        <p:nvSpPr>
          <p:cNvPr id="40965" name="Text Box 16"/>
          <p:cNvSpPr txBox="1">
            <a:spLocks noChangeArrowheads="1"/>
          </p:cNvSpPr>
          <p:nvPr/>
        </p:nvSpPr>
        <p:spPr bwMode="auto">
          <a:xfrm>
            <a:off x="1539875" y="5181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67982" name="Group 46"/>
          <p:cNvGraphicFramePr>
            <a:graphicFrameLocks noGrp="1"/>
          </p:cNvGraphicFramePr>
          <p:nvPr/>
        </p:nvGraphicFramePr>
        <p:xfrm>
          <a:off x="2759075" y="5181600"/>
          <a:ext cx="4068763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0982" name="Text Box 35"/>
          <p:cNvSpPr txBox="1">
            <a:spLocks noChangeArrowheads="1"/>
          </p:cNvSpPr>
          <p:nvPr/>
        </p:nvSpPr>
        <p:spPr bwMode="auto">
          <a:xfrm>
            <a:off x="2895600" y="4495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0    1     2    3    4    5 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501675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C++</a:t>
            </a:r>
            <a:endParaRPr lang="en-US" sz="4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Eraser" pitchFamily="2" charset="0"/>
            </a:endParaRP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 ARRAYS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09600" y="1524000"/>
            <a:ext cx="8305800" cy="3170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String[] wrds = {"cat","pig","dog"};</a:t>
            </a:r>
            <a:r>
              <a:rPr lang="en-US" sz="3200"/>
              <a:t> </a:t>
            </a:r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for(String  item  :  wrds)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</a:p>
          <a:p>
            <a:r>
              <a:rPr lang="en-US" sz="3200">
                <a:solidFill>
                  <a:srgbClr val="000066"/>
                </a:solidFill>
              </a:rPr>
              <a:t>     out.println(item); 	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endParaRPr lang="en-US" sz="4000">
              <a:solidFill>
                <a:srgbClr val="000066"/>
              </a:solidFill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629400" y="25146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cat</a:t>
            </a:r>
            <a:br>
              <a:rPr lang="en-US" sz="3200"/>
            </a:br>
            <a:r>
              <a:rPr lang="en-US" sz="3200"/>
              <a:t>pig</a:t>
            </a:r>
            <a:br>
              <a:rPr lang="en-US" sz="3200"/>
            </a:br>
            <a:r>
              <a:rPr lang="en-US" sz="3200"/>
              <a:t>dog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463675" y="5029200"/>
            <a:ext cx="1069975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wrds</a:t>
            </a:r>
          </a:p>
        </p:txBody>
      </p:sp>
      <p:graphicFrame>
        <p:nvGraphicFramePr>
          <p:cNvPr id="200711" name="Group 7"/>
          <p:cNvGraphicFramePr>
            <a:graphicFrameLocks noGrp="1"/>
          </p:cNvGraphicFramePr>
          <p:nvPr/>
        </p:nvGraphicFramePr>
        <p:xfrm>
          <a:off x="2682875" y="5029200"/>
          <a:ext cx="3184525" cy="838200"/>
        </p:xfrm>
        <a:graphic>
          <a:graphicData uri="http://schemas.openxmlformats.org/drawingml/2006/table">
            <a:tbl>
              <a:tblPr/>
              <a:tblGrid>
                <a:gridCol w="1060681"/>
                <a:gridCol w="1060680"/>
                <a:gridCol w="1063164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000" name="Text Box 25"/>
          <p:cNvSpPr txBox="1">
            <a:spLocks noChangeArrowheads="1"/>
          </p:cNvSpPr>
          <p:nvPr/>
        </p:nvSpPr>
        <p:spPr bwMode="auto">
          <a:xfrm>
            <a:off x="2819400" y="4343400"/>
            <a:ext cx="3048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  0        1        2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0772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arrayloopone.java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arraylooptwo.java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Counting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 Values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457200" y="1905000"/>
            <a:ext cx="8305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In order to count the number of occurrences of a particular value, you must use a loop to access all items in the array.</a:t>
            </a:r>
          </a:p>
          <a:p>
            <a:r>
              <a:rPr lang="en-US" sz="2800">
                <a:solidFill>
                  <a:schemeClr val="accent2"/>
                </a:solidFill>
              </a:rPr>
              <a:t/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You must also include an if statement to check for the specified value and a variable with which to count each of the variable’s occurrences.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1981200"/>
            <a:ext cx="8686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0">
              <a:solidFill>
                <a:schemeClr val="accent2"/>
              </a:solidFill>
            </a:endParaRP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loop through all array items </a:t>
            </a:r>
          </a:p>
          <a:p>
            <a:endParaRPr lang="en-US" sz="320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if current item == search value </a:t>
            </a: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increase the count by 1</a:t>
            </a:r>
          </a:p>
          <a:p>
            <a:endParaRPr lang="en-US" sz="3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533400" y="1524000"/>
            <a:ext cx="8153400" cy="5016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//assume nums is an array with values</a:t>
            </a:r>
          </a:p>
          <a:p>
            <a:r>
              <a:rPr lang="en-US" sz="3200">
                <a:solidFill>
                  <a:srgbClr val="000066"/>
                </a:solidFill>
              </a:rPr>
              <a:t/>
            </a:r>
            <a:br>
              <a:rPr lang="en-US" sz="3200">
                <a:solidFill>
                  <a:srgbClr val="000066"/>
                </a:solidFill>
              </a:rPr>
            </a:br>
            <a:r>
              <a:rPr lang="en-US" sz="3200">
                <a:solidFill>
                  <a:srgbClr val="000066"/>
                </a:solidFill>
              </a:rPr>
              <a:t>int count = 0;</a:t>
            </a:r>
            <a:br>
              <a:rPr lang="en-US" sz="3200">
                <a:solidFill>
                  <a:srgbClr val="000066"/>
                </a:solidFill>
              </a:rPr>
            </a:br>
            <a:r>
              <a:rPr lang="en-US" sz="3200">
                <a:solidFill>
                  <a:srgbClr val="000066"/>
                </a:solidFill>
              </a:rPr>
              <a:t>for( int  item  :  nums )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</a:p>
          <a:p>
            <a:r>
              <a:rPr lang="en-US" sz="3200">
                <a:solidFill>
                  <a:srgbClr val="000066"/>
                </a:solidFill>
              </a:rPr>
              <a:t>     if ( item matches provided value )</a:t>
            </a:r>
          </a:p>
          <a:p>
            <a:r>
              <a:rPr lang="en-US" sz="3200">
                <a:solidFill>
                  <a:srgbClr val="000066"/>
                </a:solidFill>
              </a:rPr>
              <a:t>        count = count + 1;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  <a:br>
              <a:rPr lang="en-US" sz="3200">
                <a:solidFill>
                  <a:srgbClr val="000066"/>
                </a:solidFill>
              </a:rPr>
            </a:br>
            <a:endParaRPr lang="en-US" sz="320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//return or print count</a:t>
            </a:r>
            <a:endParaRPr lang="en-US" sz="4000" b="0">
              <a:solidFill>
                <a:srgbClr val="00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arraycount.java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Deleting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 Values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143000" y="3429000"/>
            <a:ext cx="6324600" cy="569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</a:p>
        </p:txBody>
      </p: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Once instantiated, the size of an array can never change.  </a:t>
            </a:r>
            <a:endParaRPr lang="en-US" sz="44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447800" y="3962400"/>
            <a:ext cx="6324600" cy="569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newRay = new int[ size ];</a:t>
            </a:r>
          </a:p>
        </p:txBody>
      </p: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To delete values, a new array must be instantiated.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an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2228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Values must be copied from the old array to the new one.</a:t>
            </a: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1143000" y="3429000"/>
            <a:ext cx="6324600" cy="2478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int[] newRay = new int[ size ];</a:t>
            </a:r>
          </a:p>
          <a:p>
            <a:r>
              <a:rPr lang="en-US" sz="3100">
                <a:solidFill>
                  <a:srgbClr val="000066"/>
                </a:solidFill>
              </a:rPr>
              <a:t/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loop through nums</a:t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   copy stuff to newRay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81000" y="1905000"/>
            <a:ext cx="8534400" cy="3154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</a:p>
          <a:p>
            <a:endParaRPr lang="en-US" sz="3100">
              <a:solidFill>
                <a:srgbClr val="000066"/>
              </a:solidFill>
            </a:endParaRPr>
          </a:p>
          <a:p>
            <a:r>
              <a:rPr lang="en-US" sz="4400" u="sng">
                <a:solidFill>
                  <a:srgbClr val="000066"/>
                </a:solidFill>
              </a:rPr>
              <a:t>To delete all 7s</a:t>
            </a:r>
          </a:p>
          <a:p>
            <a:r>
              <a:rPr lang="en-US" sz="3100">
                <a:solidFill>
                  <a:srgbClr val="000066"/>
                </a:solidFill>
              </a:rPr>
              <a:t>Count the 7s</a:t>
            </a:r>
          </a:p>
          <a:p>
            <a:r>
              <a:rPr lang="en-US" sz="3100">
                <a:solidFill>
                  <a:srgbClr val="000066"/>
                </a:solidFill>
              </a:rPr>
              <a:t>Create an array set to count of non 7s</a:t>
            </a:r>
          </a:p>
          <a:p>
            <a:r>
              <a:rPr lang="en-US" sz="3100">
                <a:solidFill>
                  <a:srgbClr val="000066"/>
                </a:solidFill>
              </a:rPr>
              <a:t>Copy all non 7s to new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arraydelete.java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Arrays as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Instance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457200" y="1524000"/>
            <a:ext cx="8458200" cy="4362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sz="2800">
                <a:solidFill>
                  <a:srgbClr val="000066"/>
                </a:solidFill>
              </a:rPr>
              <a:t>{</a:t>
            </a:r>
          </a:p>
          <a:p>
            <a:r>
              <a:rPr lang="en-US" sz="2800">
                <a:solidFill>
                  <a:srgbClr val="000066"/>
                </a:solidFill>
              </a:rPr>
              <a:t>    private int[]  nums;      </a:t>
            </a:r>
            <a:r>
              <a:rPr lang="en-US" sz="2800">
                <a:solidFill>
                  <a:srgbClr val="009900"/>
                </a:solidFill>
              </a:rPr>
              <a:t>//has the value null</a:t>
            </a:r>
          </a:p>
          <a:p>
            <a:endParaRPr lang="en-US" sz="2800">
              <a:solidFill>
                <a:srgbClr val="000066"/>
              </a:solidFill>
            </a:endParaRPr>
          </a:p>
          <a:p>
            <a:r>
              <a:rPr lang="en-US" sz="2800">
                <a:solidFill>
                  <a:srgbClr val="000066"/>
                </a:solidFill>
              </a:rPr>
              <a:t>    public Array(){</a:t>
            </a:r>
          </a:p>
          <a:p>
            <a:r>
              <a:rPr lang="en-US" sz="2800">
                <a:solidFill>
                  <a:srgbClr val="000066"/>
                </a:solidFill>
              </a:rPr>
              <a:t>        nums = new int[10];    </a:t>
            </a:r>
            <a:r>
              <a:rPr lang="en-US" sz="2800">
                <a:solidFill>
                  <a:srgbClr val="009900"/>
                </a:solidFill>
              </a:rPr>
              <a:t>//sizes the array</a:t>
            </a:r>
          </a:p>
          <a:p>
            <a:r>
              <a:rPr lang="en-US" sz="2800">
                <a:solidFill>
                  <a:srgbClr val="000066"/>
                </a:solidFill>
              </a:rPr>
              <a:t>   }</a:t>
            </a:r>
          </a:p>
          <a:p>
            <a:endParaRPr lang="en-US" sz="2800">
              <a:solidFill>
                <a:srgbClr val="000066"/>
              </a:solidFill>
            </a:endParaRPr>
          </a:p>
          <a:p>
            <a:r>
              <a:rPr lang="en-US" sz="2800">
                <a:solidFill>
                  <a:srgbClr val="000066"/>
                </a:solidFill>
              </a:rPr>
              <a:t>    //other methods not shown</a:t>
            </a:r>
          </a:p>
          <a:p>
            <a:r>
              <a:rPr lang="en-US" sz="280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 Instance Variables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arrayivars.java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57200" y="1595021"/>
            <a:ext cx="84582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dirty="0">
                <a:solidFill>
                  <a:srgbClr val="000066"/>
                </a:solidFill>
              </a:rPr>
              <a:t>{</a:t>
            </a:r>
          </a:p>
          <a:p>
            <a:r>
              <a:rPr lang="en-US" dirty="0">
                <a:solidFill>
                  <a:srgbClr val="009900"/>
                </a:solidFill>
              </a:rPr>
              <a:t>   //instance </a:t>
            </a:r>
            <a:r>
              <a:rPr lang="en-US" dirty="0" err="1">
                <a:solidFill>
                  <a:srgbClr val="009900"/>
                </a:solidFill>
              </a:rPr>
              <a:t>vars</a:t>
            </a:r>
            <a:r>
              <a:rPr lang="en-US" dirty="0">
                <a:solidFill>
                  <a:srgbClr val="009900"/>
                </a:solidFill>
              </a:rPr>
              <a:t> and other methods not shown</a:t>
            </a:r>
          </a:p>
          <a:p>
            <a:r>
              <a:rPr lang="en-US" dirty="0">
                <a:solidFill>
                  <a:srgbClr val="000066"/>
                </a:solidFill>
              </a:rPr>
              <a:t>  </a:t>
            </a:r>
          </a:p>
          <a:p>
            <a:r>
              <a:rPr lang="en-US" dirty="0">
                <a:solidFill>
                  <a:srgbClr val="000066"/>
                </a:solidFill>
              </a:rPr>
              <a:t>   public String </a:t>
            </a:r>
            <a:r>
              <a:rPr lang="en-US" dirty="0" err="1">
                <a:solidFill>
                  <a:srgbClr val="000066"/>
                </a:solidFill>
              </a:rPr>
              <a:t>toString</a:t>
            </a:r>
            <a:r>
              <a:rPr lang="en-US" dirty="0">
                <a:solidFill>
                  <a:srgbClr val="000066"/>
                </a:solidFill>
              </a:rPr>
              <a:t>()</a:t>
            </a:r>
          </a:p>
          <a:p>
            <a:r>
              <a:rPr lang="en-US" dirty="0">
                <a:solidFill>
                  <a:srgbClr val="000066"/>
                </a:solidFill>
              </a:rPr>
              <a:t>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String output= "";</a:t>
            </a:r>
          </a:p>
          <a:p>
            <a:r>
              <a:rPr lang="en-US" dirty="0">
                <a:solidFill>
                  <a:srgbClr val="000066"/>
                </a:solidFill>
              </a:rPr>
              <a:t>       for(</a:t>
            </a:r>
            <a:r>
              <a:rPr lang="en-US" dirty="0" err="1">
                <a:solidFill>
                  <a:srgbClr val="000066"/>
                </a:solidFill>
              </a:rPr>
              <a:t>int</a:t>
            </a:r>
            <a:r>
              <a:rPr lang="en-US" dirty="0">
                <a:solidFill>
                  <a:srgbClr val="000066"/>
                </a:solidFill>
              </a:rPr>
              <a:t> spot=0; spot&lt;</a:t>
            </a:r>
            <a:r>
              <a:rPr lang="en-US" dirty="0" err="1">
                <a:solidFill>
                  <a:srgbClr val="000066"/>
                </a:solidFill>
              </a:rPr>
              <a:t>nums.length</a:t>
            </a:r>
            <a:r>
              <a:rPr lang="en-US" dirty="0">
                <a:solidFill>
                  <a:srgbClr val="000066"/>
                </a:solidFill>
              </a:rPr>
              <a:t>; spot++)</a:t>
            </a:r>
          </a:p>
          <a:p>
            <a:r>
              <a:rPr lang="en-US" dirty="0">
                <a:solidFill>
                  <a:srgbClr val="000066"/>
                </a:solidFill>
              </a:rPr>
              <a:t>    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     output=</a:t>
            </a:r>
            <a:r>
              <a:rPr lang="en-US" dirty="0" err="1">
                <a:solidFill>
                  <a:srgbClr val="000066"/>
                </a:solidFill>
              </a:rPr>
              <a:t>output+nums</a:t>
            </a:r>
            <a:r>
              <a:rPr lang="en-US" dirty="0">
                <a:solidFill>
                  <a:srgbClr val="000066"/>
                </a:solidFill>
              </a:rPr>
              <a:t>[spot]+" ";</a:t>
            </a:r>
          </a:p>
          <a:p>
            <a:r>
              <a:rPr lang="en-US" dirty="0">
                <a:solidFill>
                  <a:srgbClr val="000066"/>
                </a:solidFill>
              </a:rPr>
              <a:t>       }</a:t>
            </a:r>
          </a:p>
          <a:p>
            <a:r>
              <a:rPr lang="en-US" dirty="0">
                <a:solidFill>
                  <a:srgbClr val="000066"/>
                </a:solidFill>
              </a:rPr>
              <a:t>       return output;</a:t>
            </a:r>
          </a:p>
          <a:p>
            <a:r>
              <a:rPr lang="en-US" dirty="0">
                <a:solidFill>
                  <a:srgbClr val="000066"/>
                </a:solidFill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1000" y="1595021"/>
            <a:ext cx="84582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dirty="0">
                <a:solidFill>
                  <a:srgbClr val="000066"/>
                </a:solidFill>
              </a:rPr>
              <a:t>{</a:t>
            </a:r>
          </a:p>
          <a:p>
            <a:r>
              <a:rPr lang="en-US" dirty="0">
                <a:solidFill>
                  <a:srgbClr val="009900"/>
                </a:solidFill>
              </a:rPr>
              <a:t>   //instance </a:t>
            </a:r>
            <a:r>
              <a:rPr lang="en-US" dirty="0" err="1">
                <a:solidFill>
                  <a:srgbClr val="009900"/>
                </a:solidFill>
              </a:rPr>
              <a:t>vars</a:t>
            </a:r>
            <a:r>
              <a:rPr lang="en-US" dirty="0">
                <a:solidFill>
                  <a:srgbClr val="009900"/>
                </a:solidFill>
              </a:rPr>
              <a:t> and other methods not shown</a:t>
            </a:r>
          </a:p>
          <a:p>
            <a:r>
              <a:rPr lang="en-US" dirty="0">
                <a:solidFill>
                  <a:srgbClr val="000066"/>
                </a:solidFill>
              </a:rPr>
              <a:t>  </a:t>
            </a:r>
          </a:p>
          <a:p>
            <a:r>
              <a:rPr lang="en-US" dirty="0">
                <a:solidFill>
                  <a:srgbClr val="000066"/>
                </a:solidFill>
              </a:rPr>
              <a:t>   public String </a:t>
            </a:r>
            <a:r>
              <a:rPr lang="en-US" dirty="0" err="1">
                <a:solidFill>
                  <a:srgbClr val="000066"/>
                </a:solidFill>
              </a:rPr>
              <a:t>toString</a:t>
            </a:r>
            <a:r>
              <a:rPr lang="en-US" dirty="0">
                <a:solidFill>
                  <a:srgbClr val="000066"/>
                </a:solidFill>
              </a:rPr>
              <a:t>()</a:t>
            </a:r>
          </a:p>
          <a:p>
            <a:r>
              <a:rPr lang="en-US" dirty="0">
                <a:solidFill>
                  <a:srgbClr val="000066"/>
                </a:solidFill>
              </a:rPr>
              <a:t>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String output= "";</a:t>
            </a:r>
          </a:p>
          <a:p>
            <a:r>
              <a:rPr lang="en-US" dirty="0">
                <a:solidFill>
                  <a:srgbClr val="000066"/>
                </a:solidFill>
              </a:rPr>
              <a:t>       for(  </a:t>
            </a:r>
            <a:r>
              <a:rPr lang="en-US" dirty="0" err="1">
                <a:solidFill>
                  <a:srgbClr val="000066"/>
                </a:solidFill>
              </a:rPr>
              <a:t>int</a:t>
            </a: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dirty="0" err="1">
                <a:solidFill>
                  <a:srgbClr val="000066"/>
                </a:solidFill>
              </a:rPr>
              <a:t>val</a:t>
            </a:r>
            <a:r>
              <a:rPr lang="en-US" dirty="0">
                <a:solidFill>
                  <a:srgbClr val="000066"/>
                </a:solidFill>
              </a:rPr>
              <a:t>  :  </a:t>
            </a:r>
            <a:r>
              <a:rPr lang="en-US" dirty="0" err="1">
                <a:solidFill>
                  <a:srgbClr val="000066"/>
                </a:solidFill>
              </a:rPr>
              <a:t>nums</a:t>
            </a:r>
            <a:r>
              <a:rPr lang="en-US" dirty="0">
                <a:solidFill>
                  <a:srgbClr val="000066"/>
                </a:solidFill>
              </a:rPr>
              <a:t>  )</a:t>
            </a:r>
          </a:p>
          <a:p>
            <a:r>
              <a:rPr lang="en-US" dirty="0">
                <a:solidFill>
                  <a:srgbClr val="000066"/>
                </a:solidFill>
              </a:rPr>
              <a:t>    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     output = output + </a:t>
            </a:r>
            <a:r>
              <a:rPr lang="en-US" dirty="0" err="1">
                <a:solidFill>
                  <a:srgbClr val="000066"/>
                </a:solidFill>
              </a:rPr>
              <a:t>val</a:t>
            </a:r>
            <a:r>
              <a:rPr lang="en-US" dirty="0">
                <a:solidFill>
                  <a:srgbClr val="000066"/>
                </a:solidFill>
              </a:rPr>
              <a:t> + " ";</a:t>
            </a:r>
          </a:p>
          <a:p>
            <a:r>
              <a:rPr lang="en-US" dirty="0">
                <a:solidFill>
                  <a:srgbClr val="000066"/>
                </a:solidFill>
              </a:rPr>
              <a:t>       }</a:t>
            </a:r>
          </a:p>
          <a:p>
            <a:r>
              <a:rPr lang="en-US" dirty="0">
                <a:solidFill>
                  <a:srgbClr val="000066"/>
                </a:solidFill>
              </a:rPr>
              <a:t>       return output;</a:t>
            </a:r>
          </a:p>
          <a:p>
            <a:r>
              <a:rPr lang="en-US" dirty="0">
                <a:solidFill>
                  <a:srgbClr val="000066"/>
                </a:solidFill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3820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arrayivarstwo.java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828800" y="3727763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 dirty="0"/>
              <a:t> 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92852" y="4531724"/>
            <a:ext cx="76174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ray</a:t>
            </a:r>
            <a:endParaRPr lang="en-US" sz="2800" dirty="0"/>
          </a:p>
        </p:txBody>
      </p:sp>
      <p:graphicFrame>
        <p:nvGraphicFramePr>
          <p:cNvPr id="15258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31832"/>
              </p:ext>
            </p:extLst>
          </p:nvPr>
        </p:nvGraphicFramePr>
        <p:xfrm>
          <a:off x="1741488" y="4499181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38" name="Text Box 32"/>
          <p:cNvSpPr txBox="1">
            <a:spLocks noChangeArrowheads="1"/>
          </p:cNvSpPr>
          <p:nvPr/>
        </p:nvSpPr>
        <p:spPr bwMode="auto">
          <a:xfrm>
            <a:off x="3124200" y="3094320"/>
            <a:ext cx="237597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ray[10]; </a:t>
            </a:r>
            <a:endParaRPr lang="en-US" sz="2000" dirty="0"/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973084" y="1459378"/>
            <a:ext cx="7391400" cy="1385888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6666"/>
                </a:solidFill>
              </a:rPr>
              <a:t>An array is a group of items all of the same type which are accessed through a single identifier.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852" y="5486400"/>
            <a:ext cx="837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Denotes some </a:t>
            </a:r>
            <a:r>
              <a:rPr lang="en-US" dirty="0" err="1" smtClean="0"/>
              <a:t>int</a:t>
            </a:r>
            <a:r>
              <a:rPr lang="en-US" dirty="0" smtClean="0"/>
              <a:t> value generated by the compiler.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09600" y="1600200"/>
            <a:ext cx="6662738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99"/>
                </a:solidFill>
              </a:rPr>
              <a:t>int</a:t>
            </a:r>
            <a:r>
              <a:rPr lang="en-US" sz="3200" dirty="0">
                <a:solidFill>
                  <a:srgbClr val="000099"/>
                </a:solidFill>
              </a:rPr>
              <a:t> 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[] = {45,78,90,66,11};</a:t>
            </a:r>
          </a:p>
          <a:p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 err="1">
                <a:solidFill>
                  <a:srgbClr val="000099"/>
                </a:solidFill>
              </a:rPr>
              <a:t>Arrays.sort</a:t>
            </a:r>
            <a:r>
              <a:rPr lang="en-US" sz="3200" dirty="0">
                <a:solidFill>
                  <a:srgbClr val="000099"/>
                </a:solidFill>
              </a:rPr>
              <a:t>(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);</a:t>
            </a:r>
          </a:p>
          <a:p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>
                <a:solidFill>
                  <a:srgbClr val="000099"/>
                </a:solidFill>
              </a:rPr>
              <a:t>for(</a:t>
            </a:r>
            <a:r>
              <a:rPr lang="en-US" sz="3200" dirty="0" err="1">
                <a:solidFill>
                  <a:srgbClr val="000099"/>
                </a:solidFill>
              </a:rPr>
              <a:t>int</a:t>
            </a:r>
            <a:r>
              <a:rPr lang="en-US" sz="3200" dirty="0">
                <a:solidFill>
                  <a:srgbClr val="000099"/>
                </a:solidFill>
              </a:rPr>
              <a:t> item : 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)</a:t>
            </a:r>
          </a:p>
          <a:p>
            <a:r>
              <a:rPr lang="en-US" sz="3200" dirty="0">
                <a:solidFill>
                  <a:srgbClr val="000099"/>
                </a:solidFill>
              </a:rPr>
              <a:t>   </a:t>
            </a:r>
            <a:r>
              <a:rPr lang="en-US" sz="3200" dirty="0" err="1">
                <a:solidFill>
                  <a:srgbClr val="000099"/>
                </a:solidFill>
              </a:rPr>
              <a:t>out.println</a:t>
            </a:r>
            <a:r>
              <a:rPr lang="en-US" sz="3200" dirty="0">
                <a:solidFill>
                  <a:srgbClr val="000099"/>
                </a:solidFill>
              </a:rPr>
              <a:t>(item);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7086600" y="2057400"/>
            <a:ext cx="1905000" cy="30289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/>
            </a:r>
            <a:br>
              <a:rPr lang="en-US" sz="3200"/>
            </a:br>
            <a:r>
              <a:rPr lang="en-US" sz="3200"/>
              <a:t>11</a:t>
            </a:r>
          </a:p>
          <a:p>
            <a:pPr algn="ctr"/>
            <a:r>
              <a:rPr lang="en-US" sz="3200"/>
              <a:t>45</a:t>
            </a:r>
          </a:p>
          <a:p>
            <a:pPr algn="ctr"/>
            <a:r>
              <a:rPr lang="en-US" sz="3200"/>
              <a:t>66</a:t>
            </a:r>
          </a:p>
          <a:p>
            <a:pPr algn="ctr"/>
            <a:r>
              <a:rPr lang="en-US" sz="3200"/>
              <a:t>78</a:t>
            </a:r>
          </a:p>
          <a:p>
            <a:pPr algn="ctr"/>
            <a:r>
              <a:rPr lang="en-US" sz="3200"/>
              <a:t>90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1158875" y="5486400"/>
            <a:ext cx="7556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ray</a:t>
            </a:r>
          </a:p>
        </p:txBody>
      </p:sp>
      <p:graphicFrame>
        <p:nvGraphicFramePr>
          <p:cNvPr id="220183" name="Group 23"/>
          <p:cNvGraphicFramePr>
            <a:graphicFrameLocks noGrp="1"/>
          </p:cNvGraphicFramePr>
          <p:nvPr/>
        </p:nvGraphicFramePr>
        <p:xfrm>
          <a:off x="2378075" y="5486400"/>
          <a:ext cx="33909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509" name="Text Box 22"/>
          <p:cNvSpPr txBox="1">
            <a:spLocks noChangeArrowheads="1"/>
          </p:cNvSpPr>
          <p:nvPr/>
        </p:nvSpPr>
        <p:spPr bwMode="auto">
          <a:xfrm>
            <a:off x="2514600" y="48006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sort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352800" y="6172200"/>
            <a:ext cx="2895600" cy="457200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381000" y="2057400"/>
            <a:ext cx="8545513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99"/>
                </a:solidFill>
              </a:rPr>
              <a:t>int[] n = {45,78,90,66,11};</a:t>
            </a:r>
          </a:p>
          <a:p>
            <a:endParaRPr lang="en-US" sz="3200">
              <a:solidFill>
                <a:srgbClr val="000099"/>
              </a:solidFill>
            </a:endParaRPr>
          </a:p>
          <a:p>
            <a:r>
              <a:rPr lang="en-US" sz="3200">
                <a:solidFill>
                  <a:srgbClr val="000099"/>
                </a:solidFill>
              </a:rPr>
              <a:t>System.out.println( Arrays.toString(n));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4572000" y="4495800"/>
            <a:ext cx="4343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3200"/>
              <a:t>[45, 78, 90, 66, 11]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228600" y="5029200"/>
            <a:ext cx="414338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</a:t>
            </a:r>
          </a:p>
        </p:txBody>
      </p:sp>
      <p:graphicFrame>
        <p:nvGraphicFramePr>
          <p:cNvPr id="220183" name="Group 23"/>
          <p:cNvGraphicFramePr>
            <a:graphicFrameLocks noGrp="1"/>
          </p:cNvGraphicFramePr>
          <p:nvPr/>
        </p:nvGraphicFramePr>
        <p:xfrm>
          <a:off x="685800" y="5029200"/>
          <a:ext cx="33909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533" name="Text Box 22"/>
          <p:cNvSpPr txBox="1">
            <a:spLocks noChangeArrowheads="1"/>
          </p:cNvSpPr>
          <p:nvPr/>
        </p:nvSpPr>
        <p:spPr bwMode="auto">
          <a:xfrm>
            <a:off x="762000" y="4343400"/>
            <a:ext cx="3352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arrays_class.java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JAVA ARRAYS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828800" y="3727763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 dirty="0"/>
              <a:t> 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92852" y="4531724"/>
            <a:ext cx="76174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ray</a:t>
            </a:r>
            <a:endParaRPr lang="en-US" sz="2800" dirty="0"/>
          </a:p>
        </p:txBody>
      </p:sp>
      <p:graphicFrame>
        <p:nvGraphicFramePr>
          <p:cNvPr id="15258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99731"/>
              </p:ext>
            </p:extLst>
          </p:nvPr>
        </p:nvGraphicFramePr>
        <p:xfrm>
          <a:off x="1741488" y="4499181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38" name="Text Box 32"/>
          <p:cNvSpPr txBox="1">
            <a:spLocks noChangeArrowheads="1"/>
          </p:cNvSpPr>
          <p:nvPr/>
        </p:nvSpPr>
        <p:spPr bwMode="auto">
          <a:xfrm>
            <a:off x="995344" y="2663801"/>
            <a:ext cx="758412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ray[10] = {1, 2, 3, 4, 5, 6, 7, 8, 9, 0}; </a:t>
            </a:r>
            <a:endParaRPr lang="en-US" sz="2000" dirty="0"/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973084" y="1459378"/>
            <a:ext cx="7391400" cy="954107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006666"/>
                </a:solidFill>
              </a:rPr>
              <a:t>We can fill the array with values upon creation.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How do we fill it?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808252" y="4839309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 dirty="0"/>
              <a:t> 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81000" y="5725180"/>
            <a:ext cx="76174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ray</a:t>
            </a:r>
            <a:endParaRPr lang="en-US" sz="2800" dirty="0"/>
          </a:p>
        </p:txBody>
      </p:sp>
      <p:graphicFrame>
        <p:nvGraphicFramePr>
          <p:cNvPr id="15258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5928"/>
              </p:ext>
            </p:extLst>
          </p:nvPr>
        </p:nvGraphicFramePr>
        <p:xfrm>
          <a:off x="1720940" y="5609951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38" name="Text Box 32"/>
          <p:cNvSpPr txBox="1">
            <a:spLocks noChangeArrowheads="1"/>
          </p:cNvSpPr>
          <p:nvPr/>
        </p:nvSpPr>
        <p:spPr bwMode="auto">
          <a:xfrm>
            <a:off x="273387" y="2665790"/>
            <a:ext cx="8703024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ray[10];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ay[0] = 1; ray[1] </a:t>
            </a:r>
            <a:r>
              <a:rPr lang="en-US" sz="2800" dirty="0"/>
              <a:t>= </a:t>
            </a:r>
            <a:r>
              <a:rPr lang="en-US" sz="2800" dirty="0" smtClean="0"/>
              <a:t>2; ray[2] </a:t>
            </a:r>
            <a:r>
              <a:rPr lang="en-US" sz="2800" dirty="0"/>
              <a:t>= </a:t>
            </a:r>
            <a:r>
              <a:rPr lang="en-US" sz="2800" dirty="0" smtClean="0"/>
              <a:t>3; ray[3] </a:t>
            </a:r>
            <a:r>
              <a:rPr lang="en-US" sz="2800" dirty="0"/>
              <a:t>= </a:t>
            </a:r>
            <a:r>
              <a:rPr lang="en-US" sz="2800" dirty="0" smtClean="0"/>
              <a:t>4;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ray[4] </a:t>
            </a:r>
            <a:r>
              <a:rPr lang="en-US" sz="2800" dirty="0"/>
              <a:t>= </a:t>
            </a:r>
            <a:r>
              <a:rPr lang="en-US" sz="2800" dirty="0" smtClean="0"/>
              <a:t>5; ray[5] </a:t>
            </a:r>
            <a:r>
              <a:rPr lang="en-US" sz="2800" dirty="0"/>
              <a:t>= </a:t>
            </a:r>
            <a:r>
              <a:rPr lang="en-US" sz="2800" dirty="0" smtClean="0"/>
              <a:t>6; ray[6] </a:t>
            </a:r>
            <a:r>
              <a:rPr lang="en-US" sz="2800" dirty="0"/>
              <a:t>= </a:t>
            </a:r>
            <a:r>
              <a:rPr lang="en-US" sz="2800" dirty="0" smtClean="0"/>
              <a:t>7; ray[7] </a:t>
            </a:r>
            <a:r>
              <a:rPr lang="en-US" sz="2800" dirty="0"/>
              <a:t>= </a:t>
            </a:r>
            <a:r>
              <a:rPr lang="en-US" sz="2800" dirty="0" smtClean="0"/>
              <a:t>8;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ray[8] </a:t>
            </a:r>
            <a:r>
              <a:rPr lang="en-US" sz="2800" dirty="0"/>
              <a:t>= </a:t>
            </a:r>
            <a:r>
              <a:rPr lang="en-US" sz="2800" dirty="0" smtClean="0"/>
              <a:t>9; ray[9] </a:t>
            </a:r>
            <a:r>
              <a:rPr lang="en-US" sz="2800" dirty="0"/>
              <a:t>= </a:t>
            </a:r>
            <a:r>
              <a:rPr lang="en-US" sz="2800" dirty="0" smtClean="0"/>
              <a:t>0;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000" dirty="0"/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973084" y="1459378"/>
            <a:ext cx="7391400" cy="954107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006666"/>
                </a:solidFill>
              </a:rPr>
              <a:t>We can fill the array by individual assignment.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another way?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808252" y="4839309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 dirty="0"/>
              <a:t> 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81000" y="5725180"/>
            <a:ext cx="76174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ray</a:t>
            </a:r>
            <a:endParaRPr lang="en-US" sz="2800" dirty="0"/>
          </a:p>
        </p:txBody>
      </p:sp>
      <p:graphicFrame>
        <p:nvGraphicFramePr>
          <p:cNvPr id="15258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81401"/>
              </p:ext>
            </p:extLst>
          </p:nvPr>
        </p:nvGraphicFramePr>
        <p:xfrm>
          <a:off x="1720940" y="5609951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38" name="Text Box 32"/>
          <p:cNvSpPr txBox="1">
            <a:spLocks noChangeArrowheads="1"/>
          </p:cNvSpPr>
          <p:nvPr/>
        </p:nvSpPr>
        <p:spPr bwMode="auto">
          <a:xfrm>
            <a:off x="2264921" y="2592540"/>
            <a:ext cx="4807726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ray[10];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10; </a:t>
            </a:r>
            <a:r>
              <a:rPr lang="en-US" sz="2800" dirty="0" err="1" smtClean="0"/>
              <a:t>i</a:t>
            </a:r>
            <a:r>
              <a:rPr lang="en-US" sz="2800" dirty="0" smtClean="0"/>
              <a:t> ++)</a:t>
            </a:r>
          </a:p>
          <a:p>
            <a:r>
              <a:rPr lang="en-US" sz="2800" dirty="0" smtClean="0"/>
              <a:t>   ray[</a:t>
            </a:r>
            <a:r>
              <a:rPr lang="en-US" sz="2800" dirty="0" err="1" smtClean="0"/>
              <a:t>i</a:t>
            </a:r>
            <a:r>
              <a:rPr lang="en-US" sz="2800" dirty="0" smtClean="0"/>
              <a:t>] = 4;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000" dirty="0"/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973084" y="1459378"/>
            <a:ext cx="7391400" cy="52322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006666"/>
                </a:solidFill>
              </a:rPr>
              <a:t>We can use a loop.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another way?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304800" y="2608590"/>
            <a:ext cx="76174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ray</a:t>
            </a:r>
            <a:endParaRPr lang="en-US" sz="2800" dirty="0"/>
          </a:p>
        </p:txBody>
      </p:sp>
      <p:graphicFrame>
        <p:nvGraphicFramePr>
          <p:cNvPr id="2140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01881"/>
              </p:ext>
            </p:extLst>
          </p:nvPr>
        </p:nvGraphicFramePr>
        <p:xfrm>
          <a:off x="1524000" y="2644842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609600" y="3461448"/>
            <a:ext cx="8358378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The</a:t>
            </a:r>
            <a:r>
              <a:rPr lang="en-US" sz="3200" dirty="0">
                <a:solidFill>
                  <a:schemeClr val="accent2"/>
                </a:solidFill>
              </a:rPr>
              <a:t> [spot/index]</a:t>
            </a:r>
            <a:r>
              <a:rPr lang="en-US" sz="3200" dirty="0"/>
              <a:t> indicates which </a:t>
            </a:r>
            <a:br>
              <a:rPr lang="en-US" sz="3200" dirty="0"/>
            </a:br>
            <a:r>
              <a:rPr lang="en-US" sz="3200" dirty="0"/>
              <a:t>value in the array is being manipulated.</a:t>
            </a:r>
          </a:p>
          <a:p>
            <a:endParaRPr lang="en-US" sz="3200" dirty="0"/>
          </a:p>
          <a:p>
            <a:r>
              <a:rPr lang="en-US" sz="3200" dirty="0" smtClean="0"/>
              <a:t>ray</a:t>
            </a:r>
            <a:r>
              <a:rPr lang="en-US" sz="3200" dirty="0" smtClean="0">
                <a:solidFill>
                  <a:schemeClr val="accent2"/>
                </a:solidFill>
              </a:rPr>
              <a:t>[0</a:t>
            </a:r>
            <a:r>
              <a:rPr lang="en-US" sz="3200" dirty="0">
                <a:solidFill>
                  <a:schemeClr val="accent2"/>
                </a:solidFill>
              </a:rPr>
              <a:t>]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9900"/>
                </a:solidFill>
              </a:rPr>
              <a:t>9</a:t>
            </a:r>
            <a:r>
              <a:rPr lang="en-US" sz="3200" dirty="0"/>
              <a:t>;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accent2"/>
                </a:solidFill>
              </a:rPr>
              <a:t>0</a:t>
            </a:r>
            <a:r>
              <a:rPr lang="en-US" sz="3200" dirty="0"/>
              <a:t> spot is being set to </a:t>
            </a:r>
            <a:r>
              <a:rPr lang="en-US" sz="3200" dirty="0">
                <a:solidFill>
                  <a:srgbClr val="009900"/>
                </a:solidFill>
              </a:rPr>
              <a:t>9</a:t>
            </a:r>
            <a:r>
              <a:rPr lang="en-US" sz="3200" dirty="0"/>
              <a:t>.</a:t>
            </a:r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1676400" y="1984663"/>
            <a:ext cx="67976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</a:rPr>
              <a:t>0    </a:t>
            </a:r>
            <a:r>
              <a:rPr lang="en-US" sz="2800" dirty="0"/>
              <a:t>1     2    3    4    5	    6	  7    8    9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76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How do we Access Elements?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81672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3200" dirty="0"/>
          </a:p>
          <a:p>
            <a:r>
              <a:rPr lang="en-US" sz="3200" dirty="0" smtClean="0"/>
              <a:t>C++ </a:t>
            </a:r>
            <a:r>
              <a:rPr lang="en-US" sz="3200" dirty="0"/>
              <a:t>indexes must always be </a:t>
            </a:r>
            <a:r>
              <a:rPr lang="en-US" sz="3200" i="1" u="sng" dirty="0">
                <a:solidFill>
                  <a:srgbClr val="FF0000"/>
                </a:solidFill>
              </a:rPr>
              <a:t>integers</a:t>
            </a:r>
          </a:p>
          <a:p>
            <a:r>
              <a:rPr lang="en-US" sz="3200" dirty="0"/>
              <a:t>and the first index will always be 0.</a:t>
            </a:r>
            <a:endParaRPr lang="en-US" sz="2800" dirty="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/>
              <a:t>  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473075" y="4267200"/>
            <a:ext cx="76174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ray</a:t>
            </a:r>
            <a:endParaRPr lang="en-US" sz="2800" dirty="0"/>
          </a:p>
        </p:txBody>
      </p:sp>
      <p:graphicFrame>
        <p:nvGraphicFramePr>
          <p:cNvPr id="182303" name="Group 31"/>
          <p:cNvGraphicFramePr>
            <a:graphicFrameLocks noGrp="1"/>
          </p:cNvGraphicFramePr>
          <p:nvPr/>
        </p:nvGraphicFramePr>
        <p:xfrm>
          <a:off x="1692275" y="42672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are Indexes?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2360</Words>
  <Application>Microsoft Office PowerPoint</Application>
  <PresentationFormat>On-screen Show (4:3)</PresentationFormat>
  <Paragraphs>596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Comic Sans MS</vt:lpstr>
      <vt:lpstr>Courier New</vt:lpstr>
      <vt:lpstr>Eraser</vt:lpstr>
      <vt:lpstr>Tahoma</vt:lpstr>
      <vt:lpstr>Times New Roman</vt:lpstr>
      <vt:lpstr>Default Design</vt:lpstr>
      <vt:lpstr>Warm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Arrays</dc:subject>
  <dc:creator>A+ Computer Science</dc:creator>
  <cp:keywords>www.apluscompsci.com</cp:keywords>
  <dc:description>Arrays_x000d_
©A+ Computer Science_x000d_
www.apluscompsci.com</dc:description>
  <cp:lastModifiedBy>Jeff Baker</cp:lastModifiedBy>
  <cp:revision>505</cp:revision>
  <dcterms:created xsi:type="dcterms:W3CDTF">1997-11-19T18:53:48Z</dcterms:created>
  <dcterms:modified xsi:type="dcterms:W3CDTF">2016-11-13T21:22:33Z</dcterms:modified>
  <cp:category>www.apluscompsci.com</cp:category>
</cp:coreProperties>
</file>