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22" r:id="rId2"/>
    <p:sldId id="323" r:id="rId3"/>
    <p:sldId id="318" r:id="rId4"/>
    <p:sldId id="320" r:id="rId5"/>
    <p:sldId id="330" r:id="rId6"/>
    <p:sldId id="311" r:id="rId7"/>
    <p:sldId id="273" r:id="rId8"/>
    <p:sldId id="332" r:id="rId9"/>
    <p:sldId id="331" r:id="rId10"/>
    <p:sldId id="312" r:id="rId11"/>
    <p:sldId id="286" r:id="rId12"/>
    <p:sldId id="262" r:id="rId13"/>
    <p:sldId id="309" r:id="rId14"/>
    <p:sldId id="333" r:id="rId15"/>
    <p:sldId id="302" r:id="rId16"/>
    <p:sldId id="304" r:id="rId17"/>
    <p:sldId id="334" r:id="rId18"/>
    <p:sldId id="313" r:id="rId19"/>
    <p:sldId id="335" r:id="rId20"/>
    <p:sldId id="288" r:id="rId21"/>
    <p:sldId id="310" r:id="rId22"/>
    <p:sldId id="329" r:id="rId2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6600"/>
    <a:srgbClr val="A50021"/>
    <a:srgbClr val="003366"/>
    <a:srgbClr val="6600CC"/>
    <a:srgbClr val="800000"/>
    <a:srgbClr val="F9FFD5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415" autoAdjust="0"/>
    <p:restoredTop sz="62186" autoAdjust="0"/>
  </p:normalViewPr>
  <p:slideViewPr>
    <p:cSldViewPr>
      <p:cViewPr varScale="1">
        <p:scale>
          <a:sx n="70" d="100"/>
          <a:sy n="70" d="100"/>
        </p:scale>
        <p:origin x="16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2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fld id="{D1FE062D-147C-4D80-BB62-A064A6B4E6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88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463675" y="9121775"/>
            <a:ext cx="58515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332" tIns="48667" rIns="97332" bIns="48667" anchor="b"/>
          <a:lstStyle/>
          <a:p>
            <a:pPr algn="r" defTabSz="966788">
              <a:defRPr/>
            </a:pPr>
            <a:r>
              <a:rPr lang="en-US" sz="1300"/>
              <a:t>©A+ Computer Science     www.apluscompsci.com                 </a:t>
            </a:r>
            <a:fld id="{7D539933-0A97-49E1-ABA3-74A361057662}" type="slidenum">
              <a:rPr lang="en-US" sz="1300"/>
              <a:pPr algn="r" defTabSz="966788">
                <a:defRPr/>
              </a:pPr>
              <a:t>‹#›</a:t>
            </a:fld>
            <a:endParaRPr lang="en-US" sz="3800"/>
          </a:p>
        </p:txBody>
      </p:sp>
    </p:spTree>
    <p:extLst>
      <p:ext uri="{BB962C8B-B14F-4D97-AF65-F5344CB8AC3E}">
        <p14:creationId xmlns:p14="http://schemas.microsoft.com/office/powerpoint/2010/main" val="34868484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</p:spPr>
        <p:txBody>
          <a:bodyPr lIns="96661" tIns="48331" rIns="96661" bIns="48331"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/>
        </p:spPr>
        <p:txBody>
          <a:bodyPr lIns="96661" tIns="48331" rIns="96661" bIns="48331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336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do something 1</a:t>
            </a:r>
            <a:r>
              <a:rPr lang="en-US" sz="1600" smtClean="0"/>
              <a:t> and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do something 2</a:t>
            </a:r>
            <a:r>
              <a:rPr lang="en-US" sz="1600" smtClean="0"/>
              <a:t> will occur if the condition is true.</a:t>
            </a:r>
          </a:p>
          <a:p>
            <a:endParaRPr lang="en-US" sz="1600" smtClean="0"/>
          </a:p>
          <a:p>
            <a:r>
              <a:rPr lang="en-US" sz="1600" smtClean="0"/>
              <a:t>If the condition is false,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do something 1</a:t>
            </a:r>
            <a:r>
              <a:rPr lang="en-US" sz="1600" smtClean="0"/>
              <a:t> and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do something 2</a:t>
            </a:r>
            <a:r>
              <a:rPr lang="en-US" sz="1600" smtClean="0"/>
              <a:t> will not occur.</a:t>
            </a:r>
          </a:p>
          <a:p>
            <a:r>
              <a:rPr lang="en-US" sz="160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1507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dirty="0" smtClean="0"/>
              <a:t>If </a:t>
            </a:r>
            <a:r>
              <a:rPr lang="en-US" sz="1600" dirty="0" err="1" smtClean="0"/>
              <a:t>aplus</a:t>
            </a:r>
            <a:r>
              <a:rPr lang="en-US" sz="1600" dirty="0" smtClean="0"/>
              <a:t> is less than 100, the example above will display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aplus</a:t>
            </a:r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 100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If </a:t>
            </a:r>
            <a:r>
              <a:rPr lang="en-US" sz="1600" dirty="0" err="1" smtClean="0"/>
              <a:t>aplus</a:t>
            </a:r>
            <a:r>
              <a:rPr lang="en-US" sz="1600" dirty="0" smtClean="0"/>
              <a:t> is greater than 100, the example above will display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aplus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&gt; 100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39934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If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uilScore</a:t>
            </a:r>
            <a:r>
              <a:rPr lang="en-US" sz="1600" smtClean="0"/>
              <a:t> is equal to 240, the example above will display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state champ</a:t>
            </a:r>
            <a:r>
              <a:rPr lang="en-US" sz="1600" smtClean="0"/>
              <a:t>.</a:t>
            </a:r>
          </a:p>
          <a:p>
            <a:r>
              <a:rPr lang="en-US" sz="1600" smtClean="0"/>
              <a:t>If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uilScore</a:t>
            </a:r>
            <a:r>
              <a:rPr lang="en-US" sz="1600" smtClean="0"/>
              <a:t> is less than 100, the example above will display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work harder</a:t>
            </a:r>
            <a:r>
              <a:rPr lang="en-US" sz="1600" smtClean="0"/>
              <a:t>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7284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stringOne</a:t>
            </a:r>
            <a:r>
              <a:rPr lang="en-US" sz="1600" smtClean="0"/>
              <a:t> is a reference.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stringOne</a:t>
            </a:r>
            <a:r>
              <a:rPr lang="en-US" sz="1600" smtClean="0"/>
              <a:t> stores the location / memory address of the String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"big"</a:t>
            </a:r>
            <a:r>
              <a:rPr lang="en-US" sz="1600" smtClean="0"/>
              <a:t>.  </a:t>
            </a:r>
          </a:p>
          <a:p>
            <a:r>
              <a:rPr lang="en-US" sz="1600" smtClean="0"/>
              <a:t>To determine if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stringOne</a:t>
            </a:r>
            <a:r>
              <a:rPr lang="en-US" sz="1600" smtClean="0"/>
              <a:t> equals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"it"</a:t>
            </a:r>
            <a:r>
              <a:rPr lang="en-US" sz="1600" smtClean="0">
                <a:cs typeface="Times New Roman" pitchFamily="18" charset="0"/>
              </a:rPr>
              <a:t>,</a:t>
            </a:r>
            <a:r>
              <a:rPr lang="en-US" sz="1600" smtClean="0"/>
              <a:t> the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equals()</a:t>
            </a:r>
            <a:r>
              <a:rPr lang="en-US" sz="1600" smtClean="0"/>
              <a:t> method must be used.  </a:t>
            </a:r>
          </a:p>
          <a:p>
            <a:r>
              <a:rPr lang="en-US" sz="1600" smtClean="0"/>
              <a:t>If the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600" smtClean="0"/>
              <a:t> operator is used, the location / memory addresses would be compared.</a:t>
            </a:r>
          </a:p>
        </p:txBody>
      </p:sp>
    </p:spTree>
    <p:extLst>
      <p:ext uri="{BB962C8B-B14F-4D97-AF65-F5344CB8AC3E}">
        <p14:creationId xmlns:p14="http://schemas.microsoft.com/office/powerpoint/2010/main" val="3866393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If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isOdd</a:t>
            </a:r>
            <a:r>
              <a:rPr lang="en-US" sz="1600" smtClean="0"/>
              <a:t> is true, the example above will display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isodd</a:t>
            </a:r>
            <a:r>
              <a:rPr lang="en-US" sz="1600" smtClean="0"/>
              <a:t>.</a:t>
            </a:r>
          </a:p>
          <a:p>
            <a:r>
              <a:rPr lang="en-US" sz="1600" smtClean="0"/>
              <a:t>If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isOdd</a:t>
            </a:r>
            <a:r>
              <a:rPr lang="en-US" sz="1600" smtClean="0"/>
              <a:t> is false, the example above will display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sz="1600" smtClean="0"/>
              <a:t>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6978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Nesting occurs when one thing is placed inside of another thing.</a:t>
            </a:r>
          </a:p>
          <a:p>
            <a:endParaRPr lang="en-US" sz="1600" smtClean="0"/>
          </a:p>
          <a:p>
            <a:r>
              <a:rPr lang="en-US" sz="1600" smtClean="0"/>
              <a:t>In the example,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if(num&gt;2)</a:t>
            </a:r>
            <a:r>
              <a:rPr lang="en-US" sz="1600" smtClean="0"/>
              <a:t> contains 2 ifs.   The 2 ifs have been nested in side of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if(num&gt;2)</a:t>
            </a:r>
            <a:r>
              <a:rPr lang="en-US" sz="1600" smtClean="0"/>
              <a:t>.  </a:t>
            </a:r>
          </a:p>
          <a:p>
            <a:endParaRPr lang="en-US" sz="1600" smtClean="0"/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if(num&gt;2)</a:t>
            </a:r>
            <a:r>
              <a:rPr lang="en-US" sz="1600" smtClean="0"/>
              <a:t> is true, the 2 nested ifs will be evaluated.  </a:t>
            </a:r>
          </a:p>
        </p:txBody>
      </p:sp>
    </p:spTree>
    <p:extLst>
      <p:ext uri="{BB962C8B-B14F-4D97-AF65-F5344CB8AC3E}">
        <p14:creationId xmlns:p14="http://schemas.microsoft.com/office/powerpoint/2010/main" val="2359114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NEVER put a semi-colon before an OPEN BRACE.</a:t>
            </a:r>
          </a:p>
          <a:p>
            <a:endParaRPr lang="en-US" sz="1600" smtClean="0"/>
          </a:p>
          <a:p>
            <a:r>
              <a:rPr lang="en-US" sz="1600" smtClean="0"/>
              <a:t>NEVER use one equal = when comparing values.</a:t>
            </a:r>
          </a:p>
          <a:p>
            <a:r>
              <a:rPr lang="en-US" sz="1600" smtClean="0"/>
              <a:t>ALWAYS use two == equals when looking to see if two things are the same.   2 eyes 2 ==</a:t>
            </a:r>
          </a:p>
        </p:txBody>
      </p:sp>
    </p:spTree>
    <p:extLst>
      <p:ext uri="{BB962C8B-B14F-4D97-AF65-F5344CB8AC3E}">
        <p14:creationId xmlns:p14="http://schemas.microsoft.com/office/powerpoint/2010/main" val="4114880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49202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</p:spPr>
        <p:txBody>
          <a:bodyPr lIns="96661" tIns="48331" rIns="96661" bIns="48331"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/>
        </p:spPr>
        <p:txBody>
          <a:bodyPr lIns="96661" tIns="48331" rIns="96661" bIns="48331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5667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4906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>
                <a:cs typeface="Times New Roman" pitchFamily="18" charset="0"/>
              </a:rPr>
              <a:t>If statements are just simple decision-making statements.</a:t>
            </a:r>
          </a:p>
          <a:p>
            <a:r>
              <a:rPr lang="en-US" sz="1600" smtClean="0">
                <a:cs typeface="Times New Roman" pitchFamily="18" charset="0"/>
              </a:rPr>
              <a:t>A condition is checked and something may or may not happen based on the evaluation of that condition.</a:t>
            </a:r>
          </a:p>
          <a:p>
            <a:r>
              <a:rPr lang="en-US" sz="1600" smtClean="0"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5844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>
                <a:cs typeface="Times New Roman" pitchFamily="18" charset="0"/>
              </a:rPr>
              <a:t>If statements are just simple decision-making statements.</a:t>
            </a:r>
          </a:p>
          <a:p>
            <a:r>
              <a:rPr lang="en-US" sz="1600" smtClean="0">
                <a:cs typeface="Times New Roman" pitchFamily="18" charset="0"/>
              </a:rPr>
              <a:t>A condition is checked and something may or may not happen based on the evaluation of that condition.</a:t>
            </a:r>
          </a:p>
        </p:txBody>
      </p:sp>
    </p:spTree>
    <p:extLst>
      <p:ext uri="{BB962C8B-B14F-4D97-AF65-F5344CB8AC3E}">
        <p14:creationId xmlns:p14="http://schemas.microsoft.com/office/powerpoint/2010/main" val="2187933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9507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Relational operators are used to compare values for equality, less than, and greater than.</a:t>
            </a:r>
          </a:p>
          <a:p>
            <a:endParaRPr lang="en-US" sz="1600" smtClean="0"/>
          </a:p>
          <a:p>
            <a:r>
              <a:rPr lang="en-US" sz="1600" smtClean="0"/>
              <a:t>90&lt;2 is false.</a:t>
            </a:r>
          </a:p>
          <a:p>
            <a:r>
              <a:rPr lang="en-US" sz="1600" smtClean="0"/>
              <a:t>90&gt;2 is true.</a:t>
            </a:r>
          </a:p>
          <a:p>
            <a:r>
              <a:rPr lang="en-US" sz="1600" smtClean="0"/>
              <a:t>90==2 is false.</a:t>
            </a:r>
          </a:p>
          <a:p>
            <a:r>
              <a:rPr lang="en-US" sz="1600" smtClean="0"/>
              <a:t>2==2 is true.</a:t>
            </a:r>
          </a:p>
        </p:txBody>
      </p:sp>
    </p:spTree>
    <p:extLst>
      <p:ext uri="{BB962C8B-B14F-4D97-AF65-F5344CB8AC3E}">
        <p14:creationId xmlns:p14="http://schemas.microsoft.com/office/powerpoint/2010/main" val="3661299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A boolean is a variable or condition that can be evaluated as true or false.  </a:t>
            </a:r>
          </a:p>
          <a:p>
            <a:endParaRPr lang="en-US" sz="1600" smtClean="0"/>
          </a:p>
          <a:p>
            <a:r>
              <a:rPr lang="en-US" sz="1600" smtClean="0"/>
              <a:t>90&lt;2 is false.</a:t>
            </a:r>
          </a:p>
          <a:p>
            <a:r>
              <a:rPr lang="en-US" sz="1600" smtClean="0"/>
              <a:t>90&gt;2 is true.</a:t>
            </a:r>
          </a:p>
          <a:p>
            <a:r>
              <a:rPr lang="en-US" sz="1600" smtClean="0"/>
              <a:t>90==2 is false.</a:t>
            </a:r>
          </a:p>
          <a:p>
            <a:r>
              <a:rPr lang="en-US" sz="1600" smtClean="0"/>
              <a:t>2==2 is true.</a:t>
            </a:r>
          </a:p>
          <a:p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3699266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9140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79467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BD2AE-9F4E-4B8F-AC4A-CE8A64A53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419FF-0F56-4097-BD90-44B1AFF5A2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36AF1-0D1D-4352-934B-7F441557A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6B06B-B22F-4999-9FAB-4E7A02CCEE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79901-8754-4A0E-8B2D-0031B2DAE6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80884-803B-46D9-9D89-EDB0990BB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D955E-EC4A-4568-BE43-BB4193602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CFCFA-E21B-49FF-824B-B26DB2E3D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9DEE4-81AC-4BBE-94BD-0F3C15BAB8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6400800"/>
            <a:ext cx="1905000" cy="2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79BCF-6040-4425-A94E-7B5573CF6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414B8-E96E-4737-9586-F906F2998F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B31E1CB9-958D-43AD-80B9-04BDB7DC6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IFS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447800" y="1447800"/>
            <a:ext cx="422275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/>
              <a:t>  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838200" y="1905000"/>
            <a:ext cx="7620000" cy="2541588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333399"/>
                </a:solidFill>
              </a:rPr>
              <a:t>An if statement is a block of code</a:t>
            </a:r>
          </a:p>
          <a:p>
            <a:r>
              <a:rPr lang="en-US" sz="3200">
                <a:solidFill>
                  <a:srgbClr val="333399"/>
                </a:solidFill>
              </a:rPr>
              <a:t>that is associated with a condition.  </a:t>
            </a:r>
          </a:p>
          <a:p>
            <a:r>
              <a:rPr lang="en-US" sz="3200">
                <a:solidFill>
                  <a:srgbClr val="333399"/>
                </a:solidFill>
              </a:rPr>
              <a:t>The block of code may execute </a:t>
            </a:r>
          </a:p>
          <a:p>
            <a:r>
              <a:rPr lang="en-US" sz="3200">
                <a:solidFill>
                  <a:srgbClr val="333399"/>
                </a:solidFill>
              </a:rPr>
              <a:t>once or not at all depending on</a:t>
            </a:r>
          </a:p>
          <a:p>
            <a:r>
              <a:rPr lang="en-US" sz="3200">
                <a:solidFill>
                  <a:srgbClr val="333399"/>
                </a:solidFill>
              </a:rPr>
              <a:t>the evaluation of the condition.</a:t>
            </a:r>
          </a:p>
        </p:txBody>
      </p:sp>
      <p:pic>
        <p:nvPicPr>
          <p:cNvPr id="21510" name="Picture 6" descr="bd06546_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5105400"/>
            <a:ext cx="1789113" cy="145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If Statement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219200" y="2286000"/>
            <a:ext cx="6099175" cy="2838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if (</a:t>
            </a:r>
            <a:r>
              <a:rPr lang="en-US" sz="2400"/>
              <a:t>   boolean condition placed here  </a:t>
            </a:r>
            <a:r>
              <a:rPr lang="en-US"/>
              <a:t>)</a:t>
            </a:r>
          </a:p>
          <a:p>
            <a:r>
              <a:rPr lang="en-US"/>
              <a:t>{</a:t>
            </a:r>
          </a:p>
          <a:p>
            <a:r>
              <a:rPr lang="en-US"/>
              <a:t>   do something 1;</a:t>
            </a:r>
          </a:p>
          <a:p>
            <a:r>
              <a:rPr lang="en-US"/>
              <a:t>   do something 2;</a:t>
            </a:r>
          </a:p>
          <a:p>
            <a:r>
              <a:rPr lang="en-US"/>
              <a:t>}</a:t>
            </a:r>
          </a:p>
        </p:txBody>
      </p:sp>
      <p:pic>
        <p:nvPicPr>
          <p:cNvPr id="22533" name="Picture 8" descr="j023058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3810000"/>
            <a:ext cx="2408238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If Statement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 smtClean="0"/>
              <a:t>aplus</a:t>
            </a:r>
            <a:r>
              <a:rPr lang="en-US" sz="3200" dirty="0" smtClean="0"/>
              <a:t> </a:t>
            </a:r>
            <a:r>
              <a:rPr lang="en-US" sz="3200" dirty="0"/>
              <a:t>= 109;</a:t>
            </a:r>
          </a:p>
          <a:p>
            <a:r>
              <a:rPr lang="en-US" sz="3200" dirty="0" smtClean="0"/>
              <a:t>if(</a:t>
            </a:r>
            <a:r>
              <a:rPr lang="en-US" sz="3200" dirty="0" err="1" smtClean="0"/>
              <a:t>aplus</a:t>
            </a:r>
            <a:r>
              <a:rPr lang="en-US" sz="3200" dirty="0" smtClean="0"/>
              <a:t>&lt;100</a:t>
            </a:r>
            <a:r>
              <a:rPr lang="en-US" sz="3200" dirty="0"/>
              <a:t>)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   </a:t>
            </a:r>
            <a:r>
              <a:rPr lang="en-US" sz="3200" dirty="0" err="1" smtClean="0"/>
              <a:t>cout</a:t>
            </a:r>
            <a:r>
              <a:rPr lang="en-US" sz="3200" dirty="0" smtClean="0"/>
              <a:t> &lt;&lt; "</a:t>
            </a:r>
            <a:r>
              <a:rPr lang="en-US" sz="3200" dirty="0" err="1" smtClean="0"/>
              <a:t>aplus</a:t>
            </a:r>
            <a:r>
              <a:rPr lang="en-US" sz="3200" dirty="0" smtClean="0"/>
              <a:t> </a:t>
            </a:r>
            <a:r>
              <a:rPr lang="en-US" sz="3200" dirty="0"/>
              <a:t>&lt; </a:t>
            </a:r>
            <a:r>
              <a:rPr lang="en-US" sz="3200" dirty="0" smtClean="0"/>
              <a:t>100“ &lt;&lt; </a:t>
            </a:r>
            <a:r>
              <a:rPr lang="en-US" sz="3200" dirty="0" err="1" smtClean="0"/>
              <a:t>endl</a:t>
            </a:r>
            <a:r>
              <a:rPr lang="en-US" sz="3200" dirty="0" smtClean="0"/>
              <a:t>;</a:t>
            </a:r>
            <a:endParaRPr lang="en-US" sz="3200" dirty="0"/>
          </a:p>
          <a:p>
            <a:r>
              <a:rPr lang="en-US" sz="3200" dirty="0"/>
              <a:t>}		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 smtClean="0"/>
              <a:t>if(</a:t>
            </a:r>
            <a:r>
              <a:rPr lang="en-US" sz="3200" dirty="0" err="1" smtClean="0"/>
              <a:t>aplus</a:t>
            </a:r>
            <a:r>
              <a:rPr lang="en-US" sz="3200" dirty="0" smtClean="0"/>
              <a:t>&gt;100</a:t>
            </a:r>
            <a:r>
              <a:rPr lang="en-US" sz="3200" dirty="0"/>
              <a:t>)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   </a:t>
            </a:r>
            <a:r>
              <a:rPr lang="en-US" sz="3200" dirty="0" err="1" smtClean="0"/>
              <a:t>cout</a:t>
            </a:r>
            <a:r>
              <a:rPr lang="en-US" sz="3200" dirty="0" smtClean="0"/>
              <a:t> &lt;&lt; "</a:t>
            </a:r>
            <a:r>
              <a:rPr lang="en-US" sz="3200" dirty="0" err="1" smtClean="0"/>
              <a:t>aplus</a:t>
            </a:r>
            <a:r>
              <a:rPr lang="en-US" sz="3200" dirty="0" smtClean="0"/>
              <a:t> </a:t>
            </a:r>
            <a:r>
              <a:rPr lang="en-US" sz="3200" dirty="0"/>
              <a:t>&gt; </a:t>
            </a:r>
            <a:r>
              <a:rPr lang="en-US" sz="3200" dirty="0" smtClean="0"/>
              <a:t>100“ &lt;&lt; </a:t>
            </a:r>
            <a:r>
              <a:rPr lang="en-US" sz="3200" dirty="0" err="1" smtClean="0"/>
              <a:t>endl</a:t>
            </a:r>
            <a:r>
              <a:rPr lang="en-US" sz="3200" dirty="0" smtClean="0"/>
              <a:t>;</a:t>
            </a:r>
            <a:endParaRPr lang="en-US" sz="3200" dirty="0"/>
          </a:p>
          <a:p>
            <a:r>
              <a:rPr lang="en-US" sz="3200" dirty="0"/>
              <a:t>}</a:t>
            </a:r>
          </a:p>
        </p:txBody>
      </p:sp>
      <p:sp>
        <p:nvSpPr>
          <p:cNvPr id="23556" name="Text Box 11"/>
          <p:cNvSpPr txBox="1">
            <a:spLocks noChangeArrowheads="1"/>
          </p:cNvSpPr>
          <p:nvPr/>
        </p:nvSpPr>
        <p:spPr bwMode="auto">
          <a:xfrm>
            <a:off x="6019800" y="1524000"/>
            <a:ext cx="2743200" cy="1323439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 dirty="0" err="1" smtClean="0"/>
              <a:t>aplus</a:t>
            </a:r>
            <a:r>
              <a:rPr lang="en-US" sz="3200" dirty="0" smtClean="0"/>
              <a:t> </a:t>
            </a:r>
            <a:r>
              <a:rPr lang="en-US" sz="3200" dirty="0"/>
              <a:t>&gt; 100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If Statement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457200" y="1962921"/>
            <a:ext cx="79248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uilScore</a:t>
            </a:r>
            <a:r>
              <a:rPr lang="en-US" sz="3200" dirty="0"/>
              <a:t> = 240;</a:t>
            </a:r>
          </a:p>
          <a:p>
            <a:r>
              <a:rPr lang="en-US" sz="3200" dirty="0"/>
              <a:t>if(</a:t>
            </a:r>
            <a:r>
              <a:rPr lang="en-US" sz="3200" dirty="0" err="1"/>
              <a:t>uilScore</a:t>
            </a:r>
            <a:r>
              <a:rPr lang="en-US" sz="3200" dirty="0"/>
              <a:t>==240)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   </a:t>
            </a:r>
            <a:r>
              <a:rPr lang="en-US" sz="3200" dirty="0" err="1" smtClean="0"/>
              <a:t>cout</a:t>
            </a:r>
            <a:r>
              <a:rPr lang="en-US" sz="3200" dirty="0" smtClean="0"/>
              <a:t> &lt;&lt; "state champ” &lt;&lt; </a:t>
            </a:r>
            <a:r>
              <a:rPr lang="en-US" sz="3200" dirty="0" err="1" smtClean="0"/>
              <a:t>endl</a:t>
            </a:r>
            <a:r>
              <a:rPr lang="en-US" sz="3200" dirty="0" smtClean="0"/>
              <a:t>;</a:t>
            </a:r>
            <a:endParaRPr lang="en-US" sz="3200" dirty="0"/>
          </a:p>
          <a:p>
            <a:r>
              <a:rPr lang="en-US" sz="3200" dirty="0"/>
              <a:t>}		</a:t>
            </a:r>
            <a:br>
              <a:rPr lang="en-US" sz="3200" dirty="0"/>
            </a:br>
            <a:r>
              <a:rPr lang="en-US" sz="3200" dirty="0"/>
              <a:t>if(</a:t>
            </a:r>
            <a:r>
              <a:rPr lang="en-US" sz="3200" dirty="0" err="1"/>
              <a:t>uilScore</a:t>
            </a:r>
            <a:r>
              <a:rPr lang="en-US" sz="3200" dirty="0"/>
              <a:t>&lt;100)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   </a:t>
            </a:r>
            <a:r>
              <a:rPr lang="en-US" sz="3200" dirty="0" err="1" smtClean="0"/>
              <a:t>cout</a:t>
            </a:r>
            <a:r>
              <a:rPr lang="en-US" sz="3200" dirty="0" smtClean="0"/>
              <a:t> &lt;&lt; "</a:t>
            </a:r>
            <a:r>
              <a:rPr lang="en-US" sz="3200" dirty="0"/>
              <a:t>work harder” &lt;&lt; </a:t>
            </a:r>
            <a:r>
              <a:rPr lang="en-US" sz="3200" dirty="0" err="1"/>
              <a:t>endl</a:t>
            </a:r>
            <a:r>
              <a:rPr lang="en-US" sz="3200" dirty="0"/>
              <a:t>;</a:t>
            </a:r>
          </a:p>
          <a:p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029200" y="1828800"/>
            <a:ext cx="3505200" cy="13239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/>
              <a:t>state champ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If Statement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© A+ Computer Science  -  www.apluscompsci.com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71800" y="2438400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>
                <a:solidFill>
                  <a:srgbClr val="FF0000"/>
                </a:solidFill>
              </a:rPr>
              <a:t>IfExamp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944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381000" y="1676400"/>
            <a:ext cx="6933308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char </a:t>
            </a:r>
            <a:r>
              <a:rPr lang="en-US" sz="3200" dirty="0" err="1" smtClean="0"/>
              <a:t>charOne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smtClean="0"/>
              <a:t>‘b’;</a:t>
            </a:r>
            <a:endParaRPr lang="en-US" sz="3200" dirty="0"/>
          </a:p>
          <a:p>
            <a:r>
              <a:rPr lang="en-US" sz="3200" dirty="0" smtClean="0"/>
              <a:t>if(</a:t>
            </a:r>
            <a:r>
              <a:rPr lang="en-US" sz="3200" dirty="0" err="1" smtClean="0"/>
              <a:t>charOne</a:t>
            </a:r>
            <a:r>
              <a:rPr lang="en-US" sz="3200" dirty="0" smtClean="0"/>
              <a:t> == ‘b’) </a:t>
            </a:r>
            <a:endParaRPr lang="en-US" sz="3200" dirty="0"/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cout</a:t>
            </a:r>
            <a:r>
              <a:rPr lang="en-US" sz="3200" dirty="0"/>
              <a:t> &lt;&lt; </a:t>
            </a:r>
            <a:r>
              <a:rPr lang="en-US" sz="3200" dirty="0" smtClean="0"/>
              <a:t>“lowercase” </a:t>
            </a:r>
            <a:r>
              <a:rPr lang="en-US" sz="3200" dirty="0"/>
              <a:t>&lt;&lt; </a:t>
            </a:r>
            <a:r>
              <a:rPr lang="en-US" sz="3200" dirty="0" err="1"/>
              <a:t>endl</a:t>
            </a:r>
            <a:r>
              <a:rPr lang="en-US" sz="3200" dirty="0"/>
              <a:t>;</a:t>
            </a:r>
          </a:p>
          <a:p>
            <a:r>
              <a:rPr lang="en-US" sz="3200" dirty="0" smtClean="0"/>
              <a:t>}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if(</a:t>
            </a:r>
            <a:r>
              <a:rPr lang="en-US" sz="3200" dirty="0" err="1"/>
              <a:t>charOne</a:t>
            </a:r>
            <a:r>
              <a:rPr lang="en-US" sz="3200" dirty="0"/>
              <a:t> == </a:t>
            </a:r>
            <a:r>
              <a:rPr lang="en-US" sz="3200" dirty="0" smtClean="0"/>
              <a:t>‘B’) </a:t>
            </a:r>
            <a:endParaRPr lang="en-US" sz="3200" dirty="0"/>
          </a:p>
          <a:p>
            <a:r>
              <a:rPr lang="en-US" sz="3200" dirty="0" smtClean="0"/>
              <a:t>{</a:t>
            </a:r>
            <a:endParaRPr lang="en-US" sz="3200" dirty="0"/>
          </a:p>
          <a:p>
            <a:r>
              <a:rPr lang="en-US" sz="3200" dirty="0"/>
              <a:t> </a:t>
            </a:r>
            <a:r>
              <a:rPr lang="en-US" sz="3200" dirty="0" err="1"/>
              <a:t>cout</a:t>
            </a:r>
            <a:r>
              <a:rPr lang="en-US" sz="3200" dirty="0"/>
              <a:t> &lt;&lt; </a:t>
            </a:r>
            <a:r>
              <a:rPr lang="en-US" sz="3200" dirty="0" smtClean="0"/>
              <a:t>“UPPERCASE” </a:t>
            </a:r>
            <a:r>
              <a:rPr lang="en-US" sz="3200" dirty="0"/>
              <a:t>&lt;&lt; </a:t>
            </a:r>
            <a:r>
              <a:rPr lang="en-US" sz="3200" dirty="0" err="1"/>
              <a:t>endl</a:t>
            </a:r>
            <a:r>
              <a:rPr lang="en-US" sz="3200" dirty="0"/>
              <a:t>;</a:t>
            </a:r>
          </a:p>
          <a:p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25604" name="Text Box 8"/>
          <p:cNvSpPr txBox="1">
            <a:spLocks noChangeArrowheads="1"/>
          </p:cNvSpPr>
          <p:nvPr/>
        </p:nvSpPr>
        <p:spPr bwMode="auto">
          <a:xfrm>
            <a:off x="6934200" y="1828800"/>
            <a:ext cx="1905000" cy="13239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/>
              <a:t>== big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If Statement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381000" y="1676400"/>
            <a:ext cx="5795176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 err="1"/>
              <a:t>boolean</a:t>
            </a:r>
            <a:r>
              <a:rPr lang="en-US" sz="3200" dirty="0"/>
              <a:t> </a:t>
            </a:r>
            <a:r>
              <a:rPr lang="en-US" sz="3200" dirty="0" err="1"/>
              <a:t>isOdd</a:t>
            </a:r>
            <a:r>
              <a:rPr lang="en-US" sz="3200" dirty="0"/>
              <a:t> = true;</a:t>
            </a:r>
            <a:br>
              <a:rPr lang="en-US" sz="3200" dirty="0"/>
            </a:br>
            <a:r>
              <a:rPr lang="en-US" sz="3200" dirty="0"/>
              <a:t>if(</a:t>
            </a:r>
            <a:r>
              <a:rPr lang="en-US" sz="3200" dirty="0" err="1"/>
              <a:t>isOdd</a:t>
            </a:r>
            <a:r>
              <a:rPr lang="en-US" sz="3200" dirty="0"/>
              <a:t> == true) 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cout</a:t>
            </a:r>
            <a:r>
              <a:rPr lang="en-US" sz="3200" dirty="0"/>
              <a:t> &lt;&lt; "</a:t>
            </a:r>
            <a:r>
              <a:rPr lang="en-US" sz="3200" dirty="0" err="1"/>
              <a:t>isodd</a:t>
            </a:r>
            <a:r>
              <a:rPr lang="en-US" sz="3200" dirty="0"/>
              <a:t>” &lt;&lt; </a:t>
            </a:r>
            <a:r>
              <a:rPr lang="en-US" sz="3200" dirty="0" err="1"/>
              <a:t>endl</a:t>
            </a:r>
            <a:r>
              <a:rPr lang="en-US" sz="3200" dirty="0"/>
              <a:t>;</a:t>
            </a:r>
          </a:p>
          <a:p>
            <a:r>
              <a:rPr lang="en-US" sz="3200" dirty="0" smtClean="0"/>
              <a:t>}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if(</a:t>
            </a:r>
            <a:r>
              <a:rPr lang="en-US" sz="3200" dirty="0" err="1"/>
              <a:t>isOdd</a:t>
            </a:r>
            <a:r>
              <a:rPr lang="en-US" sz="3200" dirty="0"/>
              <a:t> == false)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cout</a:t>
            </a:r>
            <a:r>
              <a:rPr lang="en-US" sz="3200" dirty="0"/>
              <a:t> &lt;&lt; "</a:t>
            </a:r>
            <a:r>
              <a:rPr lang="en-US" sz="3200" dirty="0" err="1"/>
              <a:t>iseven</a:t>
            </a:r>
            <a:r>
              <a:rPr lang="en-US" sz="3200" dirty="0"/>
              <a:t>” &lt;&lt; </a:t>
            </a:r>
            <a:r>
              <a:rPr lang="en-US" sz="3200" dirty="0" err="1"/>
              <a:t>endl</a:t>
            </a:r>
            <a:r>
              <a:rPr lang="en-US" sz="3200" dirty="0"/>
              <a:t>;</a:t>
            </a:r>
          </a:p>
          <a:p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6934200" y="1752600"/>
            <a:ext cx="1905000" cy="13239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/>
              <a:t>isodd</a:t>
            </a:r>
          </a:p>
        </p:txBody>
      </p:sp>
      <p:pic>
        <p:nvPicPr>
          <p:cNvPr id="26630" name="Picture 8" descr="bd06546_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4343400"/>
            <a:ext cx="1789113" cy="145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If Statement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© A+ Computer Science  -  www.apluscompsci.com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1600" y="22098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>
                <a:solidFill>
                  <a:srgbClr val="FF0000"/>
                </a:solidFill>
              </a:rPr>
              <a:t>BoolExamp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48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533400" y="1676400"/>
            <a:ext cx="677140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 err="1"/>
              <a:t>int</a:t>
            </a:r>
            <a:r>
              <a:rPr lang="en-US" sz="3200" dirty="0"/>
              <a:t> num=7;</a:t>
            </a:r>
            <a:br>
              <a:rPr lang="en-US" sz="3200" dirty="0"/>
            </a:br>
            <a:r>
              <a:rPr lang="en-US" sz="3200" dirty="0"/>
              <a:t>if(num&gt;2) 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   if(num&lt;10)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  </a:t>
            </a:r>
            <a:r>
              <a:rPr lang="en-US" sz="3200" dirty="0" err="1" smtClean="0"/>
              <a:t>cout</a:t>
            </a:r>
            <a:r>
              <a:rPr lang="en-US" sz="3200" dirty="0" smtClean="0"/>
              <a:t> </a:t>
            </a:r>
            <a:r>
              <a:rPr lang="en-US" sz="3200" dirty="0"/>
              <a:t>&lt;&lt; "&gt;2&lt;10” &lt;&lt; </a:t>
            </a:r>
            <a:r>
              <a:rPr lang="en-US" sz="3200" dirty="0" err="1"/>
              <a:t>endl</a:t>
            </a:r>
            <a:r>
              <a:rPr lang="en-US" sz="3200" dirty="0"/>
              <a:t>;</a:t>
            </a:r>
          </a:p>
          <a:p>
            <a:r>
              <a:rPr lang="en-US" sz="3200" dirty="0" smtClean="0"/>
              <a:t>   </a:t>
            </a:r>
            <a:r>
              <a:rPr lang="en-US" sz="3200" dirty="0"/>
              <a:t>if(num&gt;10)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  </a:t>
            </a:r>
            <a:r>
              <a:rPr lang="en-US" sz="3200" dirty="0" err="1" smtClean="0"/>
              <a:t>cout</a:t>
            </a:r>
            <a:r>
              <a:rPr lang="en-US" sz="3200" dirty="0" smtClean="0"/>
              <a:t> </a:t>
            </a:r>
            <a:r>
              <a:rPr lang="en-US" sz="3200" dirty="0"/>
              <a:t>&lt;&lt; </a:t>
            </a:r>
            <a:r>
              <a:rPr lang="en-US" sz="3200" dirty="0" smtClean="0"/>
              <a:t>"&gt;</a:t>
            </a:r>
            <a:r>
              <a:rPr lang="en-US" sz="3200" dirty="0"/>
              <a:t>2&gt;10” &lt;&lt; </a:t>
            </a:r>
            <a:r>
              <a:rPr lang="en-US" sz="3200" dirty="0" err="1"/>
              <a:t>endl</a:t>
            </a:r>
            <a:r>
              <a:rPr lang="en-US" sz="3200" dirty="0"/>
              <a:t>;</a:t>
            </a:r>
          </a:p>
          <a:p>
            <a:r>
              <a:rPr lang="en-US" sz="3200" dirty="0" smtClean="0"/>
              <a:t>}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5105400" y="1905000"/>
            <a:ext cx="2971800" cy="13239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/>
              <a:t>&gt;2&lt;10</a:t>
            </a:r>
          </a:p>
        </p:txBody>
      </p:sp>
      <p:pic>
        <p:nvPicPr>
          <p:cNvPr id="33798" name="Picture 5" descr="bd06546_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5181600"/>
            <a:ext cx="1039092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Nesting Ifs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© A+ Computer Science  -  www.apluscompsci.com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47800" y="22098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>
                <a:solidFill>
                  <a:srgbClr val="FF0000"/>
                </a:solidFill>
              </a:rPr>
              <a:t>NestedExamp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99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What is </a:t>
            </a:r>
          </a:p>
          <a:p>
            <a:pPr algn="ctr"/>
            <a: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an if</a:t>
            </a:r>
            <a:b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statement?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5844" name="Text Box 2051"/>
          <p:cNvSpPr txBox="1">
            <a:spLocks noChangeArrowheads="1"/>
          </p:cNvSpPr>
          <p:nvPr/>
        </p:nvSpPr>
        <p:spPr bwMode="auto">
          <a:xfrm>
            <a:off x="1676400" y="1905000"/>
            <a:ext cx="3833813" cy="3937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If</a:t>
            </a:r>
            <a:r>
              <a:rPr lang="en-US"/>
              <a:t>(total &gt;= 25)</a:t>
            </a:r>
            <a:r>
              <a:rPr lang="en-US">
                <a:solidFill>
                  <a:srgbClr val="FF0000"/>
                </a:solidFill>
              </a:rPr>
              <a:t>;</a:t>
            </a:r>
          </a:p>
          <a:p>
            <a:r>
              <a:rPr lang="en-US"/>
              <a:t>{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if</a:t>
            </a:r>
            <a:r>
              <a:rPr lang="en-US">
                <a:solidFill>
                  <a:srgbClr val="FF0000"/>
                </a:solidFill>
              </a:rPr>
              <a:t>(total = 10)</a:t>
            </a:r>
          </a:p>
          <a:p>
            <a:r>
              <a:rPr lang="en-US"/>
              <a:t>{</a:t>
            </a:r>
          </a:p>
          <a:p>
            <a:r>
              <a:rPr lang="en-US"/>
              <a:t>}</a:t>
            </a:r>
          </a:p>
        </p:txBody>
      </p:sp>
      <p:pic>
        <p:nvPicPr>
          <p:cNvPr id="35845" name="Picture 2052" descr="j0104748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895600"/>
            <a:ext cx="2390775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Common Errors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914400" y="1600200"/>
            <a:ext cx="6629400" cy="4111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4400" b="0">
                <a:solidFill>
                  <a:srgbClr val="FF0000"/>
                </a:solidFill>
              </a:rPr>
              <a:t>Never</a:t>
            </a:r>
            <a:r>
              <a:rPr lang="en-US" sz="4400" b="0">
                <a:solidFill>
                  <a:srgbClr val="000066"/>
                </a:solidFill>
              </a:rPr>
              <a:t> put a ; </a:t>
            </a:r>
          </a:p>
          <a:p>
            <a:pPr eaLnBrk="1" hangingPunct="1"/>
            <a:r>
              <a:rPr lang="en-US" sz="4400" b="0">
                <a:solidFill>
                  <a:srgbClr val="000066"/>
                </a:solidFill>
              </a:rPr>
              <a:t>before an open  {  brace</a:t>
            </a:r>
          </a:p>
          <a:p>
            <a:pPr eaLnBrk="1" hangingPunct="1"/>
            <a:r>
              <a:rPr lang="en-US" sz="4400" b="0">
                <a:solidFill>
                  <a:srgbClr val="000066"/>
                </a:solidFill>
              </a:rPr>
              <a:t>	</a:t>
            </a:r>
          </a:p>
          <a:p>
            <a:pPr eaLnBrk="1" hangingPunct="1"/>
            <a:r>
              <a:rPr lang="en-US" sz="4400" b="0">
                <a:solidFill>
                  <a:srgbClr val="000066"/>
                </a:solidFill>
              </a:rPr>
              <a:t>	;{  </a:t>
            </a:r>
          </a:p>
          <a:p>
            <a:pPr eaLnBrk="1" hangingPunct="1"/>
            <a:r>
              <a:rPr lang="en-US" sz="4400" b="0">
                <a:solidFill>
                  <a:srgbClr val="000066"/>
                </a:solidFill>
              </a:rPr>
              <a:t>	</a:t>
            </a:r>
          </a:p>
          <a:p>
            <a:pPr eaLnBrk="1" hangingPunct="1"/>
            <a:r>
              <a:rPr lang="en-US" sz="4400" b="0">
                <a:solidFill>
                  <a:srgbClr val="000066"/>
                </a:solidFill>
              </a:rPr>
              <a:t>	};  </a:t>
            </a:r>
          </a:p>
        </p:txBody>
      </p:sp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4038600"/>
            <a:ext cx="2438400" cy="2438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2743200" y="5029200"/>
            <a:ext cx="1752600" cy="654050"/>
          </a:xfrm>
          <a:prstGeom prst="rect">
            <a:avLst/>
          </a:prstGeom>
          <a:noFill/>
          <a:ln w="12700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legal</a:t>
            </a:r>
            <a:endParaRPr lang="en-US"/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2743200" y="3733800"/>
            <a:ext cx="1752600" cy="654050"/>
          </a:xfrm>
          <a:prstGeom prst="rect">
            <a:avLst/>
          </a:prstGeom>
          <a:noFill/>
          <a:ln w="12700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illegal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Common Errors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IFS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57200" y="1905000"/>
            <a:ext cx="5594350" cy="3751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4800"/>
              <a:t>if I am hungry</a:t>
            </a:r>
          </a:p>
          <a:p>
            <a:r>
              <a:rPr lang="en-US" sz="4800"/>
              <a:t>   I eat something</a:t>
            </a:r>
          </a:p>
          <a:p>
            <a:endParaRPr lang="en-US" sz="4800"/>
          </a:p>
          <a:p>
            <a:r>
              <a:rPr lang="en-US" sz="4800"/>
              <a:t>if I am tired</a:t>
            </a:r>
          </a:p>
          <a:p>
            <a:r>
              <a:rPr lang="en-US" sz="4800"/>
              <a:t>   I go to sleep</a:t>
            </a:r>
          </a:p>
        </p:txBody>
      </p:sp>
      <p:pic>
        <p:nvPicPr>
          <p:cNvPr id="15365" name="Picture 5" descr="MCj0430051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1828800"/>
            <a:ext cx="1905000" cy="208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6" descr="MCj0229885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4343400"/>
            <a:ext cx="1819275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If Statement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905000"/>
            <a:ext cx="7216775" cy="3786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4800"/>
              <a:t>if it is dark</a:t>
            </a:r>
          </a:p>
          <a:p>
            <a:r>
              <a:rPr lang="en-US" sz="4800"/>
              <a:t>   I turn a light on</a:t>
            </a:r>
          </a:p>
          <a:p>
            <a:endParaRPr lang="en-US" sz="4800"/>
          </a:p>
          <a:p>
            <a:r>
              <a:rPr lang="en-US" sz="4800"/>
              <a:t>if I can’t hear the song</a:t>
            </a:r>
          </a:p>
          <a:p>
            <a:r>
              <a:rPr lang="en-US" sz="4800"/>
              <a:t>   I make it louder</a:t>
            </a:r>
          </a:p>
        </p:txBody>
      </p:sp>
      <p:pic>
        <p:nvPicPr>
          <p:cNvPr id="16389" name="Picture 7" descr="light_dark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1905000"/>
            <a:ext cx="186848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8" descr="loud.WM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4953000"/>
            <a:ext cx="13716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If Statement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2438400"/>
            <a:ext cx="5638800" cy="1200329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Logic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  <p:pic>
        <p:nvPicPr>
          <p:cNvPr id="9" name="Picture 3" descr="bd10019_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4267200"/>
            <a:ext cx="1746250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graphicFrame>
        <p:nvGraphicFramePr>
          <p:cNvPr id="115748" name="Group 36"/>
          <p:cNvGraphicFramePr>
            <a:graphicFrameLocks noGrp="1"/>
          </p:cNvGraphicFramePr>
          <p:nvPr/>
        </p:nvGraphicFramePr>
        <p:xfrm>
          <a:off x="609600" y="457200"/>
          <a:ext cx="8077200" cy="4675189"/>
        </p:xfrm>
        <a:graphic>
          <a:graphicData uri="http://schemas.openxmlformats.org/drawingml/2006/table">
            <a:tbl>
              <a:tblPr/>
              <a:tblGrid>
                <a:gridCol w="2720975"/>
                <a:gridCol w="5356225"/>
              </a:tblGrid>
              <a:tr h="14128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Relational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frequently used operators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x==y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checks if x and y have the same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x&gt;y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checks if x is greater than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x&lt;y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checks if x is less than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x&gt;=y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checks if x is greater than or equal to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x&lt;=y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checks if x is less than or equal to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x!=y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checks if x is not equal to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9459" name="Text Box 2051"/>
          <p:cNvSpPr txBox="1">
            <a:spLocks noChangeArrowheads="1"/>
          </p:cNvSpPr>
          <p:nvPr/>
        </p:nvSpPr>
        <p:spPr bwMode="auto">
          <a:xfrm>
            <a:off x="1295400" y="2057400"/>
            <a:ext cx="6378575" cy="3516313"/>
          </a:xfrm>
          <a:prstGeom prst="rect">
            <a:avLst/>
          </a:prstGeom>
          <a:noFill/>
          <a:ln w="127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333399"/>
                </a:solidFill>
              </a:rPr>
              <a:t>A </a:t>
            </a:r>
            <a:r>
              <a:rPr lang="en-US" sz="3200" dirty="0" err="1">
                <a:solidFill>
                  <a:srgbClr val="333399"/>
                </a:solidFill>
              </a:rPr>
              <a:t>boolean</a:t>
            </a:r>
            <a:r>
              <a:rPr lang="en-US" sz="3200" dirty="0">
                <a:solidFill>
                  <a:srgbClr val="333399"/>
                </a:solidFill>
              </a:rPr>
              <a:t> is any condition or</a:t>
            </a:r>
          </a:p>
          <a:p>
            <a:r>
              <a:rPr lang="en-US" sz="3200" dirty="0">
                <a:solidFill>
                  <a:srgbClr val="333399"/>
                </a:solidFill>
              </a:rPr>
              <a:t>variable that can be evaluated</a:t>
            </a:r>
          </a:p>
          <a:p>
            <a:r>
              <a:rPr lang="en-US" sz="3200" dirty="0">
                <a:solidFill>
                  <a:srgbClr val="333399"/>
                </a:solidFill>
              </a:rPr>
              <a:t>to true or </a:t>
            </a:r>
            <a:r>
              <a:rPr lang="en-US" sz="3200" dirty="0" smtClean="0">
                <a:solidFill>
                  <a:srgbClr val="333399"/>
                </a:solidFill>
              </a:rPr>
              <a:t>false (1 or 0).</a:t>
            </a:r>
            <a:endParaRPr lang="en-US" sz="3200" dirty="0">
              <a:solidFill>
                <a:srgbClr val="333399"/>
              </a:solidFill>
            </a:endParaRPr>
          </a:p>
          <a:p>
            <a:endParaRPr lang="en-US" sz="3200" dirty="0">
              <a:solidFill>
                <a:srgbClr val="333399"/>
              </a:solidFill>
            </a:endParaRPr>
          </a:p>
          <a:p>
            <a:r>
              <a:rPr lang="en-US" sz="3200" dirty="0">
                <a:solidFill>
                  <a:srgbClr val="333399"/>
                </a:solidFill>
              </a:rPr>
              <a:t>10 == 10 </a:t>
            </a:r>
          </a:p>
          <a:p>
            <a:r>
              <a:rPr lang="en-US" sz="3200" dirty="0" err="1">
                <a:solidFill>
                  <a:srgbClr val="333399"/>
                </a:solidFill>
              </a:rPr>
              <a:t>boolean</a:t>
            </a:r>
            <a:r>
              <a:rPr lang="en-US" sz="3200" dirty="0">
                <a:solidFill>
                  <a:srgbClr val="333399"/>
                </a:solidFill>
              </a:rPr>
              <a:t> </a:t>
            </a:r>
            <a:r>
              <a:rPr lang="en-US" sz="3200" dirty="0" err="1">
                <a:solidFill>
                  <a:srgbClr val="333399"/>
                </a:solidFill>
              </a:rPr>
              <a:t>isOdd</a:t>
            </a:r>
            <a:r>
              <a:rPr lang="en-US" sz="3200" dirty="0">
                <a:solidFill>
                  <a:srgbClr val="333399"/>
                </a:solidFill>
              </a:rPr>
              <a:t> = true;</a:t>
            </a:r>
          </a:p>
          <a:p>
            <a:r>
              <a:rPr lang="en-US" sz="3200" dirty="0" err="1">
                <a:solidFill>
                  <a:srgbClr val="333399"/>
                </a:solidFill>
              </a:rPr>
              <a:t>boolean</a:t>
            </a:r>
            <a:r>
              <a:rPr lang="en-US" sz="3200" dirty="0">
                <a:solidFill>
                  <a:srgbClr val="333399"/>
                </a:solidFill>
              </a:rPr>
              <a:t> </a:t>
            </a:r>
            <a:r>
              <a:rPr lang="en-US" sz="3200" dirty="0" err="1">
                <a:solidFill>
                  <a:srgbClr val="333399"/>
                </a:solidFill>
              </a:rPr>
              <a:t>isEven</a:t>
            </a:r>
            <a:r>
              <a:rPr lang="en-US" sz="3200" dirty="0">
                <a:solidFill>
                  <a:srgbClr val="333399"/>
                </a:solidFill>
              </a:rPr>
              <a:t> = </a:t>
            </a:r>
            <a:r>
              <a:rPr lang="en-US" sz="3200" dirty="0" smtClean="0">
                <a:solidFill>
                  <a:srgbClr val="333399"/>
                </a:solidFill>
              </a:rPr>
              <a:t>0;</a:t>
            </a:r>
            <a:endParaRPr lang="en-US" sz="3200" dirty="0">
              <a:solidFill>
                <a:srgbClr val="33339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Boolean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© A+ Computer Science  -  www.apluscompsci.com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1600" y="22098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>
                <a:solidFill>
                  <a:srgbClr val="FF0000"/>
                </a:solidFill>
              </a:rPr>
              <a:t>LogicSamp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99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If</a:t>
            </a:r>
            <a: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Statements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  <p:pic>
        <p:nvPicPr>
          <p:cNvPr id="9" name="Picture 3" descr="bd10019_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4419600"/>
            <a:ext cx="1746250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1160</TotalTime>
  <Words>907</Words>
  <Application>Microsoft Office PowerPoint</Application>
  <PresentationFormat>On-screen Show (4:3)</PresentationFormat>
  <Paragraphs>267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Comic Sans MS</vt:lpstr>
      <vt:lpstr>Courier New</vt:lpstr>
      <vt:lpstr>Eraser</vt:lpstr>
      <vt:lpstr>Tahoma</vt:lpstr>
      <vt:lpstr>Times New Roman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ifs</dc:title>
  <dc:subject>Ifs</dc:subject>
  <dc:creator>A+ Computer Science</dc:creator>
  <cp:keywords>www.apluscompsci.com</cp:keywords>
  <dc:description>Ifs_x000d_
©A+ Computer Science_x000d_
www.apluscompsci.com</dc:description>
  <cp:lastModifiedBy>Jeff Baker</cp:lastModifiedBy>
  <cp:revision>269</cp:revision>
  <dcterms:created xsi:type="dcterms:W3CDTF">1995-06-17T23:31:02Z</dcterms:created>
  <dcterms:modified xsi:type="dcterms:W3CDTF">2016-09-11T02:45:10Z</dcterms:modified>
  <cp:category>www.apluscompsci.com</cp:category>
</cp:coreProperties>
</file>