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5" r:id="rId2"/>
    <p:sldId id="346" r:id="rId3"/>
    <p:sldId id="343" r:id="rId4"/>
    <p:sldId id="344" r:id="rId5"/>
    <p:sldId id="287" r:id="rId6"/>
    <p:sldId id="263" r:id="rId7"/>
    <p:sldId id="331" r:id="rId8"/>
    <p:sldId id="330" r:id="rId9"/>
    <p:sldId id="328" r:id="rId10"/>
    <p:sldId id="308" r:id="rId11"/>
    <p:sldId id="347" r:id="rId12"/>
    <p:sldId id="334" r:id="rId13"/>
    <p:sldId id="336" r:id="rId14"/>
    <p:sldId id="348" r:id="rId15"/>
    <p:sldId id="326" r:id="rId16"/>
    <p:sldId id="332" r:id="rId17"/>
    <p:sldId id="352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00"/>
    <a:srgbClr val="A50021"/>
    <a:srgbClr val="003366"/>
    <a:srgbClr val="6600CC"/>
    <a:srgbClr val="800000"/>
    <a:srgbClr val="F9FF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5" autoAdjust="0"/>
    <p:restoredTop sz="76703" autoAdjust="0"/>
  </p:normalViewPr>
  <p:slideViewPr>
    <p:cSldViewPr>
      <p:cViewPr varScale="1">
        <p:scale>
          <a:sx n="86" d="100"/>
          <a:sy n="86" d="100"/>
        </p:scale>
        <p:origin x="14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18"/>
    </p:cViewPr>
  </p:sorterViewPr>
  <p:notesViewPr>
    <p:cSldViewPr>
      <p:cViewPr varScale="1">
        <p:scale>
          <a:sx n="53" d="100"/>
          <a:sy n="53" d="100"/>
        </p:scale>
        <p:origin x="-281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E6B38020-2A6D-418E-BA39-A3CC0F9D5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9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463675" y="9121775"/>
            <a:ext cx="5851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332" tIns="48667" rIns="97332" bIns="48667" anchor="b"/>
          <a:lstStyle/>
          <a:p>
            <a:pPr algn="r" defTabSz="966788">
              <a:defRPr/>
            </a:pPr>
            <a:r>
              <a:rPr lang="en-US" sz="1300"/>
              <a:t>©A+ Computer Science     www.apluscompsci.com                 </a:t>
            </a:r>
            <a:fld id="{D19796EF-B31F-4D71-8FA9-0988DF0869BC}" type="slidenum">
              <a:rPr lang="en-US" sz="1300"/>
              <a:pPr algn="r" defTabSz="966788">
                <a:defRPr/>
              </a:pPr>
              <a:t>‹#›</a:t>
            </a:fld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1532595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3470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is a String reference.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stores the location/address of a String Object.</a:t>
            </a:r>
          </a:p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z="1600" smtClean="0"/>
              <a:t> method compares the contents of two String Objects to see if they contain the same letters in the same order in the same case.</a:t>
            </a:r>
          </a:p>
          <a:p>
            <a:r>
              <a:rPr lang="en-US" sz="1600" smtClean="0"/>
              <a:t>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contains the letters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smtClean="0"/>
              <a:t>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one is one!</a:t>
            </a:r>
            <a:r>
              <a:rPr lang="en-US" sz="1600" smtClean="0"/>
              <a:t> is displayed.</a:t>
            </a:r>
          </a:p>
          <a:p>
            <a:r>
              <a:rPr lang="en-US" sz="1600" smtClean="0"/>
              <a:t>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does not contain the letters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smtClean="0"/>
              <a:t>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letters is not one!</a:t>
            </a:r>
            <a:r>
              <a:rPr lang="en-US" sz="1600" smtClean="0"/>
              <a:t> is displayed.</a:t>
            </a:r>
          </a:p>
        </p:txBody>
      </p:sp>
    </p:spTree>
    <p:extLst>
      <p:ext uri="{BB962C8B-B14F-4D97-AF65-F5344CB8AC3E}">
        <p14:creationId xmlns:p14="http://schemas.microsoft.com/office/powerpoint/2010/main" val="1080022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830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Nesting occurs when one thing is placed inside of another thing.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</a:t>
            </a:r>
            <a:r>
              <a:rPr lang="en-US" sz="1600" smtClean="0"/>
              <a:t> has been nested inside of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</a:t>
            </a:r>
            <a:r>
              <a:rPr lang="en-US" sz="1600" smtClean="0"/>
              <a:t> will only be tested 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 </a:t>
            </a:r>
            <a:r>
              <a:rPr lang="en-US" sz="1600" smtClean="0"/>
              <a:t>is true.</a:t>
            </a:r>
          </a:p>
          <a:p>
            <a:r>
              <a:rPr lang="en-US" sz="1600" smtClean="0"/>
              <a:t>The else is associated with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if(num&gt;2).  </a:t>
            </a:r>
            <a:r>
              <a:rPr lang="en-US" sz="1600" smtClean="0">
                <a:cs typeface="Times New Roman" pitchFamily="18" charset="0"/>
              </a:rPr>
              <a:t>Without the braces, the else would be associated with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</a:t>
            </a:r>
            <a:r>
              <a:rPr lang="en-US" sz="1600" smtClean="0">
                <a:cs typeface="Times New Roman" pitchFamily="18" charset="0"/>
              </a:rPr>
              <a:t> as if and else are paired based on proximity.</a:t>
            </a:r>
            <a:endParaRPr lang="en-US" sz="1600" smtClean="0"/>
          </a:p>
          <a:p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endParaRPr lang="en-US" sz="160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54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Nesting occurs when one thing is placed inside of another thing.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</a:t>
            </a:r>
            <a:r>
              <a:rPr lang="en-US" sz="1600" smtClean="0"/>
              <a:t> has been nested inside of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</a:t>
            </a:r>
            <a:r>
              <a:rPr lang="en-US" sz="1600" smtClean="0"/>
              <a:t> will only be tested 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 </a:t>
            </a:r>
            <a:r>
              <a:rPr lang="en-US" sz="1600" smtClean="0"/>
              <a:t>is true.</a:t>
            </a:r>
          </a:p>
          <a:p>
            <a:r>
              <a:rPr lang="en-US" sz="1600" smtClean="0"/>
              <a:t>The else is associated with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if(num&lt;10).  </a:t>
            </a:r>
            <a:r>
              <a:rPr lang="en-US" sz="1600" smtClean="0">
                <a:cs typeface="Times New Roman" pitchFamily="18" charset="0"/>
              </a:rPr>
              <a:t>If braces were present around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</a:t>
            </a:r>
            <a:r>
              <a:rPr lang="en-US" sz="1600" smtClean="0">
                <a:cs typeface="Times New Roman" pitchFamily="18" charset="0"/>
              </a:rPr>
              <a:t>, the else would be associated with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</a:t>
            </a:r>
            <a:r>
              <a:rPr lang="en-US" sz="1600" smtClean="0">
                <a:cs typeface="Times New Roman" pitchFamily="18" charset="0"/>
              </a:rPr>
              <a:t>as if and else are paired based on proximity.</a:t>
            </a:r>
            <a:endParaRPr lang="en-US" sz="1600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744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903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089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7333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880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856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cs typeface="Times New Roman" pitchFamily="18" charset="0"/>
              </a:rPr>
              <a:t>If-else statements are just simple decision-making statements.</a:t>
            </a:r>
          </a:p>
          <a:p>
            <a:r>
              <a:rPr lang="en-US" sz="1600" smtClean="0">
                <a:cs typeface="Times New Roman" pitchFamily="18" charset="0"/>
              </a:rPr>
              <a:t>A condition is checked and something may or may not happen based on the evaluation of that condition.</a:t>
            </a:r>
          </a:p>
          <a:p>
            <a:r>
              <a:rPr lang="en-US" sz="1600" smtClean="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501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cs typeface="Times New Roman" pitchFamily="18" charset="0"/>
              </a:rPr>
              <a:t>If-else statements are just simple decision-making statements.</a:t>
            </a:r>
          </a:p>
          <a:p>
            <a:r>
              <a:rPr lang="en-US" sz="1600" smtClean="0">
                <a:cs typeface="Times New Roman" pitchFamily="18" charset="0"/>
              </a:rPr>
              <a:t>A condition is checked and something may or may not happen based on the evaluation of that condition.</a:t>
            </a:r>
          </a:p>
        </p:txBody>
      </p:sp>
    </p:spTree>
    <p:extLst>
      <p:ext uri="{BB962C8B-B14F-4D97-AF65-F5344CB8AC3E}">
        <p14:creationId xmlns:p14="http://schemas.microsoft.com/office/powerpoint/2010/main" val="213797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If the condition is true,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1</a:t>
            </a:r>
            <a:r>
              <a:rPr lang="en-US" sz="1600" smtClean="0"/>
              <a:t> will occur.  </a:t>
            </a:r>
          </a:p>
          <a:p>
            <a:r>
              <a:rPr lang="en-US" sz="1600" smtClean="0"/>
              <a:t>If the condition is false,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2</a:t>
            </a:r>
            <a:r>
              <a:rPr lang="en-US" sz="1600" smtClean="0"/>
              <a:t> will occur.</a:t>
            </a:r>
          </a:p>
        </p:txBody>
      </p:sp>
    </p:spTree>
    <p:extLst>
      <p:ext uri="{BB962C8B-B14F-4D97-AF65-F5344CB8AC3E}">
        <p14:creationId xmlns:p14="http://schemas.microsoft.com/office/powerpoint/2010/main" val="994534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/>
              <a:t>If </a:t>
            </a:r>
            <a:r>
              <a:rPr lang="en-US" sz="1600" dirty="0" err="1" smtClean="0"/>
              <a:t>aplus</a:t>
            </a:r>
            <a:r>
              <a:rPr lang="en-US" sz="1600" dirty="0" smtClean="0"/>
              <a:t> is greater than 100,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&gt;100!</a:t>
            </a:r>
            <a:r>
              <a:rPr lang="en-US" sz="1600" dirty="0" smtClean="0"/>
              <a:t> is displayed.</a:t>
            </a:r>
          </a:p>
          <a:p>
            <a:r>
              <a:rPr lang="en-US" sz="1600" dirty="0" smtClean="0"/>
              <a:t>If </a:t>
            </a:r>
            <a:r>
              <a:rPr lang="en-US" sz="1600" smtClean="0"/>
              <a:t>aplus </a:t>
            </a:r>
            <a:r>
              <a:rPr lang="en-US" sz="1600" dirty="0" smtClean="0"/>
              <a:t>is not greater than 100,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!&gt;100!</a:t>
            </a:r>
            <a:r>
              <a:rPr lang="en-US" sz="1600" dirty="0" smtClean="0"/>
              <a:t> is displayed.</a:t>
            </a:r>
          </a:p>
        </p:txBody>
      </p:sp>
    </p:spTree>
    <p:extLst>
      <p:ext uri="{BB962C8B-B14F-4D97-AF65-F5344CB8AC3E}">
        <p14:creationId xmlns:p14="http://schemas.microsoft.com/office/powerpoint/2010/main" val="347145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If num is greater than 100,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&gt;100!</a:t>
            </a:r>
            <a:r>
              <a:rPr lang="en-US" sz="1600" smtClean="0"/>
              <a:t> is displayed.</a:t>
            </a:r>
          </a:p>
          <a:p>
            <a:r>
              <a:rPr lang="en-US" sz="1600" smtClean="0"/>
              <a:t>If num is not greater than 100,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!&gt;100!</a:t>
            </a:r>
            <a:r>
              <a:rPr lang="en-US" sz="1600" smtClean="0"/>
              <a:t> is displayed.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369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If num is greater than or equal to 100,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&gt;=100!</a:t>
            </a:r>
            <a:r>
              <a:rPr lang="en-US" sz="1600" smtClean="0"/>
              <a:t> is displayed.</a:t>
            </a:r>
          </a:p>
          <a:p>
            <a:r>
              <a:rPr lang="en-US" sz="1600" smtClean="0"/>
              <a:t>If num is not greater than or equal to 100,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!&gt;=100!</a:t>
            </a:r>
            <a:r>
              <a:rPr lang="en-US" sz="1600" smtClean="0"/>
              <a:t> is displayed.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313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If uilScore is greater than 190,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team</a:t>
            </a:r>
            <a:r>
              <a:rPr lang="en-US" sz="1600" smtClean="0"/>
              <a:t> is displayed.</a:t>
            </a:r>
          </a:p>
          <a:p>
            <a:r>
              <a:rPr lang="en-US" sz="1600" smtClean="0"/>
              <a:t>If uilScore is not greater than 190,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bench </a:t>
            </a:r>
            <a:r>
              <a:rPr lang="en-US" sz="1600" smtClean="0"/>
              <a:t>is displayed.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264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18E76-99CA-4021-8963-2AC8FD3E4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9CB88-40D4-4A0D-9916-88E0090D1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FAC3-18BE-410D-9720-4ADC95525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A614B-EC48-4077-87BD-FE58A26CA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33C10-060B-4A39-8409-25825F81C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59A31-3431-4B9A-9151-6EA617F39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4B888-9C84-4E47-8984-76E77899F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875BB-655A-4247-B3E3-00136F0DC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B4BC9-7A7B-4C55-8120-7BDD818E57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9781F-3CCC-4C28-AD77-8E3B4706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9AB66-44C4-443F-A43A-0A4D8A4D4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198BF6D7-0010-44C4-8D07-24B4FD44C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533400"/>
            <a:ext cx="8153400" cy="56323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IF ELSE </a:t>
            </a:r>
            <a:endParaRPr lang="en-US" sz="8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Eraser" pitchFamily="2" charset="0"/>
            </a:endParaRP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Eraser" pitchFamily="2" charset="0"/>
            </a:endParaRP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8686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/>
              <a:t>char </a:t>
            </a:r>
            <a:r>
              <a:rPr lang="en-US" sz="3200" dirty="0"/>
              <a:t>s = </a:t>
            </a:r>
            <a:r>
              <a:rPr lang="en-US" sz="3200" dirty="0" smtClean="0"/>
              <a:t>‘o’;</a:t>
            </a:r>
            <a:endParaRPr lang="en-US" sz="3200" dirty="0"/>
          </a:p>
          <a:p>
            <a:r>
              <a:rPr lang="en-US" sz="3200" dirty="0"/>
              <a:t>if</a:t>
            </a:r>
            <a:r>
              <a:rPr lang="en-US" sz="3200" dirty="0" smtClean="0"/>
              <a:t>( s = ‘O’)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 smtClean="0"/>
              <a:t>cout</a:t>
            </a:r>
            <a:r>
              <a:rPr lang="en-US" sz="3200" dirty="0" smtClean="0"/>
              <a:t> &lt;&lt; “is Uppercase”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</a:t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 smtClean="0"/>
              <a:t>cout</a:t>
            </a:r>
            <a:r>
              <a:rPr lang="en-US" sz="3200" dirty="0" smtClean="0"/>
              <a:t> &lt;&lt; “Nope”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/>
              <a:t>}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5316538"/>
            <a:ext cx="1752600" cy="1303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5943600" y="1752600"/>
            <a:ext cx="25146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one is one!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209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ifelse.java</a:t>
            </a:r>
            <a:endParaRPr lang="en-US" sz="6600" spc="50" dirty="0" smtClean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7050088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num=1;</a:t>
            </a:r>
            <a:br>
              <a:rPr lang="en-US" sz="3200" dirty="0"/>
            </a:br>
            <a:r>
              <a:rPr lang="en-US" sz="3200" dirty="0"/>
              <a:t>if(num&gt;2) 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if(num&lt;10)</a:t>
            </a:r>
          </a:p>
          <a:p>
            <a:r>
              <a:rPr lang="en-US" sz="3200" dirty="0"/>
              <a:t>      </a:t>
            </a:r>
            <a:r>
              <a:rPr lang="en-US" sz="3200" dirty="0" err="1"/>
              <a:t>System.out.println</a:t>
            </a:r>
            <a:r>
              <a:rPr lang="en-US" sz="3200" dirty="0"/>
              <a:t>("&gt;2&lt;10");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("&lt;2");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876800" y="1828800"/>
            <a:ext cx="29718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&lt;2</a:t>
            </a:r>
          </a:p>
        </p:txBody>
      </p:sp>
      <p:pic>
        <p:nvPicPr>
          <p:cNvPr id="25606" name="Picture 5" descr="bd06546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953000"/>
            <a:ext cx="1789113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Nesting ifs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762000" y="1828800"/>
            <a:ext cx="7050088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int num=11;</a:t>
            </a:r>
            <a:br>
              <a:rPr lang="en-US" sz="3200"/>
            </a:br>
            <a:r>
              <a:rPr lang="en-US" sz="3200"/>
              <a:t>if(num&gt;2) </a:t>
            </a:r>
          </a:p>
          <a:p>
            <a:r>
              <a:rPr lang="en-US" sz="3200"/>
              <a:t>   if(num&lt;10)</a:t>
            </a:r>
          </a:p>
          <a:p>
            <a:r>
              <a:rPr lang="en-US" sz="3200"/>
              <a:t>      System.out.println("&gt;2&lt;10");</a:t>
            </a:r>
          </a:p>
          <a:p>
            <a:r>
              <a:rPr lang="en-US" sz="3200"/>
              <a:t>else</a:t>
            </a:r>
          </a:p>
          <a:p>
            <a:r>
              <a:rPr lang="en-US" sz="3200"/>
              <a:t>   System.out.println("&lt;2");</a:t>
            </a:r>
          </a:p>
          <a:p>
            <a:endParaRPr lang="en-US" sz="320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5486400" y="1447800"/>
            <a:ext cx="29718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&lt;2</a:t>
            </a:r>
          </a:p>
        </p:txBody>
      </p:sp>
      <p:pic>
        <p:nvPicPr>
          <p:cNvPr id="26630" name="Picture 5" descr="bd06546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953000"/>
            <a:ext cx="1789113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601980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Always use braces with ifs to indicate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which statements are related.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Nesting ifs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80772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nesting.java</a:t>
            </a:r>
            <a:endParaRPr lang="en-US" sz="6600" spc="50" dirty="0" smtClean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danglingelse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676400" y="1905000"/>
            <a:ext cx="3813175" cy="3387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if(total &gt;= 25)</a:t>
            </a:r>
          </a:p>
          <a:p>
            <a:r>
              <a:rPr lang="en-US" sz="3600"/>
              <a:t>{</a:t>
            </a:r>
          </a:p>
          <a:p>
            <a:r>
              <a:rPr lang="en-US" sz="3600"/>
              <a:t>}</a:t>
            </a:r>
          </a:p>
          <a:p>
            <a:r>
              <a:rPr lang="en-US" sz="3600">
                <a:solidFill>
                  <a:srgbClr val="FF0000"/>
                </a:solidFill>
              </a:rPr>
              <a:t>else(total = 10)</a:t>
            </a:r>
          </a:p>
          <a:p>
            <a:r>
              <a:rPr lang="en-US" sz="3600"/>
              <a:t>{</a:t>
            </a:r>
          </a:p>
          <a:p>
            <a:r>
              <a:rPr lang="en-US" sz="3600"/>
              <a:t>}</a:t>
            </a:r>
            <a:endParaRPr lang="en-US" sz="3200"/>
          </a:p>
        </p:txBody>
      </p:sp>
      <p:pic>
        <p:nvPicPr>
          <p:cNvPr id="28677" name="Picture 4" descr="j0104748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895600"/>
            <a:ext cx="2390775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914400" y="1600200"/>
            <a:ext cx="6629400" cy="4111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4400" b="0">
                <a:solidFill>
                  <a:srgbClr val="FF0000"/>
                </a:solidFill>
              </a:rPr>
              <a:t>Never</a:t>
            </a:r>
            <a:r>
              <a:rPr lang="en-US" sz="4400" b="0">
                <a:solidFill>
                  <a:srgbClr val="000066"/>
                </a:solidFill>
              </a:rPr>
              <a:t> put a ; 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before an open  {  brace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;{  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};  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038600"/>
            <a:ext cx="2438400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2743200" y="5029200"/>
            <a:ext cx="1752600" cy="6540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legal</a:t>
            </a:r>
            <a:endParaRPr lang="en-US" sz="3600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2743200" y="3733800"/>
            <a:ext cx="1752600" cy="6540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illegal</a:t>
            </a:r>
            <a:endParaRPr lang="en-US" sz="3600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is </a:t>
            </a: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 if else</a:t>
            </a:r>
            <a:b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statement?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4827588" cy="4524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800"/>
              <a:t>if   I am tired</a:t>
            </a:r>
          </a:p>
          <a:p>
            <a:r>
              <a:rPr lang="en-US" sz="4800"/>
              <a:t>   I go to sleep</a:t>
            </a:r>
            <a:br>
              <a:rPr lang="en-US" sz="4800"/>
            </a:br>
            <a:r>
              <a:rPr lang="en-US" sz="4800"/>
              <a:t>else </a:t>
            </a:r>
            <a:br>
              <a:rPr lang="en-US" sz="4800"/>
            </a:br>
            <a:r>
              <a:rPr lang="en-US" sz="4800"/>
              <a:t>   I go for a run</a:t>
            </a:r>
            <a:br>
              <a:rPr lang="en-US" sz="4800"/>
            </a:br>
            <a:r>
              <a:rPr lang="en-US" sz="4800"/>
              <a:t>  </a:t>
            </a:r>
            <a:br>
              <a:rPr lang="en-US" sz="4800"/>
            </a:br>
            <a:r>
              <a:rPr lang="en-US" sz="4800"/>
              <a:t>   </a:t>
            </a:r>
          </a:p>
        </p:txBody>
      </p:sp>
      <p:pic>
        <p:nvPicPr>
          <p:cNvPr id="15364" name="Picture 6" descr="MCj022988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981200"/>
            <a:ext cx="181927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8047038" cy="3046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800"/>
              <a:t>if   I like the current song</a:t>
            </a:r>
          </a:p>
          <a:p>
            <a:r>
              <a:rPr lang="en-US" sz="4800"/>
              <a:t>   I make it louder</a:t>
            </a:r>
            <a:br>
              <a:rPr lang="en-US" sz="4800"/>
            </a:br>
            <a:r>
              <a:rPr lang="en-US" sz="4800"/>
              <a:t>else</a:t>
            </a:r>
            <a:br>
              <a:rPr lang="en-US" sz="4800"/>
            </a:br>
            <a:r>
              <a:rPr lang="en-US" sz="4800"/>
              <a:t>   I change the song</a:t>
            </a:r>
          </a:p>
        </p:txBody>
      </p:sp>
      <p:pic>
        <p:nvPicPr>
          <p:cNvPr id="16389" name="Picture 8" descr="loud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953000"/>
            <a:ext cx="13716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Text Box 2051"/>
          <p:cNvSpPr txBox="1">
            <a:spLocks noChangeArrowheads="1"/>
          </p:cNvSpPr>
          <p:nvPr/>
        </p:nvSpPr>
        <p:spPr bwMode="auto">
          <a:xfrm>
            <a:off x="1447800" y="1905000"/>
            <a:ext cx="5943600" cy="3990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if(  </a:t>
            </a:r>
            <a:r>
              <a:rPr lang="en-US" sz="2400"/>
              <a:t>boolean condition placed here   </a:t>
            </a:r>
            <a:r>
              <a:rPr lang="en-US" sz="3200"/>
              <a:t>)</a:t>
            </a:r>
          </a:p>
          <a:p>
            <a:r>
              <a:rPr lang="en-US" sz="3200"/>
              <a:t>{</a:t>
            </a:r>
          </a:p>
          <a:p>
            <a:r>
              <a:rPr lang="en-US" sz="3200"/>
              <a:t>     do something 1;</a:t>
            </a:r>
          </a:p>
          <a:p>
            <a:r>
              <a:rPr lang="en-US" sz="3200"/>
              <a:t>}</a:t>
            </a:r>
          </a:p>
          <a:p>
            <a:r>
              <a:rPr lang="en-US" sz="3200"/>
              <a:t>else </a:t>
            </a:r>
          </a:p>
          <a:p>
            <a:r>
              <a:rPr lang="en-US" sz="3200"/>
              <a:t>{</a:t>
            </a:r>
          </a:p>
          <a:p>
            <a:r>
              <a:rPr lang="en-US" sz="3200"/>
              <a:t>     do something 2;</a:t>
            </a:r>
          </a:p>
          <a:p>
            <a:r>
              <a:rPr lang="en-US" sz="3200"/>
              <a:t>}</a:t>
            </a:r>
          </a:p>
        </p:txBody>
      </p:sp>
      <p:pic>
        <p:nvPicPr>
          <p:cNvPr id="17413" name="Picture 2053" descr="j025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038600"/>
            <a:ext cx="1577975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001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 smtClean="0"/>
              <a:t>aplus</a:t>
            </a:r>
            <a:r>
              <a:rPr lang="en-US" sz="3200" dirty="0" smtClean="0"/>
              <a:t> = 990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if( </a:t>
            </a:r>
            <a:r>
              <a:rPr lang="en-US" sz="3200" dirty="0" err="1" smtClean="0"/>
              <a:t>aplus</a:t>
            </a:r>
            <a:r>
              <a:rPr lang="en-US" sz="3200" dirty="0" smtClean="0"/>
              <a:t> &gt; 100 )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{ </a:t>
            </a:r>
          </a:p>
          <a:p>
            <a:r>
              <a:rPr lang="en-US" sz="3200" dirty="0"/>
              <a:t>   </a:t>
            </a:r>
            <a:r>
              <a:rPr lang="en-US" sz="3200" dirty="0" err="1" smtClean="0"/>
              <a:t>cout</a:t>
            </a:r>
            <a:r>
              <a:rPr lang="en-US" sz="3200" dirty="0"/>
              <a:t> </a:t>
            </a:r>
            <a:r>
              <a:rPr lang="en-US" sz="3200" dirty="0" smtClean="0"/>
              <a:t>&lt;&lt; “&gt; </a:t>
            </a:r>
            <a:r>
              <a:rPr lang="en-US" sz="3200" dirty="0"/>
              <a:t>100</a:t>
            </a:r>
            <a:r>
              <a:rPr lang="en-US" sz="3200" dirty="0" smtClean="0"/>
              <a:t>!")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</a:t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err="1" smtClean="0"/>
              <a:t>cout</a:t>
            </a:r>
            <a:r>
              <a:rPr lang="en-US" sz="3200" dirty="0" smtClean="0"/>
              <a:t> </a:t>
            </a:r>
            <a:r>
              <a:rPr lang="en-US" sz="3200" dirty="0"/>
              <a:t>&lt;&lt; "! &gt; 100!“&lt;&lt; 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}</a:t>
            </a:r>
            <a:endParaRPr lang="en-US" sz="3200" dirty="0"/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18437" name="Text Box 20"/>
          <p:cNvSpPr txBox="1">
            <a:spLocks noChangeArrowheads="1"/>
          </p:cNvSpPr>
          <p:nvPr/>
        </p:nvSpPr>
        <p:spPr bwMode="auto">
          <a:xfrm>
            <a:off x="6248400" y="15240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&gt; 100!</a:t>
            </a:r>
          </a:p>
        </p:txBody>
      </p:sp>
      <p:pic>
        <p:nvPicPr>
          <p:cNvPr id="18438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5316538"/>
            <a:ext cx="1752600" cy="1303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8001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num=50;</a:t>
            </a:r>
          </a:p>
          <a:p>
            <a:r>
              <a:rPr lang="en-US" sz="3200" dirty="0"/>
              <a:t>if(num&gt;100)</a:t>
            </a:r>
            <a:br>
              <a:rPr lang="en-US" sz="3200" dirty="0"/>
            </a:br>
            <a:r>
              <a:rPr lang="en-US" sz="3200" dirty="0"/>
              <a:t>{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err="1" smtClean="0"/>
              <a:t>cout</a:t>
            </a:r>
            <a:r>
              <a:rPr lang="en-US" sz="3200" dirty="0" smtClean="0"/>
              <a:t> </a:t>
            </a:r>
            <a:r>
              <a:rPr lang="en-US" sz="3200" dirty="0"/>
              <a:t>&lt;&lt; "&gt; 100!");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</a:t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err="1" smtClean="0"/>
              <a:t>cout</a:t>
            </a:r>
            <a:r>
              <a:rPr lang="en-US" sz="3200" dirty="0" smtClean="0"/>
              <a:t> </a:t>
            </a:r>
            <a:r>
              <a:rPr lang="en-US" sz="3200" dirty="0"/>
              <a:t>&lt;&lt; "! &gt; 100!");</a:t>
            </a:r>
          </a:p>
          <a:p>
            <a:r>
              <a:rPr lang="en-US" sz="3200" dirty="0"/>
              <a:t>}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172200" y="17526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! &gt; 100!</a:t>
            </a: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5316538"/>
            <a:ext cx="1752600" cy="1303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8001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num=100;</a:t>
            </a:r>
          </a:p>
          <a:p>
            <a:r>
              <a:rPr lang="en-US" sz="3200" dirty="0"/>
              <a:t>if(num&gt;=100)</a:t>
            </a:r>
            <a:br>
              <a:rPr lang="en-US" sz="3200" dirty="0"/>
            </a:br>
            <a:r>
              <a:rPr lang="en-US" sz="3200" dirty="0"/>
              <a:t>{ 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cout</a:t>
            </a:r>
            <a:r>
              <a:rPr lang="en-US" sz="3200" dirty="0"/>
              <a:t> &lt;&lt; "&gt;= 100!");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</a:t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cout</a:t>
            </a:r>
            <a:r>
              <a:rPr lang="en-US" sz="3200" dirty="0"/>
              <a:t> &lt;&lt; "! &gt;= 100!");</a:t>
            </a:r>
          </a:p>
          <a:p>
            <a:r>
              <a:rPr lang="en-US" sz="3200" dirty="0"/>
              <a:t>}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553200" y="15240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&gt;= 100!</a:t>
            </a:r>
          </a:p>
        </p:txBody>
      </p:sp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5316538"/>
            <a:ext cx="1752600" cy="1303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001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uilScore</a:t>
            </a:r>
            <a:r>
              <a:rPr lang="en-US" sz="3200" dirty="0"/>
              <a:t>=200;</a:t>
            </a:r>
          </a:p>
          <a:p>
            <a:r>
              <a:rPr lang="en-US" sz="3200" dirty="0"/>
              <a:t>if(</a:t>
            </a:r>
            <a:r>
              <a:rPr lang="en-US" sz="3200" dirty="0" err="1"/>
              <a:t>uilScore</a:t>
            </a:r>
            <a:r>
              <a:rPr lang="en-US" sz="3200" dirty="0"/>
              <a:t>&gt;190)</a:t>
            </a:r>
            <a:br>
              <a:rPr lang="en-US" sz="3200" dirty="0"/>
            </a:br>
            <a:r>
              <a:rPr lang="en-US" sz="3200" dirty="0"/>
              <a:t>{ 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cout</a:t>
            </a:r>
            <a:r>
              <a:rPr lang="en-US" sz="3200" dirty="0"/>
              <a:t> &lt;&lt; "team");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</a:t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cout</a:t>
            </a:r>
            <a:r>
              <a:rPr lang="en-US" sz="3200" dirty="0"/>
              <a:t> &lt;&lt; "bench");</a:t>
            </a:r>
          </a:p>
          <a:p>
            <a:r>
              <a:rPr lang="en-US" sz="3200" dirty="0"/>
              <a:t>}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934200" y="16002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team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5316538"/>
            <a:ext cx="1752600" cy="1303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1264</TotalTime>
  <Words>691</Words>
  <Application>Microsoft Office PowerPoint</Application>
  <PresentationFormat>On-screen Show (4:3)</PresentationFormat>
  <Paragraphs>200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Comic Sans MS</vt:lpstr>
      <vt:lpstr>Courier New</vt:lpstr>
      <vt:lpstr>Eraser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else</dc:title>
  <dc:subject>If Else</dc:subject>
  <dc:creator>A+ Computer Science</dc:creator>
  <cp:keywords>www.apluscompsci.com</cp:keywords>
  <dc:description>If Else_x000d_
©A+ Computer Science_x000d_
www.apluscompsci.com</dc:description>
  <cp:lastModifiedBy>Jeff Baker</cp:lastModifiedBy>
  <cp:revision>300</cp:revision>
  <dcterms:created xsi:type="dcterms:W3CDTF">1995-06-17T23:31:02Z</dcterms:created>
  <dcterms:modified xsi:type="dcterms:W3CDTF">2016-09-11T13:24:03Z</dcterms:modified>
  <cp:category>www.apluscompsci.com</cp:category>
</cp:coreProperties>
</file>