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5" r:id="rId2"/>
    <p:sldId id="361" r:id="rId3"/>
    <p:sldId id="363" r:id="rId4"/>
    <p:sldId id="267" r:id="rId5"/>
    <p:sldId id="330" r:id="rId6"/>
    <p:sldId id="387" r:id="rId7"/>
    <p:sldId id="333" r:id="rId8"/>
    <p:sldId id="355" r:id="rId9"/>
    <p:sldId id="365" r:id="rId10"/>
    <p:sldId id="388" r:id="rId11"/>
    <p:sldId id="377" r:id="rId12"/>
    <p:sldId id="369" r:id="rId13"/>
    <p:sldId id="374" r:id="rId14"/>
    <p:sldId id="366" r:id="rId15"/>
    <p:sldId id="389" r:id="rId16"/>
    <p:sldId id="367" r:id="rId17"/>
    <p:sldId id="379" r:id="rId18"/>
    <p:sldId id="381" r:id="rId19"/>
    <p:sldId id="360" r:id="rId20"/>
    <p:sldId id="38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3DB"/>
    <a:srgbClr val="0000FF"/>
    <a:srgbClr val="003300"/>
    <a:srgbClr val="006600"/>
    <a:srgbClr val="A50021"/>
    <a:srgbClr val="003366"/>
    <a:srgbClr val="CC6600"/>
    <a:srgbClr val="CC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61192" autoAdjust="0"/>
  </p:normalViewPr>
  <p:slideViewPr>
    <p:cSldViewPr>
      <p:cViewPr varScale="1">
        <p:scale>
          <a:sx n="68" d="100"/>
          <a:sy n="68" d="100"/>
        </p:scale>
        <p:origin x="17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0D4DAD40-0DC3-43C4-93E6-D190E9861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2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71600" y="86868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r">
              <a:defRPr/>
            </a:pPr>
            <a:r>
              <a:rPr lang="en-US" sz="1200"/>
              <a:t>©A+ Computer Science     www.apluscompsci.com                 </a:t>
            </a:r>
            <a:fld id="{49908214-DFDF-4EF9-A6A7-5643242C4880}" type="slidenum">
              <a:rPr lang="en-US" sz="1200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026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428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891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% is used to access the remainder of division.</a:t>
            </a:r>
            <a:br>
              <a:rPr lang="en-US" smtClean="0"/>
            </a:br>
            <a:r>
              <a:rPr lang="en-US" smtClean="0"/>
              <a:t>In the case above, % 10 is being used on a base 10 number to access the right most digit.</a:t>
            </a:r>
            <a:br>
              <a:rPr lang="en-US" smtClean="0"/>
            </a:br>
            <a:r>
              <a:rPr lang="en-US" smtClean="0"/>
              <a:t>/ 10 is being used to chop off the right most digit.</a:t>
            </a:r>
          </a:p>
        </p:txBody>
      </p:sp>
    </p:spTree>
    <p:extLst>
      <p:ext uri="{BB962C8B-B14F-4D97-AF65-F5344CB8AC3E}">
        <p14:creationId xmlns:p14="http://schemas.microsoft.com/office/powerpoint/2010/main" val="4208301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 this example, the loop iterates as long as number is larger than 0.</a:t>
            </a:r>
            <a:br>
              <a:rPr lang="en-US" smtClean="0"/>
            </a:br>
            <a:r>
              <a:rPr lang="en-US" smtClean="0"/>
              <a:t>Each time the loop iterates, the right most digit of the number is printed.  % 10 is used to access the right most digit.</a:t>
            </a:r>
            <a:br>
              <a:rPr lang="en-US" smtClean="0"/>
            </a:br>
            <a:r>
              <a:rPr lang="en-US" smtClean="0"/>
              <a:t>The number is also reduced by removing the right digit using / 10 and assigning that value back to number.</a:t>
            </a:r>
          </a:p>
        </p:txBody>
      </p:sp>
    </p:spTree>
    <p:extLst>
      <p:ext uri="{BB962C8B-B14F-4D97-AF65-F5344CB8AC3E}">
        <p14:creationId xmlns:p14="http://schemas.microsoft.com/office/powerpoint/2010/main" val="260488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 this example, the loop iterates as long as number is larger than 0.</a:t>
            </a:r>
            <a:br>
              <a:rPr lang="en-US" smtClean="0"/>
            </a:br>
            <a:r>
              <a:rPr lang="en-US" smtClean="0"/>
              <a:t>Each time the loop iterates, the right most digit of the number is printed.  % 10 is used to access the right most digit.</a:t>
            </a:r>
            <a:br>
              <a:rPr lang="en-US" smtClean="0"/>
            </a:br>
            <a:r>
              <a:rPr lang="en-US" smtClean="0"/>
              <a:t>The number is also reduced by removing the right digit using / 10 and assigning that value back to number.</a:t>
            </a:r>
          </a:p>
        </p:txBody>
      </p:sp>
    </p:spTree>
    <p:extLst>
      <p:ext uri="{BB962C8B-B14F-4D97-AF65-F5344CB8AC3E}">
        <p14:creationId xmlns:p14="http://schemas.microsoft.com/office/powerpoint/2010/main" val="1192413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634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763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973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4205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This loop will run forever as there is no code to change the value of variable run.  run begins with the value of 0 and run never changes.   0 is less than 5; thus the loop will never terminate as the condition will never fail.</a:t>
            </a:r>
          </a:p>
        </p:txBody>
      </p:sp>
    </p:spTree>
    <p:extLst>
      <p:ext uri="{BB962C8B-B14F-4D97-AF65-F5344CB8AC3E}">
        <p14:creationId xmlns:p14="http://schemas.microsoft.com/office/powerpoint/2010/main" val="92848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5332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030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As long as the condition is true,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will occur.</a:t>
            </a:r>
          </a:p>
          <a:p>
            <a:r>
              <a:rPr lang="en-US" sz="1600" smtClean="0"/>
              <a:t>If the condition is false,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1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do something 2</a:t>
            </a:r>
            <a:r>
              <a:rPr lang="en-US" sz="1600" smtClean="0"/>
              <a:t> do not occur.</a:t>
            </a:r>
          </a:p>
        </p:txBody>
      </p:sp>
    </p:spTree>
    <p:extLst>
      <p:ext uri="{BB962C8B-B14F-4D97-AF65-F5344CB8AC3E}">
        <p14:creationId xmlns:p14="http://schemas.microsoft.com/office/powerpoint/2010/main" val="161761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096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As long as run is less than 5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 run&lt;5 )</a:t>
            </a:r>
            <a:r>
              <a:rPr lang="en-US" sz="1600" smtClean="0"/>
              <a:t>, the loop will iterate.  For each iteration, run is increased by 1 and run is displayed.</a:t>
            </a:r>
          </a:p>
          <a:p>
            <a:endParaRPr lang="en-US" sz="1600" smtClean="0"/>
          </a:p>
          <a:p>
            <a:r>
              <a:rPr lang="en-US" sz="1600" smtClean="0"/>
              <a:t>run begins with the value 0</a:t>
            </a:r>
          </a:p>
          <a:p>
            <a:r>
              <a:rPr lang="en-US" sz="1600" smtClean="0"/>
              <a:t>Iteration 1 – run = 0 + 1     print(1)</a:t>
            </a:r>
          </a:p>
          <a:p>
            <a:r>
              <a:rPr lang="en-US" sz="1600" smtClean="0"/>
              <a:t>Iteration 2 – run = 1 + 1     print(2)</a:t>
            </a:r>
          </a:p>
          <a:p>
            <a:r>
              <a:rPr lang="en-US" sz="1600" smtClean="0"/>
              <a:t>Iteration 3 – run = 2 + 1     print(3)</a:t>
            </a:r>
          </a:p>
          <a:p>
            <a:r>
              <a:rPr lang="en-US" sz="1600" smtClean="0"/>
              <a:t>Iteration 4 – run = 3 + 1     print(4)</a:t>
            </a:r>
          </a:p>
          <a:p>
            <a:r>
              <a:rPr lang="en-US" sz="1600" smtClean="0"/>
              <a:t>Iteration 5 – run = 4 + 1     print(5)</a:t>
            </a:r>
          </a:p>
          <a:p>
            <a:r>
              <a:rPr lang="en-US" sz="1600" smtClean="0"/>
              <a:t>The loop condition fails when run reaches the value 5 as 5 is not less than 5.  </a:t>
            </a:r>
          </a:p>
        </p:txBody>
      </p:sp>
    </p:spTree>
    <p:extLst>
      <p:ext uri="{BB962C8B-B14F-4D97-AF65-F5344CB8AC3E}">
        <p14:creationId xmlns:p14="http://schemas.microsoft.com/office/powerpoint/2010/main" val="142788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As long as run is less than 10 (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run&lt;10 )</a:t>
            </a:r>
            <a:r>
              <a:rPr lang="en-US" sz="1600" smtClean="0"/>
              <a:t>, the loop iterates.  For each iteration, run is displayed and then increased by 1.  </a:t>
            </a:r>
          </a:p>
          <a:p>
            <a:r>
              <a:rPr lang="en-US" sz="1600" smtClean="0"/>
              <a:t>The loop condition fails when run reaches the value 10 as 10 is not less than 10.</a:t>
            </a:r>
          </a:p>
          <a:p>
            <a:endParaRPr lang="en-US" sz="1600" smtClean="0"/>
          </a:p>
          <a:p>
            <a:r>
              <a:rPr lang="en-US" sz="1600" smtClean="0"/>
              <a:t>run begins with the value 7</a:t>
            </a:r>
          </a:p>
          <a:p>
            <a:r>
              <a:rPr lang="en-US" sz="1600" smtClean="0"/>
              <a:t>Iteration 1 – print(7)       run = 7 + 1 </a:t>
            </a:r>
          </a:p>
          <a:p>
            <a:r>
              <a:rPr lang="en-US" sz="1600" smtClean="0"/>
              <a:t>Iteration 2 – print(8)       run = 8 + 1 </a:t>
            </a:r>
          </a:p>
          <a:p>
            <a:r>
              <a:rPr lang="en-US" sz="1600" smtClean="0"/>
              <a:t>Iteration 3 – print(9)       run = 9 + 1</a:t>
            </a:r>
          </a:p>
          <a:p>
            <a:r>
              <a:rPr lang="en-US" sz="1600" smtClean="0"/>
              <a:t>The loop condition fails when run reaches the value 10 as 10 is not less than 10.  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50585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5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As long as run is less than or equal to 10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 run&lt;=10 )</a:t>
            </a:r>
            <a:r>
              <a:rPr lang="en-US" sz="1600" smtClean="0"/>
              <a:t>, the loop will iterate.  For each iteration, run is displayed,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600" smtClean="0"/>
              <a:t> is displayed, and run is decreased by 5.</a:t>
            </a:r>
          </a:p>
          <a:p>
            <a:endParaRPr lang="en-US" sz="1600" smtClean="0"/>
          </a:p>
          <a:p>
            <a:r>
              <a:rPr lang="en-US" sz="1600" smtClean="0"/>
              <a:t>run begins with the value 25</a:t>
            </a:r>
          </a:p>
          <a:p>
            <a:r>
              <a:rPr lang="en-US" sz="1600" smtClean="0"/>
              <a:t>Iteration 1 – print(25)      print(loop)       run = 25-5 </a:t>
            </a:r>
          </a:p>
          <a:p>
            <a:r>
              <a:rPr lang="en-US" sz="1600" smtClean="0"/>
              <a:t>Iteration 2 – print(20)      print(loop)       run = 20-5</a:t>
            </a:r>
          </a:p>
          <a:p>
            <a:r>
              <a:rPr lang="en-US" sz="1600" smtClean="0"/>
              <a:t>Iteration 3 – print(15)      print(loop)       run = 15-5</a:t>
            </a:r>
          </a:p>
          <a:p>
            <a:r>
              <a:rPr lang="en-US" sz="1600" smtClean="0"/>
              <a:t>Iteration 4 – print(10)      print(loop)       run = 10-5</a:t>
            </a:r>
          </a:p>
          <a:p>
            <a:r>
              <a:rPr lang="en-US" sz="1600" smtClean="0"/>
              <a:t>The loop condition fails when run reaches the value 5 as 5 is not greater than or equal to 10.  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16547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As long as run is less than or equal to 25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 run&lt;=25 )</a:t>
            </a:r>
            <a:r>
              <a:rPr lang="en-US" sz="1600" smtClean="0"/>
              <a:t>, the loop will iterate.  For each iteration, run is displayed,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600" smtClean="0"/>
              <a:t> is displayed, and run is increased by 5.</a:t>
            </a:r>
          </a:p>
          <a:p>
            <a:endParaRPr lang="en-US" sz="1600" smtClean="0"/>
          </a:p>
          <a:p>
            <a:r>
              <a:rPr lang="en-US" sz="1600" smtClean="0"/>
              <a:t>run begins with the value 10</a:t>
            </a:r>
          </a:p>
          <a:p>
            <a:r>
              <a:rPr lang="en-US" sz="1600" smtClean="0"/>
              <a:t>Iteration 1 – print(10)      print(loop)       run = 10+5 </a:t>
            </a:r>
          </a:p>
          <a:p>
            <a:r>
              <a:rPr lang="en-US" sz="1600" smtClean="0"/>
              <a:t>Iteration 2 – print(15)      print(loop)       run = 15+5</a:t>
            </a:r>
          </a:p>
          <a:p>
            <a:r>
              <a:rPr lang="en-US" sz="1600" smtClean="0"/>
              <a:t>Iteration 3 – print(20)      print(loop)       run = 20+5</a:t>
            </a:r>
          </a:p>
          <a:p>
            <a:r>
              <a:rPr lang="en-US" sz="1600" smtClean="0"/>
              <a:t>Iteration 4 – print(25)      print(loop)       run = 25+5</a:t>
            </a:r>
          </a:p>
          <a:p>
            <a:r>
              <a:rPr lang="en-US" sz="1600" smtClean="0"/>
              <a:t>The loop condition fails when run reaches the value 30 as 30 is not less than or equal to 25.  </a:t>
            </a:r>
          </a:p>
          <a:p>
            <a:endParaRPr lang="en-US" sz="1600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6487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1600" smtClean="0"/>
              <a:t>As long as x is less than 6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 x&lt;6 )</a:t>
            </a:r>
            <a:r>
              <a:rPr lang="en-US" sz="1600" smtClean="0"/>
              <a:t>, the loop will iterate.  For each iteration, total is increased by the value of x and x is increased by 1.</a:t>
            </a:r>
          </a:p>
          <a:p>
            <a:endParaRPr lang="en-US" sz="1600" smtClean="0"/>
          </a:p>
          <a:p>
            <a:r>
              <a:rPr lang="en-US" sz="1600" smtClean="0"/>
              <a:t>total begins with the value 0 and x begins with the value of 1</a:t>
            </a:r>
          </a:p>
          <a:p>
            <a:r>
              <a:rPr lang="en-US" sz="1600" smtClean="0"/>
              <a:t>Iteration 1 – total = 0 + 1 	x=1+1</a:t>
            </a:r>
          </a:p>
          <a:p>
            <a:r>
              <a:rPr lang="en-US" sz="1600" smtClean="0"/>
              <a:t>Iteration 2 – total = 1 + 2 	x=2+1</a:t>
            </a:r>
          </a:p>
          <a:p>
            <a:r>
              <a:rPr lang="en-US" sz="1600" smtClean="0"/>
              <a:t>Iteration 3 – total = 3 + 3 	x=3+1</a:t>
            </a:r>
          </a:p>
          <a:p>
            <a:r>
              <a:rPr lang="en-US" sz="1600" smtClean="0"/>
              <a:t>Iteration 4 – total = 6 + 4 	x=4+1</a:t>
            </a:r>
          </a:p>
          <a:p>
            <a:r>
              <a:rPr lang="en-US" sz="1600" smtClean="0"/>
              <a:t>Iteration 5 – total = 10 + 5 	x=5+1</a:t>
            </a:r>
          </a:p>
          <a:p>
            <a:r>
              <a:rPr lang="en-US" sz="1600" smtClean="0"/>
              <a:t>The loop condition fails when x reaches the value 6 as 6 is not less than 6. 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442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E4B2C-9BAC-4FF8-BE25-579D413CE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E7563-80A8-42E2-95B7-51714857F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04F12-47C1-493B-862A-1D7640738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209E-386E-47DF-B6F1-708963962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8DDDD-24AE-4046-8CDB-288CB1D97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3A848-254A-4370-9674-4E1A6D661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5D651-A4F2-48A8-B8A2-2BC9AC7F1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718CC-2BD4-4905-9401-D5FD0199A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904AC-E7ED-44F9-AF43-8EC08DA05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D7795-0168-4FB4-A303-763FBB25E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F9497-DB96-4F52-8797-91D9BA877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5395591-FF28-4801-95F9-71A88C371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WHILE LOOPS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133600"/>
            <a:ext cx="71628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whiletwo</a:t>
            </a: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/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whilethree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Chopping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Numbers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2362200"/>
            <a:ext cx="8229600" cy="3416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9154;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% 10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/>
              <a:t>num</a:t>
            </a:r>
            <a:r>
              <a:rPr lang="en-US" dirty="0"/>
              <a:t> / 10 </a:t>
            </a:r>
            <a:r>
              <a:rPr lang="en-US" dirty="0" smtClean="0"/>
              <a:t>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en-US" dirty="0"/>
          </a:p>
          <a:p>
            <a:r>
              <a:rPr lang="en-US" dirty="0" err="1"/>
              <a:t>num</a:t>
            </a:r>
            <a:r>
              <a:rPr lang="en-US" dirty="0"/>
              <a:t> /= 10;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num</a:t>
            </a:r>
            <a:r>
              <a:rPr lang="en-US" dirty="0"/>
              <a:t> % 10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num</a:t>
            </a:r>
            <a:r>
              <a:rPr lang="en-US" dirty="0"/>
              <a:t> / 10 &lt;&lt; </a:t>
            </a:r>
            <a:r>
              <a:rPr lang="en-US" dirty="0" err="1"/>
              <a:t>endl</a:t>
            </a:r>
            <a:r>
              <a:rPr lang="en-US" dirty="0"/>
              <a:t>; 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010400" y="1208087"/>
            <a:ext cx="2133600" cy="28622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OUTPUT</a:t>
            </a:r>
            <a:br>
              <a:rPr lang="en-US" u="sng">
                <a:solidFill>
                  <a:srgbClr val="FF0000"/>
                </a:solidFill>
              </a:rPr>
            </a:br>
            <a:r>
              <a:rPr lang="en-US"/>
              <a:t>4</a:t>
            </a:r>
            <a:br>
              <a:rPr lang="en-US"/>
            </a:br>
            <a:r>
              <a:rPr lang="en-US"/>
              <a:t>915</a:t>
            </a:r>
            <a:br>
              <a:rPr lang="en-US"/>
            </a:br>
            <a:r>
              <a:rPr lang="en-US"/>
              <a:t>5</a:t>
            </a:r>
            <a:br>
              <a:rPr lang="en-US"/>
            </a:br>
            <a:r>
              <a:rPr lang="en-US"/>
              <a:t>91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Digits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2590800"/>
            <a:ext cx="7696200" cy="2308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How would you take apart the number   9154   digit by digit?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You would need a loop.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Digits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04800" y="2667000"/>
            <a:ext cx="80772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number = 9154;</a:t>
            </a:r>
          </a:p>
          <a:p>
            <a:r>
              <a:rPr lang="en-US" dirty="0"/>
              <a:t>while( number &gt; 0 )   </a:t>
            </a:r>
          </a:p>
          <a:p>
            <a:r>
              <a:rPr lang="en-US" dirty="0"/>
              <a:t>{      </a:t>
            </a:r>
          </a:p>
          <a:p>
            <a:r>
              <a:rPr lang="en-US" dirty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number%10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number = number / 10;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77000" y="1524000"/>
            <a:ext cx="1905000" cy="2554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4</a:t>
            </a:r>
            <a:br>
              <a:rPr lang="en-US" sz="3200"/>
            </a:br>
            <a:r>
              <a:rPr lang="en-US" sz="3200"/>
              <a:t>5</a:t>
            </a:r>
            <a:br>
              <a:rPr lang="en-US" sz="3200"/>
            </a:br>
            <a:r>
              <a:rPr lang="en-US" sz="3200"/>
              <a:t>1</a:t>
            </a:r>
            <a:br>
              <a:rPr lang="en-US" sz="3200"/>
            </a:br>
            <a:r>
              <a:rPr lang="en-US" sz="3200"/>
              <a:t>9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Accessing Digits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133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accessingDigits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33400" y="2238346"/>
            <a:ext cx="7086600" cy="3970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set total to 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 </a:t>
            </a:r>
            <a:r>
              <a:rPr lang="en-US" dirty="0" err="1"/>
              <a:t>num</a:t>
            </a:r>
            <a:r>
              <a:rPr lang="en-US" dirty="0"/>
              <a:t> is greater than 0</a:t>
            </a:r>
            <a:br>
              <a:rPr lang="en-US" dirty="0"/>
            </a:br>
            <a:r>
              <a:rPr lang="en-US" dirty="0"/>
              <a:t>   add right most digit to total</a:t>
            </a:r>
            <a:br>
              <a:rPr lang="en-US" dirty="0"/>
            </a:br>
            <a:r>
              <a:rPr lang="en-US" dirty="0"/>
              <a:t>   remove right most digit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 out the total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Summing 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Digits Algorithm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133600"/>
            <a:ext cx="9144000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err="1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summingDigits</a:t>
            </a: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5400" spc="50" dirty="0" smtClean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Common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Errors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447800" y="2209800"/>
            <a:ext cx="3925888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int run=0;</a:t>
            </a:r>
          </a:p>
          <a:p>
            <a:r>
              <a:rPr lang="en-US" sz="3200"/>
              <a:t>while(run&lt;5)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out.println(run);</a:t>
            </a:r>
          </a:p>
          <a:p>
            <a:r>
              <a:rPr lang="en-US" sz="3200"/>
              <a:t>   </a:t>
            </a:r>
            <a:r>
              <a:rPr lang="en-US" sz="3200">
                <a:solidFill>
                  <a:srgbClr val="FF3300"/>
                </a:solidFill>
              </a:rPr>
              <a:t>&lt; blank 1 &gt;</a:t>
            </a:r>
          </a:p>
          <a:p>
            <a:r>
              <a:rPr lang="en-US" sz="3200"/>
              <a:t>}</a:t>
            </a:r>
          </a:p>
        </p:txBody>
      </p:sp>
      <p:pic>
        <p:nvPicPr>
          <p:cNvPr id="33797" name="Picture 4" descr="j010474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895600"/>
            <a:ext cx="2390775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Common Errors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447800" y="1447800"/>
            <a:ext cx="4222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  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7850188" cy="20542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rgbClr val="003366"/>
                </a:solidFill>
              </a:rPr>
              <a:t>A while loop is a block of code </a:t>
            </a:r>
            <a:br>
              <a:rPr lang="en-US" sz="3200">
                <a:solidFill>
                  <a:srgbClr val="003366"/>
                </a:solidFill>
              </a:rPr>
            </a:br>
            <a:r>
              <a:rPr lang="en-US" sz="3200">
                <a:solidFill>
                  <a:srgbClr val="003366"/>
                </a:solidFill>
              </a:rPr>
              <a:t>associated with a condition.  As long as the condition is true, the loop will continue to run the block of code.   </a:t>
            </a:r>
          </a:p>
        </p:txBody>
      </p:sp>
      <p:pic>
        <p:nvPicPr>
          <p:cNvPr id="15366" name="Picture 6" descr="j0339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191000"/>
            <a:ext cx="2514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While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066800" y="2286000"/>
            <a:ext cx="6988175" cy="283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while(  </a:t>
            </a:r>
            <a:r>
              <a:rPr lang="en-US" sz="2400"/>
              <a:t>boolean condition placed here   </a:t>
            </a:r>
            <a:r>
              <a:rPr lang="en-US"/>
              <a:t>)</a:t>
            </a:r>
          </a:p>
          <a:p>
            <a:r>
              <a:rPr lang="en-US"/>
              <a:t>{</a:t>
            </a:r>
          </a:p>
          <a:p>
            <a:r>
              <a:rPr lang="en-US"/>
              <a:t>   do something 1;</a:t>
            </a:r>
          </a:p>
          <a:p>
            <a:r>
              <a:rPr lang="en-US"/>
              <a:t>   do something 2;</a:t>
            </a:r>
          </a:p>
          <a:p>
            <a:r>
              <a:rPr lang="en-US"/>
              <a:t>}</a:t>
            </a:r>
          </a:p>
        </p:txBody>
      </p:sp>
      <p:pic>
        <p:nvPicPr>
          <p:cNvPr id="16389" name="Picture 4" descr="j0339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4648200"/>
            <a:ext cx="2514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While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2286000"/>
            <a:ext cx="8077200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4114800" algn="l"/>
              </a:tabLst>
            </a:pPr>
            <a:r>
              <a:rPr lang="en-US" sz="3200" dirty="0" err="1"/>
              <a:t>int</a:t>
            </a:r>
            <a:r>
              <a:rPr lang="en-US" sz="3200" dirty="0"/>
              <a:t> run = </a:t>
            </a:r>
            <a:r>
              <a:rPr lang="en-US" sz="3200" dirty="0">
                <a:solidFill>
                  <a:srgbClr val="009900"/>
                </a:solidFill>
              </a:rPr>
              <a:t>0</a:t>
            </a:r>
            <a:r>
              <a:rPr lang="en-US" sz="3200" dirty="0"/>
              <a:t>;	</a:t>
            </a:r>
            <a:r>
              <a:rPr lang="en-US" sz="3200" dirty="0">
                <a:solidFill>
                  <a:srgbClr val="009900"/>
                </a:solidFill>
              </a:rPr>
              <a:t>//0 – start</a:t>
            </a:r>
            <a:br>
              <a:rPr lang="en-US" sz="3200" dirty="0">
                <a:solidFill>
                  <a:srgbClr val="009900"/>
                </a:solidFill>
              </a:rPr>
            </a:br>
            <a:r>
              <a:rPr lang="en-US" sz="3200" dirty="0"/>
              <a:t>	</a:t>
            </a:r>
          </a:p>
          <a:p>
            <a:pPr>
              <a:tabLst>
                <a:tab pos="4114800" algn="l"/>
              </a:tabLst>
            </a:pPr>
            <a:r>
              <a:rPr lang="en-US" sz="3200" dirty="0"/>
              <a:t>while(</a:t>
            </a:r>
            <a:r>
              <a:rPr lang="en-US" sz="3200" dirty="0">
                <a:solidFill>
                  <a:srgbClr val="FF3300"/>
                </a:solidFill>
              </a:rPr>
              <a:t>run&lt;5</a:t>
            </a:r>
            <a:r>
              <a:rPr lang="en-US" sz="3200" dirty="0"/>
              <a:t>)</a:t>
            </a:r>
            <a:r>
              <a:rPr lang="en-US" sz="3200" dirty="0">
                <a:solidFill>
                  <a:srgbClr val="A50021"/>
                </a:solidFill>
              </a:rPr>
              <a:t>  	//1 - stop</a:t>
            </a:r>
          </a:p>
          <a:p>
            <a:pPr>
              <a:tabLst>
                <a:tab pos="4114800" algn="l"/>
              </a:tabLst>
            </a:pPr>
            <a:r>
              <a:rPr lang="en-US" sz="3200" dirty="0"/>
              <a:t>{</a:t>
            </a:r>
          </a:p>
          <a:p>
            <a:pPr>
              <a:tabLst>
                <a:tab pos="4114800" algn="l"/>
              </a:tabLst>
            </a:pPr>
            <a:r>
              <a:rPr lang="en-US" sz="3200" dirty="0"/>
              <a:t>   run = run + 1;       </a:t>
            </a:r>
            <a:r>
              <a:rPr lang="en-US" sz="3200" dirty="0">
                <a:solidFill>
                  <a:schemeClr val="accent2"/>
                </a:solidFill>
              </a:rPr>
              <a:t>//2 - </a:t>
            </a:r>
            <a:r>
              <a:rPr lang="en-US" sz="3200" dirty="0" smtClean="0">
                <a:solidFill>
                  <a:schemeClr val="accent2"/>
                </a:solidFill>
              </a:rPr>
              <a:t>inc</a:t>
            </a:r>
            <a:endParaRPr lang="en-US" sz="3200" dirty="0">
              <a:solidFill>
                <a:schemeClr val="accent2"/>
              </a:solidFill>
            </a:endParaRPr>
          </a:p>
          <a:p>
            <a:pPr>
              <a:tabLst>
                <a:tab pos="4114800" algn="l"/>
              </a:tabLst>
            </a:pPr>
            <a:r>
              <a:rPr lang="en-US" sz="3200" dirty="0"/>
              <a:t>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run</a:t>
            </a:r>
            <a:r>
              <a:rPr lang="en-US" sz="3200" dirty="0" smtClean="0"/>
              <a:t>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 </a:t>
            </a:r>
            <a:r>
              <a:rPr lang="en-US" sz="3200" dirty="0">
                <a:solidFill>
                  <a:srgbClr val="0000FF"/>
                </a:solidFill>
              </a:rPr>
              <a:t>//3 - code</a:t>
            </a:r>
          </a:p>
          <a:p>
            <a:pPr>
              <a:tabLst>
                <a:tab pos="4114800" algn="l"/>
              </a:tabLst>
            </a:pPr>
            <a:r>
              <a:rPr lang="en-US" sz="3200" dirty="0"/>
              <a:t>}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667000" y="693738"/>
            <a:ext cx="1841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 b="0">
              <a:latin typeface="Times New Roman" pitchFamily="18" charset="0"/>
            </a:endParaRP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H="1">
            <a:off x="2362200" y="2209800"/>
            <a:ext cx="1371600" cy="1143000"/>
          </a:xfrm>
          <a:prstGeom prst="line">
            <a:avLst/>
          </a:prstGeom>
          <a:noFill/>
          <a:ln w="79375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3733800" y="1676400"/>
            <a:ext cx="5029200" cy="5921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3300"/>
                </a:solidFill>
              </a:rPr>
              <a:t>checks condition first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391400" y="3048000"/>
            <a:ext cx="1600200" cy="22955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>
                <a:solidFill>
                  <a:srgbClr val="FF0000"/>
                </a:solidFill>
              </a:rPr>
              <a:t>OUTPUT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1</a:t>
            </a:r>
            <a:br>
              <a:rPr lang="en-US" sz="2400" dirty="0"/>
            </a:br>
            <a:r>
              <a:rPr lang="en-US" sz="2400" dirty="0"/>
              <a:t>2</a:t>
            </a:r>
            <a:br>
              <a:rPr lang="en-US" sz="2400" dirty="0"/>
            </a:br>
            <a:r>
              <a:rPr lang="en-US" sz="2400" dirty="0"/>
              <a:t>3</a:t>
            </a:r>
            <a:br>
              <a:rPr lang="en-US" sz="2400" dirty="0"/>
            </a:br>
            <a:r>
              <a:rPr lang="en-US" sz="2400" dirty="0"/>
              <a:t>4</a:t>
            </a:r>
            <a:br>
              <a:rPr lang="en-US" sz="2400" dirty="0"/>
            </a:br>
            <a:r>
              <a:rPr lang="en-US" sz="2400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While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494633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run = </a:t>
            </a:r>
            <a:r>
              <a:rPr lang="en-US" sz="3200" dirty="0">
                <a:solidFill>
                  <a:srgbClr val="009900"/>
                </a:solidFill>
              </a:rPr>
              <a:t>7</a:t>
            </a:r>
            <a:r>
              <a:rPr lang="en-US" sz="3200" dirty="0"/>
              <a:t>;   			</a:t>
            </a:r>
            <a:r>
              <a:rPr lang="en-US" sz="3200" dirty="0">
                <a:solidFill>
                  <a:srgbClr val="009900"/>
                </a:solidFill>
              </a:rPr>
              <a:t>//0 - start</a:t>
            </a:r>
            <a:r>
              <a:rPr lang="en-US" sz="3200" dirty="0"/>
              <a:t> 		</a:t>
            </a:r>
          </a:p>
          <a:p>
            <a:r>
              <a:rPr lang="en-US" sz="3200" dirty="0"/>
              <a:t>while(run&lt;</a:t>
            </a:r>
            <a:r>
              <a:rPr lang="en-US" sz="3200" dirty="0">
                <a:solidFill>
                  <a:srgbClr val="A50021"/>
                </a:solidFill>
              </a:rPr>
              <a:t>10</a:t>
            </a:r>
            <a:r>
              <a:rPr lang="en-US" sz="3200" dirty="0"/>
              <a:t>)</a:t>
            </a:r>
            <a:r>
              <a:rPr lang="en-US" sz="3200" dirty="0">
                <a:solidFill>
                  <a:srgbClr val="A50021"/>
                </a:solidFill>
              </a:rPr>
              <a:t>  		//1 - stop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 smtClean="0"/>
              <a:t>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run&lt;&lt; 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  <a:r>
              <a:rPr lang="en-US" sz="3200" dirty="0"/>
              <a:t>	</a:t>
            </a:r>
            <a:r>
              <a:rPr lang="en-US" sz="3200" dirty="0">
                <a:solidFill>
                  <a:srgbClr val="0000FF"/>
                </a:solidFill>
              </a:rPr>
              <a:t>//2- code</a:t>
            </a:r>
          </a:p>
          <a:p>
            <a:r>
              <a:rPr lang="en-US" sz="3200" dirty="0"/>
              <a:t>   run++;     			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accent2"/>
                </a:solidFill>
              </a:rPr>
              <a:t>//</a:t>
            </a:r>
            <a:r>
              <a:rPr lang="en-US" sz="3200" dirty="0">
                <a:solidFill>
                  <a:schemeClr val="accent2"/>
                </a:solidFill>
              </a:rPr>
              <a:t>3 - increment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667000" y="693738"/>
            <a:ext cx="1841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 b="0">
              <a:latin typeface="Times New Roman" pitchFamily="18" charset="0"/>
            </a:endParaRP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6248400" y="4191000"/>
            <a:ext cx="19050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r>
              <a:rPr lang="en-US" sz="3200"/>
              <a:t>7</a:t>
            </a:r>
            <a:br>
              <a:rPr lang="en-US" sz="3200"/>
            </a:br>
            <a:r>
              <a:rPr lang="en-US" sz="3200"/>
              <a:t>8</a:t>
            </a:r>
            <a:br>
              <a:rPr lang="en-US" sz="3200"/>
            </a:br>
            <a:r>
              <a:rPr lang="en-US" sz="3200"/>
              <a:t>9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609600" y="4800600"/>
            <a:ext cx="487680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What is the final value of run?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While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90800"/>
            <a:ext cx="71628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whileone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5724644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run=25;   				</a:t>
            </a:r>
          </a:p>
          <a:p>
            <a:r>
              <a:rPr lang="en-US" sz="3200" dirty="0"/>
              <a:t>while(run&gt;=10)  		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 smtClean="0"/>
              <a:t>cout</a:t>
            </a:r>
            <a:r>
              <a:rPr lang="en-US" sz="3200" dirty="0" smtClean="0"/>
              <a:t> &lt;&lt; run</a:t>
            </a:r>
            <a:r>
              <a:rPr lang="en-US" sz="3200" dirty="0"/>
              <a:t> </a:t>
            </a:r>
            <a:r>
              <a:rPr lang="en-US" sz="3200" dirty="0" smtClean="0"/>
              <a:t>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 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</a:t>
            </a:r>
            <a:r>
              <a:rPr lang="en-US" sz="3200" dirty="0" smtClean="0"/>
              <a:t> “loop</a:t>
            </a:r>
            <a:r>
              <a:rPr lang="en-US" sz="3200" dirty="0" smtClean="0"/>
              <a:t>“ 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r>
              <a:rPr lang="en-US" sz="3200" dirty="0"/>
              <a:t>	</a:t>
            </a:r>
          </a:p>
          <a:p>
            <a:r>
              <a:rPr lang="en-US" sz="3200" dirty="0"/>
              <a:t>   run=run-5;		 	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667000" y="693738"/>
            <a:ext cx="1841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 b="0">
              <a:latin typeface="Times New Roman" pitchFamily="18" charset="0"/>
            </a:endParaRP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2286000" cy="40084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br>
              <a:rPr lang="en-US" sz="3200" u="sng">
                <a:solidFill>
                  <a:srgbClr val="FF0000"/>
                </a:solidFill>
              </a:rPr>
            </a:br>
            <a:r>
              <a:rPr lang="en-US" sz="2800"/>
              <a:t>25</a:t>
            </a:r>
            <a:br>
              <a:rPr lang="en-US" sz="2800"/>
            </a:br>
            <a:r>
              <a:rPr lang="en-US" sz="2800"/>
              <a:t>loop</a:t>
            </a:r>
            <a:br>
              <a:rPr lang="en-US" sz="2800"/>
            </a:br>
            <a:r>
              <a:rPr lang="en-US" sz="2800"/>
              <a:t>20</a:t>
            </a:r>
            <a:br>
              <a:rPr lang="en-US" sz="2800"/>
            </a:br>
            <a:r>
              <a:rPr lang="en-US" sz="2800"/>
              <a:t>loop</a:t>
            </a:r>
            <a:br>
              <a:rPr lang="en-US" sz="2800"/>
            </a:br>
            <a:r>
              <a:rPr lang="en-US" sz="2800"/>
              <a:t>15</a:t>
            </a:r>
            <a:br>
              <a:rPr lang="en-US" sz="2800"/>
            </a:br>
            <a:r>
              <a:rPr lang="en-US" sz="2800"/>
              <a:t>loop</a:t>
            </a:r>
            <a:br>
              <a:rPr lang="en-US" sz="2800"/>
            </a:br>
            <a:r>
              <a:rPr lang="en-US" sz="2800"/>
              <a:t>10</a:t>
            </a:r>
            <a:br>
              <a:rPr lang="en-US" sz="2800"/>
            </a:br>
            <a:r>
              <a:rPr lang="en-US" sz="2800"/>
              <a:t>loop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While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6647974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run=10;   				</a:t>
            </a:r>
          </a:p>
          <a:p>
            <a:r>
              <a:rPr lang="en-US" sz="3200" dirty="0"/>
              <a:t>while(run&lt;=25)  		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</a:t>
            </a:r>
            <a:r>
              <a:rPr lang="en-US" sz="3200" dirty="0" err="1" smtClean="0"/>
              <a:t>cout</a:t>
            </a:r>
            <a:r>
              <a:rPr lang="en-US" sz="3200" dirty="0" smtClean="0"/>
              <a:t> </a:t>
            </a:r>
            <a:r>
              <a:rPr lang="en-US" sz="3200" dirty="0"/>
              <a:t>&lt;&lt; run &lt;&lt; 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cout</a:t>
            </a:r>
            <a:r>
              <a:rPr lang="en-US" sz="3200" dirty="0"/>
              <a:t> &lt;&lt;  “loop“ &lt;&lt; </a:t>
            </a:r>
            <a:r>
              <a:rPr lang="en-US" sz="3200" dirty="0" err="1"/>
              <a:t>endl</a:t>
            </a:r>
            <a:r>
              <a:rPr lang="en-US" sz="3200" dirty="0"/>
              <a:t>; </a:t>
            </a:r>
            <a:r>
              <a:rPr lang="en-US" sz="3200" dirty="0"/>
              <a:t>	</a:t>
            </a:r>
          </a:p>
          <a:p>
            <a:r>
              <a:rPr lang="en-US" sz="3200" dirty="0"/>
              <a:t>   run=run+5;		 	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667000" y="693738"/>
            <a:ext cx="1841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 b="0">
              <a:latin typeface="Times New Roman" pitchFamily="18" charset="0"/>
            </a:endParaRP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2286000" cy="40084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br>
              <a:rPr lang="en-US" sz="3200" u="sng">
                <a:solidFill>
                  <a:srgbClr val="FF0000"/>
                </a:solidFill>
              </a:rPr>
            </a:br>
            <a:r>
              <a:rPr lang="en-US" sz="2800"/>
              <a:t>10</a:t>
            </a:r>
            <a:br>
              <a:rPr lang="en-US" sz="2800"/>
            </a:br>
            <a:r>
              <a:rPr lang="en-US" sz="2800"/>
              <a:t>loop</a:t>
            </a:r>
            <a:br>
              <a:rPr lang="en-US" sz="2800"/>
            </a:br>
            <a:r>
              <a:rPr lang="en-US" sz="2800"/>
              <a:t>15</a:t>
            </a:r>
            <a:br>
              <a:rPr lang="en-US" sz="2800"/>
            </a:br>
            <a:r>
              <a:rPr lang="en-US" sz="2800"/>
              <a:t>loop</a:t>
            </a:r>
            <a:br>
              <a:rPr lang="en-US" sz="2800"/>
            </a:br>
            <a:r>
              <a:rPr lang="en-US" sz="2800"/>
              <a:t>20</a:t>
            </a:r>
            <a:br>
              <a:rPr lang="en-US" sz="2800"/>
            </a:br>
            <a:r>
              <a:rPr lang="en-US" sz="2800"/>
              <a:t>loop</a:t>
            </a:r>
            <a:br>
              <a:rPr lang="en-US" sz="2800"/>
            </a:br>
            <a:r>
              <a:rPr lang="en-US" sz="2800"/>
              <a:t>25</a:t>
            </a:r>
            <a:br>
              <a:rPr lang="en-US" sz="2800"/>
            </a:br>
            <a:r>
              <a:rPr lang="en-US" sz="2800"/>
              <a:t>loop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914400" y="5562600"/>
            <a:ext cx="4876800" cy="4699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CC"/>
                </a:solidFill>
              </a:rPr>
              <a:t>What is the final value of run?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While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68075" y="1427862"/>
            <a:ext cx="4913525" cy="35394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int</a:t>
            </a:r>
            <a:r>
              <a:rPr lang="en-US" sz="3200" dirty="0"/>
              <a:t> total=0,x=1;</a:t>
            </a:r>
          </a:p>
          <a:p>
            <a:r>
              <a:rPr lang="en-US" sz="3200" dirty="0"/>
              <a:t>while(x&lt;6)   </a:t>
            </a:r>
          </a:p>
          <a:p>
            <a:r>
              <a:rPr lang="en-US" sz="3200" dirty="0"/>
              <a:t>{      </a:t>
            </a:r>
          </a:p>
          <a:p>
            <a:r>
              <a:rPr lang="en-US" sz="3200" dirty="0"/>
              <a:t>   total=</a:t>
            </a:r>
            <a:r>
              <a:rPr lang="en-US" sz="3200" dirty="0" err="1"/>
              <a:t>total+x</a:t>
            </a:r>
            <a:r>
              <a:rPr lang="en-US" sz="3200" dirty="0"/>
              <a:t>;</a:t>
            </a:r>
          </a:p>
          <a:p>
            <a:r>
              <a:rPr lang="en-US" sz="3200" dirty="0"/>
              <a:t>   x++;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 err="1"/>
              <a:t>c</a:t>
            </a:r>
            <a:r>
              <a:rPr lang="en-US" sz="3200" dirty="0" err="1" smtClean="0"/>
              <a:t>out</a:t>
            </a:r>
            <a:r>
              <a:rPr lang="en-US" sz="3200" dirty="0" smtClean="0"/>
              <a:t> &lt;&lt; total</a:t>
            </a:r>
            <a:r>
              <a:rPr lang="en-US" sz="3200" dirty="0"/>
              <a:t> </a:t>
            </a:r>
            <a:r>
              <a:rPr lang="en-US" sz="3200" dirty="0" smtClean="0"/>
              <a:t>&lt;&lt; </a:t>
            </a:r>
            <a:r>
              <a:rPr lang="en-US" sz="3200" dirty="0" err="1" smtClean="0"/>
              <a:t>endl</a:t>
            </a:r>
            <a:r>
              <a:rPr lang="en-US" sz="3200" dirty="0" smtClean="0"/>
              <a:t>;</a:t>
            </a:r>
            <a:endParaRPr lang="en-US" sz="3200" dirty="0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5410200" y="1595002"/>
            <a:ext cx="3733800" cy="3400425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>
                <a:solidFill>
                  <a:srgbClr val="008000"/>
                </a:solidFill>
              </a:rPr>
              <a:t>TRACE</a:t>
            </a:r>
            <a:br>
              <a:rPr lang="en-US" u="sng">
                <a:solidFill>
                  <a:srgbClr val="008000"/>
                </a:solidFill>
              </a:rPr>
            </a:br>
            <a:endParaRPr lang="en-US" u="sng">
              <a:solidFill>
                <a:srgbClr val="008000"/>
              </a:solidFill>
            </a:endParaRPr>
          </a:p>
          <a:p>
            <a:r>
              <a:rPr lang="en-US" sz="1800" u="sng"/>
              <a:t>x	total		output</a:t>
            </a:r>
            <a:endParaRPr lang="en-US" sz="1800"/>
          </a:p>
          <a:p>
            <a:r>
              <a:rPr lang="en-US" sz="1800"/>
              <a:t>	0	</a:t>
            </a:r>
          </a:p>
          <a:p>
            <a:r>
              <a:rPr lang="en-US" sz="1800"/>
              <a:t>1	1</a:t>
            </a:r>
          </a:p>
          <a:p>
            <a:r>
              <a:rPr lang="en-US" sz="1800"/>
              <a:t>2	3</a:t>
            </a:r>
          </a:p>
          <a:p>
            <a:r>
              <a:rPr lang="en-US" sz="1800"/>
              <a:t>3	6</a:t>
            </a:r>
          </a:p>
          <a:p>
            <a:r>
              <a:rPr lang="en-US" sz="1800"/>
              <a:t>4	10</a:t>
            </a:r>
          </a:p>
          <a:p>
            <a:r>
              <a:rPr lang="en-US" sz="1800"/>
              <a:t>5	15</a:t>
            </a:r>
          </a:p>
          <a:p>
            <a:r>
              <a:rPr lang="en-US" sz="1800"/>
              <a:t>6			15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While Loop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1647</TotalTime>
  <Words>938</Words>
  <Application>Microsoft Office PowerPoint</Application>
  <PresentationFormat>On-screen Show (4:3)</PresentationFormat>
  <Paragraphs>217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Comic Sans MS</vt:lpstr>
      <vt:lpstr>Courier New</vt:lpstr>
      <vt:lpstr>Eraser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</dc:title>
  <dc:subject>While Loops</dc:subject>
  <dc:creator>A+ Computer Science</dc:creator>
  <cp:keywords>www.apluscompsci.com</cp:keywords>
  <dc:description>While Looos_x000d_
©A+ Computer Science_x000d_
www.apluscompsci.com</dc:description>
  <cp:lastModifiedBy>Jeff Baker</cp:lastModifiedBy>
  <cp:revision>349</cp:revision>
  <dcterms:created xsi:type="dcterms:W3CDTF">1995-06-17T23:31:02Z</dcterms:created>
  <dcterms:modified xsi:type="dcterms:W3CDTF">2016-10-07T18:44:44Z</dcterms:modified>
  <cp:category>www.apluscompsci.com</cp:category>
</cp:coreProperties>
</file>