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377" r:id="rId2"/>
    <p:sldId id="345" r:id="rId3"/>
    <p:sldId id="378" r:id="rId4"/>
    <p:sldId id="362" r:id="rId5"/>
    <p:sldId id="365" r:id="rId6"/>
    <p:sldId id="265" r:id="rId7"/>
    <p:sldId id="369" r:id="rId8"/>
    <p:sldId id="342" r:id="rId9"/>
    <p:sldId id="343" r:id="rId10"/>
    <p:sldId id="344" r:id="rId11"/>
    <p:sldId id="329" r:id="rId12"/>
    <p:sldId id="379" r:id="rId13"/>
    <p:sldId id="356" r:id="rId14"/>
    <p:sldId id="357" r:id="rId15"/>
    <p:sldId id="359" r:id="rId16"/>
    <p:sldId id="380" r:id="rId17"/>
    <p:sldId id="289" r:id="rId18"/>
    <p:sldId id="364" r:id="rId19"/>
    <p:sldId id="371" r:id="rId20"/>
    <p:sldId id="381" r:id="rId21"/>
    <p:sldId id="360" r:id="rId22"/>
    <p:sldId id="373" r:id="rId23"/>
    <p:sldId id="370" r:id="rId24"/>
    <p:sldId id="383" r:id="rId2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3200" b="1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3200" b="1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3200" b="1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3200" b="1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00"/>
    <a:srgbClr val="006600"/>
    <a:srgbClr val="A50021"/>
    <a:srgbClr val="003366"/>
    <a:srgbClr val="0000FF"/>
    <a:srgbClr val="CC0000"/>
    <a:srgbClr val="FF9933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622" autoAdjust="0"/>
    <p:restoredTop sz="94643" autoAdjust="0"/>
  </p:normalViewPr>
  <p:slideViewPr>
    <p:cSldViewPr>
      <p:cViewPr varScale="1">
        <p:scale>
          <a:sx n="112" d="100"/>
          <a:sy n="112" d="100"/>
        </p:scale>
        <p:origin x="876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3" d="100"/>
          <a:sy n="63" d="100"/>
        </p:scale>
        <p:origin x="-2442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fld id="{A81F9EAC-504A-4D76-9B95-540EC351F2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9185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1371600" y="8686800"/>
            <a:ext cx="548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pPr algn="r">
              <a:defRPr/>
            </a:pPr>
            <a:r>
              <a:rPr lang="en-US" sz="1200"/>
              <a:t>©A+ Computer Science     www.apluscompsci.com                 </a:t>
            </a:r>
            <a:fld id="{7DD5AF6D-8828-41F3-A9FB-95EDD4E06836}" type="slidenum">
              <a:rPr lang="en-US" sz="1200"/>
              <a:pPr algn="r"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800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 smtClean="0"/>
              <a:t>©A+ Computer Science     www.apluscompsci.com                 </a:t>
            </a:r>
            <a:fld id="{DC5D744A-5FC4-41A5-895E-95E35C9166FC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5743472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z="1600" smtClean="0"/>
              <a:t>The step section of the loop either increases or decreases the value of run.  In the example above, run is increased by 1 each iteration.</a:t>
            </a:r>
          </a:p>
          <a:p>
            <a:endParaRPr lang="en-US" sz="1600" smtClean="0"/>
          </a:p>
        </p:txBody>
      </p:sp>
    </p:spTree>
    <p:extLst>
      <p:ext uri="{BB962C8B-B14F-4D97-AF65-F5344CB8AC3E}">
        <p14:creationId xmlns:p14="http://schemas.microsoft.com/office/powerpoint/2010/main" val="23362853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z="1600" smtClean="0"/>
              <a:t>This loop starts run at 1 and increments run by one each iteration.  The loop will continue to run as long as run is less than or equal to 6.</a:t>
            </a:r>
          </a:p>
          <a:p>
            <a:r>
              <a:rPr lang="en-US" sz="1600" smtClean="0"/>
              <a:t>The loop will stop when the condition run&lt;=6 fails.  </a:t>
            </a:r>
          </a:p>
          <a:p>
            <a:endParaRPr lang="en-US" sz="1600" smtClean="0"/>
          </a:p>
          <a:p>
            <a:r>
              <a:rPr lang="en-US" sz="1600" smtClean="0"/>
              <a:t>run begins with the value 1</a:t>
            </a:r>
          </a:p>
          <a:p>
            <a:r>
              <a:rPr lang="en-US" sz="1600" smtClean="0"/>
              <a:t>Iteration 1 – print run(1)     run = 1 + 1</a:t>
            </a:r>
          </a:p>
          <a:p>
            <a:r>
              <a:rPr lang="en-US" sz="1600" smtClean="0"/>
              <a:t>Iteration 2 – print run(2)     run = 2 + 1</a:t>
            </a:r>
          </a:p>
          <a:p>
            <a:r>
              <a:rPr lang="en-US" sz="1600" smtClean="0"/>
              <a:t>Iteration 3 – print run(3)     run = 3 + 1</a:t>
            </a:r>
          </a:p>
          <a:p>
            <a:r>
              <a:rPr lang="en-US" sz="1600" smtClean="0"/>
              <a:t>Iteration 4 – print run(4)     run = 4 + 1</a:t>
            </a:r>
          </a:p>
          <a:p>
            <a:r>
              <a:rPr lang="en-US" sz="1600" smtClean="0"/>
              <a:t>Iteration 5 – print run(5)     run = 5 + 1</a:t>
            </a:r>
          </a:p>
          <a:p>
            <a:r>
              <a:rPr lang="en-US" sz="1600" smtClean="0"/>
              <a:t>Iteration 6 – print run(6)     run = 6 + 1</a:t>
            </a:r>
          </a:p>
          <a:p>
            <a:r>
              <a:rPr lang="en-US" sz="1600" smtClean="0"/>
              <a:t>The loop condition fails when run reaches the value 7 as 7 is not less than or equal to 6. </a:t>
            </a:r>
          </a:p>
        </p:txBody>
      </p:sp>
    </p:spTree>
    <p:extLst>
      <p:ext uri="{BB962C8B-B14F-4D97-AF65-F5344CB8AC3E}">
        <p14:creationId xmlns:p14="http://schemas.microsoft.com/office/powerpoint/2010/main" val="4698052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1432" tIns="45716" rIns="91432" bIns="45716"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222408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z="1600" smtClean="0"/>
              <a:t>This loop starts run at 1 and increments run by two each iteration.  The loop will continue to run as long as run is less than 7.</a:t>
            </a:r>
          </a:p>
          <a:p>
            <a:r>
              <a:rPr lang="en-US" sz="1600" smtClean="0"/>
              <a:t>The loop will stop when the condition run&lt;7 fails.  The condition will fail when run equals 7.</a:t>
            </a:r>
          </a:p>
          <a:p>
            <a:endParaRPr lang="en-US" sz="1600" smtClean="0"/>
          </a:p>
          <a:p>
            <a:r>
              <a:rPr lang="en-US" sz="1600" smtClean="0"/>
              <a:t>run begins with the value 1</a:t>
            </a:r>
          </a:p>
          <a:p>
            <a:r>
              <a:rPr lang="en-US" sz="1600" smtClean="0"/>
              <a:t>Iteration 1 – print run(1)     run = 1 + 2</a:t>
            </a:r>
          </a:p>
          <a:p>
            <a:r>
              <a:rPr lang="en-US" sz="1600" smtClean="0"/>
              <a:t>Iteration 2 – print run(3)     run = 3 + 2</a:t>
            </a:r>
          </a:p>
          <a:p>
            <a:r>
              <a:rPr lang="en-US" sz="1600" smtClean="0"/>
              <a:t>Iteration 3 – print run(5)     run = 5 + 2</a:t>
            </a:r>
          </a:p>
          <a:p>
            <a:r>
              <a:rPr lang="en-US" sz="1600" smtClean="0"/>
              <a:t>The loop condition fails when run reaches the value 7 as 7 is not less than 7. </a:t>
            </a:r>
          </a:p>
          <a:p>
            <a:endParaRPr lang="en-US" sz="1600" smtClean="0"/>
          </a:p>
          <a:p>
            <a:endParaRPr lang="en-US" sz="1600" smtClean="0"/>
          </a:p>
        </p:txBody>
      </p:sp>
    </p:spTree>
    <p:extLst>
      <p:ext uri="{BB962C8B-B14F-4D97-AF65-F5344CB8AC3E}">
        <p14:creationId xmlns:p14="http://schemas.microsoft.com/office/powerpoint/2010/main" val="41091509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z="1600" smtClean="0"/>
              <a:t>This loop starts run at 7 and decrements run by two each iteration.  The loop will continue to run as long as run is greater than 2.</a:t>
            </a:r>
          </a:p>
          <a:p>
            <a:r>
              <a:rPr lang="en-US" sz="1600" smtClean="0"/>
              <a:t>The loop will stop when the condition run&gt;2 fails.  The condition will fail when run equals 1.</a:t>
            </a:r>
          </a:p>
          <a:p>
            <a:endParaRPr lang="en-US" sz="1600" smtClean="0"/>
          </a:p>
          <a:p>
            <a:r>
              <a:rPr lang="en-US" sz="1600" smtClean="0"/>
              <a:t>run begins with the value 7</a:t>
            </a:r>
          </a:p>
          <a:p>
            <a:r>
              <a:rPr lang="en-US" sz="1600" smtClean="0"/>
              <a:t>Iteration 1 – print run(7)     run = 7 - 2</a:t>
            </a:r>
          </a:p>
          <a:p>
            <a:r>
              <a:rPr lang="en-US" sz="1600" smtClean="0"/>
              <a:t>Iteration 2 – print run(5)     run = 5 - 2</a:t>
            </a:r>
          </a:p>
          <a:p>
            <a:r>
              <a:rPr lang="en-US" sz="1600" smtClean="0"/>
              <a:t>Iteration 3 – print run(3)     run = 3 - 2</a:t>
            </a:r>
          </a:p>
          <a:p>
            <a:r>
              <a:rPr lang="en-US" sz="1600" smtClean="0"/>
              <a:t>The loop condition fails when run reaches the value 1 as 1 is not greater than 2. </a:t>
            </a:r>
          </a:p>
          <a:p>
            <a:endParaRPr lang="en-US" sz="1600" smtClean="0"/>
          </a:p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6577283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z="1600" smtClean="0"/>
              <a:t>This loop starts bin at 1 and multiplies bin by 2 each iteration.  The loop will continue to run as long as bin is less than or equal to 32.</a:t>
            </a:r>
          </a:p>
          <a:p>
            <a:r>
              <a:rPr lang="en-US" sz="1600" smtClean="0"/>
              <a:t>The loop will stop when the condition bin&lt;=32 fails.  The condition will fail when run equals 64.</a:t>
            </a:r>
          </a:p>
          <a:p>
            <a:endParaRPr lang="en-US" smtClean="0"/>
          </a:p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7293858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1432" tIns="45716" rIns="91432" bIns="45716"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406135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z="1600" smtClean="0"/>
          </a:p>
        </p:txBody>
      </p:sp>
    </p:spTree>
    <p:extLst>
      <p:ext uri="{BB962C8B-B14F-4D97-AF65-F5344CB8AC3E}">
        <p14:creationId xmlns:p14="http://schemas.microsoft.com/office/powerpoint/2010/main" val="29536450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z="1600" smtClean="0"/>
              <a:t>total starts at zero.</a:t>
            </a:r>
          </a:p>
          <a:p>
            <a:r>
              <a:rPr lang="en-US" sz="1600" smtClean="0"/>
              <a:t>For each iteration of the for loop, the current value of run is added to total.  Runs values would be 1,2,3,4,5,6</a:t>
            </a:r>
          </a:p>
          <a:p>
            <a:r>
              <a:rPr lang="en-US" sz="1600" smtClean="0"/>
              <a:t>The loop fails when run reaches 6.    </a:t>
            </a:r>
          </a:p>
          <a:p>
            <a:endParaRPr lang="en-US" sz="1600" smtClean="0"/>
          </a:p>
          <a:p>
            <a:r>
              <a:rPr lang="en-US" sz="1600" smtClean="0"/>
              <a:t>Iteration 1 – total = 1 + 1   total is 1</a:t>
            </a:r>
          </a:p>
          <a:p>
            <a:r>
              <a:rPr lang="en-US" sz="1600" smtClean="0"/>
              <a:t>Iteration 2 – total = 2 + 2  total is 3</a:t>
            </a:r>
          </a:p>
          <a:p>
            <a:r>
              <a:rPr lang="en-US" sz="1600" smtClean="0"/>
              <a:t>Iteration 3 – total = 3 + 3  total is 6</a:t>
            </a:r>
          </a:p>
          <a:p>
            <a:r>
              <a:rPr lang="en-US" sz="1600" smtClean="0"/>
              <a:t>Iteration 4 – total = 6 + 4  total is 10</a:t>
            </a:r>
          </a:p>
          <a:p>
            <a:r>
              <a:rPr lang="en-US" sz="1600" smtClean="0"/>
              <a:t>Iteration 5 – total = 10 + 5  total is 15</a:t>
            </a:r>
          </a:p>
          <a:p>
            <a:r>
              <a:rPr lang="en-US" sz="1600" smtClean="0"/>
              <a:t>The loop condition fails when run reaches the value 6 as 6 is not less than 6. </a:t>
            </a:r>
          </a:p>
          <a:p>
            <a:endParaRPr lang="en-US" sz="1600" smtClean="0"/>
          </a:p>
        </p:txBody>
      </p:sp>
    </p:spTree>
    <p:extLst>
      <p:ext uri="{BB962C8B-B14F-4D97-AF65-F5344CB8AC3E}">
        <p14:creationId xmlns:p14="http://schemas.microsoft.com/office/powerpoint/2010/main" val="4040986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z="1600" smtClean="0"/>
              <a:t>total starts at zero.</a:t>
            </a:r>
          </a:p>
          <a:p>
            <a:r>
              <a:rPr lang="en-US" sz="1600" smtClean="0"/>
              <a:t>For each iteration of the for loop, the current value of run is added to total.  Runs values would be 1,2,3,4,5,6</a:t>
            </a:r>
          </a:p>
          <a:p>
            <a:r>
              <a:rPr lang="en-US" sz="1600" smtClean="0"/>
              <a:t>The loop fails when run reaches 6.    </a:t>
            </a:r>
          </a:p>
          <a:p>
            <a:endParaRPr lang="en-US" sz="1600" smtClean="0"/>
          </a:p>
          <a:p>
            <a:r>
              <a:rPr lang="en-US" sz="1600" smtClean="0"/>
              <a:t>Iteration 1 – total = 1 + 1   total is 1</a:t>
            </a:r>
          </a:p>
          <a:p>
            <a:r>
              <a:rPr lang="en-US" sz="1600" smtClean="0"/>
              <a:t>Iteration 2 – total = 2 + 2  total is 3</a:t>
            </a:r>
          </a:p>
          <a:p>
            <a:r>
              <a:rPr lang="en-US" sz="1600" smtClean="0"/>
              <a:t>Iteration 3 – total = 3 + 3  total is 6</a:t>
            </a:r>
          </a:p>
          <a:p>
            <a:r>
              <a:rPr lang="en-US" sz="1600" smtClean="0"/>
              <a:t>Iteration 4 – total = 6 + 4  total is 10</a:t>
            </a:r>
          </a:p>
          <a:p>
            <a:r>
              <a:rPr lang="en-US" sz="1600" smtClean="0"/>
              <a:t>Iteration 5 – total = 10 + 5  total is 15</a:t>
            </a:r>
          </a:p>
          <a:p>
            <a:r>
              <a:rPr lang="en-US" sz="1600" smtClean="0"/>
              <a:t>The loop condition fails when run reaches the value 6 as 6 is not less than 6. </a:t>
            </a:r>
          </a:p>
          <a:p>
            <a:endParaRPr lang="en-US" sz="1600" smtClean="0"/>
          </a:p>
        </p:txBody>
      </p:sp>
    </p:spTree>
    <p:extLst>
      <p:ext uri="{BB962C8B-B14F-4D97-AF65-F5344CB8AC3E}">
        <p14:creationId xmlns:p14="http://schemas.microsoft.com/office/powerpoint/2010/main" val="2200456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0616094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1432" tIns="45716" rIns="91432" bIns="45716"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9733471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z="1600" smtClean="0"/>
              <a:t>The loop condition should always agree with the loops starting value. </a:t>
            </a:r>
          </a:p>
        </p:txBody>
      </p:sp>
    </p:spTree>
    <p:extLst>
      <p:ext uri="{BB962C8B-B14F-4D97-AF65-F5344CB8AC3E}">
        <p14:creationId xmlns:p14="http://schemas.microsoft.com/office/powerpoint/2010/main" val="205280056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z="1600" smtClean="0"/>
              <a:t>For is always all lowercase.  Never capitalize the f on for.</a:t>
            </a:r>
          </a:p>
          <a:p>
            <a:endParaRPr lang="en-US" sz="1600" smtClean="0"/>
          </a:p>
          <a:p>
            <a:r>
              <a:rPr lang="en-US" sz="1600" smtClean="0"/>
              <a:t>NEVER put a semi-colon before an OPEN BRACE.</a:t>
            </a:r>
          </a:p>
          <a:p>
            <a:endParaRPr lang="en-US" sz="1600" smtClean="0"/>
          </a:p>
        </p:txBody>
      </p:sp>
    </p:spTree>
    <p:extLst>
      <p:ext uri="{BB962C8B-B14F-4D97-AF65-F5344CB8AC3E}">
        <p14:creationId xmlns:p14="http://schemas.microsoft.com/office/powerpoint/2010/main" val="14316109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8484369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3509073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1432" tIns="45716" rIns="91432" bIns="45716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853177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1686318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z="1600" smtClean="0">
                <a:latin typeface="Courier New" pitchFamily="49" charset="0"/>
                <a:cs typeface="Courier New" pitchFamily="49" charset="0"/>
              </a:rPr>
              <a:t>do something 1</a:t>
            </a:r>
            <a:r>
              <a:rPr lang="en-US" sz="1600" smtClean="0"/>
              <a:t> and </a:t>
            </a:r>
            <a:r>
              <a:rPr lang="en-US" sz="1600" smtClean="0">
                <a:latin typeface="Courier New" pitchFamily="49" charset="0"/>
                <a:cs typeface="Courier New" pitchFamily="49" charset="0"/>
              </a:rPr>
              <a:t>do something 2</a:t>
            </a:r>
            <a:r>
              <a:rPr lang="en-US" sz="1600" smtClean="0"/>
              <a:t> will occur if the condition is true.  </a:t>
            </a:r>
          </a:p>
          <a:p>
            <a:r>
              <a:rPr lang="en-US" sz="1600" smtClean="0"/>
              <a:t>If the condition is true, </a:t>
            </a:r>
            <a:r>
              <a:rPr lang="en-US" sz="1600" smtClean="0">
                <a:latin typeface="Courier New" pitchFamily="49" charset="0"/>
                <a:cs typeface="Courier New" pitchFamily="49" charset="0"/>
              </a:rPr>
              <a:t>do something 1</a:t>
            </a:r>
            <a:r>
              <a:rPr lang="en-US" sz="1600" smtClean="0"/>
              <a:t> and </a:t>
            </a:r>
            <a:r>
              <a:rPr lang="en-US" sz="1600" smtClean="0">
                <a:latin typeface="Courier New" pitchFamily="49" charset="0"/>
                <a:cs typeface="Courier New" pitchFamily="49" charset="0"/>
              </a:rPr>
              <a:t>do something 2</a:t>
            </a:r>
            <a:r>
              <a:rPr lang="en-US" sz="1600" smtClean="0"/>
              <a:t> will occur at least once.</a:t>
            </a:r>
          </a:p>
          <a:p>
            <a:r>
              <a:rPr lang="en-US" sz="1600" smtClean="0">
                <a:latin typeface="Courier New" pitchFamily="49" charset="0"/>
                <a:cs typeface="Courier New" pitchFamily="49" charset="0"/>
              </a:rPr>
              <a:t>do something 1</a:t>
            </a:r>
            <a:r>
              <a:rPr lang="en-US" sz="1600" smtClean="0"/>
              <a:t> and </a:t>
            </a:r>
            <a:r>
              <a:rPr lang="en-US" sz="1600" smtClean="0">
                <a:latin typeface="Courier New" pitchFamily="49" charset="0"/>
                <a:cs typeface="Courier New" pitchFamily="49" charset="0"/>
              </a:rPr>
              <a:t>do something 2 </a:t>
            </a:r>
            <a:r>
              <a:rPr lang="en-US" sz="1600" smtClean="0">
                <a:cs typeface="Times New Roman" pitchFamily="18" charset="0"/>
              </a:rPr>
              <a:t>will continue to occur as long as the loop condition is true.</a:t>
            </a:r>
            <a:endParaRPr lang="en-US" sz="160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44553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z="1600" smtClean="0"/>
              <a:t>The for loop above starts run at 1.  As long as run is less than or equal to 5 </a:t>
            </a:r>
            <a:r>
              <a:rPr lang="en-US" sz="1600" smtClean="0">
                <a:latin typeface="Courier New" pitchFamily="49" charset="0"/>
                <a:cs typeface="Courier New" pitchFamily="49" charset="0"/>
              </a:rPr>
              <a:t>( run&lt;=5 )</a:t>
            </a:r>
            <a:r>
              <a:rPr lang="en-US" sz="1600" smtClean="0"/>
              <a:t>, the loop will continue to run and print out the value of variable run.  Run increases by one each iteration.</a:t>
            </a:r>
          </a:p>
          <a:p>
            <a:endParaRPr lang="en-US" sz="1600" smtClean="0"/>
          </a:p>
          <a:p>
            <a:r>
              <a:rPr lang="en-US" sz="1600" smtClean="0"/>
              <a:t>run begins with the value 1</a:t>
            </a:r>
          </a:p>
          <a:p>
            <a:r>
              <a:rPr lang="en-US" sz="1600" smtClean="0"/>
              <a:t>Iteration 1 – print run(1)     run = 1 + 1</a:t>
            </a:r>
          </a:p>
          <a:p>
            <a:r>
              <a:rPr lang="en-US" sz="1600" smtClean="0"/>
              <a:t>Iteration 2 – print run(2)     run = 2 + 1</a:t>
            </a:r>
          </a:p>
          <a:p>
            <a:r>
              <a:rPr lang="en-US" sz="1600" smtClean="0"/>
              <a:t>Iteration 3 – print run(3)     run = 3 + 1</a:t>
            </a:r>
          </a:p>
          <a:p>
            <a:r>
              <a:rPr lang="en-US" sz="1600" smtClean="0"/>
              <a:t>Iteration 4 – print run(4)     run = 4 + 1</a:t>
            </a:r>
          </a:p>
          <a:p>
            <a:r>
              <a:rPr lang="en-US" sz="1600" smtClean="0"/>
              <a:t>Iteration 5 – print run(5)     run = 5 + 1</a:t>
            </a:r>
          </a:p>
          <a:p>
            <a:r>
              <a:rPr lang="en-US" sz="1600" smtClean="0"/>
              <a:t>The loop condition fails when run reaches the value 6 as 6 is not less than or equal to 5. </a:t>
            </a:r>
          </a:p>
          <a:p>
            <a:endParaRPr lang="en-US" sz="1600" smtClean="0"/>
          </a:p>
        </p:txBody>
      </p:sp>
    </p:spTree>
    <p:extLst>
      <p:ext uri="{BB962C8B-B14F-4D97-AF65-F5344CB8AC3E}">
        <p14:creationId xmlns:p14="http://schemas.microsoft.com/office/powerpoint/2010/main" val="14325992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2453833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z="1600" smtClean="0"/>
              <a:t>The start section of the loop happens only once.  The start section sets up the loop.</a:t>
            </a:r>
          </a:p>
        </p:txBody>
      </p:sp>
    </p:spTree>
    <p:extLst>
      <p:ext uri="{BB962C8B-B14F-4D97-AF65-F5344CB8AC3E}">
        <p14:creationId xmlns:p14="http://schemas.microsoft.com/office/powerpoint/2010/main" val="24701854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z="1600" smtClean="0"/>
              <a:t>The stop section sets the terms by which the loop can run.   As long as run is less than or equal to 5, the loop will continue to run.  </a:t>
            </a:r>
          </a:p>
        </p:txBody>
      </p:sp>
    </p:spTree>
    <p:extLst>
      <p:ext uri="{BB962C8B-B14F-4D97-AF65-F5344CB8AC3E}">
        <p14:creationId xmlns:p14="http://schemas.microsoft.com/office/powerpoint/2010/main" val="12235063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988C56-CA62-46F7-B827-0E18FFBC2A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511995-5F69-408D-B1BD-C658DFD819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A8278E-6827-4AD0-B1AD-1C10055769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305D60-8351-411E-8AD2-8B2FEC974A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F0B461-C6B5-44B2-9A3D-CD03062CD5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86DD76-A7EC-410D-8BAD-7A86730BD8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57020E-EF66-4699-8E43-9273384D01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7BE83E-FABC-4584-9258-EF2CBE8614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C25C31-1AD7-47CC-B7D9-607C46C58E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34200" y="6400800"/>
            <a:ext cx="1905000" cy="258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BDFEFA-52D7-4ACB-AA3D-04ACCFD8CE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DF10F1-885A-486B-9F00-63D03C8AF3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 b="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+mn-lt"/>
              </a:defRPr>
            </a:lvl1pPr>
          </a:lstStyle>
          <a:p>
            <a:pPr>
              <a:defRPr/>
            </a:pPr>
            <a:fld id="{94FDDF70-4411-418D-A632-47F0FEC6B5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800" b="0">
                <a:latin typeface="+mn-lt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7" r:id="rId1"/>
    <p:sldLayoutId id="2147483848" r:id="rId2"/>
    <p:sldLayoutId id="2147483849" r:id="rId3"/>
    <p:sldLayoutId id="2147483850" r:id="rId4"/>
    <p:sldLayoutId id="2147483851" r:id="rId5"/>
    <p:sldLayoutId id="2147483852" r:id="rId6"/>
    <p:sldLayoutId id="2147483853" r:id="rId7"/>
    <p:sldLayoutId id="2147483854" r:id="rId8"/>
    <p:sldLayoutId id="2147483855" r:id="rId9"/>
    <p:sldLayoutId id="2147483856" r:id="rId10"/>
    <p:sldLayoutId id="2147483857" r:id="rId11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33400" y="1219200"/>
            <a:ext cx="8153400" cy="4401205"/>
          </a:xfrm>
          <a:prstGeom prst="rect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sz="80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/>
            </a:r>
            <a:br>
              <a:rPr lang="en-US" sz="80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</a:br>
            <a:r>
              <a:rPr lang="en-US" sz="40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Eraser" pitchFamily="2" charset="0"/>
              </a:rPr>
              <a:t>A+ Computer Science</a:t>
            </a:r>
          </a:p>
          <a:p>
            <a:pPr algn="ctr"/>
            <a:r>
              <a:rPr lang="en-US" sz="80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Eraser" pitchFamily="2" charset="0"/>
              </a:rPr>
              <a:t>FOR LOOPS</a:t>
            </a:r>
          </a:p>
          <a:p>
            <a:pPr algn="ctr"/>
            <a:endParaRPr lang="en-US" sz="800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25603" name="Text Box 2"/>
          <p:cNvSpPr txBox="1">
            <a:spLocks noChangeArrowheads="1"/>
          </p:cNvSpPr>
          <p:nvPr/>
        </p:nvSpPr>
        <p:spPr bwMode="auto">
          <a:xfrm>
            <a:off x="457200" y="1371600"/>
            <a:ext cx="8293100" cy="32305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endParaRPr lang="en-US" sz="2400">
              <a:solidFill>
                <a:srgbClr val="003300"/>
              </a:solidFill>
              <a:latin typeface="Courier New" pitchFamily="49" charset="0"/>
            </a:endParaRPr>
          </a:p>
          <a:p>
            <a:r>
              <a:rPr lang="en-US">
                <a:solidFill>
                  <a:srgbClr val="006600"/>
                </a:solidFill>
              </a:rPr>
              <a:t>	 						    </a:t>
            </a:r>
            <a:r>
              <a:rPr lang="en-US">
                <a:solidFill>
                  <a:schemeClr val="accent2"/>
                </a:solidFill>
              </a:rPr>
              <a:t>inc-3</a:t>
            </a:r>
            <a:r>
              <a:rPr lang="en-US">
                <a:solidFill>
                  <a:srgbClr val="006600"/>
                </a:solidFill>
              </a:rPr>
              <a:t> </a:t>
            </a:r>
            <a:endParaRPr lang="en-US">
              <a:solidFill>
                <a:srgbClr val="003300"/>
              </a:solidFill>
            </a:endParaRPr>
          </a:p>
          <a:p>
            <a:r>
              <a:rPr lang="en-US" sz="3000">
                <a:solidFill>
                  <a:srgbClr val="003300"/>
                </a:solidFill>
              </a:rPr>
              <a:t>for ( </a:t>
            </a:r>
            <a:r>
              <a:rPr lang="en-US" sz="3000">
                <a:solidFill>
                  <a:srgbClr val="009900"/>
                </a:solidFill>
              </a:rPr>
              <a:t>//start-0</a:t>
            </a:r>
            <a:r>
              <a:rPr lang="en-US" sz="3000">
                <a:solidFill>
                  <a:srgbClr val="003300"/>
                </a:solidFill>
              </a:rPr>
              <a:t>;   </a:t>
            </a:r>
            <a:r>
              <a:rPr lang="en-US" sz="3000">
                <a:solidFill>
                  <a:srgbClr val="CC0000"/>
                </a:solidFill>
              </a:rPr>
              <a:t>//stop-1</a:t>
            </a:r>
            <a:r>
              <a:rPr lang="en-US" sz="3000">
                <a:solidFill>
                  <a:srgbClr val="003300"/>
                </a:solidFill>
              </a:rPr>
              <a:t>;   run=run</a:t>
            </a:r>
            <a:r>
              <a:rPr lang="en-US" sz="3000">
                <a:solidFill>
                  <a:schemeClr val="accent2"/>
                </a:solidFill>
              </a:rPr>
              <a:t>+1</a:t>
            </a:r>
            <a:r>
              <a:rPr lang="en-US" sz="3000">
                <a:solidFill>
                  <a:srgbClr val="003300"/>
                </a:solidFill>
              </a:rPr>
              <a:t>)    </a:t>
            </a:r>
          </a:p>
          <a:p>
            <a:r>
              <a:rPr lang="en-US" sz="3000">
                <a:solidFill>
                  <a:srgbClr val="003300"/>
                </a:solidFill>
              </a:rPr>
              <a:t>{  </a:t>
            </a:r>
          </a:p>
          <a:p>
            <a:r>
              <a:rPr lang="en-US" sz="3000">
                <a:solidFill>
                  <a:srgbClr val="003300"/>
                </a:solidFill>
              </a:rPr>
              <a:t>      </a:t>
            </a:r>
            <a:r>
              <a:rPr lang="en-US" sz="3000">
                <a:solidFill>
                  <a:srgbClr val="0000FF"/>
                </a:solidFill>
              </a:rPr>
              <a:t>//code-2</a:t>
            </a:r>
          </a:p>
          <a:p>
            <a:r>
              <a:rPr lang="en-US" sz="3000">
                <a:solidFill>
                  <a:srgbClr val="003300"/>
                </a:solidFill>
              </a:rPr>
              <a:t>}</a:t>
            </a:r>
            <a:endParaRPr lang="en-US" sz="3000" b="0">
              <a:solidFill>
                <a:srgbClr val="003300"/>
              </a:solidFill>
              <a:latin typeface="Courier New" pitchFamily="49" charset="0"/>
            </a:endParaRPr>
          </a:p>
          <a:p>
            <a:endParaRPr lang="en-US" sz="3000" b="0">
              <a:solidFill>
                <a:srgbClr val="003300"/>
              </a:solidFill>
              <a:latin typeface="Courier New" pitchFamily="49" charset="0"/>
            </a:endParaRPr>
          </a:p>
        </p:txBody>
      </p:sp>
      <p:sp>
        <p:nvSpPr>
          <p:cNvPr id="25605" name="Text Box 4"/>
          <p:cNvSpPr txBox="1">
            <a:spLocks noChangeArrowheads="1"/>
          </p:cNvSpPr>
          <p:nvPr/>
        </p:nvSpPr>
        <p:spPr bwMode="auto">
          <a:xfrm>
            <a:off x="990600" y="4800600"/>
            <a:ext cx="7086600" cy="835025"/>
          </a:xfrm>
          <a:prstGeom prst="rect">
            <a:avLst/>
          </a:prstGeom>
          <a:noFill/>
          <a:ln w="12700">
            <a:solidFill>
              <a:schemeClr val="accent2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2400">
                <a:solidFill>
                  <a:srgbClr val="0000CC"/>
                </a:solidFill>
              </a:rPr>
              <a:t>The increment/decrement value tells the loop how much of a change to make to run.</a:t>
            </a:r>
            <a:endParaRPr lang="en-US" sz="2400"/>
          </a:p>
        </p:txBody>
      </p:sp>
      <p:sp>
        <p:nvSpPr>
          <p:cNvPr id="6" name="Rectangle 5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The For Loop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26627" name="Text Box 2"/>
          <p:cNvSpPr txBox="1">
            <a:spLocks noChangeArrowheads="1"/>
          </p:cNvSpPr>
          <p:nvPr/>
        </p:nvSpPr>
        <p:spPr bwMode="auto">
          <a:xfrm>
            <a:off x="228600" y="1066800"/>
            <a:ext cx="8751888" cy="37528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endParaRPr lang="en-US" sz="2400" dirty="0">
              <a:solidFill>
                <a:srgbClr val="003300"/>
              </a:solidFill>
              <a:latin typeface="Courier New" pitchFamily="49" charset="0"/>
            </a:endParaRPr>
          </a:p>
          <a:p>
            <a:r>
              <a:rPr lang="en-US" sz="3600" dirty="0">
                <a:solidFill>
                  <a:srgbClr val="006600"/>
                </a:solidFill>
              </a:rPr>
              <a:t>	           </a:t>
            </a:r>
            <a:r>
              <a:rPr lang="en-US" sz="3600" dirty="0">
                <a:solidFill>
                  <a:srgbClr val="009900"/>
                </a:solidFill>
              </a:rPr>
              <a:t>start</a:t>
            </a:r>
            <a:r>
              <a:rPr lang="en-US" sz="3600" dirty="0">
                <a:solidFill>
                  <a:srgbClr val="006600"/>
                </a:solidFill>
              </a:rPr>
              <a:t>           </a:t>
            </a:r>
            <a:r>
              <a:rPr lang="en-US" sz="3600" dirty="0">
                <a:solidFill>
                  <a:srgbClr val="CC3300"/>
                </a:solidFill>
              </a:rPr>
              <a:t>stop</a:t>
            </a:r>
            <a:r>
              <a:rPr lang="en-US" sz="3600" dirty="0">
                <a:solidFill>
                  <a:srgbClr val="006600"/>
                </a:solidFill>
              </a:rPr>
              <a:t>             </a:t>
            </a:r>
            <a:r>
              <a:rPr lang="en-US" sz="3600" dirty="0" err="1">
                <a:solidFill>
                  <a:schemeClr val="accent2"/>
                </a:solidFill>
              </a:rPr>
              <a:t>inc</a:t>
            </a:r>
            <a:r>
              <a:rPr lang="en-US" sz="3600" dirty="0">
                <a:solidFill>
                  <a:srgbClr val="006600"/>
                </a:solidFill>
              </a:rPr>
              <a:t> </a:t>
            </a:r>
            <a:endParaRPr lang="en-US" sz="3600" dirty="0">
              <a:solidFill>
                <a:srgbClr val="003300"/>
              </a:solidFill>
            </a:endParaRPr>
          </a:p>
          <a:p>
            <a:r>
              <a:rPr lang="en-US" sz="3600" dirty="0">
                <a:solidFill>
                  <a:srgbClr val="003300"/>
                </a:solidFill>
              </a:rPr>
              <a:t>for (</a:t>
            </a:r>
            <a:r>
              <a:rPr lang="en-US" sz="3600" dirty="0" err="1">
                <a:solidFill>
                  <a:srgbClr val="003300"/>
                </a:solidFill>
              </a:rPr>
              <a:t>int</a:t>
            </a:r>
            <a:r>
              <a:rPr lang="en-US" sz="3600" dirty="0">
                <a:solidFill>
                  <a:srgbClr val="003300"/>
                </a:solidFill>
              </a:rPr>
              <a:t>  run=</a:t>
            </a:r>
            <a:r>
              <a:rPr lang="en-US" sz="3600" dirty="0">
                <a:solidFill>
                  <a:srgbClr val="009900"/>
                </a:solidFill>
              </a:rPr>
              <a:t>1</a:t>
            </a:r>
            <a:r>
              <a:rPr lang="en-US" sz="3600" dirty="0">
                <a:solidFill>
                  <a:srgbClr val="003300"/>
                </a:solidFill>
              </a:rPr>
              <a:t>; run&lt;=</a:t>
            </a:r>
            <a:r>
              <a:rPr lang="en-US" sz="3600" dirty="0">
                <a:solidFill>
                  <a:srgbClr val="CC3300"/>
                </a:solidFill>
              </a:rPr>
              <a:t>6</a:t>
            </a:r>
            <a:r>
              <a:rPr lang="en-US" sz="3600" dirty="0">
                <a:solidFill>
                  <a:srgbClr val="003300"/>
                </a:solidFill>
              </a:rPr>
              <a:t>; run=run</a:t>
            </a:r>
            <a:r>
              <a:rPr lang="en-US" sz="3600" dirty="0">
                <a:solidFill>
                  <a:schemeClr val="accent2"/>
                </a:solidFill>
              </a:rPr>
              <a:t>+1</a:t>
            </a:r>
            <a:r>
              <a:rPr lang="en-US" sz="3600" dirty="0">
                <a:solidFill>
                  <a:srgbClr val="003300"/>
                </a:solidFill>
              </a:rPr>
              <a:t>)</a:t>
            </a:r>
            <a:br>
              <a:rPr lang="en-US" sz="3600" dirty="0">
                <a:solidFill>
                  <a:srgbClr val="003300"/>
                </a:solidFill>
              </a:rPr>
            </a:br>
            <a:r>
              <a:rPr lang="en-US" sz="3600" dirty="0">
                <a:solidFill>
                  <a:srgbClr val="003300"/>
                </a:solidFill>
              </a:rPr>
              <a:t>{  </a:t>
            </a:r>
          </a:p>
          <a:p>
            <a:r>
              <a:rPr lang="en-US" sz="3600" dirty="0">
                <a:solidFill>
                  <a:srgbClr val="003300"/>
                </a:solidFill>
              </a:rPr>
              <a:t>      </a:t>
            </a:r>
            <a:r>
              <a:rPr lang="en-US" sz="3600" dirty="0" err="1" smtClean="0">
                <a:solidFill>
                  <a:srgbClr val="003300"/>
                </a:solidFill>
              </a:rPr>
              <a:t>cout</a:t>
            </a:r>
            <a:r>
              <a:rPr lang="en-US" sz="3600" dirty="0" smtClean="0">
                <a:solidFill>
                  <a:srgbClr val="003300"/>
                </a:solidFill>
              </a:rPr>
              <a:t> &lt;&lt; run</a:t>
            </a:r>
            <a:r>
              <a:rPr lang="en-US" sz="3600" dirty="0">
                <a:solidFill>
                  <a:srgbClr val="003300"/>
                </a:solidFill>
              </a:rPr>
              <a:t> </a:t>
            </a:r>
            <a:r>
              <a:rPr lang="en-US" sz="3600" dirty="0" smtClean="0">
                <a:solidFill>
                  <a:srgbClr val="003300"/>
                </a:solidFill>
              </a:rPr>
              <a:t>&lt;&lt; </a:t>
            </a:r>
            <a:r>
              <a:rPr lang="en-US" sz="3600" dirty="0" err="1" smtClean="0">
                <a:solidFill>
                  <a:srgbClr val="003300"/>
                </a:solidFill>
              </a:rPr>
              <a:t>endl</a:t>
            </a:r>
            <a:r>
              <a:rPr lang="en-US" sz="3600" dirty="0" smtClean="0">
                <a:solidFill>
                  <a:srgbClr val="003300"/>
                </a:solidFill>
              </a:rPr>
              <a:t>;</a:t>
            </a:r>
            <a:endParaRPr lang="en-US" sz="3600" dirty="0">
              <a:solidFill>
                <a:srgbClr val="003300"/>
              </a:solidFill>
            </a:endParaRPr>
          </a:p>
          <a:p>
            <a:r>
              <a:rPr lang="en-US" sz="3600" dirty="0">
                <a:solidFill>
                  <a:srgbClr val="003300"/>
                </a:solidFill>
              </a:rPr>
              <a:t>}</a:t>
            </a:r>
            <a:endParaRPr lang="en-US" sz="3600" b="0" dirty="0">
              <a:solidFill>
                <a:srgbClr val="003300"/>
              </a:solidFill>
            </a:endParaRPr>
          </a:p>
          <a:p>
            <a:endParaRPr lang="en-US" sz="3600" b="0" dirty="0">
              <a:solidFill>
                <a:srgbClr val="003300"/>
              </a:solidFill>
              <a:latin typeface="Courier New" pitchFamily="49" charset="0"/>
            </a:endParaRPr>
          </a:p>
        </p:txBody>
      </p:sp>
      <p:sp>
        <p:nvSpPr>
          <p:cNvPr id="132100" name="Text Box 4"/>
          <p:cNvSpPr txBox="1">
            <a:spLocks noChangeArrowheads="1"/>
          </p:cNvSpPr>
          <p:nvPr/>
        </p:nvSpPr>
        <p:spPr bwMode="auto">
          <a:xfrm>
            <a:off x="7010400" y="2667000"/>
            <a:ext cx="1905000" cy="3516313"/>
          </a:xfrm>
          <a:prstGeom prst="rect">
            <a:avLst/>
          </a:prstGeom>
          <a:noFill/>
          <a:ln w="12700">
            <a:solidFill>
              <a:srgbClr val="9933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u="sng">
                <a:solidFill>
                  <a:srgbClr val="FF0000"/>
                </a:solidFill>
              </a:rPr>
              <a:t>OUTPUT</a:t>
            </a:r>
            <a:r>
              <a:rPr lang="en-US"/>
              <a:t>1</a:t>
            </a:r>
            <a:br>
              <a:rPr lang="en-US"/>
            </a:br>
            <a:r>
              <a:rPr lang="en-US"/>
              <a:t>2</a:t>
            </a:r>
            <a:br>
              <a:rPr lang="en-US"/>
            </a:br>
            <a:r>
              <a:rPr lang="en-US"/>
              <a:t>3</a:t>
            </a:r>
            <a:br>
              <a:rPr lang="en-US"/>
            </a:br>
            <a:r>
              <a:rPr lang="en-US"/>
              <a:t>4</a:t>
            </a:r>
            <a:br>
              <a:rPr lang="en-US"/>
            </a:br>
            <a:r>
              <a:rPr lang="en-US"/>
              <a:t>5</a:t>
            </a:r>
            <a:br>
              <a:rPr lang="en-US"/>
            </a:br>
            <a:r>
              <a:rPr lang="en-US"/>
              <a:t>6</a:t>
            </a:r>
          </a:p>
        </p:txBody>
      </p:sp>
      <p:sp>
        <p:nvSpPr>
          <p:cNvPr id="26630" name="Text Box 5"/>
          <p:cNvSpPr txBox="1">
            <a:spLocks noChangeArrowheads="1"/>
          </p:cNvSpPr>
          <p:nvPr/>
        </p:nvSpPr>
        <p:spPr bwMode="auto">
          <a:xfrm>
            <a:off x="381000" y="4800600"/>
            <a:ext cx="5867400" cy="469900"/>
          </a:xfrm>
          <a:prstGeom prst="rect">
            <a:avLst/>
          </a:prstGeom>
          <a:noFill/>
          <a:ln w="12700">
            <a:solidFill>
              <a:schemeClr val="accent2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2400">
                <a:solidFill>
                  <a:srgbClr val="0000CC"/>
                </a:solidFill>
              </a:rPr>
              <a:t>How many times does this loop run?</a:t>
            </a:r>
            <a:endParaRPr lang="en-US" sz="2400"/>
          </a:p>
        </p:txBody>
      </p:sp>
      <p:sp>
        <p:nvSpPr>
          <p:cNvPr id="7" name="Rectangle 6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The For Loop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2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2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10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0" y="2895600"/>
            <a:ext cx="9144000" cy="1107996"/>
          </a:xfrm>
          <a:prstGeom prst="rect">
            <a:avLst/>
          </a:prstGeom>
          <a:solidFill>
            <a:srgbClr val="FFFFCC"/>
          </a:solidFill>
          <a:ln w="28575">
            <a:solidFill>
              <a:srgbClr val="FFC000"/>
            </a:solidFill>
          </a:ln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6600" spc="50" dirty="0" smtClean="0">
                <a:ln w="11430">
                  <a:solidFill>
                    <a:srgbClr val="FF0000"/>
                  </a:solidFill>
                </a:ln>
                <a:solidFill>
                  <a:srgbClr val="FF3300"/>
                </a:solidFill>
                <a:effectLst>
                  <a:outerShdw blurRad="76200" dist="50800" dir="5400000" algn="tl" rotWithShape="0">
                    <a:srgbClr val="FFFF00">
                      <a:alpha val="65000"/>
                    </a:srgbClr>
                  </a:outerShdw>
                </a:effectLst>
              </a:rPr>
              <a:t>forone.java</a:t>
            </a:r>
            <a:endParaRPr lang="en-US" sz="6000" b="1" cap="none" spc="50" dirty="0">
              <a:ln w="11430">
                <a:solidFill>
                  <a:srgbClr val="FF0000"/>
                </a:solidFill>
              </a:ln>
              <a:solidFill>
                <a:srgbClr val="FF3300"/>
              </a:solidFill>
              <a:effectLst>
                <a:outerShdw blurRad="76200" dist="50800" dir="5400000" algn="tl" rotWithShape="0">
                  <a:srgbClr val="FFFF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28675" name="Text Box 2"/>
          <p:cNvSpPr txBox="1">
            <a:spLocks noChangeArrowheads="1"/>
          </p:cNvSpPr>
          <p:nvPr/>
        </p:nvSpPr>
        <p:spPr bwMode="auto">
          <a:xfrm>
            <a:off x="609600" y="1447800"/>
            <a:ext cx="7794121" cy="353943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endParaRPr lang="en-US" dirty="0">
              <a:solidFill>
                <a:srgbClr val="003300"/>
              </a:solidFill>
            </a:endParaRPr>
          </a:p>
          <a:p>
            <a:r>
              <a:rPr lang="en-US" dirty="0"/>
              <a:t>for(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aplus</a:t>
            </a:r>
            <a:r>
              <a:rPr lang="en-US" dirty="0"/>
              <a:t>=1; </a:t>
            </a:r>
            <a:r>
              <a:rPr lang="en-US" dirty="0" err="1"/>
              <a:t>aplus</a:t>
            </a:r>
            <a:r>
              <a:rPr lang="en-US" dirty="0"/>
              <a:t>&lt;7; </a:t>
            </a:r>
            <a:r>
              <a:rPr lang="en-US" dirty="0" err="1"/>
              <a:t>aplus</a:t>
            </a:r>
            <a:r>
              <a:rPr lang="en-US" dirty="0"/>
              <a:t>+=2)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</a:t>
            </a:r>
            <a:r>
              <a:rPr lang="en-US" dirty="0" err="1" smtClean="0"/>
              <a:t>cout</a:t>
            </a:r>
            <a:r>
              <a:rPr lang="en-US" dirty="0" smtClean="0"/>
              <a:t> &lt;&lt; "comp“&lt;&lt; 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cout</a:t>
            </a:r>
            <a:r>
              <a:rPr lang="en-US" dirty="0" smtClean="0"/>
              <a:t> </a:t>
            </a:r>
            <a:r>
              <a:rPr lang="en-US" dirty="0"/>
              <a:t>&lt;&lt; </a:t>
            </a:r>
            <a:r>
              <a:rPr lang="en-US" dirty="0" err="1"/>
              <a:t>aplus</a:t>
            </a:r>
            <a:r>
              <a:rPr lang="en-US" dirty="0"/>
              <a:t> </a:t>
            </a:r>
            <a:r>
              <a:rPr lang="en-US" dirty="0" smtClean="0"/>
              <a:t>&lt;&lt; </a:t>
            </a:r>
            <a:r>
              <a:rPr lang="en-US" dirty="0" err="1"/>
              <a:t>endl</a:t>
            </a:r>
            <a:r>
              <a:rPr lang="en-US" dirty="0" smtClean="0"/>
              <a:t>;</a:t>
            </a:r>
            <a:endParaRPr lang="en-US" dirty="0"/>
          </a:p>
          <a:p>
            <a:r>
              <a:rPr lang="en-US" dirty="0"/>
              <a:t>}</a:t>
            </a:r>
            <a:endParaRPr lang="en-US" b="0" dirty="0">
              <a:latin typeface="Courier New" pitchFamily="49" charset="0"/>
            </a:endParaRPr>
          </a:p>
          <a:p>
            <a:endParaRPr lang="en-US" b="0" dirty="0">
              <a:latin typeface="Courier New" pitchFamily="49" charset="0"/>
            </a:endParaRPr>
          </a:p>
        </p:txBody>
      </p:sp>
      <p:sp>
        <p:nvSpPr>
          <p:cNvPr id="198660" name="Text Box 4"/>
          <p:cNvSpPr txBox="1">
            <a:spLocks noChangeArrowheads="1"/>
          </p:cNvSpPr>
          <p:nvPr/>
        </p:nvSpPr>
        <p:spPr bwMode="auto">
          <a:xfrm>
            <a:off x="6248400" y="2732087"/>
            <a:ext cx="2286000" cy="3516313"/>
          </a:xfrm>
          <a:prstGeom prst="rect">
            <a:avLst/>
          </a:prstGeom>
          <a:noFill/>
          <a:ln w="12700">
            <a:solidFill>
              <a:srgbClr val="9933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u="sng">
                <a:solidFill>
                  <a:srgbClr val="FF0000"/>
                </a:solidFill>
              </a:rPr>
              <a:t>OUTPUT</a:t>
            </a:r>
            <a:br>
              <a:rPr lang="en-US" u="sng">
                <a:solidFill>
                  <a:srgbClr val="FF0000"/>
                </a:solidFill>
              </a:rPr>
            </a:br>
            <a:r>
              <a:rPr lang="en-US"/>
              <a:t>comp</a:t>
            </a:r>
            <a:br>
              <a:rPr lang="en-US"/>
            </a:br>
            <a:r>
              <a:rPr lang="en-US"/>
              <a:t>1</a:t>
            </a:r>
            <a:br>
              <a:rPr lang="en-US"/>
            </a:br>
            <a:r>
              <a:rPr lang="en-US"/>
              <a:t>comp</a:t>
            </a:r>
            <a:br>
              <a:rPr lang="en-US"/>
            </a:br>
            <a:r>
              <a:rPr lang="en-US"/>
              <a:t>3</a:t>
            </a:r>
            <a:br>
              <a:rPr lang="en-US"/>
            </a:br>
            <a:r>
              <a:rPr lang="en-US"/>
              <a:t>comp</a:t>
            </a:r>
            <a:br>
              <a:rPr lang="en-US"/>
            </a:br>
            <a:r>
              <a:rPr lang="en-US"/>
              <a:t>5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The For Loop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86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86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66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29699" name="Text Box 2"/>
          <p:cNvSpPr txBox="1">
            <a:spLocks noChangeArrowheads="1"/>
          </p:cNvSpPr>
          <p:nvPr/>
        </p:nvSpPr>
        <p:spPr bwMode="auto">
          <a:xfrm>
            <a:off x="533400" y="1219200"/>
            <a:ext cx="7634288" cy="35401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endParaRPr lang="en-US" dirty="0">
              <a:solidFill>
                <a:srgbClr val="003300"/>
              </a:solidFill>
            </a:endParaRPr>
          </a:p>
          <a:p>
            <a:r>
              <a:rPr lang="en-US" dirty="0"/>
              <a:t>for(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aplus</a:t>
            </a:r>
            <a:r>
              <a:rPr lang="en-US" dirty="0"/>
              <a:t>=7; </a:t>
            </a:r>
            <a:r>
              <a:rPr lang="en-US" dirty="0" err="1"/>
              <a:t>aplus</a:t>
            </a:r>
            <a:r>
              <a:rPr lang="en-US" dirty="0"/>
              <a:t>&gt;2; </a:t>
            </a:r>
            <a:r>
              <a:rPr lang="en-US" dirty="0" err="1"/>
              <a:t>aplus</a:t>
            </a:r>
            <a:r>
              <a:rPr lang="en-US" dirty="0"/>
              <a:t>-=2)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</a:t>
            </a:r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 smtClean="0"/>
              <a:t>"</a:t>
            </a:r>
            <a:r>
              <a:rPr lang="en-US" dirty="0"/>
              <a:t> </a:t>
            </a:r>
            <a:r>
              <a:rPr lang="en-US" dirty="0" err="1"/>
              <a:t>aplus</a:t>
            </a:r>
            <a:r>
              <a:rPr lang="en-US" dirty="0" smtClean="0"/>
              <a:t>“&lt;&lt;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   </a:t>
            </a:r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 err="1"/>
              <a:t>aplus</a:t>
            </a:r>
            <a:r>
              <a:rPr lang="en-US" dirty="0"/>
              <a:t>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 smtClean="0"/>
              <a:t>}</a:t>
            </a:r>
            <a:endParaRPr lang="en-US" b="0" dirty="0">
              <a:latin typeface="Courier New" pitchFamily="49" charset="0"/>
            </a:endParaRPr>
          </a:p>
          <a:p>
            <a:endParaRPr lang="en-US" b="0" dirty="0">
              <a:latin typeface="Courier New" pitchFamily="49" charset="0"/>
            </a:endParaRPr>
          </a:p>
        </p:txBody>
      </p:sp>
      <p:sp>
        <p:nvSpPr>
          <p:cNvPr id="200708" name="Text Box 4"/>
          <p:cNvSpPr txBox="1">
            <a:spLocks noChangeArrowheads="1"/>
          </p:cNvSpPr>
          <p:nvPr/>
        </p:nvSpPr>
        <p:spPr bwMode="auto">
          <a:xfrm>
            <a:off x="6553200" y="2743200"/>
            <a:ext cx="2133600" cy="3516313"/>
          </a:xfrm>
          <a:prstGeom prst="rect">
            <a:avLst/>
          </a:prstGeom>
          <a:noFill/>
          <a:ln w="12700">
            <a:solidFill>
              <a:srgbClr val="9933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u="sng">
                <a:solidFill>
                  <a:srgbClr val="FF0000"/>
                </a:solidFill>
              </a:rPr>
              <a:t>OUTPUT</a:t>
            </a:r>
            <a:br>
              <a:rPr lang="en-US" u="sng">
                <a:solidFill>
                  <a:srgbClr val="FF0000"/>
                </a:solidFill>
              </a:rPr>
            </a:br>
            <a:r>
              <a:rPr lang="en-US"/>
              <a:t>aplus</a:t>
            </a:r>
            <a:br>
              <a:rPr lang="en-US"/>
            </a:br>
            <a:r>
              <a:rPr lang="en-US"/>
              <a:t>7</a:t>
            </a:r>
            <a:br>
              <a:rPr lang="en-US"/>
            </a:br>
            <a:r>
              <a:rPr lang="en-US"/>
              <a:t>aplus</a:t>
            </a:r>
            <a:br>
              <a:rPr lang="en-US"/>
            </a:br>
            <a:r>
              <a:rPr lang="en-US"/>
              <a:t>5</a:t>
            </a:r>
            <a:br>
              <a:rPr lang="en-US"/>
            </a:br>
            <a:r>
              <a:rPr lang="en-US"/>
              <a:t>aplus</a:t>
            </a:r>
            <a:br>
              <a:rPr lang="en-US"/>
            </a:br>
            <a:r>
              <a:rPr lang="en-US"/>
              <a:t>3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The For Loop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07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07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70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30723" name="Text Box 2"/>
          <p:cNvSpPr txBox="1">
            <a:spLocks noChangeArrowheads="1"/>
          </p:cNvSpPr>
          <p:nvPr/>
        </p:nvSpPr>
        <p:spPr bwMode="auto">
          <a:xfrm>
            <a:off x="685800" y="1066800"/>
            <a:ext cx="7596951" cy="30469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endParaRPr lang="en-US" dirty="0">
              <a:solidFill>
                <a:srgbClr val="003300"/>
              </a:solidFill>
            </a:endParaRPr>
          </a:p>
          <a:p>
            <a:r>
              <a:rPr lang="en-US" dirty="0"/>
              <a:t>for(</a:t>
            </a:r>
            <a:r>
              <a:rPr lang="en-US" dirty="0" err="1"/>
              <a:t>int</a:t>
            </a:r>
            <a:r>
              <a:rPr lang="en-US" dirty="0"/>
              <a:t> bin=1; bin&lt;=32; bin=bin*2)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</a:t>
            </a:r>
            <a:r>
              <a:rPr lang="en-US" dirty="0" err="1" smtClean="0"/>
              <a:t>cout</a:t>
            </a:r>
            <a:r>
              <a:rPr lang="en-US" dirty="0" smtClean="0"/>
              <a:t> &lt;&lt; bin</a:t>
            </a:r>
            <a:r>
              <a:rPr lang="en-US" dirty="0"/>
              <a:t> </a:t>
            </a:r>
            <a:r>
              <a:rPr lang="en-US" dirty="0" smtClean="0"/>
              <a:t>&lt;&lt; 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  <a:endParaRPr lang="en-US" dirty="0"/>
          </a:p>
          <a:p>
            <a:r>
              <a:rPr lang="en-US" dirty="0"/>
              <a:t>}</a:t>
            </a:r>
            <a:endParaRPr lang="en-US" b="0" dirty="0">
              <a:latin typeface="Courier New" pitchFamily="49" charset="0"/>
            </a:endParaRPr>
          </a:p>
          <a:p>
            <a:endParaRPr lang="en-US" b="0" dirty="0">
              <a:latin typeface="Courier New" pitchFamily="49" charset="0"/>
            </a:endParaRPr>
          </a:p>
        </p:txBody>
      </p:sp>
      <p:sp>
        <p:nvSpPr>
          <p:cNvPr id="204804" name="Text Box 4"/>
          <p:cNvSpPr txBox="1">
            <a:spLocks noChangeArrowheads="1"/>
          </p:cNvSpPr>
          <p:nvPr/>
        </p:nvSpPr>
        <p:spPr bwMode="auto">
          <a:xfrm>
            <a:off x="6705600" y="2362200"/>
            <a:ext cx="1981200" cy="3516313"/>
          </a:xfrm>
          <a:prstGeom prst="rect">
            <a:avLst/>
          </a:prstGeom>
          <a:noFill/>
          <a:ln w="12700">
            <a:solidFill>
              <a:srgbClr val="9933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u="sng">
                <a:solidFill>
                  <a:srgbClr val="FF0000"/>
                </a:solidFill>
              </a:rPr>
              <a:t>OUTPUT</a:t>
            </a:r>
            <a:r>
              <a:rPr lang="en-US"/>
              <a:t>1</a:t>
            </a:r>
            <a:br>
              <a:rPr lang="en-US"/>
            </a:br>
            <a:r>
              <a:rPr lang="en-US"/>
              <a:t>2</a:t>
            </a:r>
            <a:br>
              <a:rPr lang="en-US"/>
            </a:br>
            <a:r>
              <a:rPr lang="en-US"/>
              <a:t>4</a:t>
            </a:r>
            <a:br>
              <a:rPr lang="en-US"/>
            </a:br>
            <a:r>
              <a:rPr lang="en-US"/>
              <a:t>8</a:t>
            </a:r>
            <a:br>
              <a:rPr lang="en-US"/>
            </a:br>
            <a:r>
              <a:rPr lang="en-US"/>
              <a:t>16</a:t>
            </a:r>
            <a:br>
              <a:rPr lang="en-US"/>
            </a:br>
            <a:r>
              <a:rPr lang="en-US"/>
              <a:t>32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The For Loop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8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8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0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0" y="2133600"/>
            <a:ext cx="9144000" cy="2123658"/>
          </a:xfrm>
          <a:prstGeom prst="rect">
            <a:avLst/>
          </a:prstGeom>
          <a:solidFill>
            <a:srgbClr val="FFFFCC"/>
          </a:solidFill>
          <a:ln w="28575">
            <a:solidFill>
              <a:srgbClr val="FFC000"/>
            </a:solidFill>
          </a:ln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6600" spc="50" dirty="0" smtClean="0">
                <a:ln w="11430">
                  <a:solidFill>
                    <a:srgbClr val="FF0000"/>
                  </a:solidFill>
                </a:ln>
                <a:solidFill>
                  <a:srgbClr val="FF3300"/>
                </a:solidFill>
                <a:effectLst>
                  <a:outerShdw blurRad="76200" dist="50800" dir="5400000" algn="tl" rotWithShape="0">
                    <a:srgbClr val="FFFF00">
                      <a:alpha val="65000"/>
                    </a:srgbClr>
                  </a:outerShdw>
                </a:effectLst>
              </a:rPr>
              <a:t>fortwo.java</a:t>
            </a:r>
          </a:p>
          <a:p>
            <a:pPr algn="ctr"/>
            <a:r>
              <a:rPr lang="en-US" sz="6600" spc="50" dirty="0" smtClean="0">
                <a:ln w="11430">
                  <a:solidFill>
                    <a:srgbClr val="FF0000"/>
                  </a:solidFill>
                </a:ln>
                <a:solidFill>
                  <a:srgbClr val="FF3300"/>
                </a:solidFill>
                <a:effectLst>
                  <a:outerShdw blurRad="76200" dist="50800" dir="5400000" algn="tl" rotWithShape="0">
                    <a:srgbClr val="FFFF00">
                      <a:alpha val="65000"/>
                    </a:srgbClr>
                  </a:outerShdw>
                </a:effectLst>
              </a:rPr>
              <a:t>forthree.java</a:t>
            </a:r>
            <a:endParaRPr lang="en-US" sz="6000" b="1" cap="none" spc="50" dirty="0">
              <a:ln w="11430">
                <a:solidFill>
                  <a:srgbClr val="FF0000"/>
                </a:solidFill>
              </a:ln>
              <a:solidFill>
                <a:srgbClr val="FF3300"/>
              </a:solidFill>
              <a:effectLst>
                <a:outerShdw blurRad="76200" dist="50800" dir="5400000" algn="tl" rotWithShape="0">
                  <a:srgbClr val="FFFF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838200" y="1981200"/>
            <a:ext cx="7437438" cy="30162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Many times you will use a loop</a:t>
            </a:r>
          </a:p>
          <a:p>
            <a:r>
              <a:rPr lang="en-US"/>
              <a:t>to total up a run of values.</a:t>
            </a:r>
          </a:p>
          <a:p>
            <a:endParaRPr lang="en-US"/>
          </a:p>
          <a:p>
            <a:r>
              <a:rPr lang="en-US"/>
              <a:t>total = total + run;</a:t>
            </a:r>
          </a:p>
          <a:p>
            <a:endParaRPr lang="en-US"/>
          </a:p>
          <a:p>
            <a:r>
              <a:rPr lang="en-US"/>
              <a:t>total is totaling up all values of run.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Loop Summing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1371600" y="1981200"/>
            <a:ext cx="6340197" cy="30469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dirty="0" err="1"/>
              <a:t>int</a:t>
            </a:r>
            <a:r>
              <a:rPr lang="en-US" dirty="0"/>
              <a:t> total = 0;</a:t>
            </a:r>
          </a:p>
          <a:p>
            <a:r>
              <a:rPr lang="en-US" dirty="0"/>
              <a:t>for(</a:t>
            </a:r>
            <a:r>
              <a:rPr lang="en-US" dirty="0" err="1"/>
              <a:t>int</a:t>
            </a:r>
            <a:r>
              <a:rPr lang="en-US" dirty="0"/>
              <a:t> run=1; run&lt;6; run++)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 total=</a:t>
            </a:r>
            <a:r>
              <a:rPr lang="en-US" dirty="0" err="1"/>
              <a:t>total+run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</a:p>
          <a:p>
            <a:r>
              <a:rPr lang="en-US" dirty="0" err="1" smtClean="0"/>
              <a:t>cout</a:t>
            </a:r>
            <a:r>
              <a:rPr lang="en-US" dirty="0" smtClean="0"/>
              <a:t> &lt;&lt; </a:t>
            </a:r>
            <a:r>
              <a:rPr lang="en-US" dirty="0" smtClean="0"/>
              <a:t>total</a:t>
            </a:r>
            <a:r>
              <a:rPr lang="en-US" dirty="0"/>
              <a:t> </a:t>
            </a:r>
            <a:r>
              <a:rPr lang="en-US" dirty="0" smtClean="0"/>
              <a:t>&lt;&lt; 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Loop Summing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35843" name="Text Box 2"/>
          <p:cNvSpPr txBox="1">
            <a:spLocks noChangeArrowheads="1"/>
          </p:cNvSpPr>
          <p:nvPr/>
        </p:nvSpPr>
        <p:spPr bwMode="auto">
          <a:xfrm>
            <a:off x="685800" y="1524000"/>
            <a:ext cx="5335115" cy="30469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dirty="0" err="1"/>
              <a:t>int</a:t>
            </a:r>
            <a:r>
              <a:rPr lang="en-US" dirty="0"/>
              <a:t> total=0;</a:t>
            </a:r>
          </a:p>
          <a:p>
            <a:r>
              <a:rPr lang="en-US" dirty="0"/>
              <a:t>for(</a:t>
            </a:r>
            <a:r>
              <a:rPr lang="en-US" dirty="0" err="1"/>
              <a:t>int</a:t>
            </a:r>
            <a:r>
              <a:rPr lang="en-US" dirty="0"/>
              <a:t> x=1; x&lt;6; x++)   </a:t>
            </a:r>
          </a:p>
          <a:p>
            <a:r>
              <a:rPr lang="en-US" dirty="0"/>
              <a:t>{      </a:t>
            </a:r>
          </a:p>
          <a:p>
            <a:r>
              <a:rPr lang="en-US" dirty="0"/>
              <a:t>   total=</a:t>
            </a:r>
            <a:r>
              <a:rPr lang="en-US" dirty="0" err="1"/>
              <a:t>total+x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</a:p>
          <a:p>
            <a:r>
              <a:rPr lang="en-US" dirty="0" err="1" smtClean="0"/>
              <a:t>cout</a:t>
            </a:r>
            <a:r>
              <a:rPr lang="en-US" dirty="0" smtClean="0"/>
              <a:t> &lt;&lt; total</a:t>
            </a:r>
            <a:r>
              <a:rPr lang="en-US" dirty="0"/>
              <a:t> </a:t>
            </a:r>
            <a:r>
              <a:rPr lang="en-US" dirty="0" smtClean="0"/>
              <a:t>&lt;&lt; 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  <a:endParaRPr lang="en-US" dirty="0"/>
          </a:p>
        </p:txBody>
      </p:sp>
      <p:sp>
        <p:nvSpPr>
          <p:cNvPr id="229380" name="Text Box 4"/>
          <p:cNvSpPr txBox="1">
            <a:spLocks noChangeArrowheads="1"/>
          </p:cNvSpPr>
          <p:nvPr/>
        </p:nvSpPr>
        <p:spPr bwMode="auto">
          <a:xfrm>
            <a:off x="5791200" y="1371600"/>
            <a:ext cx="3060108" cy="3400425"/>
          </a:xfrm>
          <a:prstGeom prst="rect">
            <a:avLst/>
          </a:prstGeom>
          <a:noFill/>
          <a:ln w="12700">
            <a:solidFill>
              <a:srgbClr val="008000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600" u="sng" dirty="0">
                <a:solidFill>
                  <a:srgbClr val="008000"/>
                </a:solidFill>
              </a:rPr>
              <a:t>TRACE</a:t>
            </a:r>
            <a:br>
              <a:rPr lang="en-US" sz="3600" u="sng" dirty="0">
                <a:solidFill>
                  <a:srgbClr val="008000"/>
                </a:solidFill>
              </a:rPr>
            </a:br>
            <a:endParaRPr lang="en-US" sz="3600" u="sng" dirty="0">
              <a:solidFill>
                <a:srgbClr val="008000"/>
              </a:solidFill>
            </a:endParaRPr>
          </a:p>
          <a:p>
            <a:r>
              <a:rPr lang="en-US" sz="1800" u="sng" dirty="0"/>
              <a:t>x	total	</a:t>
            </a:r>
            <a:r>
              <a:rPr lang="en-US" sz="1800" u="sng" dirty="0" smtClean="0"/>
              <a:t>output</a:t>
            </a:r>
            <a:endParaRPr lang="en-US" sz="1800" dirty="0"/>
          </a:p>
          <a:p>
            <a:r>
              <a:rPr lang="en-US" sz="1800" dirty="0"/>
              <a:t>	0	</a:t>
            </a:r>
          </a:p>
          <a:p>
            <a:r>
              <a:rPr lang="en-US" sz="1800" dirty="0"/>
              <a:t>1	1</a:t>
            </a:r>
          </a:p>
          <a:p>
            <a:r>
              <a:rPr lang="en-US" sz="1800" dirty="0"/>
              <a:t>2	3</a:t>
            </a:r>
          </a:p>
          <a:p>
            <a:r>
              <a:rPr lang="en-US" sz="1800" dirty="0"/>
              <a:t>3	6</a:t>
            </a:r>
          </a:p>
          <a:p>
            <a:r>
              <a:rPr lang="en-US" sz="1800" dirty="0"/>
              <a:t>4	10</a:t>
            </a:r>
          </a:p>
          <a:p>
            <a:r>
              <a:rPr lang="en-US" sz="1800" dirty="0"/>
              <a:t>5	15</a:t>
            </a:r>
          </a:p>
          <a:p>
            <a:r>
              <a:rPr lang="en-US" sz="1800" dirty="0"/>
              <a:t>6		</a:t>
            </a:r>
            <a:r>
              <a:rPr lang="en-US" sz="1800" dirty="0" smtClean="0"/>
              <a:t>15</a:t>
            </a:r>
            <a:endParaRPr lang="en-US" sz="1800" dirty="0"/>
          </a:p>
        </p:txBody>
      </p:sp>
      <p:sp>
        <p:nvSpPr>
          <p:cNvPr id="229382" name="Text Box 6"/>
          <p:cNvSpPr txBox="1">
            <a:spLocks noChangeArrowheads="1"/>
          </p:cNvSpPr>
          <p:nvPr/>
        </p:nvSpPr>
        <p:spPr bwMode="auto">
          <a:xfrm>
            <a:off x="2667000" y="4800600"/>
            <a:ext cx="1905000" cy="1323975"/>
          </a:xfrm>
          <a:prstGeom prst="rect">
            <a:avLst/>
          </a:prstGeom>
          <a:noFill/>
          <a:ln w="12700">
            <a:solidFill>
              <a:srgbClr val="9933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u="sng">
                <a:solidFill>
                  <a:srgbClr val="FF0000"/>
                </a:solidFill>
              </a:rPr>
              <a:t>OUTPUT</a:t>
            </a:r>
          </a:p>
          <a:p>
            <a:pPr algn="ctr">
              <a:spcBef>
                <a:spcPct val="50000"/>
              </a:spcBef>
            </a:pPr>
            <a:r>
              <a:rPr lang="en-US"/>
              <a:t>15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Loop Summing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93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93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29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380" grpId="0" animBg="1"/>
      <p:bldP spid="22938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17411" name="Text Box 2"/>
          <p:cNvSpPr txBox="1">
            <a:spLocks noChangeArrowheads="1"/>
          </p:cNvSpPr>
          <p:nvPr/>
        </p:nvSpPr>
        <p:spPr bwMode="auto">
          <a:xfrm>
            <a:off x="1447800" y="1447800"/>
            <a:ext cx="422275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  </a:t>
            </a:r>
            <a:endParaRPr lang="en-US">
              <a:solidFill>
                <a:srgbClr val="003366"/>
              </a:solidFill>
            </a:endParaRPr>
          </a:p>
        </p:txBody>
      </p:sp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1295400" y="1905000"/>
            <a:ext cx="6640513" cy="2541588"/>
          </a:xfrm>
          <a:prstGeom prst="rect">
            <a:avLst/>
          </a:prstGeom>
          <a:noFill/>
          <a:ln w="12700">
            <a:solidFill>
              <a:srgbClr val="0000FF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3366"/>
                </a:solidFill>
              </a:rPr>
              <a:t>A loop is a tool used to repeat</a:t>
            </a:r>
          </a:p>
          <a:p>
            <a:r>
              <a:rPr lang="en-US">
                <a:solidFill>
                  <a:srgbClr val="003366"/>
                </a:solidFill>
              </a:rPr>
              <a:t>a block of code.  As long as the </a:t>
            </a:r>
            <a:br>
              <a:rPr lang="en-US">
                <a:solidFill>
                  <a:srgbClr val="003366"/>
                </a:solidFill>
              </a:rPr>
            </a:br>
            <a:r>
              <a:rPr lang="en-US">
                <a:solidFill>
                  <a:srgbClr val="003366"/>
                </a:solidFill>
              </a:rPr>
              <a:t>loop condition is true, the block</a:t>
            </a:r>
          </a:p>
          <a:p>
            <a:r>
              <a:rPr lang="en-US">
                <a:solidFill>
                  <a:srgbClr val="003366"/>
                </a:solidFill>
              </a:rPr>
              <a:t>of code associated with the </a:t>
            </a:r>
          </a:p>
          <a:p>
            <a:r>
              <a:rPr lang="en-US">
                <a:solidFill>
                  <a:srgbClr val="003366"/>
                </a:solidFill>
              </a:rPr>
              <a:t>condition is executed.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The Loop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0" y="2895600"/>
            <a:ext cx="9144000" cy="1107996"/>
          </a:xfrm>
          <a:prstGeom prst="rect">
            <a:avLst/>
          </a:prstGeom>
          <a:solidFill>
            <a:srgbClr val="FFFFCC"/>
          </a:solidFill>
          <a:ln w="28575">
            <a:solidFill>
              <a:srgbClr val="FFC000"/>
            </a:solidFill>
          </a:ln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6600" spc="50" dirty="0" smtClean="0">
                <a:ln w="11430">
                  <a:solidFill>
                    <a:srgbClr val="FF0000"/>
                  </a:solidFill>
                </a:ln>
                <a:solidFill>
                  <a:srgbClr val="FF3300"/>
                </a:solidFill>
                <a:effectLst>
                  <a:outerShdw blurRad="76200" dist="50800" dir="5400000" algn="tl" rotWithShape="0">
                    <a:srgbClr val="FFFF00">
                      <a:alpha val="65000"/>
                    </a:srgbClr>
                  </a:outerShdw>
                </a:effectLst>
              </a:rPr>
              <a:t>fortotal.java</a:t>
            </a:r>
            <a:endParaRPr lang="en-US" sz="6000" b="1" cap="none" spc="50" dirty="0">
              <a:ln w="11430">
                <a:solidFill>
                  <a:srgbClr val="FF0000"/>
                </a:solidFill>
              </a:ln>
              <a:solidFill>
                <a:srgbClr val="FF3300"/>
              </a:solidFill>
              <a:effectLst>
                <a:outerShdw blurRad="76200" dist="50800" dir="5400000" algn="tl" rotWithShape="0">
                  <a:srgbClr val="FFFF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40964" name="Text Box 3"/>
          <p:cNvSpPr txBox="1">
            <a:spLocks noChangeArrowheads="1"/>
          </p:cNvSpPr>
          <p:nvPr/>
        </p:nvSpPr>
        <p:spPr bwMode="auto">
          <a:xfrm>
            <a:off x="1143000" y="2286000"/>
            <a:ext cx="7037388" cy="22891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3600"/>
              <a:t>for(int run=0; </a:t>
            </a:r>
            <a:r>
              <a:rPr lang="en-US" sz="3600">
                <a:solidFill>
                  <a:srgbClr val="FF0000"/>
                </a:solidFill>
              </a:rPr>
              <a:t>run&gt;5</a:t>
            </a:r>
            <a:r>
              <a:rPr lang="en-US" sz="3600"/>
              <a:t>; run++)</a:t>
            </a:r>
            <a:endParaRPr lang="en-US" sz="3600">
              <a:solidFill>
                <a:srgbClr val="FF0000"/>
              </a:solidFill>
            </a:endParaRPr>
          </a:p>
          <a:p>
            <a:r>
              <a:rPr lang="en-US" sz="3600"/>
              <a:t>{</a:t>
            </a:r>
          </a:p>
          <a:p>
            <a:r>
              <a:rPr lang="en-US" sz="3600"/>
              <a:t>     //do something</a:t>
            </a:r>
          </a:p>
          <a:p>
            <a:r>
              <a:rPr lang="en-US" sz="3600"/>
              <a:t>}</a:t>
            </a:r>
            <a:endParaRPr lang="en-US" sz="3600">
              <a:latin typeface="Courier New" pitchFamily="49" charset="0"/>
            </a:endParaRPr>
          </a:p>
        </p:txBody>
      </p:sp>
      <p:pic>
        <p:nvPicPr>
          <p:cNvPr id="40965" name="Picture 4" descr="j0104748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48400" y="4343400"/>
            <a:ext cx="2106613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Common Loop Errors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41988" name="Text Box 3"/>
          <p:cNvSpPr txBox="1">
            <a:spLocks noChangeArrowheads="1"/>
          </p:cNvSpPr>
          <p:nvPr/>
        </p:nvSpPr>
        <p:spPr bwMode="auto">
          <a:xfrm>
            <a:off x="1295400" y="1752600"/>
            <a:ext cx="6556375" cy="34432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For</a:t>
            </a:r>
            <a:r>
              <a:rPr lang="en-US"/>
              <a:t>(int run=0; run&lt;5; run++)</a:t>
            </a:r>
          </a:p>
          <a:p>
            <a:r>
              <a:rPr lang="en-US"/>
              <a:t>{</a:t>
            </a:r>
          </a:p>
          <a:p>
            <a:r>
              <a:rPr lang="en-US"/>
              <a:t>}</a:t>
            </a:r>
          </a:p>
          <a:p>
            <a:r>
              <a:rPr lang="en-US"/>
              <a:t>for(int run=0; run&lt;5; run++)</a:t>
            </a:r>
            <a:r>
              <a:rPr lang="en-US" sz="6000">
                <a:solidFill>
                  <a:srgbClr val="FF0000"/>
                </a:solidFill>
              </a:rPr>
              <a:t>;</a:t>
            </a:r>
          </a:p>
          <a:p>
            <a:r>
              <a:rPr lang="en-US"/>
              <a:t>{</a:t>
            </a:r>
          </a:p>
          <a:p>
            <a:r>
              <a:rPr lang="en-US"/>
              <a:t>}</a:t>
            </a:r>
            <a:endParaRPr lang="en-US">
              <a:latin typeface="Courier New" pitchFamily="49" charset="0"/>
            </a:endParaRPr>
          </a:p>
        </p:txBody>
      </p:sp>
      <p:pic>
        <p:nvPicPr>
          <p:cNvPr id="41989" name="Picture 4" descr="j0104748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48400" y="4343400"/>
            <a:ext cx="2106613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Common Loop Errors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43011" name="Rectangle 2"/>
          <p:cNvSpPr>
            <a:spLocks noChangeArrowheads="1"/>
          </p:cNvSpPr>
          <p:nvPr/>
        </p:nvSpPr>
        <p:spPr bwMode="auto">
          <a:xfrm>
            <a:off x="914400" y="1600200"/>
            <a:ext cx="6629400" cy="41116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/>
            <a:r>
              <a:rPr lang="en-US" sz="4400" b="0">
                <a:solidFill>
                  <a:srgbClr val="FF0000"/>
                </a:solidFill>
              </a:rPr>
              <a:t>Never</a:t>
            </a:r>
            <a:r>
              <a:rPr lang="en-US" sz="4400" b="0">
                <a:solidFill>
                  <a:srgbClr val="000066"/>
                </a:solidFill>
              </a:rPr>
              <a:t> put a ; </a:t>
            </a:r>
          </a:p>
          <a:p>
            <a:pPr eaLnBrk="1" hangingPunct="1"/>
            <a:r>
              <a:rPr lang="en-US" sz="4400" b="0">
                <a:solidFill>
                  <a:srgbClr val="000066"/>
                </a:solidFill>
              </a:rPr>
              <a:t>before an open  {  brace</a:t>
            </a:r>
          </a:p>
          <a:p>
            <a:pPr eaLnBrk="1" hangingPunct="1"/>
            <a:r>
              <a:rPr lang="en-US" sz="4400" b="0">
                <a:solidFill>
                  <a:srgbClr val="000066"/>
                </a:solidFill>
              </a:rPr>
              <a:t>	</a:t>
            </a:r>
          </a:p>
          <a:p>
            <a:pPr eaLnBrk="1" hangingPunct="1"/>
            <a:r>
              <a:rPr lang="en-US" sz="4400" b="0">
                <a:solidFill>
                  <a:srgbClr val="000066"/>
                </a:solidFill>
              </a:rPr>
              <a:t>	;{  </a:t>
            </a:r>
          </a:p>
          <a:p>
            <a:pPr eaLnBrk="1" hangingPunct="1"/>
            <a:r>
              <a:rPr lang="en-US" sz="4400" b="0">
                <a:solidFill>
                  <a:srgbClr val="000066"/>
                </a:solidFill>
              </a:rPr>
              <a:t>	</a:t>
            </a:r>
          </a:p>
          <a:p>
            <a:pPr eaLnBrk="1" hangingPunct="1"/>
            <a:r>
              <a:rPr lang="en-US" sz="4400" b="0">
                <a:solidFill>
                  <a:srgbClr val="000066"/>
                </a:solidFill>
              </a:rPr>
              <a:t>	};  </a:t>
            </a:r>
          </a:p>
        </p:txBody>
      </p:sp>
      <p:pic>
        <p:nvPicPr>
          <p:cNvPr id="43013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24600" y="4038600"/>
            <a:ext cx="2438400" cy="24384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  <p:sp>
        <p:nvSpPr>
          <p:cNvPr id="43014" name="Text Box 5"/>
          <p:cNvSpPr txBox="1">
            <a:spLocks noChangeArrowheads="1"/>
          </p:cNvSpPr>
          <p:nvPr/>
        </p:nvSpPr>
        <p:spPr bwMode="auto">
          <a:xfrm>
            <a:off x="2743200" y="5029200"/>
            <a:ext cx="1752600" cy="654050"/>
          </a:xfrm>
          <a:prstGeom prst="rect">
            <a:avLst/>
          </a:prstGeom>
          <a:noFill/>
          <a:ln w="12700">
            <a:solidFill>
              <a:srgbClr val="339966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3600">
                <a:solidFill>
                  <a:srgbClr val="339933"/>
                </a:solidFill>
              </a:rPr>
              <a:t>legal</a:t>
            </a:r>
            <a:endParaRPr lang="en-US" sz="3600"/>
          </a:p>
        </p:txBody>
      </p:sp>
      <p:sp>
        <p:nvSpPr>
          <p:cNvPr id="43015" name="Text Box 6"/>
          <p:cNvSpPr txBox="1">
            <a:spLocks noChangeArrowheads="1"/>
          </p:cNvSpPr>
          <p:nvPr/>
        </p:nvSpPr>
        <p:spPr bwMode="auto">
          <a:xfrm>
            <a:off x="2743200" y="3733800"/>
            <a:ext cx="1752600" cy="654050"/>
          </a:xfrm>
          <a:prstGeom prst="rect">
            <a:avLst/>
          </a:prstGeom>
          <a:noFill/>
          <a:ln w="12700">
            <a:solidFill>
              <a:srgbClr val="339966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3600">
                <a:solidFill>
                  <a:srgbClr val="339933"/>
                </a:solidFill>
              </a:rPr>
              <a:t>illegal</a:t>
            </a:r>
            <a:endParaRPr lang="en-US" sz="3600"/>
          </a:p>
        </p:txBody>
      </p:sp>
      <p:sp>
        <p:nvSpPr>
          <p:cNvPr id="8" name="Rectangle 7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Common Loop Errors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4" name="Rectangle 3"/>
          <p:cNvSpPr/>
          <p:nvPr/>
        </p:nvSpPr>
        <p:spPr>
          <a:xfrm>
            <a:off x="609600" y="685800"/>
            <a:ext cx="7848600" cy="5632311"/>
          </a:xfrm>
          <a:prstGeom prst="rect">
            <a:avLst/>
          </a:prstGeom>
          <a:solidFill>
            <a:srgbClr val="FFFF61"/>
          </a:solidFill>
          <a:ln>
            <a:noFill/>
          </a:ln>
          <a:effectLst>
            <a:glow rad="63500">
              <a:schemeClr val="accent5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spc="300" dirty="0" smtClean="0">
                <a:ln w="11430" cmpd="sng">
                  <a:solidFill>
                    <a:srgbClr val="4CB93D"/>
                  </a:solidFill>
                  <a:prstDash val="solid"/>
                  <a:miter lim="800000"/>
                </a:ln>
                <a:solidFill>
                  <a:srgbClr val="38A725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Eraser" pitchFamily="2" charset="0"/>
              </a:rPr>
              <a:t>Work on Programs!</a:t>
            </a:r>
            <a:br>
              <a:rPr lang="en-US" sz="7200" spc="300" dirty="0" smtClean="0">
                <a:ln w="11430" cmpd="sng">
                  <a:solidFill>
                    <a:srgbClr val="4CB93D"/>
                  </a:solidFill>
                  <a:prstDash val="solid"/>
                  <a:miter lim="800000"/>
                </a:ln>
                <a:solidFill>
                  <a:srgbClr val="38A725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Eraser" pitchFamily="2" charset="0"/>
              </a:rPr>
            </a:br>
            <a:endParaRPr lang="en-US" sz="7200" spc="300" dirty="0" smtClean="0">
              <a:ln w="11430" cmpd="sng">
                <a:solidFill>
                  <a:srgbClr val="4CB93D"/>
                </a:solidFill>
                <a:prstDash val="solid"/>
                <a:miter lim="800000"/>
              </a:ln>
              <a:solidFill>
                <a:srgbClr val="38A725"/>
              </a:soli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  <a:latin typeface="Eraser" pitchFamily="2" charset="0"/>
            </a:endParaRPr>
          </a:p>
          <a:p>
            <a:pPr algn="ctr"/>
            <a:r>
              <a:rPr lang="en-US" sz="7200" spc="300" dirty="0" smtClean="0">
                <a:ln w="11430" cmpd="sng">
                  <a:solidFill>
                    <a:srgbClr val="4CB93D"/>
                  </a:solidFill>
                  <a:prstDash val="solid"/>
                  <a:miter lim="800000"/>
                </a:ln>
                <a:solidFill>
                  <a:srgbClr val="38A725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Eraser" pitchFamily="2" charset="0"/>
              </a:rPr>
              <a:t>Crank </a:t>
            </a:r>
          </a:p>
          <a:p>
            <a:pPr algn="ctr"/>
            <a:r>
              <a:rPr lang="en-US" sz="7200" spc="300" dirty="0" smtClean="0">
                <a:ln w="11430" cmpd="sng">
                  <a:solidFill>
                    <a:srgbClr val="4CB93D"/>
                  </a:solidFill>
                  <a:prstDash val="solid"/>
                  <a:miter lim="800000"/>
                </a:ln>
                <a:solidFill>
                  <a:srgbClr val="38A725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Eraser" pitchFamily="2" charset="0"/>
              </a:rPr>
              <a:t>Some Code!</a:t>
            </a:r>
            <a:endParaRPr lang="en-US" sz="7200" b="1" cap="none" spc="300" dirty="0">
              <a:ln w="11430" cmpd="sng">
                <a:solidFill>
                  <a:srgbClr val="4CB93D"/>
                </a:solidFill>
                <a:prstDash val="solid"/>
                <a:miter lim="800000"/>
              </a:ln>
              <a:solidFill>
                <a:srgbClr val="38A725"/>
              </a:soli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  <a:latin typeface="Eraser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</p:txBody>
      </p:sp>
      <p:sp>
        <p:nvSpPr>
          <p:cNvPr id="22531" name="Freeform 2"/>
          <p:cNvSpPr>
            <a:spLocks/>
          </p:cNvSpPr>
          <p:nvPr/>
        </p:nvSpPr>
        <p:spPr bwMode="auto">
          <a:xfrm>
            <a:off x="6446838" y="982663"/>
            <a:ext cx="2697162" cy="960437"/>
          </a:xfrm>
          <a:custGeom>
            <a:avLst/>
            <a:gdLst>
              <a:gd name="T0" fmla="*/ 2147483647 w 1274"/>
              <a:gd name="T1" fmla="*/ 1141631069 h 807"/>
              <a:gd name="T2" fmla="*/ 0 w 1274"/>
              <a:gd name="T3" fmla="*/ 610474906 h 807"/>
              <a:gd name="T4" fmla="*/ 0 w 1274"/>
              <a:gd name="T5" fmla="*/ 525489943 h 807"/>
              <a:gd name="T6" fmla="*/ 2147483647 w 1274"/>
              <a:gd name="T7" fmla="*/ 0 h 807"/>
              <a:gd name="T8" fmla="*/ 2147483647 w 1274"/>
              <a:gd name="T9" fmla="*/ 525489943 h 807"/>
              <a:gd name="T10" fmla="*/ 2147483647 w 1274"/>
              <a:gd name="T11" fmla="*/ 610474906 h 807"/>
              <a:gd name="T12" fmla="*/ 2147483647 w 1274"/>
              <a:gd name="T13" fmla="*/ 1141631069 h 80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274"/>
              <a:gd name="T22" fmla="*/ 0 h 807"/>
              <a:gd name="T23" fmla="*/ 1274 w 1274"/>
              <a:gd name="T24" fmla="*/ 807 h 80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274" h="807">
                <a:moveTo>
                  <a:pt x="637" y="806"/>
                </a:moveTo>
                <a:lnTo>
                  <a:pt x="0" y="431"/>
                </a:lnTo>
                <a:lnTo>
                  <a:pt x="0" y="371"/>
                </a:lnTo>
                <a:lnTo>
                  <a:pt x="637" y="0"/>
                </a:lnTo>
                <a:lnTo>
                  <a:pt x="1273" y="371"/>
                </a:lnTo>
                <a:lnTo>
                  <a:pt x="1273" y="431"/>
                </a:lnTo>
                <a:lnTo>
                  <a:pt x="637" y="806"/>
                </a:lnTo>
              </a:path>
            </a:pathLst>
          </a:custGeom>
          <a:solidFill>
            <a:srgbClr val="FFFFFF"/>
          </a:solidFill>
          <a:ln w="952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2" name="Freeform 3"/>
          <p:cNvSpPr>
            <a:spLocks/>
          </p:cNvSpPr>
          <p:nvPr/>
        </p:nvSpPr>
        <p:spPr bwMode="auto">
          <a:xfrm>
            <a:off x="7143750" y="5543550"/>
            <a:ext cx="666750" cy="557213"/>
          </a:xfrm>
          <a:custGeom>
            <a:avLst/>
            <a:gdLst>
              <a:gd name="T0" fmla="*/ 1406806501 w 315"/>
              <a:gd name="T1" fmla="*/ 0 h 468"/>
              <a:gd name="T2" fmla="*/ 1281360183 w 315"/>
              <a:gd name="T3" fmla="*/ 22681430 h 468"/>
              <a:gd name="T4" fmla="*/ 1155911748 w 315"/>
              <a:gd name="T5" fmla="*/ 51033810 h 468"/>
              <a:gd name="T6" fmla="*/ 1048384858 w 315"/>
              <a:gd name="T7" fmla="*/ 85055960 h 468"/>
              <a:gd name="T8" fmla="*/ 918457559 w 315"/>
              <a:gd name="T9" fmla="*/ 114825176 h 468"/>
              <a:gd name="T10" fmla="*/ 810930934 w 315"/>
              <a:gd name="T11" fmla="*/ 148847307 h 468"/>
              <a:gd name="T12" fmla="*/ 703404309 w 315"/>
              <a:gd name="T13" fmla="*/ 182869475 h 468"/>
              <a:gd name="T14" fmla="*/ 595877684 w 315"/>
              <a:gd name="T15" fmla="*/ 222561366 h 468"/>
              <a:gd name="T16" fmla="*/ 506270619 w 315"/>
              <a:gd name="T17" fmla="*/ 256583497 h 468"/>
              <a:gd name="T18" fmla="*/ 416665804 w 315"/>
              <a:gd name="T19" fmla="*/ 296276579 h 468"/>
              <a:gd name="T20" fmla="*/ 327060989 w 315"/>
              <a:gd name="T21" fmla="*/ 337386579 h 468"/>
              <a:gd name="T22" fmla="*/ 250894819 w 315"/>
              <a:gd name="T23" fmla="*/ 377079661 h 468"/>
              <a:gd name="T24" fmla="*/ 179211813 w 315"/>
              <a:gd name="T25" fmla="*/ 416771552 h 468"/>
              <a:gd name="T26" fmla="*/ 125448468 w 315"/>
              <a:gd name="T27" fmla="*/ 456464633 h 468"/>
              <a:gd name="T28" fmla="*/ 71685155 w 315"/>
              <a:gd name="T29" fmla="*/ 496156524 h 468"/>
              <a:gd name="T30" fmla="*/ 35841519 w 315"/>
              <a:gd name="T31" fmla="*/ 537266450 h 468"/>
              <a:gd name="T32" fmla="*/ 0 w 315"/>
              <a:gd name="T33" fmla="*/ 576959532 h 468"/>
              <a:gd name="T34" fmla="*/ 452507307 w 315"/>
              <a:gd name="T35" fmla="*/ 662014413 h 468"/>
              <a:gd name="T36" fmla="*/ 542114239 w 315"/>
              <a:gd name="T37" fmla="*/ 639332992 h 468"/>
              <a:gd name="T38" fmla="*/ 125448468 w 315"/>
              <a:gd name="T39" fmla="*/ 565618821 h 468"/>
              <a:gd name="T40" fmla="*/ 125448468 w 315"/>
              <a:gd name="T41" fmla="*/ 554278111 h 468"/>
              <a:gd name="T42" fmla="*/ 143368194 w 315"/>
              <a:gd name="T43" fmla="*/ 537266450 h 468"/>
              <a:gd name="T44" fmla="*/ 143368194 w 315"/>
              <a:gd name="T45" fmla="*/ 520255980 h 468"/>
              <a:gd name="T46" fmla="*/ 161290004 w 315"/>
              <a:gd name="T47" fmla="*/ 501827474 h 468"/>
              <a:gd name="T48" fmla="*/ 179211813 w 315"/>
              <a:gd name="T49" fmla="*/ 479146054 h 468"/>
              <a:gd name="T50" fmla="*/ 197131506 w 315"/>
              <a:gd name="T51" fmla="*/ 462134393 h 468"/>
              <a:gd name="T52" fmla="*/ 215053316 w 315"/>
              <a:gd name="T53" fmla="*/ 445123923 h 468"/>
              <a:gd name="T54" fmla="*/ 250894819 w 315"/>
              <a:gd name="T55" fmla="*/ 428112262 h 468"/>
              <a:gd name="T56" fmla="*/ 268816629 w 315"/>
              <a:gd name="T57" fmla="*/ 411101792 h 468"/>
              <a:gd name="T58" fmla="*/ 309139179 w 315"/>
              <a:gd name="T59" fmla="*/ 394090131 h 468"/>
              <a:gd name="T60" fmla="*/ 344980682 w 315"/>
              <a:gd name="T61" fmla="*/ 377079661 h 468"/>
              <a:gd name="T62" fmla="*/ 362902492 w 315"/>
              <a:gd name="T63" fmla="*/ 360068000 h 468"/>
              <a:gd name="T64" fmla="*/ 398743994 w 315"/>
              <a:gd name="T65" fmla="*/ 343057530 h 468"/>
              <a:gd name="T66" fmla="*/ 434587614 w 315"/>
              <a:gd name="T67" fmla="*/ 326045869 h 468"/>
              <a:gd name="T68" fmla="*/ 452507307 w 315"/>
              <a:gd name="T69" fmla="*/ 314705159 h 468"/>
              <a:gd name="T70" fmla="*/ 488350926 w 315"/>
              <a:gd name="T71" fmla="*/ 296276579 h 468"/>
              <a:gd name="T72" fmla="*/ 542114239 w 315"/>
              <a:gd name="T73" fmla="*/ 273595158 h 468"/>
              <a:gd name="T74" fmla="*/ 577955874 w 315"/>
              <a:gd name="T75" fmla="*/ 256583497 h 468"/>
              <a:gd name="T76" fmla="*/ 631719186 w 315"/>
              <a:gd name="T77" fmla="*/ 233902076 h 468"/>
              <a:gd name="T78" fmla="*/ 685482499 w 315"/>
              <a:gd name="T79" fmla="*/ 211220656 h 468"/>
              <a:gd name="T80" fmla="*/ 739245811 w 315"/>
              <a:gd name="T81" fmla="*/ 194210186 h 468"/>
              <a:gd name="T82" fmla="*/ 793009124 w 315"/>
              <a:gd name="T83" fmla="*/ 171528765 h 468"/>
              <a:gd name="T84" fmla="*/ 846772436 w 315"/>
              <a:gd name="T85" fmla="*/ 154517067 h 468"/>
              <a:gd name="T86" fmla="*/ 900535749 w 315"/>
              <a:gd name="T87" fmla="*/ 137506597 h 468"/>
              <a:gd name="T88" fmla="*/ 958780043 w 315"/>
              <a:gd name="T89" fmla="*/ 120494936 h 468"/>
              <a:gd name="T90" fmla="*/ 1012543356 w 315"/>
              <a:gd name="T91" fmla="*/ 102066430 h 468"/>
              <a:gd name="T92" fmla="*/ 1084226361 w 315"/>
              <a:gd name="T93" fmla="*/ 85055960 h 468"/>
              <a:gd name="T94" fmla="*/ 1137989938 w 315"/>
              <a:gd name="T95" fmla="*/ 68044281 h 468"/>
              <a:gd name="T96" fmla="*/ 1209675060 w 315"/>
              <a:gd name="T97" fmla="*/ 51033810 h 468"/>
              <a:gd name="T98" fmla="*/ 1263438373 w 315"/>
              <a:gd name="T99" fmla="*/ 34022140 h 468"/>
              <a:gd name="T100" fmla="*/ 1335123495 w 315"/>
              <a:gd name="T101" fmla="*/ 17011665 h 468"/>
              <a:gd name="T102" fmla="*/ 1406806501 w 315"/>
              <a:gd name="T103" fmla="*/ 0 h 468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w 315"/>
              <a:gd name="T157" fmla="*/ 0 h 468"/>
              <a:gd name="T158" fmla="*/ 315 w 315"/>
              <a:gd name="T159" fmla="*/ 468 h 468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T156" t="T157" r="T158" b="T159"/>
            <a:pathLst>
              <a:path w="315" h="468">
                <a:moveTo>
                  <a:pt x="314" y="0"/>
                </a:moveTo>
                <a:lnTo>
                  <a:pt x="286" y="16"/>
                </a:lnTo>
                <a:lnTo>
                  <a:pt x="258" y="36"/>
                </a:lnTo>
                <a:lnTo>
                  <a:pt x="234" y="60"/>
                </a:lnTo>
                <a:lnTo>
                  <a:pt x="205" y="81"/>
                </a:lnTo>
                <a:lnTo>
                  <a:pt x="181" y="105"/>
                </a:lnTo>
                <a:lnTo>
                  <a:pt x="157" y="129"/>
                </a:lnTo>
                <a:lnTo>
                  <a:pt x="133" y="157"/>
                </a:lnTo>
                <a:lnTo>
                  <a:pt x="113" y="181"/>
                </a:lnTo>
                <a:lnTo>
                  <a:pt x="93" y="209"/>
                </a:lnTo>
                <a:lnTo>
                  <a:pt x="73" y="238"/>
                </a:lnTo>
                <a:lnTo>
                  <a:pt x="56" y="266"/>
                </a:lnTo>
                <a:lnTo>
                  <a:pt x="40" y="294"/>
                </a:lnTo>
                <a:lnTo>
                  <a:pt x="28" y="322"/>
                </a:lnTo>
                <a:lnTo>
                  <a:pt x="16" y="350"/>
                </a:lnTo>
                <a:lnTo>
                  <a:pt x="8" y="379"/>
                </a:lnTo>
                <a:lnTo>
                  <a:pt x="0" y="407"/>
                </a:lnTo>
                <a:lnTo>
                  <a:pt x="101" y="467"/>
                </a:lnTo>
                <a:lnTo>
                  <a:pt x="121" y="451"/>
                </a:lnTo>
                <a:lnTo>
                  <a:pt x="28" y="399"/>
                </a:lnTo>
                <a:lnTo>
                  <a:pt x="28" y="391"/>
                </a:lnTo>
                <a:lnTo>
                  <a:pt x="32" y="379"/>
                </a:lnTo>
                <a:lnTo>
                  <a:pt x="32" y="367"/>
                </a:lnTo>
                <a:lnTo>
                  <a:pt x="36" y="354"/>
                </a:lnTo>
                <a:lnTo>
                  <a:pt x="40" y="338"/>
                </a:lnTo>
                <a:lnTo>
                  <a:pt x="44" y="326"/>
                </a:lnTo>
                <a:lnTo>
                  <a:pt x="48" y="314"/>
                </a:lnTo>
                <a:lnTo>
                  <a:pt x="56" y="302"/>
                </a:lnTo>
                <a:lnTo>
                  <a:pt x="60" y="290"/>
                </a:lnTo>
                <a:lnTo>
                  <a:pt x="69" y="278"/>
                </a:lnTo>
                <a:lnTo>
                  <a:pt x="77" y="266"/>
                </a:lnTo>
                <a:lnTo>
                  <a:pt x="81" y="254"/>
                </a:lnTo>
                <a:lnTo>
                  <a:pt x="89" y="242"/>
                </a:lnTo>
                <a:lnTo>
                  <a:pt x="97" y="230"/>
                </a:lnTo>
                <a:lnTo>
                  <a:pt x="101" y="222"/>
                </a:lnTo>
                <a:lnTo>
                  <a:pt x="109" y="209"/>
                </a:lnTo>
                <a:lnTo>
                  <a:pt x="121" y="193"/>
                </a:lnTo>
                <a:lnTo>
                  <a:pt x="129" y="181"/>
                </a:lnTo>
                <a:lnTo>
                  <a:pt x="141" y="165"/>
                </a:lnTo>
                <a:lnTo>
                  <a:pt x="153" y="149"/>
                </a:lnTo>
                <a:lnTo>
                  <a:pt x="165" y="137"/>
                </a:lnTo>
                <a:lnTo>
                  <a:pt x="177" y="121"/>
                </a:lnTo>
                <a:lnTo>
                  <a:pt x="189" y="109"/>
                </a:lnTo>
                <a:lnTo>
                  <a:pt x="201" y="97"/>
                </a:lnTo>
                <a:lnTo>
                  <a:pt x="214" y="85"/>
                </a:lnTo>
                <a:lnTo>
                  <a:pt x="226" y="72"/>
                </a:lnTo>
                <a:lnTo>
                  <a:pt x="242" y="60"/>
                </a:lnTo>
                <a:lnTo>
                  <a:pt x="254" y="48"/>
                </a:lnTo>
                <a:lnTo>
                  <a:pt x="270" y="36"/>
                </a:lnTo>
                <a:lnTo>
                  <a:pt x="282" y="24"/>
                </a:lnTo>
                <a:lnTo>
                  <a:pt x="298" y="12"/>
                </a:lnTo>
                <a:lnTo>
                  <a:pt x="314" y="0"/>
                </a:lnTo>
              </a:path>
            </a:pathLst>
          </a:custGeom>
          <a:solidFill>
            <a:srgbClr val="FFFFFF"/>
          </a:solidFill>
          <a:ln w="952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3" name="Rectangle 4"/>
          <p:cNvSpPr>
            <a:spLocks noChangeArrowheads="1"/>
          </p:cNvSpPr>
          <p:nvPr/>
        </p:nvSpPr>
        <p:spPr bwMode="auto">
          <a:xfrm>
            <a:off x="1524000" y="914400"/>
            <a:ext cx="42703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4400">
                <a:latin typeface="Comic Sans MS" pitchFamily="66" charset="0"/>
              </a:rPr>
              <a:t> </a:t>
            </a:r>
            <a:endParaRPr lang="en-US" b="0">
              <a:solidFill>
                <a:srgbClr val="CC3300"/>
              </a:solidFill>
              <a:latin typeface="Comic Sans MS" pitchFamily="66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52600" y="1600200"/>
            <a:ext cx="5638800" cy="3416320"/>
          </a:xfrm>
          <a:prstGeom prst="rect">
            <a:avLst/>
          </a:prstGeom>
          <a:solidFill>
            <a:srgbClr val="FFFFCC"/>
          </a:solidFill>
          <a:ln w="38100">
            <a:solidFill>
              <a:srgbClr val="0066FF"/>
            </a:solidFill>
          </a:ln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7200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The</a:t>
            </a:r>
            <a:br>
              <a:rPr lang="en-US" sz="7200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</a:br>
            <a:r>
              <a:rPr lang="en-US" sz="7200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For</a:t>
            </a:r>
            <a:br>
              <a:rPr lang="en-US" sz="7200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</a:br>
            <a:r>
              <a:rPr lang="en-US" sz="7200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Loop</a:t>
            </a:r>
            <a:endParaRPr lang="en-US" sz="7200" b="1" cap="none" spc="0" dirty="0">
              <a:ln w="11430">
                <a:solidFill>
                  <a:srgbClr val="FFFF00"/>
                </a:solidFill>
              </a:ln>
              <a:solidFill>
                <a:srgbClr val="0066FF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  <a:p>
            <a:r>
              <a:rPr lang="en-US" dirty="0" smtClean="0"/>
              <a:t>© A+ Computer Science  -  www.apluscompsci.com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19459" name="Text Box 2"/>
          <p:cNvSpPr txBox="1">
            <a:spLocks noChangeArrowheads="1"/>
          </p:cNvSpPr>
          <p:nvPr/>
        </p:nvSpPr>
        <p:spPr bwMode="auto">
          <a:xfrm>
            <a:off x="1447800" y="1447800"/>
            <a:ext cx="422275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  </a:t>
            </a:r>
            <a:endParaRPr lang="en-US">
              <a:solidFill>
                <a:srgbClr val="003366"/>
              </a:solidFill>
            </a:endParaRPr>
          </a:p>
        </p:txBody>
      </p:sp>
      <p:sp>
        <p:nvSpPr>
          <p:cNvPr id="19461" name="Text Box 4"/>
          <p:cNvSpPr txBox="1">
            <a:spLocks noChangeArrowheads="1"/>
          </p:cNvSpPr>
          <p:nvPr/>
        </p:nvSpPr>
        <p:spPr bwMode="auto">
          <a:xfrm>
            <a:off x="457200" y="1752600"/>
            <a:ext cx="8229600" cy="2541588"/>
          </a:xfrm>
          <a:prstGeom prst="rect">
            <a:avLst/>
          </a:prstGeom>
          <a:noFill/>
          <a:ln w="12700">
            <a:solidFill>
              <a:srgbClr val="0000FF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003366"/>
                </a:solidFill>
              </a:rPr>
              <a:t>A for loop is a block of code associated with a condition.  The block of code will run a set number of times depending on the loop condition and increment/decrement value.</a:t>
            </a:r>
          </a:p>
        </p:txBody>
      </p:sp>
      <p:pic>
        <p:nvPicPr>
          <p:cNvPr id="19462" name="Picture 6" descr="j033989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0400" y="4648200"/>
            <a:ext cx="2514600" cy="137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The For Loop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20483" name="Text Box 2"/>
          <p:cNvSpPr txBox="1">
            <a:spLocks noChangeArrowheads="1"/>
          </p:cNvSpPr>
          <p:nvPr/>
        </p:nvSpPr>
        <p:spPr bwMode="auto">
          <a:xfrm>
            <a:off x="304800" y="2286000"/>
            <a:ext cx="7775575" cy="27146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3600"/>
              <a:t>for(</a:t>
            </a:r>
            <a:r>
              <a:rPr lang="en-US" sz="2000"/>
              <a:t>init value;   boolean condition placed here;   inc/dec)</a:t>
            </a:r>
          </a:p>
          <a:p>
            <a:r>
              <a:rPr lang="en-US" sz="3600"/>
              <a:t>{</a:t>
            </a:r>
          </a:p>
          <a:p>
            <a:r>
              <a:rPr lang="en-US"/>
              <a:t>   do something 1;</a:t>
            </a:r>
          </a:p>
          <a:p>
            <a:r>
              <a:rPr lang="en-US"/>
              <a:t>   do something 2;</a:t>
            </a:r>
          </a:p>
          <a:p>
            <a:r>
              <a:rPr lang="en-US" sz="3600"/>
              <a:t>}</a:t>
            </a:r>
          </a:p>
        </p:txBody>
      </p:sp>
      <p:pic>
        <p:nvPicPr>
          <p:cNvPr id="20485" name="Picture 5" descr="j033989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19800" y="4648200"/>
            <a:ext cx="2514600" cy="137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The For Loop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21507" name="Text Box 4"/>
          <p:cNvSpPr txBox="1">
            <a:spLocks noChangeArrowheads="1"/>
          </p:cNvSpPr>
          <p:nvPr/>
        </p:nvSpPr>
        <p:spPr bwMode="auto">
          <a:xfrm>
            <a:off x="381000" y="1143000"/>
            <a:ext cx="8851900" cy="38465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endParaRPr lang="en-US" sz="2400" dirty="0">
              <a:solidFill>
                <a:srgbClr val="003300"/>
              </a:solidFill>
              <a:latin typeface="Courier New" pitchFamily="49" charset="0"/>
            </a:endParaRPr>
          </a:p>
          <a:p>
            <a:r>
              <a:rPr lang="en-US" dirty="0">
                <a:solidFill>
                  <a:srgbClr val="006600"/>
                </a:solidFill>
              </a:rPr>
              <a:t>	          </a:t>
            </a:r>
            <a:r>
              <a:rPr lang="en-US" dirty="0">
                <a:solidFill>
                  <a:srgbClr val="009900"/>
                </a:solidFill>
              </a:rPr>
              <a:t>start</a:t>
            </a:r>
            <a:r>
              <a:rPr lang="en-US" dirty="0">
                <a:solidFill>
                  <a:srgbClr val="006600"/>
                </a:solidFill>
              </a:rPr>
              <a:t>           </a:t>
            </a:r>
            <a:r>
              <a:rPr lang="en-US" dirty="0">
                <a:solidFill>
                  <a:srgbClr val="CC3300"/>
                </a:solidFill>
              </a:rPr>
              <a:t>stop</a:t>
            </a:r>
            <a:r>
              <a:rPr lang="en-US" dirty="0">
                <a:solidFill>
                  <a:srgbClr val="006600"/>
                </a:solidFill>
              </a:rPr>
              <a:t>            </a:t>
            </a:r>
            <a:r>
              <a:rPr lang="en-US" dirty="0" err="1">
                <a:solidFill>
                  <a:schemeClr val="accent2"/>
                </a:solidFill>
              </a:rPr>
              <a:t>inc</a:t>
            </a:r>
            <a:r>
              <a:rPr lang="en-US" dirty="0">
                <a:solidFill>
                  <a:schemeClr val="accent2"/>
                </a:solidFill>
              </a:rPr>
              <a:t>/</a:t>
            </a:r>
            <a:r>
              <a:rPr lang="en-US" dirty="0" err="1">
                <a:solidFill>
                  <a:schemeClr val="accent2"/>
                </a:solidFill>
              </a:rPr>
              <a:t>dec</a:t>
            </a:r>
            <a:r>
              <a:rPr lang="en-US" dirty="0">
                <a:solidFill>
                  <a:srgbClr val="006600"/>
                </a:solidFill>
              </a:rPr>
              <a:t> </a:t>
            </a:r>
            <a:endParaRPr lang="en-US" dirty="0">
              <a:solidFill>
                <a:srgbClr val="003300"/>
              </a:solidFill>
            </a:endParaRPr>
          </a:p>
          <a:p>
            <a:r>
              <a:rPr lang="en-US" dirty="0">
                <a:solidFill>
                  <a:srgbClr val="003300"/>
                </a:solidFill>
              </a:rPr>
              <a:t>for(</a:t>
            </a:r>
            <a:r>
              <a:rPr lang="en-US" dirty="0" err="1">
                <a:solidFill>
                  <a:srgbClr val="003300"/>
                </a:solidFill>
              </a:rPr>
              <a:t>int</a:t>
            </a:r>
            <a:r>
              <a:rPr lang="en-US" dirty="0">
                <a:solidFill>
                  <a:srgbClr val="003300"/>
                </a:solidFill>
              </a:rPr>
              <a:t>  </a:t>
            </a:r>
            <a:r>
              <a:rPr lang="en-US" dirty="0" err="1">
                <a:solidFill>
                  <a:srgbClr val="003300"/>
                </a:solidFill>
              </a:rPr>
              <a:t>aplus</a:t>
            </a:r>
            <a:r>
              <a:rPr lang="en-US" dirty="0">
                <a:solidFill>
                  <a:srgbClr val="003300"/>
                </a:solidFill>
              </a:rPr>
              <a:t>=</a:t>
            </a:r>
            <a:r>
              <a:rPr lang="en-US" dirty="0">
                <a:solidFill>
                  <a:srgbClr val="009900"/>
                </a:solidFill>
              </a:rPr>
              <a:t>1</a:t>
            </a:r>
            <a:r>
              <a:rPr lang="en-US" dirty="0">
                <a:solidFill>
                  <a:srgbClr val="003300"/>
                </a:solidFill>
              </a:rPr>
              <a:t>;   </a:t>
            </a:r>
            <a:r>
              <a:rPr lang="en-US" dirty="0" err="1">
                <a:solidFill>
                  <a:srgbClr val="003300"/>
                </a:solidFill>
              </a:rPr>
              <a:t>aplus</a:t>
            </a:r>
            <a:r>
              <a:rPr lang="en-US" dirty="0">
                <a:solidFill>
                  <a:srgbClr val="003300"/>
                </a:solidFill>
              </a:rPr>
              <a:t>&lt;= </a:t>
            </a:r>
            <a:r>
              <a:rPr lang="en-US" dirty="0">
                <a:solidFill>
                  <a:srgbClr val="CC3300"/>
                </a:solidFill>
              </a:rPr>
              <a:t>5</a:t>
            </a:r>
            <a:r>
              <a:rPr lang="en-US" dirty="0">
                <a:solidFill>
                  <a:srgbClr val="003300"/>
                </a:solidFill>
              </a:rPr>
              <a:t>;   </a:t>
            </a:r>
            <a:r>
              <a:rPr lang="en-US" dirty="0" err="1">
                <a:solidFill>
                  <a:srgbClr val="003300"/>
                </a:solidFill>
              </a:rPr>
              <a:t>aplus</a:t>
            </a:r>
            <a:r>
              <a:rPr lang="en-US" dirty="0">
                <a:solidFill>
                  <a:schemeClr val="accent2"/>
                </a:solidFill>
              </a:rPr>
              <a:t>+=1</a:t>
            </a:r>
            <a:r>
              <a:rPr lang="en-US" dirty="0">
                <a:solidFill>
                  <a:srgbClr val="003300"/>
                </a:solidFill>
              </a:rPr>
              <a:t>)</a:t>
            </a:r>
          </a:p>
          <a:p>
            <a:r>
              <a:rPr lang="en-US" dirty="0">
                <a:solidFill>
                  <a:srgbClr val="003300"/>
                </a:solidFill>
              </a:rPr>
              <a:t>{  </a:t>
            </a:r>
          </a:p>
          <a:p>
            <a:r>
              <a:rPr lang="en-US" dirty="0">
                <a:solidFill>
                  <a:srgbClr val="003300"/>
                </a:solidFill>
              </a:rPr>
              <a:t>      </a:t>
            </a:r>
            <a:r>
              <a:rPr lang="en-US" dirty="0" err="1" smtClean="0">
                <a:solidFill>
                  <a:srgbClr val="003300"/>
                </a:solidFill>
              </a:rPr>
              <a:t>cout</a:t>
            </a:r>
            <a:r>
              <a:rPr lang="en-US" dirty="0" smtClean="0">
                <a:solidFill>
                  <a:srgbClr val="003300"/>
                </a:solidFill>
              </a:rPr>
              <a:t> &lt;&lt; </a:t>
            </a:r>
            <a:r>
              <a:rPr lang="en-US" dirty="0" err="1" smtClean="0">
                <a:solidFill>
                  <a:srgbClr val="003300"/>
                </a:solidFill>
              </a:rPr>
              <a:t>aplus</a:t>
            </a:r>
            <a:r>
              <a:rPr lang="en-US" dirty="0">
                <a:solidFill>
                  <a:srgbClr val="003300"/>
                </a:solidFill>
              </a:rPr>
              <a:t> </a:t>
            </a:r>
            <a:r>
              <a:rPr lang="en-US" dirty="0" smtClean="0">
                <a:solidFill>
                  <a:srgbClr val="003300"/>
                </a:solidFill>
              </a:rPr>
              <a:t>&lt;&lt; </a:t>
            </a:r>
            <a:r>
              <a:rPr lang="en-US" dirty="0" err="1" smtClean="0">
                <a:solidFill>
                  <a:srgbClr val="003300"/>
                </a:solidFill>
              </a:rPr>
              <a:t>endl</a:t>
            </a:r>
            <a:r>
              <a:rPr lang="en-US" dirty="0" smtClean="0">
                <a:solidFill>
                  <a:srgbClr val="003300"/>
                </a:solidFill>
              </a:rPr>
              <a:t>;</a:t>
            </a:r>
            <a:endParaRPr lang="en-US" dirty="0">
              <a:solidFill>
                <a:srgbClr val="003300"/>
              </a:solidFill>
            </a:endParaRPr>
          </a:p>
          <a:p>
            <a:r>
              <a:rPr lang="en-US" dirty="0">
                <a:solidFill>
                  <a:srgbClr val="003300"/>
                </a:solidFill>
              </a:rPr>
              <a:t>}</a:t>
            </a:r>
            <a:endParaRPr lang="en-US" b="0" dirty="0">
              <a:solidFill>
                <a:srgbClr val="003300"/>
              </a:solidFill>
              <a:latin typeface="Courier New" pitchFamily="49" charset="0"/>
            </a:endParaRPr>
          </a:p>
          <a:p>
            <a:endParaRPr lang="en-US" b="0" dirty="0">
              <a:solidFill>
                <a:srgbClr val="003300"/>
              </a:solidFill>
              <a:latin typeface="Courier New" pitchFamily="49" charset="0"/>
            </a:endParaRPr>
          </a:p>
          <a:p>
            <a:endParaRPr lang="en-US" sz="2800" dirty="0">
              <a:solidFill>
                <a:srgbClr val="0000CC"/>
              </a:solidFill>
              <a:latin typeface="Comic Sans MS" pitchFamily="66" charset="0"/>
            </a:endParaRPr>
          </a:p>
        </p:txBody>
      </p:sp>
      <p:sp>
        <p:nvSpPr>
          <p:cNvPr id="22535" name="Text Box 7"/>
          <p:cNvSpPr txBox="1">
            <a:spLocks noChangeArrowheads="1"/>
          </p:cNvSpPr>
          <p:nvPr/>
        </p:nvSpPr>
        <p:spPr bwMode="auto">
          <a:xfrm>
            <a:off x="7010400" y="3048000"/>
            <a:ext cx="1905000" cy="3028950"/>
          </a:xfrm>
          <a:prstGeom prst="rect">
            <a:avLst/>
          </a:prstGeom>
          <a:noFill/>
          <a:ln w="12700">
            <a:solidFill>
              <a:srgbClr val="9933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u="sng">
                <a:solidFill>
                  <a:srgbClr val="FF0000"/>
                </a:solidFill>
              </a:rPr>
              <a:t>OUTPUT</a:t>
            </a:r>
            <a:r>
              <a:rPr lang="en-US"/>
              <a:t>1</a:t>
            </a:r>
            <a:br>
              <a:rPr lang="en-US"/>
            </a:br>
            <a:r>
              <a:rPr lang="en-US"/>
              <a:t>2</a:t>
            </a:r>
            <a:br>
              <a:rPr lang="en-US"/>
            </a:br>
            <a:r>
              <a:rPr lang="en-US"/>
              <a:t>3</a:t>
            </a:r>
            <a:br>
              <a:rPr lang="en-US"/>
            </a:br>
            <a:r>
              <a:rPr lang="en-US"/>
              <a:t>4</a:t>
            </a:r>
            <a:br>
              <a:rPr lang="en-US"/>
            </a:br>
            <a:r>
              <a:rPr lang="en-US"/>
              <a:t>5</a:t>
            </a:r>
          </a:p>
        </p:txBody>
      </p:sp>
      <p:sp>
        <p:nvSpPr>
          <p:cNvPr id="21510" name="Text Box 8"/>
          <p:cNvSpPr txBox="1">
            <a:spLocks noChangeArrowheads="1"/>
          </p:cNvSpPr>
          <p:nvPr/>
        </p:nvSpPr>
        <p:spPr bwMode="auto">
          <a:xfrm>
            <a:off x="609600" y="4495800"/>
            <a:ext cx="5943600" cy="1200150"/>
          </a:xfrm>
          <a:prstGeom prst="rect">
            <a:avLst/>
          </a:prstGeom>
          <a:noFill/>
          <a:ln w="12700">
            <a:solidFill>
              <a:schemeClr val="accent2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2400">
                <a:solidFill>
                  <a:srgbClr val="0000CC"/>
                </a:solidFill>
              </a:rPr>
              <a:t>You have to tell the loop where to start, when to stop, and how much</a:t>
            </a:r>
          </a:p>
          <a:p>
            <a:r>
              <a:rPr lang="en-US" sz="2400">
                <a:solidFill>
                  <a:srgbClr val="0000CC"/>
                </a:solidFill>
              </a:rPr>
              <a:t>to change run.</a:t>
            </a:r>
            <a:endParaRPr lang="en-US" sz="2400"/>
          </a:p>
        </p:txBody>
      </p:sp>
      <p:sp>
        <p:nvSpPr>
          <p:cNvPr id="7" name="Rectangle 6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The For Loop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22532" name="Text Box 5"/>
          <p:cNvSpPr txBox="1">
            <a:spLocks noChangeArrowheads="1"/>
          </p:cNvSpPr>
          <p:nvPr/>
        </p:nvSpPr>
        <p:spPr bwMode="auto">
          <a:xfrm>
            <a:off x="609600" y="1676400"/>
            <a:ext cx="8001000" cy="4375150"/>
          </a:xfrm>
          <a:prstGeom prst="rect">
            <a:avLst/>
          </a:prstGeom>
          <a:noFill/>
          <a:ln w="12700">
            <a:solidFill>
              <a:schemeClr val="accent2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2800">
                <a:solidFill>
                  <a:srgbClr val="0000CC"/>
                </a:solidFill>
              </a:rPr>
              <a:t>Some languages use a &lt; start, stop, step &gt; </a:t>
            </a:r>
            <a:br>
              <a:rPr lang="en-US" sz="2800">
                <a:solidFill>
                  <a:srgbClr val="0000CC"/>
                </a:solidFill>
              </a:rPr>
            </a:br>
            <a:r>
              <a:rPr lang="en-US" sz="2800">
                <a:solidFill>
                  <a:srgbClr val="0000CC"/>
                </a:solidFill>
              </a:rPr>
              <a:t>structure with for loops.</a:t>
            </a:r>
          </a:p>
          <a:p>
            <a:endParaRPr lang="en-US" sz="2800">
              <a:solidFill>
                <a:srgbClr val="0000CC"/>
              </a:solidFill>
            </a:endParaRPr>
          </a:p>
          <a:p>
            <a:r>
              <a:rPr lang="en-US" sz="2800">
                <a:solidFill>
                  <a:srgbClr val="006600"/>
                </a:solidFill>
              </a:rPr>
              <a:t>start – starting value of the loop</a:t>
            </a:r>
          </a:p>
          <a:p>
            <a:r>
              <a:rPr lang="en-US" sz="2800">
                <a:solidFill>
                  <a:srgbClr val="006600"/>
                </a:solidFill>
              </a:rPr>
              <a:t>stop – ending value of the loop</a:t>
            </a:r>
          </a:p>
          <a:p>
            <a:r>
              <a:rPr lang="en-US" sz="2800">
                <a:solidFill>
                  <a:srgbClr val="006600"/>
                </a:solidFill>
              </a:rPr>
              <a:t>step – amount to change the loop variable</a:t>
            </a:r>
          </a:p>
          <a:p>
            <a:endParaRPr lang="en-US" sz="2800">
              <a:solidFill>
                <a:srgbClr val="0000CC"/>
              </a:solidFill>
            </a:endParaRPr>
          </a:p>
          <a:p>
            <a:r>
              <a:rPr lang="en-US" sz="2800">
                <a:solidFill>
                  <a:srgbClr val="003366"/>
                </a:solidFill>
              </a:rPr>
              <a:t>for x = start to stop step y   -   Visual Basic</a:t>
            </a:r>
          </a:p>
          <a:p>
            <a:r>
              <a:rPr lang="en-US" sz="2800">
                <a:solidFill>
                  <a:srgbClr val="003366"/>
                </a:solidFill>
              </a:rPr>
              <a:t>   do something</a:t>
            </a:r>
          </a:p>
          <a:p>
            <a:r>
              <a:rPr lang="en-US" sz="2800">
                <a:solidFill>
                  <a:srgbClr val="003366"/>
                </a:solidFill>
              </a:rPr>
              <a:t>next x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The For Loop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23555" name="Text Box 2"/>
          <p:cNvSpPr txBox="1">
            <a:spLocks noChangeArrowheads="1"/>
          </p:cNvSpPr>
          <p:nvPr/>
        </p:nvSpPr>
        <p:spPr bwMode="auto">
          <a:xfrm>
            <a:off x="457200" y="1295400"/>
            <a:ext cx="8382000" cy="27733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en-US" sz="2400">
              <a:solidFill>
                <a:srgbClr val="003300"/>
              </a:solidFill>
              <a:latin typeface="Courier New" pitchFamily="49" charset="0"/>
            </a:endParaRPr>
          </a:p>
          <a:p>
            <a:r>
              <a:rPr lang="en-US">
                <a:solidFill>
                  <a:srgbClr val="006600"/>
                </a:solidFill>
              </a:rPr>
              <a:t>	             </a:t>
            </a:r>
            <a:r>
              <a:rPr lang="en-US">
                <a:solidFill>
                  <a:srgbClr val="009900"/>
                </a:solidFill>
              </a:rPr>
              <a:t>start-0</a:t>
            </a:r>
            <a:r>
              <a:rPr lang="en-US">
                <a:solidFill>
                  <a:srgbClr val="006600"/>
                </a:solidFill>
              </a:rPr>
              <a:t>	         </a:t>
            </a:r>
            <a:endParaRPr lang="en-US">
              <a:solidFill>
                <a:srgbClr val="003300"/>
              </a:solidFill>
            </a:endParaRPr>
          </a:p>
          <a:p>
            <a:r>
              <a:rPr lang="en-US" sz="3000">
                <a:solidFill>
                  <a:srgbClr val="003300"/>
                </a:solidFill>
              </a:rPr>
              <a:t>for (int  run = </a:t>
            </a:r>
            <a:r>
              <a:rPr lang="en-US" sz="3000">
                <a:solidFill>
                  <a:srgbClr val="009900"/>
                </a:solidFill>
              </a:rPr>
              <a:t>1</a:t>
            </a:r>
            <a:r>
              <a:rPr lang="en-US" sz="3000">
                <a:solidFill>
                  <a:srgbClr val="003300"/>
                </a:solidFill>
              </a:rPr>
              <a:t>;    </a:t>
            </a:r>
            <a:r>
              <a:rPr lang="en-US" sz="3000">
                <a:solidFill>
                  <a:srgbClr val="CC0000"/>
                </a:solidFill>
              </a:rPr>
              <a:t>//stop-1</a:t>
            </a:r>
            <a:r>
              <a:rPr lang="en-US" sz="3000">
                <a:solidFill>
                  <a:srgbClr val="003300"/>
                </a:solidFill>
              </a:rPr>
              <a:t> ;    </a:t>
            </a:r>
            <a:r>
              <a:rPr lang="en-US" sz="3000">
                <a:solidFill>
                  <a:schemeClr val="accent2"/>
                </a:solidFill>
              </a:rPr>
              <a:t>//inc-3</a:t>
            </a:r>
            <a:r>
              <a:rPr lang="en-US" sz="3000">
                <a:solidFill>
                  <a:srgbClr val="003300"/>
                </a:solidFill>
              </a:rPr>
              <a:t> )    </a:t>
            </a:r>
          </a:p>
          <a:p>
            <a:r>
              <a:rPr lang="en-US" sz="3000">
                <a:solidFill>
                  <a:srgbClr val="003300"/>
                </a:solidFill>
              </a:rPr>
              <a:t>{  </a:t>
            </a:r>
          </a:p>
          <a:p>
            <a:r>
              <a:rPr lang="en-US" sz="3000">
                <a:solidFill>
                  <a:srgbClr val="003300"/>
                </a:solidFill>
              </a:rPr>
              <a:t>      </a:t>
            </a:r>
            <a:r>
              <a:rPr lang="en-US" sz="3000">
                <a:solidFill>
                  <a:srgbClr val="0000FF"/>
                </a:solidFill>
              </a:rPr>
              <a:t>//code-2</a:t>
            </a:r>
          </a:p>
          <a:p>
            <a:r>
              <a:rPr lang="en-US" sz="3000">
                <a:solidFill>
                  <a:srgbClr val="003300"/>
                </a:solidFill>
              </a:rPr>
              <a:t>}</a:t>
            </a:r>
            <a:endParaRPr lang="en-US" sz="3000">
              <a:solidFill>
                <a:srgbClr val="0000CC"/>
              </a:solidFill>
              <a:latin typeface="Comic Sans MS" pitchFamily="66" charset="0"/>
            </a:endParaRPr>
          </a:p>
        </p:txBody>
      </p:sp>
      <p:sp>
        <p:nvSpPr>
          <p:cNvPr id="23557" name="Text Box 4"/>
          <p:cNvSpPr txBox="1">
            <a:spLocks noChangeArrowheads="1"/>
          </p:cNvSpPr>
          <p:nvPr/>
        </p:nvSpPr>
        <p:spPr bwMode="auto">
          <a:xfrm>
            <a:off x="914400" y="4800600"/>
            <a:ext cx="7086600" cy="835025"/>
          </a:xfrm>
          <a:prstGeom prst="rect">
            <a:avLst/>
          </a:prstGeom>
          <a:noFill/>
          <a:ln w="12700">
            <a:solidFill>
              <a:schemeClr val="accent2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2400">
                <a:solidFill>
                  <a:srgbClr val="0000CC"/>
                </a:solidFill>
              </a:rPr>
              <a:t>The start value tells the loop where to start.  run will start with a value of 1.</a:t>
            </a:r>
            <a:endParaRPr lang="en-US" sz="2400"/>
          </a:p>
        </p:txBody>
      </p:sp>
      <p:sp>
        <p:nvSpPr>
          <p:cNvPr id="6" name="Rectangle 5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The For Loop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24579" name="Text Box 2"/>
          <p:cNvSpPr txBox="1">
            <a:spLocks noChangeArrowheads="1"/>
          </p:cNvSpPr>
          <p:nvPr/>
        </p:nvSpPr>
        <p:spPr bwMode="auto">
          <a:xfrm>
            <a:off x="609600" y="1447800"/>
            <a:ext cx="7813675" cy="32305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endParaRPr lang="en-US" sz="2400">
              <a:solidFill>
                <a:srgbClr val="003300"/>
              </a:solidFill>
              <a:latin typeface="Courier New" pitchFamily="49" charset="0"/>
            </a:endParaRPr>
          </a:p>
          <a:p>
            <a:r>
              <a:rPr lang="en-US">
                <a:solidFill>
                  <a:srgbClr val="006600"/>
                </a:solidFill>
              </a:rPr>
              <a:t>	             	              </a:t>
            </a:r>
            <a:r>
              <a:rPr lang="en-US">
                <a:solidFill>
                  <a:srgbClr val="CC3300"/>
                </a:solidFill>
              </a:rPr>
              <a:t>stop-1</a:t>
            </a:r>
            <a:r>
              <a:rPr lang="en-US">
                <a:solidFill>
                  <a:srgbClr val="006600"/>
                </a:solidFill>
              </a:rPr>
              <a:t>         </a:t>
            </a:r>
            <a:endParaRPr lang="en-US">
              <a:solidFill>
                <a:srgbClr val="003300"/>
              </a:solidFill>
            </a:endParaRPr>
          </a:p>
          <a:p>
            <a:r>
              <a:rPr lang="en-US" sz="3000">
                <a:solidFill>
                  <a:srgbClr val="003300"/>
                </a:solidFill>
              </a:rPr>
              <a:t>for (  </a:t>
            </a:r>
            <a:r>
              <a:rPr lang="en-US" sz="3000">
                <a:solidFill>
                  <a:srgbClr val="009900"/>
                </a:solidFill>
              </a:rPr>
              <a:t>//start-0</a:t>
            </a:r>
            <a:r>
              <a:rPr lang="en-US" sz="3000">
                <a:solidFill>
                  <a:srgbClr val="003300"/>
                </a:solidFill>
              </a:rPr>
              <a:t>;   </a:t>
            </a:r>
            <a:r>
              <a:rPr lang="en-US" sz="3000">
                <a:solidFill>
                  <a:srgbClr val="FF9933"/>
                </a:solidFill>
              </a:rPr>
              <a:t>run&lt;=</a:t>
            </a:r>
            <a:r>
              <a:rPr lang="en-US" sz="3000">
                <a:solidFill>
                  <a:srgbClr val="003300"/>
                </a:solidFill>
              </a:rPr>
              <a:t> </a:t>
            </a:r>
            <a:r>
              <a:rPr lang="en-US" sz="3000">
                <a:solidFill>
                  <a:srgbClr val="CC3300"/>
                </a:solidFill>
              </a:rPr>
              <a:t>5</a:t>
            </a:r>
            <a:r>
              <a:rPr lang="en-US" sz="3000">
                <a:solidFill>
                  <a:srgbClr val="003300"/>
                </a:solidFill>
              </a:rPr>
              <a:t>;    </a:t>
            </a:r>
            <a:r>
              <a:rPr lang="en-US" sz="3000">
                <a:solidFill>
                  <a:schemeClr val="accent2"/>
                </a:solidFill>
              </a:rPr>
              <a:t>//inc-3</a:t>
            </a:r>
            <a:r>
              <a:rPr lang="en-US" sz="3000">
                <a:solidFill>
                  <a:srgbClr val="003300"/>
                </a:solidFill>
              </a:rPr>
              <a:t> )    </a:t>
            </a:r>
          </a:p>
          <a:p>
            <a:r>
              <a:rPr lang="en-US" sz="3000">
                <a:solidFill>
                  <a:srgbClr val="003300"/>
                </a:solidFill>
              </a:rPr>
              <a:t>{  </a:t>
            </a:r>
          </a:p>
          <a:p>
            <a:r>
              <a:rPr lang="en-US" sz="3000">
                <a:solidFill>
                  <a:srgbClr val="003300"/>
                </a:solidFill>
              </a:rPr>
              <a:t>      </a:t>
            </a:r>
            <a:r>
              <a:rPr lang="en-US" sz="3000">
                <a:solidFill>
                  <a:srgbClr val="0000FF"/>
                </a:solidFill>
              </a:rPr>
              <a:t>//code-2</a:t>
            </a:r>
          </a:p>
          <a:p>
            <a:r>
              <a:rPr lang="en-US" sz="3000">
                <a:solidFill>
                  <a:srgbClr val="003300"/>
                </a:solidFill>
              </a:rPr>
              <a:t>}</a:t>
            </a:r>
            <a:endParaRPr lang="en-US" sz="3000" b="0">
              <a:solidFill>
                <a:srgbClr val="003300"/>
              </a:solidFill>
              <a:latin typeface="Courier New" pitchFamily="49" charset="0"/>
            </a:endParaRPr>
          </a:p>
          <a:p>
            <a:endParaRPr lang="en-US" sz="3000">
              <a:solidFill>
                <a:srgbClr val="0000CC"/>
              </a:solidFill>
              <a:latin typeface="Comic Sans MS" pitchFamily="66" charset="0"/>
            </a:endParaRPr>
          </a:p>
        </p:txBody>
      </p:sp>
      <p:sp>
        <p:nvSpPr>
          <p:cNvPr id="24581" name="Text Box 4"/>
          <p:cNvSpPr txBox="1">
            <a:spLocks noChangeArrowheads="1"/>
          </p:cNvSpPr>
          <p:nvPr/>
        </p:nvSpPr>
        <p:spPr bwMode="auto">
          <a:xfrm>
            <a:off x="990600" y="4800600"/>
            <a:ext cx="7086600" cy="1200150"/>
          </a:xfrm>
          <a:prstGeom prst="rect">
            <a:avLst/>
          </a:prstGeom>
          <a:noFill/>
          <a:ln w="12700">
            <a:solidFill>
              <a:schemeClr val="accent2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2400">
                <a:solidFill>
                  <a:srgbClr val="0000CC"/>
                </a:solidFill>
              </a:rPr>
              <a:t>Each time through the loop, the condition is evaluated.   As long as run is less than or equal to 5, the loop continues.</a:t>
            </a:r>
            <a:endParaRPr lang="en-US" sz="2400"/>
          </a:p>
        </p:txBody>
      </p:sp>
      <p:sp>
        <p:nvSpPr>
          <p:cNvPr id="24582" name="Text Box 5"/>
          <p:cNvSpPr txBox="1">
            <a:spLocks noChangeArrowheads="1"/>
          </p:cNvSpPr>
          <p:nvPr/>
        </p:nvSpPr>
        <p:spPr bwMode="auto">
          <a:xfrm>
            <a:off x="3962400" y="3276600"/>
            <a:ext cx="4800600" cy="835025"/>
          </a:xfrm>
          <a:prstGeom prst="rect">
            <a:avLst/>
          </a:prstGeom>
          <a:noFill/>
          <a:ln w="12700">
            <a:solidFill>
              <a:srgbClr val="FF66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2400">
                <a:solidFill>
                  <a:srgbClr val="FF9933"/>
                </a:solidFill>
              </a:rPr>
              <a:t>This condition must be true in order for the loop to execute.</a:t>
            </a:r>
          </a:p>
        </p:txBody>
      </p:sp>
      <p:sp>
        <p:nvSpPr>
          <p:cNvPr id="24583" name="Line 6"/>
          <p:cNvSpPr>
            <a:spLocks noChangeShapeType="1"/>
          </p:cNvSpPr>
          <p:nvPr/>
        </p:nvSpPr>
        <p:spPr bwMode="auto">
          <a:xfrm flipH="1" flipV="1">
            <a:off x="4724400" y="2819400"/>
            <a:ext cx="76200" cy="457200"/>
          </a:xfrm>
          <a:prstGeom prst="line">
            <a:avLst/>
          </a:prstGeom>
          <a:noFill/>
          <a:ln w="63500">
            <a:solidFill>
              <a:srgbClr val="FF6600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The For Loop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C:\MSOffice\Templates\Blank Presentation.pot</Template>
  <TotalTime>1662</TotalTime>
  <Words>1503</Words>
  <Application>Microsoft Office PowerPoint</Application>
  <PresentationFormat>On-screen Show (4:3)</PresentationFormat>
  <Paragraphs>308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Comic Sans MS</vt:lpstr>
      <vt:lpstr>Courier New</vt:lpstr>
      <vt:lpstr>Eraser</vt:lpstr>
      <vt:lpstr>Tahoma</vt:lpstr>
      <vt:lpstr>Times New Roman</vt:lpstr>
      <vt:lpstr>Blank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>www.apluscompsci.com</Manager>
  <Company>A+ Computer Science</Company>
  <LinksUpToDate>false</LinksUpToDate>
  <SharedDoc>false</SharedDoc>
  <HyperlinkBase>www.apluscompsci.com</HyperlinkBase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 loops</dc:title>
  <dc:subject>For Loops</dc:subject>
  <dc:creator>A+ Computer Science</dc:creator>
  <cp:keywords>www.apluscompsci.com</cp:keywords>
  <dc:description>For Loops_x000d_
©A+ Computer Science_x000d_
www.apluscompsci.com</dc:description>
  <cp:lastModifiedBy>Jeff Baker</cp:lastModifiedBy>
  <cp:revision>390</cp:revision>
  <dcterms:created xsi:type="dcterms:W3CDTF">1995-06-17T23:31:02Z</dcterms:created>
  <dcterms:modified xsi:type="dcterms:W3CDTF">2016-10-07T20:55:33Z</dcterms:modified>
  <cp:category>www.apluscompsci.com</cp:category>
</cp:coreProperties>
</file>