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 id="2147483656" r:id="rId2"/>
    <p:sldMasterId id="2147483671" r:id="rId3"/>
    <p:sldMasterId id="2147483686" r:id="rId4"/>
    <p:sldMasterId id="2147483701" r:id="rId5"/>
    <p:sldMasterId id="2147483716" r:id="rId6"/>
    <p:sldMasterId id="2147483731" r:id="rId7"/>
    <p:sldMasterId id="2147483746" r:id="rId8"/>
    <p:sldMasterId id="2147483761" r:id="rId9"/>
  </p:sldMasterIdLst>
  <p:notesMasterIdLst>
    <p:notesMasterId r:id="rId80"/>
  </p:notesMasterIdLst>
  <p:sldIdLst>
    <p:sldId id="348"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417" r:id="rId23"/>
    <p:sldId id="362" r:id="rId24"/>
    <p:sldId id="363" r:id="rId25"/>
    <p:sldId id="364" r:id="rId26"/>
    <p:sldId id="418"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3" r:id="rId66"/>
    <p:sldId id="404" r:id="rId67"/>
    <p:sldId id="405" r:id="rId68"/>
    <p:sldId id="406" r:id="rId69"/>
    <p:sldId id="407" r:id="rId70"/>
    <p:sldId id="408" r:id="rId71"/>
    <p:sldId id="409" r:id="rId72"/>
    <p:sldId id="410" r:id="rId73"/>
    <p:sldId id="411" r:id="rId74"/>
    <p:sldId id="412" r:id="rId75"/>
    <p:sldId id="413" r:id="rId76"/>
    <p:sldId id="414" r:id="rId77"/>
    <p:sldId id="415" r:id="rId78"/>
    <p:sldId id="41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552F"/>
    <a:srgbClr val="E1E1E1"/>
    <a:srgbClr val="FF9900"/>
    <a:srgbClr val="99FF33"/>
    <a:srgbClr val="00FF00"/>
    <a:srgbClr val="FFFFCC"/>
    <a:srgbClr val="FF964F"/>
    <a:srgbClr val="CCCCCC"/>
    <a:srgbClr val="F04412"/>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80332" autoAdjust="0"/>
  </p:normalViewPr>
  <p:slideViewPr>
    <p:cSldViewPr snapToGrid="0" snapToObjects="1">
      <p:cViewPr varScale="1">
        <p:scale>
          <a:sx n="56" d="100"/>
          <a:sy n="56" d="100"/>
        </p:scale>
        <p:origin x="1092" y="60"/>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quellho\AppData\Local\Temp\notesFFF692\RMS%20Test%20Strategy%20defect%20353_3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latin typeface="Calibri Light" panose="020F0302020204030204" pitchFamily="34" charset="0"/>
              </a:defRPr>
            </a:pPr>
            <a:r>
              <a:rPr lang="en-US" sz="1600" dirty="0">
                <a:latin typeface="Calibri Light" panose="020F0302020204030204" pitchFamily="34" charset="0"/>
              </a:rPr>
              <a:t>Burn</a:t>
            </a:r>
            <a:r>
              <a:rPr lang="en-US" sz="1600" baseline="0" dirty="0">
                <a:latin typeface="Calibri Light" panose="020F0302020204030204" pitchFamily="34" charset="0"/>
              </a:rPr>
              <a:t> Down Chart</a:t>
            </a:r>
            <a:endParaRPr lang="en-US" sz="1600" dirty="0">
              <a:latin typeface="Calibri Light" panose="020F0302020204030204" pitchFamily="34" charset="0"/>
            </a:endParaRPr>
          </a:p>
        </c:rich>
      </c:tx>
      <c:overlay val="0"/>
    </c:title>
    <c:autoTitleDeleted val="0"/>
    <c:plotArea>
      <c:layout/>
      <c:lineChart>
        <c:grouping val="standard"/>
        <c:varyColors val="0"/>
        <c:ser>
          <c:idx val="1"/>
          <c:order val="0"/>
          <c:tx>
            <c:strRef>
              <c:f>Sheet2!$B$1</c:f>
              <c:strCache>
                <c:ptCount val="1"/>
                <c:pt idx="0">
                  <c:v>Current</c:v>
                </c:pt>
              </c:strCache>
            </c:strRef>
          </c:tx>
          <c:spPr>
            <a:ln w="38100">
              <a:solidFill>
                <a:srgbClr val="0070C0"/>
              </a:solidFill>
            </a:ln>
          </c:spPr>
          <c:marker>
            <c:symbol val="none"/>
          </c:marker>
          <c:cat>
            <c:numRef>
              <c:f>Sheet2!$A$2:$A$11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Sheet2!$B$2:$B$11</c:f>
              <c:numCache>
                <c:formatCode>General</c:formatCode>
                <c:ptCount val="10"/>
                <c:pt idx="0">
                  <c:v>89</c:v>
                </c:pt>
                <c:pt idx="1">
                  <c:v>81</c:v>
                </c:pt>
                <c:pt idx="2">
                  <c:v>73</c:v>
                </c:pt>
                <c:pt idx="3">
                  <c:v>64</c:v>
                </c:pt>
                <c:pt idx="4">
                  <c:v>58</c:v>
                </c:pt>
                <c:pt idx="5">
                  <c:v>50</c:v>
                </c:pt>
              </c:numCache>
            </c:numRef>
          </c:val>
          <c:smooth val="0"/>
        </c:ser>
        <c:ser>
          <c:idx val="2"/>
          <c:order val="1"/>
          <c:tx>
            <c:strRef>
              <c:f>Sheet2!$C$1</c:f>
              <c:strCache>
                <c:ptCount val="1"/>
                <c:pt idx="0">
                  <c:v>Trend</c:v>
                </c:pt>
              </c:strCache>
            </c:strRef>
          </c:tx>
          <c:spPr>
            <a:ln>
              <a:solidFill>
                <a:srgbClr val="FF0000"/>
              </a:solidFill>
            </a:ln>
          </c:spPr>
          <c:marker>
            <c:symbol val="none"/>
          </c:marker>
          <c:cat>
            <c:numRef>
              <c:f>Sheet2!$A$2:$A$11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Sheet2!$C$2:$C$11</c:f>
              <c:numCache>
                <c:formatCode>General</c:formatCode>
                <c:ptCount val="10"/>
                <c:pt idx="0">
                  <c:v>90</c:v>
                </c:pt>
                <c:pt idx="1">
                  <c:v>80</c:v>
                </c:pt>
                <c:pt idx="2">
                  <c:v>70</c:v>
                </c:pt>
                <c:pt idx="3">
                  <c:v>60</c:v>
                </c:pt>
                <c:pt idx="4">
                  <c:v>50</c:v>
                </c:pt>
                <c:pt idx="5">
                  <c:v>40</c:v>
                </c:pt>
                <c:pt idx="6">
                  <c:v>30</c:v>
                </c:pt>
                <c:pt idx="7">
                  <c:v>20</c:v>
                </c:pt>
                <c:pt idx="8">
                  <c:v>10</c:v>
                </c:pt>
                <c:pt idx="9">
                  <c:v>0</c:v>
                </c:pt>
              </c:numCache>
            </c:numRef>
          </c:val>
          <c:smooth val="0"/>
        </c:ser>
        <c:dLbls>
          <c:showLegendKey val="0"/>
          <c:showVal val="0"/>
          <c:showCatName val="0"/>
          <c:showSerName val="0"/>
          <c:showPercent val="0"/>
          <c:showBubbleSize val="0"/>
        </c:dLbls>
        <c:smooth val="0"/>
        <c:axId val="281007880"/>
        <c:axId val="281000824"/>
      </c:lineChart>
      <c:catAx>
        <c:axId val="281007880"/>
        <c:scaling>
          <c:orientation val="minMax"/>
        </c:scaling>
        <c:delete val="0"/>
        <c:axPos val="b"/>
        <c:title>
          <c:tx>
            <c:rich>
              <a:bodyPr/>
              <a:lstStyle/>
              <a:p>
                <a:pPr>
                  <a:defRPr/>
                </a:pPr>
                <a:r>
                  <a:rPr lang="en-US" dirty="0"/>
                  <a:t>Sprint</a:t>
                </a:r>
              </a:p>
            </c:rich>
          </c:tx>
          <c:overlay val="0"/>
        </c:title>
        <c:numFmt formatCode="General" sourceLinked="1"/>
        <c:majorTickMark val="out"/>
        <c:minorTickMark val="none"/>
        <c:tickLblPos val="nextTo"/>
        <c:crossAx val="281000824"/>
        <c:crosses val="autoZero"/>
        <c:auto val="1"/>
        <c:lblAlgn val="ctr"/>
        <c:lblOffset val="100"/>
        <c:noMultiLvlLbl val="0"/>
      </c:catAx>
      <c:valAx>
        <c:axId val="281000824"/>
        <c:scaling>
          <c:orientation val="minMax"/>
        </c:scaling>
        <c:delete val="0"/>
        <c:axPos val="l"/>
        <c:majorGridlines/>
        <c:title>
          <c:tx>
            <c:rich>
              <a:bodyPr rot="-5400000" vert="horz"/>
              <a:lstStyle/>
              <a:p>
                <a:pPr>
                  <a:defRPr>
                    <a:latin typeface="Calibri Light" panose="020F0302020204030204" pitchFamily="34" charset="0"/>
                  </a:defRPr>
                </a:pPr>
                <a:r>
                  <a:rPr lang="en-US" dirty="0">
                    <a:latin typeface="Calibri Light" panose="020F0302020204030204" pitchFamily="34" charset="0"/>
                  </a:rPr>
                  <a:t>Remaining</a:t>
                </a:r>
                <a:r>
                  <a:rPr lang="en-US" baseline="0" dirty="0">
                    <a:latin typeface="Calibri Light" panose="020F0302020204030204" pitchFamily="34" charset="0"/>
                  </a:rPr>
                  <a:t> Work</a:t>
                </a:r>
                <a:endParaRPr lang="en-US" dirty="0">
                  <a:latin typeface="Calibri Light" panose="020F0302020204030204" pitchFamily="34" charset="0"/>
                </a:endParaRPr>
              </a:p>
            </c:rich>
          </c:tx>
          <c:overlay val="0"/>
        </c:title>
        <c:numFmt formatCode="General" sourceLinked="1"/>
        <c:majorTickMark val="out"/>
        <c:minorTickMark val="none"/>
        <c:tickLblPos val="nextTo"/>
        <c:crossAx val="281007880"/>
        <c:crosses val="autoZero"/>
        <c:crossBetween val="between"/>
      </c:valAx>
    </c:plotArea>
    <c:legend>
      <c:legendPos val="b"/>
      <c:overlay val="0"/>
      <c:txPr>
        <a:bodyPr/>
        <a:lstStyle/>
        <a:p>
          <a:pPr>
            <a:defRPr>
              <a:latin typeface="Calibri Light" panose="020F0302020204030204" pitchFamily="34" charset="0"/>
            </a:defRPr>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C0EF2-931E-4048-AE19-6A5A03265176}" type="datetimeFigureOut">
              <a:rPr lang="en-US" smtClean="0"/>
              <a:t>3/20/2017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E2563-5BDA-844B-B692-DD5EDA5D4F51}" type="slidenum">
              <a:rPr lang="en-US" smtClean="0"/>
              <a:t>‹#›</a:t>
            </a:fld>
            <a:endParaRPr lang="en-US" dirty="0"/>
          </a:p>
        </p:txBody>
      </p:sp>
    </p:spTree>
    <p:extLst>
      <p:ext uri="{BB962C8B-B14F-4D97-AF65-F5344CB8AC3E}">
        <p14:creationId xmlns:p14="http://schemas.microsoft.com/office/powerpoint/2010/main" val="197050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92315" lvl="1" indent="-230772"/>
            <a:endParaRPr lang="en-US" sz="1100" dirty="0" smtClean="0"/>
          </a:p>
        </p:txBody>
      </p:sp>
      <p:sp>
        <p:nvSpPr>
          <p:cNvPr id="4" name="Slide Number Placeholder 3"/>
          <p:cNvSpPr>
            <a:spLocks noGrp="1"/>
          </p:cNvSpPr>
          <p:nvPr>
            <p:ph type="sldNum" sz="quarter" idx="10"/>
          </p:nvPr>
        </p:nvSpPr>
        <p:spPr/>
        <p:txBody>
          <a:bodyPr/>
          <a:lstStyle/>
          <a:p>
            <a:fld id="{3A269CD9-37A8-4F3E-AE55-5D18072CAA53}" type="slidenum">
              <a:rPr lang="en-US" smtClean="0"/>
              <a:pPr/>
              <a:t>4</a:t>
            </a:fld>
            <a:endParaRPr lang="en-US" dirty="0"/>
          </a:p>
        </p:txBody>
      </p:sp>
    </p:spTree>
    <p:extLst>
      <p:ext uri="{BB962C8B-B14F-4D97-AF65-F5344CB8AC3E}">
        <p14:creationId xmlns:p14="http://schemas.microsoft.com/office/powerpoint/2010/main" val="1736321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23</a:t>
            </a:fld>
            <a:endParaRPr lang="en-US" dirty="0"/>
          </a:p>
        </p:txBody>
      </p:sp>
    </p:spTree>
    <p:extLst>
      <p:ext uri="{BB962C8B-B14F-4D97-AF65-F5344CB8AC3E}">
        <p14:creationId xmlns:p14="http://schemas.microsoft.com/office/powerpoint/2010/main" val="255051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Scrum Teams deliver products iteratively and incrementally, maximizing opportunities for feedback. Incremental deliveries of “Done” product ensure a potentially useful version of working product is always available. </a:t>
            </a:r>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25</a:t>
            </a:fld>
            <a:endParaRPr lang="en-US" dirty="0"/>
          </a:p>
        </p:txBody>
      </p:sp>
    </p:spTree>
    <p:extLst>
      <p:ext uri="{BB962C8B-B14F-4D97-AF65-F5344CB8AC3E}">
        <p14:creationId xmlns:p14="http://schemas.microsoft.com/office/powerpoint/2010/main" val="10392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product owner may do the above work, or</a:t>
            </a:r>
            <a:r>
              <a:rPr lang="en-US" baseline="0" dirty="0" smtClean="0"/>
              <a:t> have the development team do it, however remains accountable for the same.</a:t>
            </a:r>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26</a:t>
            </a:fld>
            <a:endParaRPr lang="en-US" dirty="0"/>
          </a:p>
        </p:txBody>
      </p:sp>
    </p:spTree>
    <p:extLst>
      <p:ext uri="{BB962C8B-B14F-4D97-AF65-F5344CB8AC3E}">
        <p14:creationId xmlns:p14="http://schemas.microsoft.com/office/powerpoint/2010/main" val="3830464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They are self-organizing. No one (not even the Scrum Master) tells the Development Team how to turn Product Backlog into Increments of potentially releasable functionality; </a:t>
            </a:r>
          </a:p>
          <a:p>
            <a:r>
              <a:rPr lang="en-US" sz="1200" b="0" i="0" u="none" strike="noStrike" kern="1200" baseline="0" dirty="0" smtClean="0">
                <a:solidFill>
                  <a:schemeClr val="tx1"/>
                </a:solidFill>
                <a:latin typeface="+mn-lt"/>
                <a:ea typeface="+mn-ea"/>
                <a:cs typeface="+mn-cs"/>
              </a:rPr>
              <a:t>Development Teams are cross-functional, with all of the skills as a team necessary to create a product Increment; </a:t>
            </a:r>
          </a:p>
          <a:p>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28</a:t>
            </a:fld>
            <a:endParaRPr lang="en-US" dirty="0"/>
          </a:p>
        </p:txBody>
      </p:sp>
    </p:spTree>
    <p:extLst>
      <p:ext uri="{BB962C8B-B14F-4D97-AF65-F5344CB8AC3E}">
        <p14:creationId xmlns:p14="http://schemas.microsoft.com/office/powerpoint/2010/main" val="2476156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29</a:t>
            </a:fld>
            <a:endParaRPr lang="en-US" dirty="0"/>
          </a:p>
        </p:txBody>
      </p:sp>
    </p:spTree>
    <p:extLst>
      <p:ext uri="{BB962C8B-B14F-4D97-AF65-F5344CB8AC3E}">
        <p14:creationId xmlns:p14="http://schemas.microsoft.com/office/powerpoint/2010/main" val="228841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E, F</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30</a:t>
            </a:fld>
            <a:endParaRPr lang="en-US" dirty="0"/>
          </a:p>
        </p:txBody>
      </p:sp>
    </p:spTree>
    <p:extLst>
      <p:ext uri="{BB962C8B-B14F-4D97-AF65-F5344CB8AC3E}">
        <p14:creationId xmlns:p14="http://schemas.microsoft.com/office/powerpoint/2010/main" val="293509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31</a:t>
            </a:fld>
            <a:endParaRPr lang="en-US" dirty="0"/>
          </a:p>
        </p:txBody>
      </p:sp>
    </p:spTree>
    <p:extLst>
      <p:ext uri="{BB962C8B-B14F-4D97-AF65-F5344CB8AC3E}">
        <p14:creationId xmlns:p14="http://schemas.microsoft.com/office/powerpoint/2010/main" val="3511834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32</a:t>
            </a:fld>
            <a:endParaRPr lang="en-US" dirty="0"/>
          </a:p>
        </p:txBody>
      </p:sp>
    </p:spTree>
    <p:extLst>
      <p:ext uri="{BB962C8B-B14F-4D97-AF65-F5344CB8AC3E}">
        <p14:creationId xmlns:p14="http://schemas.microsoft.com/office/powerpoint/2010/main" val="3520785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33</a:t>
            </a:fld>
            <a:endParaRPr lang="en-US" dirty="0"/>
          </a:p>
        </p:txBody>
      </p:sp>
    </p:spTree>
    <p:extLst>
      <p:ext uri="{BB962C8B-B14F-4D97-AF65-F5344CB8AC3E}">
        <p14:creationId xmlns:p14="http://schemas.microsoft.com/office/powerpoint/2010/main" val="2626909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35</a:t>
            </a:fld>
            <a:endParaRPr lang="en-US" dirty="0"/>
          </a:p>
        </p:txBody>
      </p:sp>
    </p:spTree>
    <p:extLst>
      <p:ext uri="{BB962C8B-B14F-4D97-AF65-F5344CB8AC3E}">
        <p14:creationId xmlns:p14="http://schemas.microsoft.com/office/powerpoint/2010/main" val="408599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92315" lvl="1" indent="-230772"/>
            <a:endParaRPr lang="en-US" sz="1100" dirty="0" smtClean="0"/>
          </a:p>
        </p:txBody>
      </p:sp>
      <p:sp>
        <p:nvSpPr>
          <p:cNvPr id="4" name="Slide Number Placeholder 3"/>
          <p:cNvSpPr>
            <a:spLocks noGrp="1"/>
          </p:cNvSpPr>
          <p:nvPr>
            <p:ph type="sldNum" sz="quarter" idx="10"/>
          </p:nvPr>
        </p:nvSpPr>
        <p:spPr/>
        <p:txBody>
          <a:bodyPr/>
          <a:lstStyle/>
          <a:p>
            <a:fld id="{3A269CD9-37A8-4F3E-AE55-5D18072CAA53}" type="slidenum">
              <a:rPr lang="en-US" smtClean="0"/>
              <a:pPr/>
              <a:t>5</a:t>
            </a:fld>
            <a:endParaRPr lang="en-US" dirty="0"/>
          </a:p>
        </p:txBody>
      </p:sp>
    </p:spTree>
    <p:extLst>
      <p:ext uri="{BB962C8B-B14F-4D97-AF65-F5344CB8AC3E}">
        <p14:creationId xmlns:p14="http://schemas.microsoft.com/office/powerpoint/2010/main" val="3769395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36</a:t>
            </a:fld>
            <a:endParaRPr lang="en-US" dirty="0"/>
          </a:p>
        </p:txBody>
      </p:sp>
    </p:spTree>
    <p:extLst>
      <p:ext uri="{BB962C8B-B14F-4D97-AF65-F5344CB8AC3E}">
        <p14:creationId xmlns:p14="http://schemas.microsoft.com/office/powerpoint/2010/main" val="1964124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37</a:t>
            </a:fld>
            <a:endParaRPr lang="en-US" dirty="0"/>
          </a:p>
        </p:txBody>
      </p:sp>
    </p:spTree>
    <p:extLst>
      <p:ext uri="{BB962C8B-B14F-4D97-AF65-F5344CB8AC3E}">
        <p14:creationId xmlns:p14="http://schemas.microsoft.com/office/powerpoint/2010/main" val="251705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38</a:t>
            </a:fld>
            <a:endParaRPr lang="en-US" dirty="0"/>
          </a:p>
        </p:txBody>
      </p:sp>
    </p:spTree>
    <p:extLst>
      <p:ext uri="{BB962C8B-B14F-4D97-AF65-F5344CB8AC3E}">
        <p14:creationId xmlns:p14="http://schemas.microsoft.com/office/powerpoint/2010/main" val="4056626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39</a:t>
            </a:fld>
            <a:endParaRPr lang="en-US" dirty="0"/>
          </a:p>
        </p:txBody>
      </p:sp>
    </p:spTree>
    <p:extLst>
      <p:ext uri="{BB962C8B-B14F-4D97-AF65-F5344CB8AC3E}">
        <p14:creationId xmlns:p14="http://schemas.microsoft.com/office/powerpoint/2010/main" val="935987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40</a:t>
            </a:fld>
            <a:endParaRPr lang="en-US" dirty="0"/>
          </a:p>
        </p:txBody>
      </p:sp>
    </p:spTree>
    <p:extLst>
      <p:ext uri="{BB962C8B-B14F-4D97-AF65-F5344CB8AC3E}">
        <p14:creationId xmlns:p14="http://schemas.microsoft.com/office/powerpoint/2010/main" val="2108779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41</a:t>
            </a:fld>
            <a:endParaRPr lang="en-US" dirty="0"/>
          </a:p>
        </p:txBody>
      </p:sp>
    </p:spTree>
    <p:extLst>
      <p:ext uri="{BB962C8B-B14F-4D97-AF65-F5344CB8AC3E}">
        <p14:creationId xmlns:p14="http://schemas.microsoft.com/office/powerpoint/2010/main" val="2066196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 </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42</a:t>
            </a:fld>
            <a:endParaRPr lang="en-US" dirty="0"/>
          </a:p>
        </p:txBody>
      </p:sp>
    </p:spTree>
    <p:extLst>
      <p:ext uri="{BB962C8B-B14F-4D97-AF65-F5344CB8AC3E}">
        <p14:creationId xmlns:p14="http://schemas.microsoft.com/office/powerpoint/2010/main" val="15278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 C, E</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43</a:t>
            </a:fld>
            <a:endParaRPr lang="en-US" dirty="0"/>
          </a:p>
        </p:txBody>
      </p:sp>
    </p:spTree>
    <p:extLst>
      <p:ext uri="{BB962C8B-B14F-4D97-AF65-F5344CB8AC3E}">
        <p14:creationId xmlns:p14="http://schemas.microsoft.com/office/powerpoint/2010/main" val="36379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 </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44</a:t>
            </a:fld>
            <a:endParaRPr lang="en-US" dirty="0"/>
          </a:p>
        </p:txBody>
      </p:sp>
    </p:spTree>
    <p:extLst>
      <p:ext uri="{BB962C8B-B14F-4D97-AF65-F5344CB8AC3E}">
        <p14:creationId xmlns:p14="http://schemas.microsoft.com/office/powerpoint/2010/main" val="1059403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 </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45</a:t>
            </a:fld>
            <a:endParaRPr lang="en-US" dirty="0"/>
          </a:p>
        </p:txBody>
      </p:sp>
    </p:spTree>
    <p:extLst>
      <p:ext uri="{BB962C8B-B14F-4D97-AF65-F5344CB8AC3E}">
        <p14:creationId xmlns:p14="http://schemas.microsoft.com/office/powerpoint/2010/main" val="213010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92315" lvl="1" indent="-230772"/>
            <a:endParaRPr lang="en-US" sz="1100" dirty="0" smtClean="0"/>
          </a:p>
        </p:txBody>
      </p:sp>
      <p:sp>
        <p:nvSpPr>
          <p:cNvPr id="4" name="Slide Number Placeholder 3"/>
          <p:cNvSpPr>
            <a:spLocks noGrp="1"/>
          </p:cNvSpPr>
          <p:nvPr>
            <p:ph type="sldNum" sz="quarter" idx="10"/>
          </p:nvPr>
        </p:nvSpPr>
        <p:spPr/>
        <p:txBody>
          <a:bodyPr/>
          <a:lstStyle/>
          <a:p>
            <a:fld id="{3A269CD9-37A8-4F3E-AE55-5D18072CAA53}" type="slidenum">
              <a:rPr lang="en-US" smtClean="0"/>
              <a:pPr/>
              <a:t>6</a:t>
            </a:fld>
            <a:endParaRPr lang="en-US" dirty="0"/>
          </a:p>
        </p:txBody>
      </p:sp>
    </p:spTree>
    <p:extLst>
      <p:ext uri="{BB962C8B-B14F-4D97-AF65-F5344CB8AC3E}">
        <p14:creationId xmlns:p14="http://schemas.microsoft.com/office/powerpoint/2010/main" val="354429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46</a:t>
            </a:fld>
            <a:endParaRPr lang="en-US" dirty="0"/>
          </a:p>
        </p:txBody>
      </p:sp>
    </p:spTree>
    <p:extLst>
      <p:ext uri="{BB962C8B-B14F-4D97-AF65-F5344CB8AC3E}">
        <p14:creationId xmlns:p14="http://schemas.microsoft.com/office/powerpoint/2010/main" val="365727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48</a:t>
            </a:fld>
            <a:endParaRPr lang="en-US" dirty="0"/>
          </a:p>
        </p:txBody>
      </p:sp>
    </p:spTree>
    <p:extLst>
      <p:ext uri="{BB962C8B-B14F-4D97-AF65-F5344CB8AC3E}">
        <p14:creationId xmlns:p14="http://schemas.microsoft.com/office/powerpoint/2010/main" val="3649996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49</a:t>
            </a:fld>
            <a:endParaRPr lang="en-US" dirty="0"/>
          </a:p>
        </p:txBody>
      </p:sp>
    </p:spTree>
    <p:extLst>
      <p:ext uri="{BB962C8B-B14F-4D97-AF65-F5344CB8AC3E}">
        <p14:creationId xmlns:p14="http://schemas.microsoft.com/office/powerpoint/2010/main" val="76818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50</a:t>
            </a:fld>
            <a:endParaRPr lang="en-US" dirty="0"/>
          </a:p>
        </p:txBody>
      </p:sp>
    </p:spTree>
    <p:extLst>
      <p:ext uri="{BB962C8B-B14F-4D97-AF65-F5344CB8AC3E}">
        <p14:creationId xmlns:p14="http://schemas.microsoft.com/office/powerpoint/2010/main" val="2707216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51</a:t>
            </a:fld>
            <a:endParaRPr lang="en-US" dirty="0"/>
          </a:p>
        </p:txBody>
      </p:sp>
    </p:spTree>
    <p:extLst>
      <p:ext uri="{BB962C8B-B14F-4D97-AF65-F5344CB8AC3E}">
        <p14:creationId xmlns:p14="http://schemas.microsoft.com/office/powerpoint/2010/main" val="1765771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52</a:t>
            </a:fld>
            <a:endParaRPr lang="en-US" dirty="0"/>
          </a:p>
        </p:txBody>
      </p:sp>
    </p:spTree>
    <p:extLst>
      <p:ext uri="{BB962C8B-B14F-4D97-AF65-F5344CB8AC3E}">
        <p14:creationId xmlns:p14="http://schemas.microsoft.com/office/powerpoint/2010/main" val="2386612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53</a:t>
            </a:fld>
            <a:endParaRPr lang="en-US" dirty="0"/>
          </a:p>
        </p:txBody>
      </p:sp>
    </p:spTree>
    <p:extLst>
      <p:ext uri="{BB962C8B-B14F-4D97-AF65-F5344CB8AC3E}">
        <p14:creationId xmlns:p14="http://schemas.microsoft.com/office/powerpoint/2010/main" val="196087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54</a:t>
            </a:fld>
            <a:endParaRPr lang="en-US" dirty="0"/>
          </a:p>
        </p:txBody>
      </p:sp>
    </p:spTree>
    <p:extLst>
      <p:ext uri="{BB962C8B-B14F-4D97-AF65-F5344CB8AC3E}">
        <p14:creationId xmlns:p14="http://schemas.microsoft.com/office/powerpoint/2010/main" val="2764243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55</a:t>
            </a:fld>
            <a:endParaRPr lang="en-US" dirty="0"/>
          </a:p>
        </p:txBody>
      </p:sp>
    </p:spTree>
    <p:extLst>
      <p:ext uri="{BB962C8B-B14F-4D97-AF65-F5344CB8AC3E}">
        <p14:creationId xmlns:p14="http://schemas.microsoft.com/office/powerpoint/2010/main" val="2940495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56</a:t>
            </a:fld>
            <a:endParaRPr lang="en-US" dirty="0"/>
          </a:p>
        </p:txBody>
      </p:sp>
    </p:spTree>
    <p:extLst>
      <p:ext uri="{BB962C8B-B14F-4D97-AF65-F5344CB8AC3E}">
        <p14:creationId xmlns:p14="http://schemas.microsoft.com/office/powerpoint/2010/main" val="402562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92315" lvl="1" indent="-230772"/>
            <a:endParaRPr lang="en-US" sz="1100" dirty="0" smtClean="0"/>
          </a:p>
        </p:txBody>
      </p:sp>
      <p:sp>
        <p:nvSpPr>
          <p:cNvPr id="4" name="Slide Number Placeholder 3"/>
          <p:cNvSpPr>
            <a:spLocks noGrp="1"/>
          </p:cNvSpPr>
          <p:nvPr>
            <p:ph type="sldNum" sz="quarter" idx="10"/>
          </p:nvPr>
        </p:nvSpPr>
        <p:spPr/>
        <p:txBody>
          <a:bodyPr/>
          <a:lstStyle/>
          <a:p>
            <a:fld id="{3A269CD9-37A8-4F3E-AE55-5D18072CAA53}" type="slidenum">
              <a:rPr lang="en-US" smtClean="0"/>
              <a:pPr/>
              <a:t>7</a:t>
            </a:fld>
            <a:endParaRPr lang="en-US" dirty="0"/>
          </a:p>
        </p:txBody>
      </p:sp>
    </p:spTree>
    <p:extLst>
      <p:ext uri="{BB962C8B-B14F-4D97-AF65-F5344CB8AC3E}">
        <p14:creationId xmlns:p14="http://schemas.microsoft.com/office/powerpoint/2010/main" val="3785860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 </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57</a:t>
            </a:fld>
            <a:endParaRPr lang="en-US" dirty="0"/>
          </a:p>
        </p:txBody>
      </p:sp>
    </p:spTree>
    <p:extLst>
      <p:ext uri="{BB962C8B-B14F-4D97-AF65-F5344CB8AC3E}">
        <p14:creationId xmlns:p14="http://schemas.microsoft.com/office/powerpoint/2010/main" val="3611134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58</a:t>
            </a:fld>
            <a:endParaRPr lang="en-US" dirty="0"/>
          </a:p>
        </p:txBody>
      </p:sp>
    </p:spTree>
    <p:extLst>
      <p:ext uri="{BB962C8B-B14F-4D97-AF65-F5344CB8AC3E}">
        <p14:creationId xmlns:p14="http://schemas.microsoft.com/office/powerpoint/2010/main" val="4515072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59</a:t>
            </a:fld>
            <a:endParaRPr lang="en-US" dirty="0"/>
          </a:p>
        </p:txBody>
      </p:sp>
    </p:spTree>
    <p:extLst>
      <p:ext uri="{BB962C8B-B14F-4D97-AF65-F5344CB8AC3E}">
        <p14:creationId xmlns:p14="http://schemas.microsoft.com/office/powerpoint/2010/main" val="2055417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68</a:t>
            </a:fld>
            <a:endParaRPr lang="en-US" dirty="0"/>
          </a:p>
        </p:txBody>
      </p:sp>
    </p:spTree>
    <p:extLst>
      <p:ext uri="{BB962C8B-B14F-4D97-AF65-F5344CB8AC3E}">
        <p14:creationId xmlns:p14="http://schemas.microsoft.com/office/powerpoint/2010/main" val="1733066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70</a:t>
            </a:fld>
            <a:endParaRPr lang="en-US" dirty="0"/>
          </a:p>
        </p:txBody>
      </p:sp>
    </p:spTree>
    <p:extLst>
      <p:ext uri="{BB962C8B-B14F-4D97-AF65-F5344CB8AC3E}">
        <p14:creationId xmlns:p14="http://schemas.microsoft.com/office/powerpoint/2010/main" val="1516806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92315" lvl="1" indent="-230772"/>
            <a:endParaRPr lang="en-US" sz="1100" dirty="0" smtClean="0"/>
          </a:p>
        </p:txBody>
      </p:sp>
      <p:sp>
        <p:nvSpPr>
          <p:cNvPr id="4" name="Slide Number Placeholder 3"/>
          <p:cNvSpPr>
            <a:spLocks noGrp="1"/>
          </p:cNvSpPr>
          <p:nvPr>
            <p:ph type="sldNum" sz="quarter" idx="10"/>
          </p:nvPr>
        </p:nvSpPr>
        <p:spPr/>
        <p:txBody>
          <a:bodyPr/>
          <a:lstStyle/>
          <a:p>
            <a:fld id="{3A269CD9-37A8-4F3E-AE55-5D18072CAA53}" type="slidenum">
              <a:rPr lang="en-US" smtClean="0"/>
              <a:pPr/>
              <a:t>9</a:t>
            </a:fld>
            <a:endParaRPr lang="en-US" dirty="0"/>
          </a:p>
        </p:txBody>
      </p:sp>
    </p:spTree>
    <p:extLst>
      <p:ext uri="{BB962C8B-B14F-4D97-AF65-F5344CB8AC3E}">
        <p14:creationId xmlns:p14="http://schemas.microsoft.com/office/powerpoint/2010/main" val="242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 took this about 15 times until I knew all the questions from open assessment. </a:t>
            </a:r>
            <a:endParaRPr lang="en-US" dirty="0"/>
          </a:p>
        </p:txBody>
      </p:sp>
      <p:sp>
        <p:nvSpPr>
          <p:cNvPr id="4" name="Slide Number Placeholder 3"/>
          <p:cNvSpPr>
            <a:spLocks noGrp="1"/>
          </p:cNvSpPr>
          <p:nvPr>
            <p:ph type="sldNum" sz="quarter" idx="10"/>
          </p:nvPr>
        </p:nvSpPr>
        <p:spPr/>
        <p:txBody>
          <a:bodyPr/>
          <a:lstStyle/>
          <a:p>
            <a:fld id="{BA9E2563-5BDA-844B-B692-DD5EDA5D4F51}" type="slidenum">
              <a:rPr lang="en-US" smtClean="0"/>
              <a:t>14</a:t>
            </a:fld>
            <a:endParaRPr lang="en-US" dirty="0"/>
          </a:p>
        </p:txBody>
      </p:sp>
    </p:spTree>
    <p:extLst>
      <p:ext uri="{BB962C8B-B14F-4D97-AF65-F5344CB8AC3E}">
        <p14:creationId xmlns:p14="http://schemas.microsoft.com/office/powerpoint/2010/main" val="1758490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16</a:t>
            </a:fld>
            <a:endParaRPr lang="en-US" dirty="0"/>
          </a:p>
        </p:txBody>
      </p:sp>
    </p:spTree>
    <p:extLst>
      <p:ext uri="{BB962C8B-B14F-4D97-AF65-F5344CB8AC3E}">
        <p14:creationId xmlns:p14="http://schemas.microsoft.com/office/powerpoint/2010/main" val="2178256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21</a:t>
            </a:fld>
            <a:endParaRPr lang="en-US" dirty="0"/>
          </a:p>
        </p:txBody>
      </p:sp>
    </p:spTree>
    <p:extLst>
      <p:ext uri="{BB962C8B-B14F-4D97-AF65-F5344CB8AC3E}">
        <p14:creationId xmlns:p14="http://schemas.microsoft.com/office/powerpoint/2010/main" val="3486716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8636C26F-A3BF-450E-807B-D5F0F6AEBA37}" type="slidenum">
              <a:rPr lang="en-US" smtClean="0"/>
              <a:pPr>
                <a:defRPr/>
              </a:pPr>
              <a:t>22</a:t>
            </a:fld>
            <a:endParaRPr lang="en-US" dirty="0"/>
          </a:p>
        </p:txBody>
      </p:sp>
    </p:spTree>
    <p:extLst>
      <p:ext uri="{BB962C8B-B14F-4D97-AF65-F5344CB8AC3E}">
        <p14:creationId xmlns:p14="http://schemas.microsoft.com/office/powerpoint/2010/main" val="302980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3.xml"/><Relationship Id="rId4" Type="http://schemas.openxmlformats.org/officeDocument/2006/relationships/tags" Target="../tags/tag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4.xml"/><Relationship Id="rId4" Type="http://schemas.openxmlformats.org/officeDocument/2006/relationships/tags" Target="../tags/tag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2.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5.xml"/><Relationship Id="rId4" Type="http://schemas.openxmlformats.org/officeDocument/2006/relationships/tags" Target="../tags/tag1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7.vml"/><Relationship Id="rId6" Type="http://schemas.openxmlformats.org/officeDocument/2006/relationships/image" Target="../media/image2.emf"/><Relationship Id="rId5" Type="http://schemas.openxmlformats.org/officeDocument/2006/relationships/oleObject" Target="../embeddings/oleObject7.bin"/><Relationship Id="rId4"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emf"/><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6.xml"/><Relationship Id="rId4"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2.emf"/><Relationship Id="rId2" Type="http://schemas.openxmlformats.org/officeDocument/2006/relationships/tags" Target="../tags/tag22.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slideMaster" Target="../slideMasters/slideMaster7.xml"/><Relationship Id="rId4" Type="http://schemas.openxmlformats.org/officeDocument/2006/relationships/tags" Target="../tags/tag2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1.v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2.emf"/><Relationship Id="rId2" Type="http://schemas.openxmlformats.org/officeDocument/2006/relationships/tags" Target="../tags/tag27.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8.xml"/><Relationship Id="rId4" Type="http://schemas.openxmlformats.org/officeDocument/2006/relationships/tags" Target="../tags/tag2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3.vml"/><Relationship Id="rId6" Type="http://schemas.openxmlformats.org/officeDocument/2006/relationships/image" Target="../media/image2.emf"/><Relationship Id="rId5" Type="http://schemas.openxmlformats.org/officeDocument/2006/relationships/oleObject" Target="../embeddings/oleObject13.bin"/><Relationship Id="rId4"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9843" y="2907959"/>
            <a:ext cx="9144000" cy="632958"/>
          </a:xfrm>
        </p:spPr>
        <p:txBody>
          <a:bodyPr anchor="t">
            <a:normAutofit/>
          </a:bodyPr>
          <a:lstStyle>
            <a:lvl1pPr algn="l">
              <a:defRPr sz="4000">
                <a:solidFill>
                  <a:srgbClr val="FE552F"/>
                </a:solidFill>
              </a:defRPr>
            </a:lvl1p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p>
            <a:r>
              <a:rPr lang="en-US" dirty="0" smtClean="0"/>
              <a:t>CONFIDENTIAL AND PROPRIETARY INFORMATION. © 2015 SOGETI USA LLC</a:t>
            </a:r>
            <a:endParaRPr lang="en-US" dirty="0"/>
          </a:p>
        </p:txBody>
      </p:sp>
      <p:sp>
        <p:nvSpPr>
          <p:cNvPr id="11" name="Text Placeholder 7"/>
          <p:cNvSpPr>
            <a:spLocks noGrp="1"/>
          </p:cNvSpPr>
          <p:nvPr>
            <p:ph type="body" sz="quarter" idx="13" hasCustomPrompt="1"/>
          </p:nvPr>
        </p:nvSpPr>
        <p:spPr>
          <a:xfrm>
            <a:off x="239843" y="3540917"/>
            <a:ext cx="6070600" cy="315912"/>
          </a:xfrm>
        </p:spPr>
        <p:txBody>
          <a:bodyPr>
            <a:noAutofit/>
          </a:bodyPr>
          <a:lstStyle>
            <a:lvl1pPr marL="0" indent="0">
              <a:buNone/>
              <a:defRPr sz="2000" baseline="0">
                <a:solidFill>
                  <a:schemeClr val="bg1"/>
                </a:solidFill>
              </a:defRPr>
            </a:lvl1pPr>
          </a:lstStyle>
          <a:p>
            <a:pPr lvl="0"/>
            <a:r>
              <a:rPr lang="en-US" dirty="0" smtClean="0"/>
              <a:t>Click to add a little subtitle</a:t>
            </a:r>
            <a:endParaRPr lang="en-US" dirty="0"/>
          </a:p>
        </p:txBody>
      </p:sp>
      <p:sp>
        <p:nvSpPr>
          <p:cNvPr id="7" name="Slide Number Placeholder 5"/>
          <p:cNvSpPr>
            <a:spLocks noGrp="1"/>
          </p:cNvSpPr>
          <p:nvPr>
            <p:ph type="sldNum" sz="quarter" idx="12"/>
          </p:nvPr>
        </p:nvSpPr>
        <p:spPr>
          <a:xfrm>
            <a:off x="0" y="6494578"/>
            <a:ext cx="486064" cy="365125"/>
          </a:xfrm>
          <a:prstGeom prst="rect">
            <a:avLst/>
          </a:prstGeom>
        </p:spPr>
        <p:txBody>
          <a:bodyPr/>
          <a:lstStyle/>
          <a:p>
            <a:fld id="{89B52C92-7CC8-4344-907B-65DD82B95168}" type="slidenum">
              <a:rPr lang="en-US" smtClean="0"/>
              <a:t>‹#›</a:t>
            </a:fld>
            <a:endParaRPr lang="en-US" dirty="0"/>
          </a:p>
        </p:txBody>
      </p:sp>
    </p:spTree>
    <p:extLst>
      <p:ext uri="{BB962C8B-B14F-4D97-AF65-F5344CB8AC3E}">
        <p14:creationId xmlns:p14="http://schemas.microsoft.com/office/powerpoint/2010/main" val="214658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B2364165-358C-4CAD-A563-C19CAC875FFD}" type="datetimeFigureOut">
              <a:rPr lang="en-US">
                <a:solidFill>
                  <a:srgbClr val="262626"/>
                </a:solidFill>
              </a:rPr>
              <a:pPr>
                <a:def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2FBE071C-3A83-4278-B869-D5766CBD3964}"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6423397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
        <p:nvSpPr>
          <p:cNvPr id="7" name="fl" descr="                              Dell - Internal Use - Confidential&#10;"/>
          <p:cNvSpPr txBox="1"/>
          <p:nvPr userDrawn="1"/>
        </p:nvSpPr>
        <p:spPr>
          <a:xfrm>
            <a:off x="0" y="6234853"/>
            <a:ext cx="12192000" cy="636008"/>
          </a:xfrm>
          <a:prstGeom prst="rect">
            <a:avLst/>
          </a:prstGeom>
          <a:noFill/>
        </p:spPr>
        <p:txBody>
          <a:bodyPr vert="horz" rtlCol="0">
            <a:spAutoFit/>
          </a:bodyPr>
          <a:lstStyle/>
          <a:p>
            <a:r>
              <a:rPr lang="en-US" sz="1133" b="1" smtClean="0">
                <a:solidFill>
                  <a:srgbClr val="7F7F7F"/>
                </a:solidFill>
                <a:latin typeface="museo sans for dell" panose="02000000000000000000" pitchFamily="2" charset="0"/>
              </a:rPr>
              <a:t>                              Dell - Internal Use - Confidential</a:t>
            </a:r>
          </a:p>
          <a:p>
            <a:endParaRPr lang="en-US" sz="2400">
              <a:solidFill>
                <a:srgbClr val="262626"/>
              </a:solidFill>
            </a:endParaRPr>
          </a:p>
        </p:txBody>
      </p:sp>
    </p:spTree>
    <p:extLst>
      <p:ext uri="{BB962C8B-B14F-4D97-AF65-F5344CB8AC3E}">
        <p14:creationId xmlns:p14="http://schemas.microsoft.com/office/powerpoint/2010/main" val="1930664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60952278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6451789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6151840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8" name="Footer Placeholder 7"/>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9" name="Slide Number Placeholder 8"/>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6068935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4" name="Footer Placeholder 3"/>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5" name="Slide Number Placeholder 4"/>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89548770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3" name="Footer Placeholder 2"/>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4" name="Slide Number Placeholder 3"/>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9209508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88208487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5659271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04356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2D9DFA8E-1B2F-4698-9F9C-427B991E9A91}" type="datetimeFigureOut">
              <a:rPr lang="en-US">
                <a:solidFill>
                  <a:srgbClr val="262626"/>
                </a:solidFill>
              </a:rPr>
              <a:pPr>
                <a:def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F4851E31-6B02-4583-957E-B6A42D3F6C00}"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237272138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5071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712D9F80-414C-4022-B4B6-8899DFD53565}" type="datetimeFigureOut">
              <a:rPr lang="en-US">
                <a:solidFill>
                  <a:srgbClr val="262626"/>
                </a:solidFill>
              </a:rPr>
              <a:pPr>
                <a:def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27AB6F15-2212-46B5-8557-5A53F723FB88}"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115578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507D1287-8CB5-4252-BBFE-5DA4E5397D93}" type="datetimeFigureOut">
              <a:rPr lang="en-US">
                <a:solidFill>
                  <a:srgbClr val="262626"/>
                </a:solidFill>
              </a:rPr>
              <a:pPr>
                <a:def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1864B3B4-0F8E-476A-A8A5-F66FC7106204}"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269080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41"/>
          <p:cNvGraphicFramePr>
            <a:graphicFrameLocks noChangeAspect="1"/>
          </p:cNvGraphicFramePr>
          <p:nvPr>
            <p:custDataLst>
              <p:tags r:id="rId2"/>
            </p:custDataLst>
          </p:nvPr>
        </p:nvGraphicFramePr>
        <p:xfrm>
          <a:off x="1" y="0"/>
          <a:ext cx="182033" cy="143933"/>
        </p:xfrm>
        <a:graphic>
          <a:graphicData uri="http://schemas.openxmlformats.org/presentationml/2006/ole">
            <mc:AlternateContent xmlns:mc="http://schemas.openxmlformats.org/markup-compatibility/2006">
              <mc:Choice xmlns:v="urn:schemas-microsoft-com:vml" Requires="v">
                <p:oleObj spid="_x0000_s275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182033" cy="143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445630" y="1178868"/>
            <a:ext cx="11543059" cy="4643751"/>
          </a:xfrm>
        </p:spPr>
        <p:txBody>
          <a:bodyPr/>
          <a:lstStyle>
            <a:lvl1pPr>
              <a:defRPr b="0"/>
            </a:lvl1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1008373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ext Box 9"/>
          <p:cNvSpPr txBox="1">
            <a:spLocks noChangeArrowheads="1"/>
          </p:cNvSpPr>
          <p:nvPr userDrawn="1"/>
        </p:nvSpPr>
        <p:spPr bwMode="gray">
          <a:xfrm>
            <a:off x="6489701" y="6580717"/>
            <a:ext cx="5518151" cy="187424"/>
          </a:xfrm>
          <a:prstGeom prst="rect">
            <a:avLst/>
          </a:prstGeom>
          <a:noFill/>
          <a:ln w="12700" algn="ctr">
            <a:noFill/>
            <a:miter lim="800000"/>
            <a:headEnd/>
            <a:tailEnd type="none" w="lg" len="lg"/>
          </a:ln>
          <a:effectLst/>
        </p:spPr>
        <p:txBody>
          <a:bodyPr>
            <a:spAutoFit/>
          </a:bodyPr>
          <a:lstStyle/>
          <a:p>
            <a:pPr algn="r" eaLnBrk="0" hangingPunct="0">
              <a:lnSpc>
                <a:spcPct val="85000"/>
              </a:lnSpc>
              <a:defRPr/>
            </a:pPr>
            <a:r>
              <a:rPr lang="en-US" sz="727" dirty="0">
                <a:solidFill>
                  <a:srgbClr val="262626">
                    <a:lumMod val="65000"/>
                    <a:lumOff val="35000"/>
                  </a:srgbClr>
                </a:solidFill>
                <a:latin typeface="Arial Narrow" pitchFamily="34" charset="0"/>
                <a:cs typeface="Arial" panose="020B0604020202020204" pitchFamily="34" charset="0"/>
              </a:rPr>
              <a:t>The information contained in this document is proprietary. Copyright © 2015 Sogeti USA. All rights reserved.</a:t>
            </a:r>
          </a:p>
        </p:txBody>
      </p:sp>
      <p:sp>
        <p:nvSpPr>
          <p:cNvPr id="4" name="Text Box 9"/>
          <p:cNvSpPr txBox="1">
            <a:spLocks noChangeArrowheads="1"/>
          </p:cNvSpPr>
          <p:nvPr userDrawn="1"/>
        </p:nvSpPr>
        <p:spPr bwMode="gray">
          <a:xfrm>
            <a:off x="116418" y="6580717"/>
            <a:ext cx="5518149" cy="187424"/>
          </a:xfrm>
          <a:prstGeom prst="rect">
            <a:avLst/>
          </a:prstGeom>
          <a:noFill/>
          <a:ln w="12700" algn="ctr">
            <a:noFill/>
            <a:miter lim="800000"/>
            <a:headEnd/>
            <a:tailEnd type="none" w="lg" len="lg"/>
          </a:ln>
          <a:effectLst/>
        </p:spPr>
        <p:txBody>
          <a:bodyPr>
            <a:spAutoFit/>
          </a:bodyPr>
          <a:lstStyle/>
          <a:p>
            <a:pPr eaLnBrk="0" hangingPunct="0">
              <a:lnSpc>
                <a:spcPct val="85000"/>
              </a:lnSpc>
              <a:defRPr/>
            </a:pPr>
            <a:r>
              <a:rPr lang="en-US" sz="727" dirty="0">
                <a:solidFill>
                  <a:srgbClr val="262626">
                    <a:lumMod val="65000"/>
                    <a:lumOff val="35000"/>
                  </a:srgbClr>
                </a:solidFill>
                <a:latin typeface="Arial Narrow" pitchFamily="34" charset="0"/>
                <a:cs typeface="Arial" panose="020B0604020202020204" pitchFamily="34" charset="0"/>
              </a:rPr>
              <a:t>DIGITAL TRANSFORMATION | DESIGN TO DISRUPT</a:t>
            </a:r>
          </a:p>
        </p:txBody>
      </p:sp>
      <p:sp>
        <p:nvSpPr>
          <p:cNvPr id="6" name="Title 1"/>
          <p:cNvSpPr>
            <a:spLocks noGrp="1"/>
          </p:cNvSpPr>
          <p:nvPr>
            <p:ph type="title"/>
          </p:nvPr>
        </p:nvSpPr>
        <p:spPr>
          <a:xfrm>
            <a:off x="2124364" y="94075"/>
            <a:ext cx="3048000" cy="838435"/>
          </a:xfrm>
          <a:prstGeom prst="rect">
            <a:avLst/>
          </a:prstGeom>
        </p:spPr>
        <p:txBody>
          <a:bodyPr>
            <a:spAutoFit/>
          </a:bodyPr>
          <a:lstStyle>
            <a:lvl1pPr>
              <a:defRPr lang="en-US" sz="2424" b="0">
                <a:ln w="0"/>
                <a:solidFill>
                  <a:schemeClr val="bg2">
                    <a:lumMod val="50000"/>
                  </a:schemeClr>
                </a:solidFill>
                <a:latin typeface="+mj-lt"/>
                <a:ea typeface="Yu Gothic Light" panose="020B0300000000000000" pitchFamily="34" charset="-128"/>
                <a:cs typeface="Arial" panose="020B0604020202020204" pitchFamily="34" charset="0"/>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632472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744676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155816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514141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403836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alphaModFix amt="20000"/>
            <a:extLst>
              <a:ext uri="{28A0092B-C50C-407E-A947-70E740481C1C}">
                <a14:useLocalDpi xmlns:a14="http://schemas.microsoft.com/office/drawing/2010/main"/>
              </a:ext>
            </a:extLst>
          </a:blip>
          <a:stretch>
            <a:fillRect/>
          </a:stretch>
        </p:blipFill>
        <p:spPr>
          <a:xfrm>
            <a:off x="9609144" y="290343"/>
            <a:ext cx="2308832" cy="529361"/>
          </a:xfrm>
          <a:prstGeom prst="rect">
            <a:avLst/>
          </a:prstGeom>
        </p:spPr>
      </p:pic>
      <p:sp>
        <p:nvSpPr>
          <p:cNvPr id="2" name="Title 1"/>
          <p:cNvSpPr>
            <a:spLocks noGrp="1"/>
          </p:cNvSpPr>
          <p:nvPr>
            <p:ph type="title" hasCustomPrompt="1"/>
          </p:nvPr>
        </p:nvSpPr>
        <p:spPr>
          <a:xfrm>
            <a:off x="239844" y="254834"/>
            <a:ext cx="8664314" cy="599605"/>
          </a:xfrm>
        </p:spPr>
        <p:txBody>
          <a:bodyPr anchor="t">
            <a:normAutofit/>
          </a:bodyPr>
          <a:lstStyle>
            <a:lvl1pPr algn="l">
              <a:defRPr sz="4000">
                <a:solidFill>
                  <a:srgbClr val="FE552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39843" y="1567543"/>
            <a:ext cx="11113957" cy="460942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3422073" y="6494578"/>
            <a:ext cx="5347854" cy="365125"/>
          </a:xfrm>
        </p:spPr>
        <p:txBody>
          <a:bodyPr/>
          <a:lstStyle>
            <a:lvl1pPr>
              <a:defRPr sz="1200"/>
            </a:lvl1pPr>
          </a:lstStyle>
          <a:p>
            <a:r>
              <a:rPr lang="en-US" dirty="0" smtClean="0"/>
              <a:t>CONFIDENTIAL AND PROPRIETARY INFORMATION. © 2015 SOGETI USA LLC</a:t>
            </a:r>
            <a:endParaRPr lang="en-US" dirty="0"/>
          </a:p>
        </p:txBody>
      </p:sp>
      <p:sp>
        <p:nvSpPr>
          <p:cNvPr id="6" name="Slide Number Placeholder 5"/>
          <p:cNvSpPr>
            <a:spLocks noGrp="1"/>
          </p:cNvSpPr>
          <p:nvPr>
            <p:ph type="sldNum" sz="quarter" idx="12"/>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8" name="Text Placeholder 7"/>
          <p:cNvSpPr>
            <a:spLocks noGrp="1"/>
          </p:cNvSpPr>
          <p:nvPr>
            <p:ph type="body" sz="quarter" idx="13" hasCustomPrompt="1"/>
          </p:nvPr>
        </p:nvSpPr>
        <p:spPr>
          <a:xfrm>
            <a:off x="239843" y="856142"/>
            <a:ext cx="6070600" cy="315912"/>
          </a:xfrm>
        </p:spPr>
        <p:txBody>
          <a:bodyPr>
            <a:noAutofit/>
          </a:bodyPr>
          <a:lstStyle>
            <a:lvl1pPr marL="0" indent="0">
              <a:buNone/>
              <a:defRPr sz="2000" baseline="0">
                <a:solidFill>
                  <a:schemeClr val="bg2">
                    <a:lumMod val="75000"/>
                  </a:schemeClr>
                </a:solidFill>
              </a:defRPr>
            </a:lvl1pPr>
          </a:lstStyle>
          <a:p>
            <a:pPr lvl="0"/>
            <a:r>
              <a:rPr lang="en-US" dirty="0" smtClean="0"/>
              <a:t>Click to add a little subtitle</a:t>
            </a:r>
            <a:endParaRPr lang="en-US" dirty="0"/>
          </a:p>
        </p:txBody>
      </p:sp>
    </p:spTree>
    <p:extLst>
      <p:ext uri="{BB962C8B-B14F-4D97-AF65-F5344CB8AC3E}">
        <p14:creationId xmlns:p14="http://schemas.microsoft.com/office/powerpoint/2010/main" val="493394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8" name="Footer Placeholder 7"/>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9" name="Slide Number Placeholder 8"/>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51095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4" name="Footer Placeholder 3"/>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5" name="Slide Number Placeholder 4"/>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555049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3" name="Footer Placeholder 2"/>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4" name="Slide Number Placeholder 3"/>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668408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753303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051716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7480659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717023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6"/>
          <a:ext cx="180997" cy="143985"/>
        </p:xfrm>
        <a:graphic>
          <a:graphicData uri="http://schemas.openxmlformats.org/presentationml/2006/ole">
            <mc:AlternateContent xmlns:mc="http://schemas.openxmlformats.org/markup-compatibility/2006">
              <mc:Choice xmlns:v="urn:schemas-microsoft-com:vml" Requires="v">
                <p:oleObj spid="_x0000_s376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6"/>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45630" y="1178868"/>
            <a:ext cx="11543059" cy="4643751"/>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1153913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74357" y="31995"/>
            <a:ext cx="9525343" cy="605230"/>
          </a:xfrm>
          <a:prstGeom prst="rect">
            <a:avLst/>
          </a:prstGeom>
        </p:spPr>
        <p:txBody>
          <a:bodyPr wrap="square">
            <a:spAutoFit/>
          </a:bodyPr>
          <a:lstStyle>
            <a:lvl1pPr>
              <a:defRPr lang="en-US" sz="3333" b="0">
                <a:ln w="0"/>
                <a:solidFill>
                  <a:srgbClr val="C91B24"/>
                </a:solidFill>
                <a:latin typeface="Calibri Light" pitchFamily="34" charset="0"/>
                <a:ea typeface="Calibri Light" pitchFamily="34" charset="0"/>
                <a:cs typeface="Arial" panose="020B0604020202020204" pitchFamily="34" charset="0"/>
              </a:defRPr>
            </a:lvl1pPr>
          </a:lstStyle>
          <a:p>
            <a:pPr marL="0" lvl="0" defTabSz="1217291"/>
            <a:r>
              <a:rPr lang="en-US" dirty="0" smtClean="0"/>
              <a:t>Title</a:t>
            </a:r>
            <a:endParaRPr lang="en-US" dirty="0"/>
          </a:p>
        </p:txBody>
      </p:sp>
      <p:sp>
        <p:nvSpPr>
          <p:cNvPr id="9" name="Picture Placeholder 19"/>
          <p:cNvSpPr>
            <a:spLocks noGrp="1"/>
          </p:cNvSpPr>
          <p:nvPr>
            <p:ph type="pic" sz="quarter" idx="16"/>
          </p:nvPr>
        </p:nvSpPr>
        <p:spPr>
          <a:xfrm>
            <a:off x="1016000" y="1859260"/>
            <a:ext cx="4802909" cy="3292560"/>
          </a:xfrm>
          <a:prstGeom prst="rect">
            <a:avLst/>
          </a:prstGeom>
        </p:spPr>
        <p:txBody>
          <a:bodyPr/>
          <a:lstStyle>
            <a:lvl1pPr marL="0" indent="0">
              <a:buNone/>
              <a:defRPr baseline="0"/>
            </a:lvl1pPr>
          </a:lstStyle>
          <a:p>
            <a:endParaRPr lang="en-US" dirty="0"/>
          </a:p>
        </p:txBody>
      </p:sp>
      <p:sp>
        <p:nvSpPr>
          <p:cNvPr id="10" name="Text Placeholder 22"/>
          <p:cNvSpPr>
            <a:spLocks noGrp="1"/>
          </p:cNvSpPr>
          <p:nvPr>
            <p:ph type="body" sz="quarter" idx="17" hasCustomPrompt="1"/>
          </p:nvPr>
        </p:nvSpPr>
        <p:spPr>
          <a:xfrm>
            <a:off x="6808448" y="1859265"/>
            <a:ext cx="5198824" cy="461665"/>
          </a:xfrm>
          <a:prstGeom prst="rect">
            <a:avLst/>
          </a:prstGeom>
        </p:spPr>
        <p:txBody>
          <a:bodyPr wrap="square">
            <a:spAutoFit/>
          </a:bodyPr>
          <a:lstStyle>
            <a:lvl1pPr marL="0" indent="0">
              <a:buNone/>
              <a:defRPr lang="en-US" sz="2400" b="1" baseline="0" smtClean="0">
                <a:ln w="0"/>
                <a:solidFill>
                  <a:srgbClr val="C00000"/>
                </a:solidFill>
                <a:latin typeface="Segoe UI Semibold" panose="020B0702040204020203" pitchFamily="34" charset="0"/>
                <a:ea typeface="Yu Gothic Light" panose="020B0300000000000000" pitchFamily="34" charset="-128"/>
                <a:cs typeface="Segoe UI Semibold" panose="020B0702040204020203" pitchFamily="34" charset="0"/>
              </a:defRPr>
            </a:lvl1pPr>
            <a:lvl2pPr>
              <a:defRPr lang="en-US" sz="2400" smtClean="0"/>
            </a:lvl2pPr>
            <a:lvl3pPr>
              <a:defRPr lang="en-US" smtClean="0"/>
            </a:lvl3pPr>
            <a:lvl4pPr>
              <a:defRPr lang="en-US" sz="2400" smtClean="0"/>
            </a:lvl4pPr>
            <a:lvl5pPr>
              <a:defRPr lang="en-US" sz="2400"/>
            </a:lvl5pPr>
          </a:lstStyle>
          <a:p>
            <a:pPr marL="0" lvl="0" defTabSz="1217291"/>
            <a:r>
              <a:rPr lang="en-US" dirty="0" smtClean="0"/>
              <a:t>Section Title</a:t>
            </a:r>
            <a:endParaRPr lang="en-US" dirty="0"/>
          </a:p>
        </p:txBody>
      </p:sp>
      <p:sp>
        <p:nvSpPr>
          <p:cNvPr id="11" name="Text Placeholder 24"/>
          <p:cNvSpPr>
            <a:spLocks noGrp="1"/>
          </p:cNvSpPr>
          <p:nvPr>
            <p:ph type="body" sz="quarter" idx="18" hasCustomPrompt="1"/>
          </p:nvPr>
        </p:nvSpPr>
        <p:spPr>
          <a:xfrm>
            <a:off x="6808448" y="2413287"/>
            <a:ext cx="5198824" cy="2483891"/>
          </a:xfrm>
          <a:prstGeom prst="rect">
            <a:avLst/>
          </a:prstGeom>
          <a:noFill/>
        </p:spPr>
        <p:txBody>
          <a:bodyPr wrap="square" lIns="83000" tIns="41500" rIns="83000" bIns="41500">
            <a:spAutoFit/>
          </a:bodyPr>
          <a:lstStyle>
            <a:lvl1pPr marL="0" indent="0">
              <a:buNone/>
              <a:def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defRPr>
            </a:lvl1pPr>
            <a:lvl2pPr>
              <a:defRPr lang="en-US" sz="2400" dirty="0" smtClean="0"/>
            </a:lvl2pPr>
            <a:lvl3pPr>
              <a:defRPr lang="en-US" dirty="0" smtClean="0"/>
            </a:lvl3pPr>
            <a:lvl4pPr>
              <a:defRPr lang="en-US" sz="2400" dirty="0" smtClean="0"/>
            </a:lvl4pPr>
            <a:lvl5pPr>
              <a:defRPr lang="en-US" sz="2400" dirty="0"/>
            </a:lvl5pPr>
          </a:lstStyle>
          <a:p>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Section content. Lorem ipsum dolor sit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amet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consectetur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adipiscing</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elit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rutrum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est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mauris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id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nisl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aliquam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elementum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tortor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ligula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Maecenas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venenatis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euismod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eros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risus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Vivamus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ultricies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dui vitae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tempor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maximus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Integer id tempus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pharetra</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lobortis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magna.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feugiat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tristique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tincidunt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ante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accumsan</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ut.</a:t>
            </a:r>
            <a:endParaRPr lang="en-US" sz="1733" spc="0" dirty="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endParaRPr>
          </a:p>
        </p:txBody>
      </p:sp>
    </p:spTree>
    <p:extLst>
      <p:ext uri="{BB962C8B-B14F-4D97-AF65-F5344CB8AC3E}">
        <p14:creationId xmlns:p14="http://schemas.microsoft.com/office/powerpoint/2010/main" val="123069120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478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00962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B68D6E26-FE28-43E7-963C-4CB512E8886E}" type="datetimeFigureOut">
              <a:rPr lang="en-US">
                <a:solidFill>
                  <a:srgbClr val="262626"/>
                </a:solidFill>
              </a:rPr>
              <a:pPr>
                <a:def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761A9E8D-24DB-4052-B513-C1924E017096}"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13997403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3764867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5717241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3829837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3511403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8" name="Footer Placeholder 7"/>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9" name="Slide Number Placeholder 8"/>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440669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4" name="Footer Placeholder 3"/>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5" name="Slide Number Placeholder 4"/>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952884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3" name="Footer Placeholder 2"/>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4" name="Slide Number Placeholder 3"/>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2793678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5315321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5872316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70827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2D67ECE1-C75D-443A-A25B-A06D2DDD55FE}" type="datetimeFigureOut">
              <a:rPr lang="en-US">
                <a:solidFill>
                  <a:srgbClr val="262626"/>
                </a:solidFill>
              </a:rPr>
              <a:pPr>
                <a:def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B067E3DF-E658-4BA9-8CF5-5AFB388A3B33}"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39420085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1208921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6"/>
          <a:ext cx="180997" cy="143985"/>
        </p:xfrm>
        <a:graphic>
          <a:graphicData uri="http://schemas.openxmlformats.org/presentationml/2006/ole">
            <mc:AlternateContent xmlns:mc="http://schemas.openxmlformats.org/markup-compatibility/2006">
              <mc:Choice xmlns:v="urn:schemas-microsoft-com:vml" Requires="v">
                <p:oleObj spid="_x0000_s58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6"/>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45630" y="1178868"/>
            <a:ext cx="11543059" cy="4643751"/>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1378727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74357" y="31995"/>
            <a:ext cx="9525343" cy="605230"/>
          </a:xfrm>
          <a:prstGeom prst="rect">
            <a:avLst/>
          </a:prstGeom>
        </p:spPr>
        <p:txBody>
          <a:bodyPr wrap="square">
            <a:spAutoFit/>
          </a:bodyPr>
          <a:lstStyle>
            <a:lvl1pPr>
              <a:defRPr lang="en-US" sz="3333" b="0">
                <a:ln w="0"/>
                <a:solidFill>
                  <a:srgbClr val="C91B24"/>
                </a:solidFill>
                <a:latin typeface="Calibri Light" pitchFamily="34" charset="0"/>
                <a:ea typeface="Calibri Light" pitchFamily="34" charset="0"/>
                <a:cs typeface="Arial" panose="020B0604020202020204" pitchFamily="34" charset="0"/>
              </a:defRPr>
            </a:lvl1pPr>
          </a:lstStyle>
          <a:p>
            <a:pPr marL="0" lvl="0" defTabSz="1217291"/>
            <a:r>
              <a:rPr lang="en-US" dirty="0" smtClean="0"/>
              <a:t>Title</a:t>
            </a:r>
            <a:endParaRPr lang="en-US" dirty="0"/>
          </a:p>
        </p:txBody>
      </p:sp>
      <p:sp>
        <p:nvSpPr>
          <p:cNvPr id="9" name="Picture Placeholder 19"/>
          <p:cNvSpPr>
            <a:spLocks noGrp="1"/>
          </p:cNvSpPr>
          <p:nvPr>
            <p:ph type="pic" sz="quarter" idx="16"/>
          </p:nvPr>
        </p:nvSpPr>
        <p:spPr>
          <a:xfrm>
            <a:off x="1016000" y="1859260"/>
            <a:ext cx="4802909" cy="3292560"/>
          </a:xfrm>
          <a:prstGeom prst="rect">
            <a:avLst/>
          </a:prstGeom>
        </p:spPr>
        <p:txBody>
          <a:bodyPr/>
          <a:lstStyle>
            <a:lvl1pPr marL="0" indent="0">
              <a:buNone/>
              <a:defRPr baseline="0"/>
            </a:lvl1pPr>
          </a:lstStyle>
          <a:p>
            <a:endParaRPr lang="en-US" dirty="0"/>
          </a:p>
        </p:txBody>
      </p:sp>
      <p:sp>
        <p:nvSpPr>
          <p:cNvPr id="10" name="Text Placeholder 22"/>
          <p:cNvSpPr>
            <a:spLocks noGrp="1"/>
          </p:cNvSpPr>
          <p:nvPr>
            <p:ph type="body" sz="quarter" idx="17" hasCustomPrompt="1"/>
          </p:nvPr>
        </p:nvSpPr>
        <p:spPr>
          <a:xfrm>
            <a:off x="6808448" y="1859265"/>
            <a:ext cx="5198824" cy="461665"/>
          </a:xfrm>
          <a:prstGeom prst="rect">
            <a:avLst/>
          </a:prstGeom>
        </p:spPr>
        <p:txBody>
          <a:bodyPr wrap="square">
            <a:spAutoFit/>
          </a:bodyPr>
          <a:lstStyle>
            <a:lvl1pPr marL="0" indent="0">
              <a:buNone/>
              <a:defRPr lang="en-US" sz="2400" b="1" baseline="0" smtClean="0">
                <a:ln w="0"/>
                <a:solidFill>
                  <a:srgbClr val="C00000"/>
                </a:solidFill>
                <a:latin typeface="Segoe UI Semibold" panose="020B0702040204020203" pitchFamily="34" charset="0"/>
                <a:ea typeface="Yu Gothic Light" panose="020B0300000000000000" pitchFamily="34" charset="-128"/>
                <a:cs typeface="Segoe UI Semibold" panose="020B0702040204020203" pitchFamily="34" charset="0"/>
              </a:defRPr>
            </a:lvl1pPr>
            <a:lvl2pPr>
              <a:defRPr lang="en-US" sz="2400" smtClean="0"/>
            </a:lvl2pPr>
            <a:lvl3pPr>
              <a:defRPr lang="en-US" smtClean="0"/>
            </a:lvl3pPr>
            <a:lvl4pPr>
              <a:defRPr lang="en-US" sz="2400" smtClean="0"/>
            </a:lvl4pPr>
            <a:lvl5pPr>
              <a:defRPr lang="en-US" sz="2400"/>
            </a:lvl5pPr>
          </a:lstStyle>
          <a:p>
            <a:pPr marL="0" lvl="0" defTabSz="1217291"/>
            <a:r>
              <a:rPr lang="en-US" dirty="0" smtClean="0"/>
              <a:t>Section Title</a:t>
            </a:r>
            <a:endParaRPr lang="en-US" dirty="0"/>
          </a:p>
        </p:txBody>
      </p:sp>
      <p:sp>
        <p:nvSpPr>
          <p:cNvPr id="11" name="Text Placeholder 24"/>
          <p:cNvSpPr>
            <a:spLocks noGrp="1"/>
          </p:cNvSpPr>
          <p:nvPr>
            <p:ph type="body" sz="quarter" idx="18" hasCustomPrompt="1"/>
          </p:nvPr>
        </p:nvSpPr>
        <p:spPr>
          <a:xfrm>
            <a:off x="6808448" y="2413287"/>
            <a:ext cx="5198824" cy="2483891"/>
          </a:xfrm>
          <a:prstGeom prst="rect">
            <a:avLst/>
          </a:prstGeom>
          <a:noFill/>
        </p:spPr>
        <p:txBody>
          <a:bodyPr wrap="square" lIns="83000" tIns="41500" rIns="83000" bIns="41500">
            <a:spAutoFit/>
          </a:bodyPr>
          <a:lstStyle>
            <a:lvl1pPr marL="0" indent="0">
              <a:buNone/>
              <a:def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defRPr>
            </a:lvl1pPr>
            <a:lvl2pPr>
              <a:defRPr lang="en-US" sz="2400" dirty="0" smtClean="0"/>
            </a:lvl2pPr>
            <a:lvl3pPr>
              <a:defRPr lang="en-US" dirty="0" smtClean="0"/>
            </a:lvl3pPr>
            <a:lvl4pPr>
              <a:defRPr lang="en-US" sz="2400" dirty="0" smtClean="0"/>
            </a:lvl4pPr>
            <a:lvl5pPr>
              <a:defRPr lang="en-US" sz="2400" dirty="0"/>
            </a:lvl5pPr>
          </a:lstStyle>
          <a:p>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Section content. Lorem ipsum dolor sit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amet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consectetur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adipiscing</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elit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rutrum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est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mauris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id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nisl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aliquam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elementum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tortor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ligula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Maecenas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venenatis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euismod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eros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risus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Vivamus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ultricies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dui vitae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tempor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maximus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Integer id tempus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pharetra</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lobortis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magna.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feugiat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tristique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tincidunt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ante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accumsan</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ut.</a:t>
            </a:r>
            <a:endParaRPr lang="en-US" sz="1733" spc="0" dirty="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endParaRPr>
          </a:p>
        </p:txBody>
      </p:sp>
    </p:spTree>
    <p:extLst>
      <p:ext uri="{BB962C8B-B14F-4D97-AF65-F5344CB8AC3E}">
        <p14:creationId xmlns:p14="http://schemas.microsoft.com/office/powerpoint/2010/main" val="311690382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683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13297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1627276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9541777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7250385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6651492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8" name="Footer Placeholder 7"/>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9" name="Slide Number Placeholder 8"/>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0777511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4" name="Footer Placeholder 3"/>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5" name="Slide Number Placeholder 4"/>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21721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B729B95E-0063-404C-8076-2DCFD4E0D9A4}" type="datetimeFigureOut">
              <a:rPr lang="en-US">
                <a:solidFill>
                  <a:srgbClr val="262626"/>
                </a:solidFill>
              </a:rPr>
              <a:pPr>
                <a:def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43F1115D-64E9-4AF8-84AB-D4D1512FB489}"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27317745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3" name="Footer Placeholder 2"/>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4" name="Slide Number Placeholder 3"/>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82017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6482284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2391513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9842383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7610856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6"/>
          <a:ext cx="180997" cy="143985"/>
        </p:xfrm>
        <a:graphic>
          <a:graphicData uri="http://schemas.openxmlformats.org/presentationml/2006/ole">
            <mc:AlternateContent xmlns:mc="http://schemas.openxmlformats.org/markup-compatibility/2006">
              <mc:Choice xmlns:v="urn:schemas-microsoft-com:vml" Requires="v">
                <p:oleObj spid="_x0000_s78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6"/>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45630" y="1178868"/>
            <a:ext cx="11543059" cy="4643751"/>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5572226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74357" y="31995"/>
            <a:ext cx="9525343" cy="605230"/>
          </a:xfrm>
          <a:prstGeom prst="rect">
            <a:avLst/>
          </a:prstGeom>
        </p:spPr>
        <p:txBody>
          <a:bodyPr wrap="square">
            <a:spAutoFit/>
          </a:bodyPr>
          <a:lstStyle>
            <a:lvl1pPr>
              <a:defRPr lang="en-US" sz="3333" b="0">
                <a:ln w="0"/>
                <a:solidFill>
                  <a:srgbClr val="C91B24"/>
                </a:solidFill>
                <a:latin typeface="Calibri Light" pitchFamily="34" charset="0"/>
                <a:ea typeface="Calibri Light" pitchFamily="34" charset="0"/>
                <a:cs typeface="Arial" panose="020B0604020202020204" pitchFamily="34" charset="0"/>
              </a:defRPr>
            </a:lvl1pPr>
          </a:lstStyle>
          <a:p>
            <a:pPr marL="0" lvl="0" defTabSz="1217291"/>
            <a:r>
              <a:rPr lang="en-US" dirty="0" smtClean="0"/>
              <a:t>Title</a:t>
            </a:r>
            <a:endParaRPr lang="en-US" dirty="0"/>
          </a:p>
        </p:txBody>
      </p:sp>
      <p:sp>
        <p:nvSpPr>
          <p:cNvPr id="9" name="Picture Placeholder 19"/>
          <p:cNvSpPr>
            <a:spLocks noGrp="1"/>
          </p:cNvSpPr>
          <p:nvPr>
            <p:ph type="pic" sz="quarter" idx="16"/>
          </p:nvPr>
        </p:nvSpPr>
        <p:spPr>
          <a:xfrm>
            <a:off x="1016000" y="1859260"/>
            <a:ext cx="4802909" cy="3292560"/>
          </a:xfrm>
          <a:prstGeom prst="rect">
            <a:avLst/>
          </a:prstGeom>
        </p:spPr>
        <p:txBody>
          <a:bodyPr/>
          <a:lstStyle>
            <a:lvl1pPr marL="0" indent="0">
              <a:buNone/>
              <a:defRPr baseline="0"/>
            </a:lvl1pPr>
          </a:lstStyle>
          <a:p>
            <a:endParaRPr lang="en-US" dirty="0"/>
          </a:p>
        </p:txBody>
      </p:sp>
      <p:sp>
        <p:nvSpPr>
          <p:cNvPr id="10" name="Text Placeholder 22"/>
          <p:cNvSpPr>
            <a:spLocks noGrp="1"/>
          </p:cNvSpPr>
          <p:nvPr>
            <p:ph type="body" sz="quarter" idx="17" hasCustomPrompt="1"/>
          </p:nvPr>
        </p:nvSpPr>
        <p:spPr>
          <a:xfrm>
            <a:off x="6808448" y="1859265"/>
            <a:ext cx="5198824" cy="461665"/>
          </a:xfrm>
          <a:prstGeom prst="rect">
            <a:avLst/>
          </a:prstGeom>
        </p:spPr>
        <p:txBody>
          <a:bodyPr wrap="square">
            <a:spAutoFit/>
          </a:bodyPr>
          <a:lstStyle>
            <a:lvl1pPr marL="0" indent="0">
              <a:buNone/>
              <a:defRPr lang="en-US" sz="2400" b="1" baseline="0" smtClean="0">
                <a:ln w="0"/>
                <a:solidFill>
                  <a:srgbClr val="C00000"/>
                </a:solidFill>
                <a:latin typeface="Segoe UI Semibold" panose="020B0702040204020203" pitchFamily="34" charset="0"/>
                <a:ea typeface="Yu Gothic Light" panose="020B0300000000000000" pitchFamily="34" charset="-128"/>
                <a:cs typeface="Segoe UI Semibold" panose="020B0702040204020203" pitchFamily="34" charset="0"/>
              </a:defRPr>
            </a:lvl1pPr>
            <a:lvl2pPr>
              <a:defRPr lang="en-US" sz="2400" smtClean="0"/>
            </a:lvl2pPr>
            <a:lvl3pPr>
              <a:defRPr lang="en-US" smtClean="0"/>
            </a:lvl3pPr>
            <a:lvl4pPr>
              <a:defRPr lang="en-US" sz="2400" smtClean="0"/>
            </a:lvl4pPr>
            <a:lvl5pPr>
              <a:defRPr lang="en-US" sz="2400"/>
            </a:lvl5pPr>
          </a:lstStyle>
          <a:p>
            <a:pPr marL="0" lvl="0" defTabSz="1217291"/>
            <a:r>
              <a:rPr lang="en-US" dirty="0" smtClean="0"/>
              <a:t>Section Title</a:t>
            </a:r>
            <a:endParaRPr lang="en-US" dirty="0"/>
          </a:p>
        </p:txBody>
      </p:sp>
      <p:sp>
        <p:nvSpPr>
          <p:cNvPr id="11" name="Text Placeholder 24"/>
          <p:cNvSpPr>
            <a:spLocks noGrp="1"/>
          </p:cNvSpPr>
          <p:nvPr>
            <p:ph type="body" sz="quarter" idx="18" hasCustomPrompt="1"/>
          </p:nvPr>
        </p:nvSpPr>
        <p:spPr>
          <a:xfrm>
            <a:off x="6808448" y="2413287"/>
            <a:ext cx="5198824" cy="2483891"/>
          </a:xfrm>
          <a:prstGeom prst="rect">
            <a:avLst/>
          </a:prstGeom>
          <a:noFill/>
        </p:spPr>
        <p:txBody>
          <a:bodyPr wrap="square" lIns="83000" tIns="41500" rIns="83000" bIns="41500">
            <a:spAutoFit/>
          </a:bodyPr>
          <a:lstStyle>
            <a:lvl1pPr marL="0" indent="0">
              <a:buNone/>
              <a:def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defRPr>
            </a:lvl1pPr>
            <a:lvl2pPr>
              <a:defRPr lang="en-US" sz="2400" dirty="0" smtClean="0"/>
            </a:lvl2pPr>
            <a:lvl3pPr>
              <a:defRPr lang="en-US" dirty="0" smtClean="0"/>
            </a:lvl3pPr>
            <a:lvl4pPr>
              <a:defRPr lang="en-US" sz="2400" dirty="0" smtClean="0"/>
            </a:lvl4pPr>
            <a:lvl5pPr>
              <a:defRPr lang="en-US" sz="2400" dirty="0"/>
            </a:lvl5pPr>
          </a:lstStyle>
          <a:p>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Section content. Lorem ipsum dolor sit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amet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consectetur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adipiscing</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elit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rutrum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est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mauris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id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nisl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aliquam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elementum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tortor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ligula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Maecenas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venenatis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euismod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eros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risus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Vivamus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ultricies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dui vitae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tempor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maximus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Integer id tempus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pharetra</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lobortis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magna.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feugiat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tristique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tincidunt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ante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accumsan</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ut.</a:t>
            </a:r>
            <a:endParaRPr lang="en-US" sz="1733" spc="0" dirty="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endParaRPr>
          </a:p>
        </p:txBody>
      </p:sp>
    </p:spTree>
    <p:extLst>
      <p:ext uri="{BB962C8B-B14F-4D97-AF65-F5344CB8AC3E}">
        <p14:creationId xmlns:p14="http://schemas.microsoft.com/office/powerpoint/2010/main" val="342031701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888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41898286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9693689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29980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6A9F5DC5-D442-4030-8FA0-A513E3E1574A}" type="datetimeFigureOut">
              <a:rPr lang="en-US">
                <a:solidFill>
                  <a:srgbClr val="262626"/>
                </a:solidFill>
              </a:rPr>
              <a:pPr>
                <a:def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B5DE6F4C-5292-4A94-A135-215032029AA7}"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26462111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2328756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3153271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8" name="Footer Placeholder 7"/>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9" name="Slide Number Placeholder 8"/>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0875310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4" name="Footer Placeholder 3"/>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5" name="Slide Number Placeholder 4"/>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6918758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3" name="Footer Placeholder 2"/>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4" name="Slide Number Placeholder 3"/>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5646899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0280291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7785056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49269699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72301253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6"/>
          <a:ext cx="180997" cy="143985"/>
        </p:xfrm>
        <a:graphic>
          <a:graphicData uri="http://schemas.openxmlformats.org/presentationml/2006/ole">
            <mc:AlternateContent xmlns:mc="http://schemas.openxmlformats.org/markup-compatibility/2006">
              <mc:Choice xmlns:v="urn:schemas-microsoft-com:vml" Requires="v">
                <p:oleObj spid="_x0000_s990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6"/>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45630" y="1178868"/>
            <a:ext cx="11543059" cy="4643751"/>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3126276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EFBA5D25-9921-4913-8C29-02C6CE24A40A}" type="datetimeFigureOut">
              <a:rPr lang="en-US">
                <a:solidFill>
                  <a:srgbClr val="262626"/>
                </a:solidFill>
              </a:rPr>
              <a:pPr>
                <a:defRPr/>
              </a:pPr>
              <a:t>3/20/2017</a:t>
            </a:fld>
            <a:endParaRPr lang="en-US">
              <a:solidFill>
                <a:srgbClr val="262626"/>
              </a:solidFill>
            </a:endParaRPr>
          </a:p>
        </p:txBody>
      </p:sp>
      <p:sp>
        <p:nvSpPr>
          <p:cNvPr id="8" name="Footer Placeholder 7"/>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9" name="Slide Number Placeholder 8"/>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272C9F81-C4D7-42C9-8F39-88096184812D}"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158862690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74357" y="31995"/>
            <a:ext cx="9525343" cy="605230"/>
          </a:xfrm>
          <a:prstGeom prst="rect">
            <a:avLst/>
          </a:prstGeom>
        </p:spPr>
        <p:txBody>
          <a:bodyPr wrap="square">
            <a:spAutoFit/>
          </a:bodyPr>
          <a:lstStyle>
            <a:lvl1pPr>
              <a:defRPr lang="en-US" sz="3333" b="0">
                <a:ln w="0"/>
                <a:solidFill>
                  <a:srgbClr val="C91B24"/>
                </a:solidFill>
                <a:latin typeface="Calibri Light" pitchFamily="34" charset="0"/>
                <a:ea typeface="Calibri Light" pitchFamily="34" charset="0"/>
                <a:cs typeface="Arial" panose="020B0604020202020204" pitchFamily="34" charset="0"/>
              </a:defRPr>
            </a:lvl1pPr>
          </a:lstStyle>
          <a:p>
            <a:pPr marL="0" lvl="0" defTabSz="1217291"/>
            <a:r>
              <a:rPr lang="en-US" dirty="0" smtClean="0"/>
              <a:t>Title</a:t>
            </a:r>
            <a:endParaRPr lang="en-US" dirty="0"/>
          </a:p>
        </p:txBody>
      </p:sp>
      <p:sp>
        <p:nvSpPr>
          <p:cNvPr id="9" name="Picture Placeholder 19"/>
          <p:cNvSpPr>
            <a:spLocks noGrp="1"/>
          </p:cNvSpPr>
          <p:nvPr>
            <p:ph type="pic" sz="quarter" idx="16"/>
          </p:nvPr>
        </p:nvSpPr>
        <p:spPr>
          <a:xfrm>
            <a:off x="1016000" y="1859260"/>
            <a:ext cx="4802909" cy="3292560"/>
          </a:xfrm>
          <a:prstGeom prst="rect">
            <a:avLst/>
          </a:prstGeom>
        </p:spPr>
        <p:txBody>
          <a:bodyPr/>
          <a:lstStyle>
            <a:lvl1pPr marL="0" indent="0">
              <a:buNone/>
              <a:defRPr baseline="0"/>
            </a:lvl1pPr>
          </a:lstStyle>
          <a:p>
            <a:endParaRPr lang="en-US" dirty="0"/>
          </a:p>
        </p:txBody>
      </p:sp>
      <p:sp>
        <p:nvSpPr>
          <p:cNvPr id="10" name="Text Placeholder 22"/>
          <p:cNvSpPr>
            <a:spLocks noGrp="1"/>
          </p:cNvSpPr>
          <p:nvPr>
            <p:ph type="body" sz="quarter" idx="17" hasCustomPrompt="1"/>
          </p:nvPr>
        </p:nvSpPr>
        <p:spPr>
          <a:xfrm>
            <a:off x="6808448" y="1859265"/>
            <a:ext cx="5198824" cy="461665"/>
          </a:xfrm>
          <a:prstGeom prst="rect">
            <a:avLst/>
          </a:prstGeom>
        </p:spPr>
        <p:txBody>
          <a:bodyPr wrap="square">
            <a:spAutoFit/>
          </a:bodyPr>
          <a:lstStyle>
            <a:lvl1pPr marL="0" indent="0">
              <a:buNone/>
              <a:defRPr lang="en-US" sz="2400" b="1" baseline="0" smtClean="0">
                <a:ln w="0"/>
                <a:solidFill>
                  <a:srgbClr val="C00000"/>
                </a:solidFill>
                <a:latin typeface="Segoe UI Semibold" panose="020B0702040204020203" pitchFamily="34" charset="0"/>
                <a:ea typeface="Yu Gothic Light" panose="020B0300000000000000" pitchFamily="34" charset="-128"/>
                <a:cs typeface="Segoe UI Semibold" panose="020B0702040204020203" pitchFamily="34" charset="0"/>
              </a:defRPr>
            </a:lvl1pPr>
            <a:lvl2pPr>
              <a:defRPr lang="en-US" sz="2400" smtClean="0"/>
            </a:lvl2pPr>
            <a:lvl3pPr>
              <a:defRPr lang="en-US" smtClean="0"/>
            </a:lvl3pPr>
            <a:lvl4pPr>
              <a:defRPr lang="en-US" sz="2400" smtClean="0"/>
            </a:lvl4pPr>
            <a:lvl5pPr>
              <a:defRPr lang="en-US" sz="2400"/>
            </a:lvl5pPr>
          </a:lstStyle>
          <a:p>
            <a:pPr marL="0" lvl="0" defTabSz="1217291"/>
            <a:r>
              <a:rPr lang="en-US" dirty="0" smtClean="0"/>
              <a:t>Section Title</a:t>
            </a:r>
            <a:endParaRPr lang="en-US" dirty="0"/>
          </a:p>
        </p:txBody>
      </p:sp>
      <p:sp>
        <p:nvSpPr>
          <p:cNvPr id="11" name="Text Placeholder 24"/>
          <p:cNvSpPr>
            <a:spLocks noGrp="1"/>
          </p:cNvSpPr>
          <p:nvPr>
            <p:ph type="body" sz="quarter" idx="18" hasCustomPrompt="1"/>
          </p:nvPr>
        </p:nvSpPr>
        <p:spPr>
          <a:xfrm>
            <a:off x="6808448" y="2413287"/>
            <a:ext cx="5198824" cy="2483891"/>
          </a:xfrm>
          <a:prstGeom prst="rect">
            <a:avLst/>
          </a:prstGeom>
          <a:noFill/>
        </p:spPr>
        <p:txBody>
          <a:bodyPr wrap="square" lIns="83000" tIns="41500" rIns="83000" bIns="41500">
            <a:spAutoFit/>
          </a:bodyPr>
          <a:lstStyle>
            <a:lvl1pPr marL="0" indent="0">
              <a:buNone/>
              <a:def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defRPr>
            </a:lvl1pPr>
            <a:lvl2pPr>
              <a:defRPr lang="en-US" sz="2400" dirty="0" smtClean="0"/>
            </a:lvl2pPr>
            <a:lvl3pPr>
              <a:defRPr lang="en-US" dirty="0" smtClean="0"/>
            </a:lvl3pPr>
            <a:lvl4pPr>
              <a:defRPr lang="en-US" sz="2400" dirty="0" smtClean="0"/>
            </a:lvl4pPr>
            <a:lvl5pPr>
              <a:defRPr lang="en-US" sz="2400" dirty="0"/>
            </a:lvl5pPr>
          </a:lstStyle>
          <a:p>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Section content. Lorem ipsum dolor sit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amet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consectetur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adipiscing</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elit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rutrum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est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mauris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id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nisl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aliquam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elementum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tortor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ligula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Maecenas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venenatis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euismod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eros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risus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Vivamus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ultricies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dui vitae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tempor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maximus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Integer id tempus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pharetra</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lobortis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magna.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feugiat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tristique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tincidunt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ante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accumsan</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ut.</a:t>
            </a:r>
            <a:endParaRPr lang="en-US" sz="1733" spc="0" dirty="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endParaRPr>
          </a:p>
        </p:txBody>
      </p:sp>
    </p:spTree>
    <p:extLst>
      <p:ext uri="{BB962C8B-B14F-4D97-AF65-F5344CB8AC3E}">
        <p14:creationId xmlns:p14="http://schemas.microsoft.com/office/powerpoint/2010/main" val="100142056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1093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319240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8726207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7433564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0116822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6711474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8" name="Footer Placeholder 7"/>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9" name="Slide Number Placeholder 8"/>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3220859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4" name="Footer Placeholder 3"/>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5" name="Slide Number Placeholder 4"/>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5671295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3" name="Footer Placeholder 2"/>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4" name="Slide Number Placeholder 3"/>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42550813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39682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B73265B6-2D8D-40EE-B818-5B0B89A62E36}" type="datetimeFigureOut">
              <a:rPr lang="en-US">
                <a:solidFill>
                  <a:srgbClr val="262626"/>
                </a:solidFill>
              </a:rPr>
              <a:pPr>
                <a:defRPr/>
              </a:pPr>
              <a:t>3/20/2017</a:t>
            </a:fld>
            <a:endParaRPr lang="en-US">
              <a:solidFill>
                <a:srgbClr val="262626"/>
              </a:solidFill>
            </a:endParaRPr>
          </a:p>
        </p:txBody>
      </p:sp>
      <p:sp>
        <p:nvSpPr>
          <p:cNvPr id="4" name="Footer Placeholder 3"/>
          <p:cNvSpPr>
            <a:spLocks noGrp="1"/>
          </p:cNvSpPr>
          <p:nvPr>
            <p:ph type="ftr" sz="quarter" idx="11"/>
          </p:nvPr>
        </p:nvSpPr>
        <p:spPr>
          <a:xfrm>
            <a:off x="3896659" y="5253692"/>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dirty="0">
              <a:solidFill>
                <a:srgbClr val="262626"/>
              </a:solidFill>
            </a:endParaRPr>
          </a:p>
        </p:txBody>
      </p:sp>
      <p:sp>
        <p:nvSpPr>
          <p:cNvPr id="5" name="Slide Number Placeholder 4"/>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9337755D-3EA1-4565-B0BF-38B6D2C2453C}"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403912940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2790854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717659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8766812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6"/>
          <a:ext cx="180997" cy="143985"/>
        </p:xfrm>
        <a:graphic>
          <a:graphicData uri="http://schemas.openxmlformats.org/presentationml/2006/ole">
            <mc:AlternateContent xmlns:mc="http://schemas.openxmlformats.org/markup-compatibility/2006">
              <mc:Choice xmlns:v="urn:schemas-microsoft-com:vml" Requires="v">
                <p:oleObj spid="_x0000_s119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6"/>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45630" y="1178868"/>
            <a:ext cx="11543059" cy="4643751"/>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006017516"/>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74357" y="31995"/>
            <a:ext cx="9525343" cy="605230"/>
          </a:xfrm>
          <a:prstGeom prst="rect">
            <a:avLst/>
          </a:prstGeom>
        </p:spPr>
        <p:txBody>
          <a:bodyPr wrap="square">
            <a:spAutoFit/>
          </a:bodyPr>
          <a:lstStyle>
            <a:lvl1pPr>
              <a:defRPr lang="en-US" sz="3333" b="0">
                <a:ln w="0"/>
                <a:solidFill>
                  <a:srgbClr val="C91B24"/>
                </a:solidFill>
                <a:latin typeface="Calibri Light" pitchFamily="34" charset="0"/>
                <a:ea typeface="Calibri Light" pitchFamily="34" charset="0"/>
                <a:cs typeface="Arial" panose="020B0604020202020204" pitchFamily="34" charset="0"/>
              </a:defRPr>
            </a:lvl1pPr>
          </a:lstStyle>
          <a:p>
            <a:pPr marL="0" lvl="0" defTabSz="1217291"/>
            <a:r>
              <a:rPr lang="en-US" dirty="0" smtClean="0"/>
              <a:t>Title</a:t>
            </a:r>
            <a:endParaRPr lang="en-US" dirty="0"/>
          </a:p>
        </p:txBody>
      </p:sp>
      <p:sp>
        <p:nvSpPr>
          <p:cNvPr id="9" name="Picture Placeholder 19"/>
          <p:cNvSpPr>
            <a:spLocks noGrp="1"/>
          </p:cNvSpPr>
          <p:nvPr>
            <p:ph type="pic" sz="quarter" idx="16"/>
          </p:nvPr>
        </p:nvSpPr>
        <p:spPr>
          <a:xfrm>
            <a:off x="1016000" y="1859260"/>
            <a:ext cx="4802909" cy="3292560"/>
          </a:xfrm>
          <a:prstGeom prst="rect">
            <a:avLst/>
          </a:prstGeom>
        </p:spPr>
        <p:txBody>
          <a:bodyPr/>
          <a:lstStyle>
            <a:lvl1pPr marL="0" indent="0">
              <a:buNone/>
              <a:defRPr baseline="0"/>
            </a:lvl1pPr>
          </a:lstStyle>
          <a:p>
            <a:endParaRPr lang="en-US" dirty="0"/>
          </a:p>
        </p:txBody>
      </p:sp>
      <p:sp>
        <p:nvSpPr>
          <p:cNvPr id="10" name="Text Placeholder 22"/>
          <p:cNvSpPr>
            <a:spLocks noGrp="1"/>
          </p:cNvSpPr>
          <p:nvPr>
            <p:ph type="body" sz="quarter" idx="17" hasCustomPrompt="1"/>
          </p:nvPr>
        </p:nvSpPr>
        <p:spPr>
          <a:xfrm>
            <a:off x="6808448" y="1859265"/>
            <a:ext cx="5198824" cy="461665"/>
          </a:xfrm>
          <a:prstGeom prst="rect">
            <a:avLst/>
          </a:prstGeom>
        </p:spPr>
        <p:txBody>
          <a:bodyPr wrap="square">
            <a:spAutoFit/>
          </a:bodyPr>
          <a:lstStyle>
            <a:lvl1pPr marL="0" indent="0">
              <a:buNone/>
              <a:defRPr lang="en-US" sz="2400" b="1" baseline="0" smtClean="0">
                <a:ln w="0"/>
                <a:solidFill>
                  <a:srgbClr val="C00000"/>
                </a:solidFill>
                <a:latin typeface="Segoe UI Semibold" panose="020B0702040204020203" pitchFamily="34" charset="0"/>
                <a:ea typeface="Yu Gothic Light" panose="020B0300000000000000" pitchFamily="34" charset="-128"/>
                <a:cs typeface="Segoe UI Semibold" panose="020B0702040204020203" pitchFamily="34" charset="0"/>
              </a:defRPr>
            </a:lvl1pPr>
            <a:lvl2pPr>
              <a:defRPr lang="en-US" sz="2400" smtClean="0"/>
            </a:lvl2pPr>
            <a:lvl3pPr>
              <a:defRPr lang="en-US" smtClean="0"/>
            </a:lvl3pPr>
            <a:lvl4pPr>
              <a:defRPr lang="en-US" sz="2400" smtClean="0"/>
            </a:lvl4pPr>
            <a:lvl5pPr>
              <a:defRPr lang="en-US" sz="2400"/>
            </a:lvl5pPr>
          </a:lstStyle>
          <a:p>
            <a:pPr marL="0" lvl="0" defTabSz="1217291"/>
            <a:r>
              <a:rPr lang="en-US" dirty="0" smtClean="0"/>
              <a:t>Section Title</a:t>
            </a:r>
            <a:endParaRPr lang="en-US" dirty="0"/>
          </a:p>
        </p:txBody>
      </p:sp>
      <p:sp>
        <p:nvSpPr>
          <p:cNvPr id="11" name="Text Placeholder 24"/>
          <p:cNvSpPr>
            <a:spLocks noGrp="1"/>
          </p:cNvSpPr>
          <p:nvPr>
            <p:ph type="body" sz="quarter" idx="18" hasCustomPrompt="1"/>
          </p:nvPr>
        </p:nvSpPr>
        <p:spPr>
          <a:xfrm>
            <a:off x="6808448" y="2413287"/>
            <a:ext cx="5198824" cy="2483891"/>
          </a:xfrm>
          <a:prstGeom prst="rect">
            <a:avLst/>
          </a:prstGeom>
          <a:noFill/>
        </p:spPr>
        <p:txBody>
          <a:bodyPr wrap="square" lIns="83000" tIns="41500" rIns="83000" bIns="41500">
            <a:spAutoFit/>
          </a:bodyPr>
          <a:lstStyle>
            <a:lvl1pPr marL="0" indent="0">
              <a:buNone/>
              <a:def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defRPr>
            </a:lvl1pPr>
            <a:lvl2pPr>
              <a:defRPr lang="en-US" sz="2400" dirty="0" smtClean="0"/>
            </a:lvl2pPr>
            <a:lvl3pPr>
              <a:defRPr lang="en-US" dirty="0" smtClean="0"/>
            </a:lvl3pPr>
            <a:lvl4pPr>
              <a:defRPr lang="en-US" sz="2400" dirty="0" smtClean="0"/>
            </a:lvl4pPr>
            <a:lvl5pPr>
              <a:defRPr lang="en-US" sz="2400" dirty="0"/>
            </a:lvl5pPr>
          </a:lstStyle>
          <a:p>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Section content. Lorem ipsum dolor sit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amet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consectetur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adipiscing</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elit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rutrum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est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mauris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id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nisl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aliquam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elementum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tortor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ligula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Maecenas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venenatis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euismod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eros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risus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Vivamus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ultricies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dui vitae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tempor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maximus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Integer id tempus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pharetra</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lobortis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magna.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feugiat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tristique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tincidunt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ante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accumsan</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ut.</a:t>
            </a:r>
            <a:endParaRPr lang="en-US" sz="1733" spc="0" dirty="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endParaRPr>
          </a:p>
        </p:txBody>
      </p:sp>
    </p:spTree>
    <p:extLst>
      <p:ext uri="{BB962C8B-B14F-4D97-AF65-F5344CB8AC3E}">
        <p14:creationId xmlns:p14="http://schemas.microsoft.com/office/powerpoint/2010/main" val="3914391670"/>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1298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79010766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7348622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125238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3056410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022927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fld id="{986B0B9E-D53B-45ED-BD83-8DC851B3C648}" type="datetimeFigureOut">
              <a:rPr lang="en-US">
                <a:solidFill>
                  <a:srgbClr val="262626"/>
                </a:solidFill>
              </a:rPr>
              <a:pPr>
                <a:defRPr/>
              </a:pPr>
              <a:t>3/20/2017</a:t>
            </a:fld>
            <a:endParaRPr lang="en-US">
              <a:solidFill>
                <a:srgbClr val="262626"/>
              </a:solidFill>
            </a:endParaRPr>
          </a:p>
        </p:txBody>
      </p:sp>
      <p:sp>
        <p:nvSpPr>
          <p:cNvPr id="3" name="Footer Placeholder 2"/>
          <p:cNvSpPr>
            <a:spLocks noGrp="1"/>
          </p:cNvSpPr>
          <p:nvPr>
            <p:ph type="ftr" sz="quarter" idx="11"/>
          </p:nvPr>
        </p:nvSpPr>
        <p:spPr>
          <a:xfrm>
            <a:off x="4165600" y="6356351"/>
            <a:ext cx="3860800" cy="366183"/>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solidFill>
                <a:srgbClr val="262626"/>
              </a:solidFill>
            </a:endParaRPr>
          </a:p>
        </p:txBody>
      </p:sp>
      <p:sp>
        <p:nvSpPr>
          <p:cNvPr id="4" name="Slide Number Placeholder 3"/>
          <p:cNvSpPr>
            <a:spLocks noGrp="1"/>
          </p:cNvSpPr>
          <p:nvPr>
            <p:ph type="sldNum" sz="quarter" idx="12"/>
          </p:nvPr>
        </p:nvSpPr>
        <p:spPr>
          <a:xfrm>
            <a:off x="8737600" y="6356351"/>
            <a:ext cx="2844800" cy="366183"/>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Calibri" panose="020F0502020204030204" pitchFamily="34" charset="0"/>
              </a:defRPr>
            </a:lvl1pPr>
          </a:lstStyle>
          <a:p>
            <a:pPr fontAlgn="base">
              <a:spcBef>
                <a:spcPct val="0"/>
              </a:spcBef>
              <a:spcAft>
                <a:spcPct val="0"/>
              </a:spcAft>
              <a:defRPr/>
            </a:pPr>
            <a:fld id="{7BA4B96E-8C04-4100-B886-562094859F43}" type="slidenum">
              <a:rPr lang="en-US" altLang="en-US">
                <a:solidFill>
                  <a:srgbClr val="262626"/>
                </a:solidFill>
                <a:cs typeface="Arial" panose="020B0604020202020204" pitchFamily="34" charset="0"/>
              </a:rPr>
              <a:pPr fontAlgn="base">
                <a:spcBef>
                  <a:spcPct val="0"/>
                </a:spcBef>
                <a:spcAft>
                  <a:spcPct val="0"/>
                </a:spcAft>
                <a:defRPr/>
              </a:pPr>
              <a:t>‹#›</a:t>
            </a:fld>
            <a:endParaRPr lang="en-US" altLang="en-US">
              <a:solidFill>
                <a:srgbClr val="262626"/>
              </a:solidFill>
              <a:cs typeface="Arial" panose="020B0604020202020204" pitchFamily="34" charset="0"/>
            </a:endParaRPr>
          </a:p>
        </p:txBody>
      </p:sp>
    </p:spTree>
    <p:extLst>
      <p:ext uri="{BB962C8B-B14F-4D97-AF65-F5344CB8AC3E}">
        <p14:creationId xmlns:p14="http://schemas.microsoft.com/office/powerpoint/2010/main" val="31135375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8" name="Footer Placeholder 7"/>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9" name="Slide Number Placeholder 8"/>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9490678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4" name="Footer Placeholder 3"/>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5" name="Slide Number Placeholder 4"/>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0479706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3" name="Footer Placeholder 2"/>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4" name="Slide Number Placeholder 3"/>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91149570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9813722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6" name="Footer Placeholder 5"/>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7" name="Slide Number Placeholder 6"/>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179864133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20648367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6183"/>
          </a:xfrm>
          <a:prstGeom prst="rect">
            <a:avLst/>
          </a:prstGeom>
        </p:spPr>
        <p:txBody>
          <a:bodyPr/>
          <a:lstStyle/>
          <a:p>
            <a:fld id="{B65E5D28-DD98-4E91-9A47-5EF3E6FFCD68}" type="datetimeFigureOut">
              <a:rPr lang="en-US" smtClean="0">
                <a:solidFill>
                  <a:srgbClr val="262626"/>
                </a:solidFill>
              </a:rPr>
              <a:pPr/>
              <a:t>3/20/2017</a:t>
            </a:fld>
            <a:endParaRPr lang="en-US">
              <a:solidFill>
                <a:srgbClr val="262626"/>
              </a:solidFill>
            </a:endParaRPr>
          </a:p>
        </p:txBody>
      </p:sp>
      <p:sp>
        <p:nvSpPr>
          <p:cNvPr id="5" name="Footer Placeholder 4"/>
          <p:cNvSpPr>
            <a:spLocks noGrp="1"/>
          </p:cNvSpPr>
          <p:nvPr>
            <p:ph type="ftr" sz="quarter" idx="11"/>
          </p:nvPr>
        </p:nvSpPr>
        <p:spPr>
          <a:xfrm>
            <a:off x="4165600" y="6356351"/>
            <a:ext cx="3860800" cy="366183"/>
          </a:xfrm>
          <a:prstGeom prst="rect">
            <a:avLst/>
          </a:prstGeom>
        </p:spPr>
        <p:txBody>
          <a:bodyPr/>
          <a:lstStyle/>
          <a:p>
            <a:endParaRPr lang="en-US">
              <a:solidFill>
                <a:srgbClr val="262626"/>
              </a:solidFill>
            </a:endParaRPr>
          </a:p>
        </p:txBody>
      </p:sp>
      <p:sp>
        <p:nvSpPr>
          <p:cNvPr id="6" name="Slide Number Placeholder 5"/>
          <p:cNvSpPr>
            <a:spLocks noGrp="1"/>
          </p:cNvSpPr>
          <p:nvPr>
            <p:ph type="sldNum" sz="quarter" idx="12"/>
          </p:nvPr>
        </p:nvSpPr>
        <p:spPr>
          <a:xfrm>
            <a:off x="8737600" y="6356351"/>
            <a:ext cx="2844800" cy="366183"/>
          </a:xfrm>
          <a:prstGeom prst="rect">
            <a:avLst/>
          </a:prstGeom>
        </p:spPr>
        <p:txBody>
          <a:bodyPr/>
          <a:lstStyle/>
          <a:p>
            <a:fld id="{26052222-04F8-4497-B1FA-DFBDD354FF49}" type="slidenum">
              <a:rPr lang="en-US" smtClean="0">
                <a:solidFill>
                  <a:srgbClr val="262626"/>
                </a:solidFill>
              </a:rPr>
              <a:pPr/>
              <a:t>‹#›</a:t>
            </a:fld>
            <a:endParaRPr lang="en-US">
              <a:solidFill>
                <a:srgbClr val="262626"/>
              </a:solidFill>
            </a:endParaRPr>
          </a:p>
        </p:txBody>
      </p:sp>
    </p:spTree>
    <p:extLst>
      <p:ext uri="{BB962C8B-B14F-4D97-AF65-F5344CB8AC3E}">
        <p14:creationId xmlns:p14="http://schemas.microsoft.com/office/powerpoint/2010/main" val="3002391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6"/>
          <a:ext cx="180997" cy="143985"/>
        </p:xfrm>
        <a:graphic>
          <a:graphicData uri="http://schemas.openxmlformats.org/presentationml/2006/ole">
            <mc:AlternateContent xmlns:mc="http://schemas.openxmlformats.org/markup-compatibility/2006">
              <mc:Choice xmlns:v="urn:schemas-microsoft-com:vml" Requires="v">
                <p:oleObj spid="_x0000_s1400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6"/>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45630" y="1178868"/>
            <a:ext cx="11543059" cy="4643751"/>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840448603"/>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274357" y="31995"/>
            <a:ext cx="9525343" cy="605230"/>
          </a:xfrm>
          <a:prstGeom prst="rect">
            <a:avLst/>
          </a:prstGeom>
        </p:spPr>
        <p:txBody>
          <a:bodyPr wrap="square">
            <a:spAutoFit/>
          </a:bodyPr>
          <a:lstStyle>
            <a:lvl1pPr>
              <a:defRPr lang="en-US" sz="3333" b="0">
                <a:ln w="0"/>
                <a:solidFill>
                  <a:srgbClr val="C91B24"/>
                </a:solidFill>
                <a:latin typeface="Calibri Light" pitchFamily="34" charset="0"/>
                <a:ea typeface="Calibri Light" pitchFamily="34" charset="0"/>
                <a:cs typeface="Arial" panose="020B0604020202020204" pitchFamily="34" charset="0"/>
              </a:defRPr>
            </a:lvl1pPr>
          </a:lstStyle>
          <a:p>
            <a:pPr marL="0" lvl="0" defTabSz="1217291"/>
            <a:r>
              <a:rPr lang="en-US" dirty="0" smtClean="0"/>
              <a:t>Title</a:t>
            </a:r>
            <a:endParaRPr lang="en-US" dirty="0"/>
          </a:p>
        </p:txBody>
      </p:sp>
      <p:sp>
        <p:nvSpPr>
          <p:cNvPr id="9" name="Picture Placeholder 19"/>
          <p:cNvSpPr>
            <a:spLocks noGrp="1"/>
          </p:cNvSpPr>
          <p:nvPr>
            <p:ph type="pic" sz="quarter" idx="16"/>
          </p:nvPr>
        </p:nvSpPr>
        <p:spPr>
          <a:xfrm>
            <a:off x="1016000" y="1859260"/>
            <a:ext cx="4802909" cy="3292560"/>
          </a:xfrm>
          <a:prstGeom prst="rect">
            <a:avLst/>
          </a:prstGeom>
        </p:spPr>
        <p:txBody>
          <a:bodyPr/>
          <a:lstStyle>
            <a:lvl1pPr marL="0" indent="0">
              <a:buNone/>
              <a:defRPr baseline="0"/>
            </a:lvl1pPr>
          </a:lstStyle>
          <a:p>
            <a:endParaRPr lang="en-US" dirty="0"/>
          </a:p>
        </p:txBody>
      </p:sp>
      <p:sp>
        <p:nvSpPr>
          <p:cNvPr id="10" name="Text Placeholder 22"/>
          <p:cNvSpPr>
            <a:spLocks noGrp="1"/>
          </p:cNvSpPr>
          <p:nvPr>
            <p:ph type="body" sz="quarter" idx="17" hasCustomPrompt="1"/>
          </p:nvPr>
        </p:nvSpPr>
        <p:spPr>
          <a:xfrm>
            <a:off x="6808448" y="1859265"/>
            <a:ext cx="5198824" cy="461665"/>
          </a:xfrm>
          <a:prstGeom prst="rect">
            <a:avLst/>
          </a:prstGeom>
        </p:spPr>
        <p:txBody>
          <a:bodyPr wrap="square">
            <a:spAutoFit/>
          </a:bodyPr>
          <a:lstStyle>
            <a:lvl1pPr marL="0" indent="0">
              <a:buNone/>
              <a:defRPr lang="en-US" sz="2400" b="1" baseline="0" smtClean="0">
                <a:ln w="0"/>
                <a:solidFill>
                  <a:srgbClr val="C00000"/>
                </a:solidFill>
                <a:latin typeface="Segoe UI Semibold" panose="020B0702040204020203" pitchFamily="34" charset="0"/>
                <a:ea typeface="Yu Gothic Light" panose="020B0300000000000000" pitchFamily="34" charset="-128"/>
                <a:cs typeface="Segoe UI Semibold" panose="020B0702040204020203" pitchFamily="34" charset="0"/>
              </a:defRPr>
            </a:lvl1pPr>
            <a:lvl2pPr>
              <a:defRPr lang="en-US" sz="2400" smtClean="0"/>
            </a:lvl2pPr>
            <a:lvl3pPr>
              <a:defRPr lang="en-US" smtClean="0"/>
            </a:lvl3pPr>
            <a:lvl4pPr>
              <a:defRPr lang="en-US" sz="2400" smtClean="0"/>
            </a:lvl4pPr>
            <a:lvl5pPr>
              <a:defRPr lang="en-US" sz="2400"/>
            </a:lvl5pPr>
          </a:lstStyle>
          <a:p>
            <a:pPr marL="0" lvl="0" defTabSz="1217291"/>
            <a:r>
              <a:rPr lang="en-US" dirty="0" smtClean="0"/>
              <a:t>Section Title</a:t>
            </a:r>
            <a:endParaRPr lang="en-US" dirty="0"/>
          </a:p>
        </p:txBody>
      </p:sp>
      <p:sp>
        <p:nvSpPr>
          <p:cNvPr id="11" name="Text Placeholder 24"/>
          <p:cNvSpPr>
            <a:spLocks noGrp="1"/>
          </p:cNvSpPr>
          <p:nvPr>
            <p:ph type="body" sz="quarter" idx="18" hasCustomPrompt="1"/>
          </p:nvPr>
        </p:nvSpPr>
        <p:spPr>
          <a:xfrm>
            <a:off x="6808448" y="2413287"/>
            <a:ext cx="5198824" cy="2483891"/>
          </a:xfrm>
          <a:prstGeom prst="rect">
            <a:avLst/>
          </a:prstGeom>
          <a:noFill/>
        </p:spPr>
        <p:txBody>
          <a:bodyPr wrap="square" lIns="83000" tIns="41500" rIns="83000" bIns="41500">
            <a:spAutoFit/>
          </a:bodyPr>
          <a:lstStyle>
            <a:lvl1pPr marL="0" indent="0">
              <a:buNone/>
              <a:def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defRPr>
            </a:lvl1pPr>
            <a:lvl2pPr>
              <a:defRPr lang="en-US" sz="2400" dirty="0" smtClean="0"/>
            </a:lvl2pPr>
            <a:lvl3pPr>
              <a:defRPr lang="en-US" dirty="0" smtClean="0"/>
            </a:lvl3pPr>
            <a:lvl4pPr>
              <a:defRPr lang="en-US" sz="2400" dirty="0" smtClean="0"/>
            </a:lvl4pPr>
            <a:lvl5pPr>
              <a:defRPr lang="en-US" sz="2400" dirty="0"/>
            </a:lvl5pPr>
          </a:lstStyle>
          <a:p>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Section content. Lorem ipsum dolor sit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amet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consectetur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adipiscing</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elit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rutrum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Pellentesque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est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mauris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id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nisl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aliquam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elementum</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tortor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Cras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efficitur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ligula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luctus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Maecenas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venenatis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euismod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nec</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eros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risus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Vivamus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ultricies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dui vitae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tempor</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maximus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Integer id tempus ipsum,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pharetra</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lobortis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magna.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Sed</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feugiat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tristique</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purus</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vel</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tincidunt</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ante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accumsan</a:t>
            </a:r>
            <a:r>
              <a:rPr lang="en-US" sz="1733" dirty="0"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 </a:t>
            </a:r>
            <a:r>
              <a:rPr lang="en-US" sz="1733" dirty="0" err="1" smtClean="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rPr>
              <a:t>ut.</a:t>
            </a:r>
            <a:endParaRPr lang="en-US" sz="1733" spc="0" dirty="0">
              <a:ln w="0"/>
              <a:solidFill>
                <a:schemeClr val="bg2">
                  <a:lumMod val="25000"/>
                </a:schemeClr>
              </a:solidFill>
              <a:latin typeface="Segoe UI Light" panose="020B0502040204020203" pitchFamily="34" charset="0"/>
              <a:ea typeface="Microsoft JhengHei UI Light" panose="020B0304030504040204" pitchFamily="34" charset="-128"/>
              <a:cs typeface="Segoe UI Light" panose="020B0502040204020203" pitchFamily="34" charset="0"/>
            </a:endParaRPr>
          </a:p>
        </p:txBody>
      </p:sp>
    </p:spTree>
    <p:extLst>
      <p:ext uri="{BB962C8B-B14F-4D97-AF65-F5344CB8AC3E}">
        <p14:creationId xmlns:p14="http://schemas.microsoft.com/office/powerpoint/2010/main" val="1530690651"/>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1"/>
          <a:ext cx="195384" cy="158751"/>
        </p:xfrm>
        <a:graphic>
          <a:graphicData uri="http://schemas.openxmlformats.org/presentationml/2006/ole">
            <mc:AlternateContent xmlns:mc="http://schemas.openxmlformats.org/markup-compatibility/2006">
              <mc:Choice xmlns:v="urn:schemas-microsoft-com:vml" Requires="v">
                <p:oleObj spid="_x0000_s1502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8383399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3.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5.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theme" Target="../theme/theme6.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theme" Target="../theme/theme7.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theme" Target="../theme/theme8.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3.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9.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130" y="0"/>
            <a:ext cx="1219813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userDrawn="1"/>
        </p:nvSpPr>
        <p:spPr>
          <a:xfrm>
            <a:off x="-6130" y="6494578"/>
            <a:ext cx="12198130" cy="370003"/>
          </a:xfrm>
          <a:custGeom>
            <a:avLst/>
            <a:gdLst>
              <a:gd name="connsiteX0" fmla="*/ 0 w 20128844"/>
              <a:gd name="connsiteY0" fmla="*/ 0 h 777875"/>
              <a:gd name="connsiteX1" fmla="*/ 1806354 w 20128844"/>
              <a:gd name="connsiteY1" fmla="*/ 0 h 777875"/>
              <a:gd name="connsiteX2" fmla="*/ 2252957 w 20128844"/>
              <a:gd name="connsiteY2" fmla="*/ 372170 h 777875"/>
              <a:gd name="connsiteX3" fmla="*/ 2699560 w 20128844"/>
              <a:gd name="connsiteY3" fmla="*/ 0 h 777875"/>
              <a:gd name="connsiteX4" fmla="*/ 20128844 w 20128844"/>
              <a:gd name="connsiteY4" fmla="*/ 0 h 777875"/>
              <a:gd name="connsiteX5" fmla="*/ 20128844 w 20128844"/>
              <a:gd name="connsiteY5" fmla="*/ 777875 h 777875"/>
              <a:gd name="connsiteX6" fmla="*/ 0 w 20128844"/>
              <a:gd name="connsiteY6" fmla="*/ 777875 h 77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28844" h="777875">
                <a:moveTo>
                  <a:pt x="0" y="0"/>
                </a:moveTo>
                <a:lnTo>
                  <a:pt x="1806354" y="0"/>
                </a:lnTo>
                <a:lnTo>
                  <a:pt x="2252957" y="372170"/>
                </a:lnTo>
                <a:lnTo>
                  <a:pt x="2699560" y="0"/>
                </a:lnTo>
                <a:lnTo>
                  <a:pt x="20128844" y="0"/>
                </a:lnTo>
                <a:lnTo>
                  <a:pt x="20128844" y="777875"/>
                </a:lnTo>
                <a:lnTo>
                  <a:pt x="0" y="777875"/>
                </a:lnTo>
                <a:close/>
              </a:path>
            </a:pathLst>
          </a:custGeom>
          <a:solidFill>
            <a:srgbClr val="FE5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519055" y="6494578"/>
            <a:ext cx="5153890" cy="365125"/>
          </a:xfrm>
          <a:prstGeom prst="rect">
            <a:avLst/>
          </a:prstGeom>
        </p:spPr>
        <p:txBody>
          <a:bodyPr vert="horz" lIns="91440" tIns="45720" rIns="91440" bIns="45720" rtlCol="0" anchor="ctr"/>
          <a:lstStyle>
            <a:lvl1pPr algn="ctr">
              <a:defRPr sz="1200">
                <a:solidFill>
                  <a:schemeClr val="bg1"/>
                </a:solidFill>
              </a:defRPr>
            </a:lvl1pPr>
          </a:lstStyle>
          <a:p>
            <a:r>
              <a:rPr lang="en-US" dirty="0" smtClean="0"/>
              <a:t>CONFIDENTIAL AND PROPRIETARY INFORMATION. © 2017 SOGETI USA LLC</a:t>
            </a:r>
            <a:endParaRPr lang="en-US" dirty="0"/>
          </a:p>
        </p:txBody>
      </p:sp>
      <p:sp>
        <p:nvSpPr>
          <p:cNvPr id="10" name="Slide Number Placeholder 5"/>
          <p:cNvSpPr>
            <a:spLocks noGrp="1"/>
          </p:cNvSpPr>
          <p:nvPr>
            <p:ph type="sldNum" sz="quarter" idx="4"/>
          </p:nvPr>
        </p:nvSpPr>
        <p:spPr>
          <a:xfrm>
            <a:off x="0" y="6494578"/>
            <a:ext cx="486064" cy="365125"/>
          </a:xfrm>
          <a:prstGeom prst="rect">
            <a:avLst/>
          </a:prstGeom>
        </p:spPr>
        <p:txBody>
          <a:bodyPr anchor="ctr"/>
          <a:lstStyle>
            <a:lvl1pPr algn="ctr">
              <a:defRPr lang="en-US" sz="1200" kern="1200" smtClean="0">
                <a:solidFill>
                  <a:schemeClr val="bg1"/>
                </a:solidFill>
                <a:latin typeface="+mn-lt"/>
                <a:ea typeface="+mn-ea"/>
                <a:cs typeface="+mn-cs"/>
              </a:defRPr>
            </a:lvl1pPr>
          </a:lstStyle>
          <a:p>
            <a:fld id="{89B52C92-7CC8-4344-907B-65DD82B95168}" type="slidenum">
              <a:rPr lang="en-US" smtClean="0"/>
              <a:pPr/>
              <a:t>‹#›</a:t>
            </a:fld>
            <a:endParaRPr lang="en-US" dirty="0"/>
          </a:p>
        </p:txBody>
      </p:sp>
      <p:sp>
        <p:nvSpPr>
          <p:cNvPr id="11" name="Footer Placeholder 4"/>
          <p:cNvSpPr txBox="1">
            <a:spLocks/>
          </p:cNvSpPr>
          <p:nvPr userDrawn="1"/>
        </p:nvSpPr>
        <p:spPr>
          <a:xfrm>
            <a:off x="10709564" y="6494578"/>
            <a:ext cx="148243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us.sogeti.com</a:t>
            </a:r>
            <a:endParaRPr lang="en-US" dirty="0"/>
          </a:p>
        </p:txBody>
      </p:sp>
    </p:spTree>
    <p:extLst>
      <p:ext uri="{BB962C8B-B14F-4D97-AF65-F5344CB8AC3E}">
        <p14:creationId xmlns:p14="http://schemas.microsoft.com/office/powerpoint/2010/main" val="1282983471"/>
      </p:ext>
    </p:extLst>
  </p:cSld>
  <p:clrMap bg1="lt1" tx1="dk1" bg2="lt2" tx2="dk2" accent1="accent1" accent2="accent2" accent3="accent3" accent4="accent4" accent5="accent5" accent6="accent6" hlink="hlink" folHlink="folHlink"/>
  <p:sldLayoutIdLst>
    <p:sldLayoutId id="2147483652" r:id="rId1"/>
    <p:sldLayoutId id="2147483653"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38667" y="46567"/>
            <a:ext cx="11243733" cy="626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Text Placeholder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7" name="Rectangle 6"/>
          <p:cNvSpPr/>
          <p:nvPr userDrawn="1"/>
        </p:nvSpPr>
        <p:spPr>
          <a:xfrm>
            <a:off x="0" y="6578600"/>
            <a:ext cx="12192000" cy="27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9" name="Date Placeholder 3"/>
          <p:cNvSpPr txBox="1">
            <a:spLocks/>
          </p:cNvSpPr>
          <p:nvPr userDrawn="1"/>
        </p:nvSpPr>
        <p:spPr>
          <a:xfrm>
            <a:off x="101600" y="6578600"/>
            <a:ext cx="2844800" cy="279400"/>
          </a:xfrm>
          <a:prstGeom prst="rect">
            <a:avLst/>
          </a:prstGeom>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3672AD55-E9AC-4ECB-BD48-9813A4039CA6}" type="slidenum">
              <a:rPr lang="en-US" altLang="en-US" sz="1333" smtClean="0">
                <a:solidFill>
                  <a:prstClr val="white"/>
                </a:solidFill>
                <a:latin typeface="Source Sans Pro Light"/>
                <a:cs typeface="Arial" panose="020B0604020202020204" pitchFamily="34" charset="0"/>
              </a:rPr>
              <a:pPr fontAlgn="base">
                <a:spcBef>
                  <a:spcPct val="0"/>
                </a:spcBef>
                <a:spcAft>
                  <a:spcPct val="0"/>
                </a:spcAft>
                <a:defRPr/>
              </a:pPr>
              <a:t>‹#›</a:t>
            </a:fld>
            <a:endParaRPr lang="en-US" altLang="en-US" sz="1333" smtClean="0">
              <a:solidFill>
                <a:prstClr val="white"/>
              </a:solidFill>
              <a:latin typeface="Source Sans Pro Light"/>
              <a:cs typeface="Arial" panose="020B0604020202020204" pitchFamily="34" charset="0"/>
            </a:endParaRPr>
          </a:p>
        </p:txBody>
      </p:sp>
      <p:sp>
        <p:nvSpPr>
          <p:cNvPr id="10" name="Date Placeholder 3"/>
          <p:cNvSpPr txBox="1">
            <a:spLocks/>
          </p:cNvSpPr>
          <p:nvPr userDrawn="1"/>
        </p:nvSpPr>
        <p:spPr>
          <a:xfrm>
            <a:off x="9144000" y="6578600"/>
            <a:ext cx="2844800" cy="279400"/>
          </a:xfrm>
          <a:prstGeom prst="rect">
            <a:avLst/>
          </a:prstGeom>
        </p:spPr>
        <p:txBody>
          <a:bodyPr anchor="ctr"/>
          <a:lstStyle>
            <a:lvl1pPr algn="l">
              <a:defRPr sz="1050">
                <a:solidFill>
                  <a:schemeClr val="bg1"/>
                </a:solidFill>
                <a:latin typeface="Source Sans Pro Light" pitchFamily="34" charset="0"/>
              </a:defRPr>
            </a:lvl1pPr>
          </a:lstStyle>
          <a:p>
            <a:pPr algn="r">
              <a:defRPr/>
            </a:pPr>
            <a:r>
              <a:rPr lang="en-US" sz="1400" dirty="0" smtClean="0">
                <a:solidFill>
                  <a:prstClr val="white"/>
                </a:solidFill>
                <a:cs typeface="Arial" panose="020B0604020202020204" pitchFamily="34" charset="0"/>
              </a:rPr>
              <a:t>us.sogeti.com</a:t>
            </a:r>
          </a:p>
        </p:txBody>
      </p:sp>
      <p:sp>
        <p:nvSpPr>
          <p:cNvPr id="11" name="Rectangle 10"/>
          <p:cNvSpPr/>
          <p:nvPr userDrawn="1"/>
        </p:nvSpPr>
        <p:spPr>
          <a:xfrm>
            <a:off x="0" y="673100"/>
            <a:ext cx="12192000" cy="613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8" name="TextBox 7"/>
          <p:cNvSpPr txBox="1"/>
          <p:nvPr userDrawn="1"/>
        </p:nvSpPr>
        <p:spPr>
          <a:xfrm>
            <a:off x="1314451" y="6551085"/>
            <a:ext cx="9563100" cy="307777"/>
          </a:xfrm>
          <a:prstGeom prst="rect">
            <a:avLst/>
          </a:prstGeom>
          <a:noFill/>
        </p:spPr>
        <p:txBody>
          <a:bodyPr>
            <a:spAutoFit/>
          </a:bodyPr>
          <a:lstStyle/>
          <a:p>
            <a:pPr algn="ctr">
              <a:defRPr/>
            </a:pPr>
            <a:r>
              <a:rPr lang="en-US" sz="1400" dirty="0">
                <a:solidFill>
                  <a:prstClr val="white"/>
                </a:solidFill>
                <a:cs typeface="Arial" panose="020B0604020202020204" pitchFamily="34" charset="0"/>
              </a:rPr>
              <a:t>CONFIDENTIAL AND PROPRIETARY INFORMATION. © </a:t>
            </a:r>
            <a:r>
              <a:rPr lang="en-US" sz="1400" dirty="0" smtClean="0">
                <a:solidFill>
                  <a:prstClr val="white"/>
                </a:solidFill>
                <a:cs typeface="Arial" panose="020B0604020202020204" pitchFamily="34" charset="0"/>
              </a:rPr>
              <a:t>2017 </a:t>
            </a:r>
            <a:r>
              <a:rPr lang="en-US" sz="1400" dirty="0">
                <a:solidFill>
                  <a:prstClr val="white"/>
                </a:solidFill>
                <a:cs typeface="Arial" panose="020B0604020202020204" pitchFamily="34" charset="0"/>
              </a:rPr>
              <a:t>SOGETI USA LLC</a:t>
            </a:r>
          </a:p>
        </p:txBody>
      </p:sp>
    </p:spTree>
    <p:extLst>
      <p:ext uri="{BB962C8B-B14F-4D97-AF65-F5344CB8AC3E}">
        <p14:creationId xmlns:p14="http://schemas.microsoft.com/office/powerpoint/2010/main" val="2631532789"/>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txStyles>
    <p:titleStyle>
      <a:lvl1pPr algn="l" rtl="0" eaLnBrk="0" fontAlgn="base" hangingPunct="0">
        <a:spcBef>
          <a:spcPct val="0"/>
        </a:spcBef>
        <a:spcAft>
          <a:spcPct val="0"/>
        </a:spcAft>
        <a:defRPr sz="3200" kern="1200">
          <a:solidFill>
            <a:schemeClr val="tx2"/>
          </a:solidFill>
          <a:latin typeface="Calibri Light" pitchFamily="34" charset="0"/>
          <a:ea typeface="+mj-ea"/>
          <a:cs typeface="+mj-cs"/>
        </a:defRPr>
      </a:lvl1pPr>
      <a:lvl2pPr algn="l" rtl="0" eaLnBrk="0" fontAlgn="base" hangingPunct="0">
        <a:spcBef>
          <a:spcPct val="0"/>
        </a:spcBef>
        <a:spcAft>
          <a:spcPct val="0"/>
        </a:spcAft>
        <a:defRPr sz="3733">
          <a:solidFill>
            <a:schemeClr val="tx2"/>
          </a:solidFill>
          <a:latin typeface="Calibri Light" panose="020F0302020204030204" pitchFamily="34" charset="0"/>
        </a:defRPr>
      </a:lvl2pPr>
      <a:lvl3pPr algn="l" rtl="0" eaLnBrk="0" fontAlgn="base" hangingPunct="0">
        <a:spcBef>
          <a:spcPct val="0"/>
        </a:spcBef>
        <a:spcAft>
          <a:spcPct val="0"/>
        </a:spcAft>
        <a:defRPr sz="3733">
          <a:solidFill>
            <a:schemeClr val="tx2"/>
          </a:solidFill>
          <a:latin typeface="Calibri Light" panose="020F0302020204030204" pitchFamily="34" charset="0"/>
        </a:defRPr>
      </a:lvl3pPr>
      <a:lvl4pPr algn="l" rtl="0" eaLnBrk="0" fontAlgn="base" hangingPunct="0">
        <a:spcBef>
          <a:spcPct val="0"/>
        </a:spcBef>
        <a:spcAft>
          <a:spcPct val="0"/>
        </a:spcAft>
        <a:defRPr sz="3733">
          <a:solidFill>
            <a:schemeClr val="tx2"/>
          </a:solidFill>
          <a:latin typeface="Calibri Light" panose="020F0302020204030204" pitchFamily="34" charset="0"/>
        </a:defRPr>
      </a:lvl4pPr>
      <a:lvl5pPr algn="l" rtl="0" eaLnBrk="0" fontAlgn="base" hangingPunct="0">
        <a:spcBef>
          <a:spcPct val="0"/>
        </a:spcBef>
        <a:spcAft>
          <a:spcPct val="0"/>
        </a:spcAft>
        <a:defRPr sz="3733">
          <a:solidFill>
            <a:schemeClr val="tx2"/>
          </a:solidFill>
          <a:latin typeface="Calibri Light" panose="020F0302020204030204" pitchFamily="34" charset="0"/>
        </a:defRPr>
      </a:lvl5pPr>
      <a:lvl6pPr marL="609585" algn="l" rtl="0" fontAlgn="base">
        <a:spcBef>
          <a:spcPct val="0"/>
        </a:spcBef>
        <a:spcAft>
          <a:spcPct val="0"/>
        </a:spcAft>
        <a:defRPr sz="3733">
          <a:solidFill>
            <a:schemeClr val="tx2"/>
          </a:solidFill>
          <a:latin typeface="Calibri Light" panose="020F0302020204030204" pitchFamily="34" charset="0"/>
        </a:defRPr>
      </a:lvl6pPr>
      <a:lvl7pPr marL="1219170" algn="l" rtl="0" fontAlgn="base">
        <a:spcBef>
          <a:spcPct val="0"/>
        </a:spcBef>
        <a:spcAft>
          <a:spcPct val="0"/>
        </a:spcAft>
        <a:defRPr sz="3733">
          <a:solidFill>
            <a:schemeClr val="tx2"/>
          </a:solidFill>
          <a:latin typeface="Calibri Light" panose="020F0302020204030204" pitchFamily="34" charset="0"/>
        </a:defRPr>
      </a:lvl7pPr>
      <a:lvl8pPr marL="1828754" algn="l" rtl="0" fontAlgn="base">
        <a:spcBef>
          <a:spcPct val="0"/>
        </a:spcBef>
        <a:spcAft>
          <a:spcPct val="0"/>
        </a:spcAft>
        <a:defRPr sz="3733">
          <a:solidFill>
            <a:schemeClr val="tx2"/>
          </a:solidFill>
          <a:latin typeface="Calibri Light" panose="020F0302020204030204" pitchFamily="34" charset="0"/>
        </a:defRPr>
      </a:lvl8pPr>
      <a:lvl9pPr marL="2438339" algn="l" rtl="0" fontAlgn="base">
        <a:spcBef>
          <a:spcPct val="0"/>
        </a:spcBef>
        <a:spcAft>
          <a:spcPct val="0"/>
        </a:spcAft>
        <a:defRPr sz="3733">
          <a:solidFill>
            <a:schemeClr val="tx2"/>
          </a:solidFill>
          <a:latin typeface="Calibri Light" panose="020F0302020204030204" pitchFamily="34" charset="0"/>
        </a:defRPr>
      </a:lvl9pPr>
    </p:titleStyle>
    <p:bodyStyle>
      <a:lvl1pPr marL="457189" indent="-457189" algn="l" rtl="0" eaLnBrk="0" fontAlgn="base" hangingPunct="0">
        <a:spcBef>
          <a:spcPct val="20000"/>
        </a:spcBef>
        <a:spcAft>
          <a:spcPct val="0"/>
        </a:spcAft>
        <a:buFont typeface="Arial" panose="020B0604020202020204" pitchFamily="34" charset="0"/>
        <a:buChar char="•"/>
        <a:defRPr sz="1800" kern="1200">
          <a:solidFill>
            <a:schemeClr val="tx1"/>
          </a:solidFill>
          <a:latin typeface="Calibri Light" pitchFamily="34" charset="0"/>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1800" kern="1200">
          <a:solidFill>
            <a:schemeClr val="tx1"/>
          </a:solidFill>
          <a:latin typeface="Calibri Light" pitchFamily="34" charset="0"/>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1800" kern="1200">
          <a:solidFill>
            <a:schemeClr val="tx1"/>
          </a:solidFill>
          <a:latin typeface="Calibri Light" pitchFamily="34" charset="0"/>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1800" kern="1200">
          <a:solidFill>
            <a:schemeClr val="tx1"/>
          </a:solidFill>
          <a:latin typeface="Calibri Light" pitchFamily="34" charset="0"/>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1800" kern="1200">
          <a:solidFill>
            <a:schemeClr val="tx1"/>
          </a:solidFill>
          <a:latin typeface="Calibr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667" y="46568"/>
            <a:ext cx="11243733" cy="62653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78600"/>
            <a:ext cx="12192000" cy="27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9" name="Date Placeholder 3"/>
          <p:cNvSpPr txBox="1">
            <a:spLocks/>
          </p:cNvSpPr>
          <p:nvPr userDrawn="1"/>
        </p:nvSpPr>
        <p:spPr>
          <a:xfrm>
            <a:off x="1016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defRPr/>
            </a:pPr>
            <a:fld id="{2A15DB39-BEA8-4810-B2CD-86D93ED56ED5}" type="slidenum">
              <a:rPr lang="en-US" sz="1400" smtClean="0">
                <a:solidFill>
                  <a:prstClr val="white"/>
                </a:solidFill>
              </a:rPr>
              <a:pPr>
                <a:defRPr/>
              </a:pPr>
              <a:t>‹#›</a:t>
            </a:fld>
            <a:endParaRPr lang="en-US" sz="1400" dirty="0">
              <a:solidFill>
                <a:prstClr val="white"/>
              </a:solidFill>
            </a:endParaRPr>
          </a:p>
        </p:txBody>
      </p:sp>
      <p:sp>
        <p:nvSpPr>
          <p:cNvPr id="10" name="Date Placeholder 3"/>
          <p:cNvSpPr txBox="1">
            <a:spLocks/>
          </p:cNvSpPr>
          <p:nvPr userDrawn="1"/>
        </p:nvSpPr>
        <p:spPr>
          <a:xfrm>
            <a:off x="91440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lgn="r">
              <a:defRPr/>
            </a:pPr>
            <a:r>
              <a:rPr lang="en-US" sz="1400" dirty="0" smtClean="0">
                <a:solidFill>
                  <a:prstClr val="white"/>
                </a:solidFill>
              </a:rPr>
              <a:t>us.sogeti.com</a:t>
            </a:r>
          </a:p>
        </p:txBody>
      </p:sp>
      <p:sp>
        <p:nvSpPr>
          <p:cNvPr id="11" name="Rectangle 10"/>
          <p:cNvSpPr/>
          <p:nvPr userDrawn="1"/>
        </p:nvSpPr>
        <p:spPr>
          <a:xfrm>
            <a:off x="0" y="673101"/>
            <a:ext cx="12192000" cy="609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TextBox 7"/>
          <p:cNvSpPr txBox="1"/>
          <p:nvPr userDrawn="1"/>
        </p:nvSpPr>
        <p:spPr>
          <a:xfrm>
            <a:off x="1313646" y="6550216"/>
            <a:ext cx="9564711" cy="307777"/>
          </a:xfrm>
          <a:prstGeom prst="rect">
            <a:avLst/>
          </a:prstGeom>
          <a:noFill/>
        </p:spPr>
        <p:txBody>
          <a:bodyPr wrap="square" rtlCol="0">
            <a:spAutoFit/>
          </a:bodyPr>
          <a:lstStyle/>
          <a:p>
            <a:pPr algn="ctr"/>
            <a:r>
              <a:rPr lang="en-US" sz="1400" dirty="0" smtClean="0">
                <a:solidFill>
                  <a:prstClr val="white"/>
                </a:solidFill>
              </a:rPr>
              <a:t>CONFIDENTIAL AND PROPRIETARY INFORMATION. © 2016 SOGETI USA LLC</a:t>
            </a:r>
            <a:endParaRPr lang="en-US" sz="1400" dirty="0">
              <a:solidFill>
                <a:prstClr val="white"/>
              </a:solidFill>
            </a:endParaRPr>
          </a:p>
        </p:txBody>
      </p:sp>
    </p:spTree>
    <p:extLst>
      <p:ext uri="{BB962C8B-B14F-4D97-AF65-F5344CB8AC3E}">
        <p14:creationId xmlns:p14="http://schemas.microsoft.com/office/powerpoint/2010/main" val="414466228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txStyles>
    <p:titleStyle>
      <a:lvl1pPr algn="l" defTabSz="1219170" rtl="0" eaLnBrk="1" latinLnBrk="0" hangingPunct="1">
        <a:spcBef>
          <a:spcPct val="0"/>
        </a:spcBef>
        <a:buNone/>
        <a:defRPr sz="3733" kern="1200">
          <a:solidFill>
            <a:schemeClr val="tx2"/>
          </a:solidFill>
          <a:latin typeface="Calibr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alibri Light"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alibri Light"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667" y="46568"/>
            <a:ext cx="11243733" cy="62653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78600"/>
            <a:ext cx="12192000" cy="27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9" name="Date Placeholder 3"/>
          <p:cNvSpPr txBox="1">
            <a:spLocks/>
          </p:cNvSpPr>
          <p:nvPr userDrawn="1"/>
        </p:nvSpPr>
        <p:spPr>
          <a:xfrm>
            <a:off x="1016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defRPr/>
            </a:pPr>
            <a:fld id="{2A15DB39-BEA8-4810-B2CD-86D93ED56ED5}" type="slidenum">
              <a:rPr lang="en-US" sz="1400" smtClean="0">
                <a:solidFill>
                  <a:prstClr val="white"/>
                </a:solidFill>
              </a:rPr>
              <a:pPr>
                <a:defRPr/>
              </a:pPr>
              <a:t>‹#›</a:t>
            </a:fld>
            <a:endParaRPr lang="en-US" sz="1400" dirty="0">
              <a:solidFill>
                <a:prstClr val="white"/>
              </a:solidFill>
            </a:endParaRPr>
          </a:p>
        </p:txBody>
      </p:sp>
      <p:sp>
        <p:nvSpPr>
          <p:cNvPr id="10" name="Date Placeholder 3"/>
          <p:cNvSpPr txBox="1">
            <a:spLocks/>
          </p:cNvSpPr>
          <p:nvPr userDrawn="1"/>
        </p:nvSpPr>
        <p:spPr>
          <a:xfrm>
            <a:off x="91440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lgn="r">
              <a:defRPr/>
            </a:pPr>
            <a:r>
              <a:rPr lang="en-US" sz="1400" dirty="0" smtClean="0">
                <a:solidFill>
                  <a:prstClr val="white"/>
                </a:solidFill>
              </a:rPr>
              <a:t>us.sogeti.com</a:t>
            </a:r>
          </a:p>
        </p:txBody>
      </p:sp>
      <p:sp>
        <p:nvSpPr>
          <p:cNvPr id="11" name="Rectangle 10"/>
          <p:cNvSpPr/>
          <p:nvPr userDrawn="1"/>
        </p:nvSpPr>
        <p:spPr>
          <a:xfrm>
            <a:off x="0" y="673101"/>
            <a:ext cx="12192000" cy="609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TextBox 7"/>
          <p:cNvSpPr txBox="1"/>
          <p:nvPr userDrawn="1"/>
        </p:nvSpPr>
        <p:spPr>
          <a:xfrm>
            <a:off x="1313646" y="6550216"/>
            <a:ext cx="9564711" cy="307777"/>
          </a:xfrm>
          <a:prstGeom prst="rect">
            <a:avLst/>
          </a:prstGeom>
          <a:noFill/>
        </p:spPr>
        <p:txBody>
          <a:bodyPr wrap="square" rtlCol="0">
            <a:spAutoFit/>
          </a:bodyPr>
          <a:lstStyle/>
          <a:p>
            <a:pPr algn="ctr"/>
            <a:r>
              <a:rPr lang="en-US" sz="1400" dirty="0" smtClean="0">
                <a:solidFill>
                  <a:prstClr val="white"/>
                </a:solidFill>
              </a:rPr>
              <a:t>CONFIDENTIAL AND PROPRIETARY INFORMATION. © 2016 SOGETI USA LLC</a:t>
            </a:r>
            <a:endParaRPr lang="en-US" sz="1400" dirty="0">
              <a:solidFill>
                <a:prstClr val="white"/>
              </a:solidFill>
            </a:endParaRPr>
          </a:p>
        </p:txBody>
      </p:sp>
    </p:spTree>
    <p:extLst>
      <p:ext uri="{BB962C8B-B14F-4D97-AF65-F5344CB8AC3E}">
        <p14:creationId xmlns:p14="http://schemas.microsoft.com/office/powerpoint/2010/main" val="32385207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l" defTabSz="1219170" rtl="0" eaLnBrk="1" latinLnBrk="0" hangingPunct="1">
        <a:spcBef>
          <a:spcPct val="0"/>
        </a:spcBef>
        <a:buNone/>
        <a:defRPr sz="3733" kern="1200">
          <a:solidFill>
            <a:schemeClr val="tx2"/>
          </a:solidFill>
          <a:latin typeface="Calibr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alibri Light"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alibri Light"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667" y="46568"/>
            <a:ext cx="11243733" cy="62653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78600"/>
            <a:ext cx="12192000" cy="27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9" name="Date Placeholder 3"/>
          <p:cNvSpPr txBox="1">
            <a:spLocks/>
          </p:cNvSpPr>
          <p:nvPr userDrawn="1"/>
        </p:nvSpPr>
        <p:spPr>
          <a:xfrm>
            <a:off x="1016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defRPr/>
            </a:pPr>
            <a:fld id="{2A15DB39-BEA8-4810-B2CD-86D93ED56ED5}" type="slidenum">
              <a:rPr lang="en-US" sz="1400" smtClean="0">
                <a:solidFill>
                  <a:prstClr val="white"/>
                </a:solidFill>
              </a:rPr>
              <a:pPr>
                <a:defRPr/>
              </a:pPr>
              <a:t>‹#›</a:t>
            </a:fld>
            <a:endParaRPr lang="en-US" sz="1400" dirty="0">
              <a:solidFill>
                <a:prstClr val="white"/>
              </a:solidFill>
            </a:endParaRPr>
          </a:p>
        </p:txBody>
      </p:sp>
      <p:sp>
        <p:nvSpPr>
          <p:cNvPr id="10" name="Date Placeholder 3"/>
          <p:cNvSpPr txBox="1">
            <a:spLocks/>
          </p:cNvSpPr>
          <p:nvPr userDrawn="1"/>
        </p:nvSpPr>
        <p:spPr>
          <a:xfrm>
            <a:off x="91440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lgn="r">
              <a:defRPr/>
            </a:pPr>
            <a:r>
              <a:rPr lang="en-US" sz="1400" dirty="0" smtClean="0">
                <a:solidFill>
                  <a:prstClr val="white"/>
                </a:solidFill>
              </a:rPr>
              <a:t>us.sogeti.com</a:t>
            </a:r>
          </a:p>
        </p:txBody>
      </p:sp>
      <p:sp>
        <p:nvSpPr>
          <p:cNvPr id="11" name="Rectangle 10"/>
          <p:cNvSpPr/>
          <p:nvPr userDrawn="1"/>
        </p:nvSpPr>
        <p:spPr>
          <a:xfrm>
            <a:off x="0" y="673101"/>
            <a:ext cx="12192000" cy="609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TextBox 7"/>
          <p:cNvSpPr txBox="1"/>
          <p:nvPr userDrawn="1"/>
        </p:nvSpPr>
        <p:spPr>
          <a:xfrm>
            <a:off x="1313646" y="6550216"/>
            <a:ext cx="9564711" cy="307777"/>
          </a:xfrm>
          <a:prstGeom prst="rect">
            <a:avLst/>
          </a:prstGeom>
          <a:noFill/>
        </p:spPr>
        <p:txBody>
          <a:bodyPr wrap="square" rtlCol="0">
            <a:spAutoFit/>
          </a:bodyPr>
          <a:lstStyle/>
          <a:p>
            <a:pPr algn="ctr"/>
            <a:r>
              <a:rPr lang="en-US" sz="1400" dirty="0" smtClean="0">
                <a:solidFill>
                  <a:prstClr val="white"/>
                </a:solidFill>
              </a:rPr>
              <a:t>CONFIDENTIAL AND PROPRIETARY INFORMATION. © 2016 SOGETI USA LLC</a:t>
            </a:r>
            <a:endParaRPr lang="en-US" sz="1400" dirty="0">
              <a:solidFill>
                <a:prstClr val="white"/>
              </a:solidFill>
            </a:endParaRPr>
          </a:p>
        </p:txBody>
      </p:sp>
    </p:spTree>
    <p:extLst>
      <p:ext uri="{BB962C8B-B14F-4D97-AF65-F5344CB8AC3E}">
        <p14:creationId xmlns:p14="http://schemas.microsoft.com/office/powerpoint/2010/main" val="390592305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txStyles>
    <p:titleStyle>
      <a:lvl1pPr algn="l" defTabSz="1219170" rtl="0" eaLnBrk="1" latinLnBrk="0" hangingPunct="1">
        <a:spcBef>
          <a:spcPct val="0"/>
        </a:spcBef>
        <a:buNone/>
        <a:defRPr sz="3733" kern="1200">
          <a:solidFill>
            <a:schemeClr val="tx2"/>
          </a:solidFill>
          <a:latin typeface="Calibr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alibri Light"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alibri Light"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667" y="46568"/>
            <a:ext cx="11243733" cy="62653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78600"/>
            <a:ext cx="12192000" cy="27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9" name="Date Placeholder 3"/>
          <p:cNvSpPr txBox="1">
            <a:spLocks/>
          </p:cNvSpPr>
          <p:nvPr userDrawn="1"/>
        </p:nvSpPr>
        <p:spPr>
          <a:xfrm>
            <a:off x="1016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defRPr/>
            </a:pPr>
            <a:fld id="{2A15DB39-BEA8-4810-B2CD-86D93ED56ED5}" type="slidenum">
              <a:rPr lang="en-US" sz="1400" smtClean="0">
                <a:solidFill>
                  <a:prstClr val="white"/>
                </a:solidFill>
              </a:rPr>
              <a:pPr>
                <a:defRPr/>
              </a:pPr>
              <a:t>‹#›</a:t>
            </a:fld>
            <a:endParaRPr lang="en-US" sz="1400" dirty="0">
              <a:solidFill>
                <a:prstClr val="white"/>
              </a:solidFill>
            </a:endParaRPr>
          </a:p>
        </p:txBody>
      </p:sp>
      <p:sp>
        <p:nvSpPr>
          <p:cNvPr id="10" name="Date Placeholder 3"/>
          <p:cNvSpPr txBox="1">
            <a:spLocks/>
          </p:cNvSpPr>
          <p:nvPr userDrawn="1"/>
        </p:nvSpPr>
        <p:spPr>
          <a:xfrm>
            <a:off x="91440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lgn="r">
              <a:defRPr/>
            </a:pPr>
            <a:r>
              <a:rPr lang="en-US" sz="1400" dirty="0" smtClean="0">
                <a:solidFill>
                  <a:prstClr val="white"/>
                </a:solidFill>
              </a:rPr>
              <a:t>us.sogeti.com</a:t>
            </a:r>
          </a:p>
        </p:txBody>
      </p:sp>
      <p:sp>
        <p:nvSpPr>
          <p:cNvPr id="11" name="Rectangle 10"/>
          <p:cNvSpPr/>
          <p:nvPr userDrawn="1"/>
        </p:nvSpPr>
        <p:spPr>
          <a:xfrm>
            <a:off x="0" y="673101"/>
            <a:ext cx="12192000" cy="609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TextBox 7"/>
          <p:cNvSpPr txBox="1"/>
          <p:nvPr userDrawn="1"/>
        </p:nvSpPr>
        <p:spPr>
          <a:xfrm>
            <a:off x="1313646" y="6550216"/>
            <a:ext cx="9564711" cy="307777"/>
          </a:xfrm>
          <a:prstGeom prst="rect">
            <a:avLst/>
          </a:prstGeom>
          <a:noFill/>
        </p:spPr>
        <p:txBody>
          <a:bodyPr wrap="square" rtlCol="0">
            <a:spAutoFit/>
          </a:bodyPr>
          <a:lstStyle/>
          <a:p>
            <a:pPr algn="ctr"/>
            <a:r>
              <a:rPr lang="en-US" sz="1400" dirty="0" smtClean="0">
                <a:solidFill>
                  <a:prstClr val="white"/>
                </a:solidFill>
              </a:rPr>
              <a:t>CONFIDENTIAL AND PROPRIETARY INFORMATION. © 2016 SOGETI USA LLC</a:t>
            </a:r>
            <a:endParaRPr lang="en-US" sz="1400" dirty="0">
              <a:solidFill>
                <a:prstClr val="white"/>
              </a:solidFill>
            </a:endParaRPr>
          </a:p>
        </p:txBody>
      </p:sp>
    </p:spTree>
    <p:extLst>
      <p:ext uri="{BB962C8B-B14F-4D97-AF65-F5344CB8AC3E}">
        <p14:creationId xmlns:p14="http://schemas.microsoft.com/office/powerpoint/2010/main" val="331753691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defTabSz="1219170" rtl="0" eaLnBrk="1" latinLnBrk="0" hangingPunct="1">
        <a:spcBef>
          <a:spcPct val="0"/>
        </a:spcBef>
        <a:buNone/>
        <a:defRPr sz="3733" kern="1200">
          <a:solidFill>
            <a:schemeClr val="tx2"/>
          </a:solidFill>
          <a:latin typeface="Calibr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alibri Light"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alibri Light"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667" y="46568"/>
            <a:ext cx="11243733" cy="62653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78600"/>
            <a:ext cx="12192000" cy="27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9" name="Date Placeholder 3"/>
          <p:cNvSpPr txBox="1">
            <a:spLocks/>
          </p:cNvSpPr>
          <p:nvPr userDrawn="1"/>
        </p:nvSpPr>
        <p:spPr>
          <a:xfrm>
            <a:off x="1016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defRPr/>
            </a:pPr>
            <a:fld id="{2A15DB39-BEA8-4810-B2CD-86D93ED56ED5}" type="slidenum">
              <a:rPr lang="en-US" sz="1400" smtClean="0">
                <a:solidFill>
                  <a:prstClr val="white"/>
                </a:solidFill>
              </a:rPr>
              <a:pPr>
                <a:defRPr/>
              </a:pPr>
              <a:t>‹#›</a:t>
            </a:fld>
            <a:endParaRPr lang="en-US" sz="1400" dirty="0">
              <a:solidFill>
                <a:prstClr val="white"/>
              </a:solidFill>
            </a:endParaRPr>
          </a:p>
        </p:txBody>
      </p:sp>
      <p:sp>
        <p:nvSpPr>
          <p:cNvPr id="10" name="Date Placeholder 3"/>
          <p:cNvSpPr txBox="1">
            <a:spLocks/>
          </p:cNvSpPr>
          <p:nvPr userDrawn="1"/>
        </p:nvSpPr>
        <p:spPr>
          <a:xfrm>
            <a:off x="91440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lgn="r">
              <a:defRPr/>
            </a:pPr>
            <a:r>
              <a:rPr lang="en-US" sz="1400" dirty="0" smtClean="0">
                <a:solidFill>
                  <a:prstClr val="white"/>
                </a:solidFill>
              </a:rPr>
              <a:t>us.sogeti.com</a:t>
            </a:r>
          </a:p>
        </p:txBody>
      </p:sp>
      <p:sp>
        <p:nvSpPr>
          <p:cNvPr id="11" name="Rectangle 10"/>
          <p:cNvSpPr/>
          <p:nvPr userDrawn="1"/>
        </p:nvSpPr>
        <p:spPr>
          <a:xfrm>
            <a:off x="0" y="673101"/>
            <a:ext cx="12192000" cy="609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TextBox 7"/>
          <p:cNvSpPr txBox="1"/>
          <p:nvPr userDrawn="1"/>
        </p:nvSpPr>
        <p:spPr>
          <a:xfrm>
            <a:off x="1313646" y="6550216"/>
            <a:ext cx="9564711" cy="307777"/>
          </a:xfrm>
          <a:prstGeom prst="rect">
            <a:avLst/>
          </a:prstGeom>
          <a:noFill/>
        </p:spPr>
        <p:txBody>
          <a:bodyPr wrap="square" rtlCol="0">
            <a:spAutoFit/>
          </a:bodyPr>
          <a:lstStyle/>
          <a:p>
            <a:pPr algn="ctr"/>
            <a:r>
              <a:rPr lang="en-US" sz="1400" dirty="0" smtClean="0">
                <a:solidFill>
                  <a:prstClr val="white"/>
                </a:solidFill>
              </a:rPr>
              <a:t>CONFIDENTIAL AND PROPRIETARY INFORMATION. © 2016 SOGETI USA LLC</a:t>
            </a:r>
            <a:endParaRPr lang="en-US" sz="1400" dirty="0">
              <a:solidFill>
                <a:prstClr val="white"/>
              </a:solidFill>
            </a:endParaRPr>
          </a:p>
        </p:txBody>
      </p:sp>
    </p:spTree>
    <p:extLst>
      <p:ext uri="{BB962C8B-B14F-4D97-AF65-F5344CB8AC3E}">
        <p14:creationId xmlns:p14="http://schemas.microsoft.com/office/powerpoint/2010/main" val="249282549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txStyles>
    <p:titleStyle>
      <a:lvl1pPr algn="l" defTabSz="1219170" rtl="0" eaLnBrk="1" latinLnBrk="0" hangingPunct="1">
        <a:spcBef>
          <a:spcPct val="0"/>
        </a:spcBef>
        <a:buNone/>
        <a:defRPr sz="3733" kern="1200">
          <a:solidFill>
            <a:schemeClr val="tx2"/>
          </a:solidFill>
          <a:latin typeface="Calibr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alibri Light"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alibri Light"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667" y="46568"/>
            <a:ext cx="11243733" cy="62653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78600"/>
            <a:ext cx="12192000" cy="27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9" name="Date Placeholder 3"/>
          <p:cNvSpPr txBox="1">
            <a:spLocks/>
          </p:cNvSpPr>
          <p:nvPr userDrawn="1"/>
        </p:nvSpPr>
        <p:spPr>
          <a:xfrm>
            <a:off x="1016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defRPr/>
            </a:pPr>
            <a:fld id="{2A15DB39-BEA8-4810-B2CD-86D93ED56ED5}" type="slidenum">
              <a:rPr lang="en-US" sz="1400" smtClean="0">
                <a:solidFill>
                  <a:prstClr val="white"/>
                </a:solidFill>
              </a:rPr>
              <a:pPr>
                <a:defRPr/>
              </a:pPr>
              <a:t>‹#›</a:t>
            </a:fld>
            <a:endParaRPr lang="en-US" sz="1400" dirty="0">
              <a:solidFill>
                <a:prstClr val="white"/>
              </a:solidFill>
            </a:endParaRPr>
          </a:p>
        </p:txBody>
      </p:sp>
      <p:sp>
        <p:nvSpPr>
          <p:cNvPr id="10" name="Date Placeholder 3"/>
          <p:cNvSpPr txBox="1">
            <a:spLocks/>
          </p:cNvSpPr>
          <p:nvPr userDrawn="1"/>
        </p:nvSpPr>
        <p:spPr>
          <a:xfrm>
            <a:off x="91440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lgn="r">
              <a:defRPr/>
            </a:pPr>
            <a:r>
              <a:rPr lang="en-US" sz="1400" dirty="0" smtClean="0">
                <a:solidFill>
                  <a:prstClr val="white"/>
                </a:solidFill>
              </a:rPr>
              <a:t>us.sogeti.com</a:t>
            </a:r>
          </a:p>
        </p:txBody>
      </p:sp>
      <p:sp>
        <p:nvSpPr>
          <p:cNvPr id="11" name="Rectangle 10"/>
          <p:cNvSpPr/>
          <p:nvPr userDrawn="1"/>
        </p:nvSpPr>
        <p:spPr>
          <a:xfrm>
            <a:off x="0" y="673101"/>
            <a:ext cx="12192000" cy="609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8" name="TextBox 7"/>
          <p:cNvSpPr txBox="1"/>
          <p:nvPr userDrawn="1"/>
        </p:nvSpPr>
        <p:spPr>
          <a:xfrm>
            <a:off x="1313646" y="6550216"/>
            <a:ext cx="9564711" cy="307777"/>
          </a:xfrm>
          <a:prstGeom prst="rect">
            <a:avLst/>
          </a:prstGeom>
          <a:noFill/>
        </p:spPr>
        <p:txBody>
          <a:bodyPr wrap="square" rtlCol="0">
            <a:spAutoFit/>
          </a:bodyPr>
          <a:lstStyle/>
          <a:p>
            <a:pPr algn="ctr"/>
            <a:r>
              <a:rPr lang="en-US" sz="1400" dirty="0" smtClean="0">
                <a:solidFill>
                  <a:prstClr val="white"/>
                </a:solidFill>
              </a:rPr>
              <a:t>CONFIDENTIAL AND PROPRIETARY INFORMATION. © 2016</a:t>
            </a:r>
            <a:r>
              <a:rPr lang="en-US" sz="1400" baseline="0" dirty="0" smtClean="0">
                <a:solidFill>
                  <a:prstClr val="white"/>
                </a:solidFill>
              </a:rPr>
              <a:t> </a:t>
            </a:r>
            <a:r>
              <a:rPr lang="en-US" sz="1400" dirty="0" smtClean="0">
                <a:solidFill>
                  <a:prstClr val="white"/>
                </a:solidFill>
              </a:rPr>
              <a:t>SOGETI USA LLC</a:t>
            </a:r>
            <a:endParaRPr lang="en-US" sz="1400" dirty="0">
              <a:solidFill>
                <a:prstClr val="white"/>
              </a:solidFill>
            </a:endParaRPr>
          </a:p>
        </p:txBody>
      </p:sp>
    </p:spTree>
    <p:extLst>
      <p:ext uri="{BB962C8B-B14F-4D97-AF65-F5344CB8AC3E}">
        <p14:creationId xmlns:p14="http://schemas.microsoft.com/office/powerpoint/2010/main" val="320763204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txStyles>
    <p:titleStyle>
      <a:lvl1pPr algn="l" defTabSz="1219170" rtl="0" eaLnBrk="1" latinLnBrk="0" hangingPunct="1">
        <a:spcBef>
          <a:spcPct val="0"/>
        </a:spcBef>
        <a:buNone/>
        <a:defRPr sz="3733" kern="1200">
          <a:solidFill>
            <a:schemeClr val="tx2"/>
          </a:solidFill>
          <a:latin typeface="Calibr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alibri Light"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alibri Light"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667" y="46568"/>
            <a:ext cx="11243733" cy="626533"/>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p:nvPr userDrawn="1"/>
        </p:nvSpPr>
        <p:spPr>
          <a:xfrm>
            <a:off x="0" y="6578600"/>
            <a:ext cx="12192000" cy="27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9" name="Date Placeholder 3"/>
          <p:cNvSpPr txBox="1">
            <a:spLocks/>
          </p:cNvSpPr>
          <p:nvPr userDrawn="1"/>
        </p:nvSpPr>
        <p:spPr>
          <a:xfrm>
            <a:off x="1016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defRPr/>
            </a:pPr>
            <a:fld id="{2A15DB39-BEA8-4810-B2CD-86D93ED56ED5}" type="slidenum">
              <a:rPr lang="en-US" sz="1400" smtClean="0">
                <a:solidFill>
                  <a:prstClr val="white"/>
                </a:solidFill>
              </a:rPr>
              <a:pPr>
                <a:defRPr/>
              </a:pPr>
              <a:t>‹#›</a:t>
            </a:fld>
            <a:endParaRPr lang="en-US" sz="1400" dirty="0">
              <a:solidFill>
                <a:prstClr val="white"/>
              </a:solidFill>
            </a:endParaRPr>
          </a:p>
        </p:txBody>
      </p:sp>
      <p:sp>
        <p:nvSpPr>
          <p:cNvPr id="10" name="Date Placeholder 3"/>
          <p:cNvSpPr txBox="1">
            <a:spLocks/>
          </p:cNvSpPr>
          <p:nvPr userDrawn="1"/>
        </p:nvSpPr>
        <p:spPr>
          <a:xfrm>
            <a:off x="9144000" y="6578600"/>
            <a:ext cx="2844800" cy="279400"/>
          </a:xfrm>
          <a:prstGeom prst="rect">
            <a:avLst/>
          </a:prstGeom>
        </p:spPr>
        <p:txBody>
          <a:bodyPr vert="horz" lIns="121920" tIns="60960" rIns="121920" bIns="60960" rtlCol="0" anchor="ctr"/>
          <a:lstStyle>
            <a:lvl1pPr algn="l">
              <a:defRPr sz="1050">
                <a:solidFill>
                  <a:schemeClr val="bg1"/>
                </a:solidFill>
                <a:latin typeface="Source Sans Pro Light" pitchFamily="34" charset="0"/>
              </a:defRPr>
            </a:lvl1pPr>
          </a:lstStyle>
          <a:p>
            <a:pPr algn="r">
              <a:defRPr/>
            </a:pPr>
            <a:r>
              <a:rPr lang="en-US" sz="1400" dirty="0" smtClean="0">
                <a:solidFill>
                  <a:prstClr val="white"/>
                </a:solidFill>
              </a:rPr>
              <a:t>us.sogeti.com</a:t>
            </a:r>
          </a:p>
        </p:txBody>
      </p:sp>
      <p:sp>
        <p:nvSpPr>
          <p:cNvPr id="11" name="Rectangle 10"/>
          <p:cNvSpPr/>
          <p:nvPr userDrawn="1"/>
        </p:nvSpPr>
        <p:spPr>
          <a:xfrm>
            <a:off x="0" y="673101"/>
            <a:ext cx="12192000" cy="609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8" name="Group 7"/>
          <p:cNvGrpSpPr/>
          <p:nvPr userDrawn="1"/>
        </p:nvGrpSpPr>
        <p:grpSpPr>
          <a:xfrm>
            <a:off x="10172238" y="6056828"/>
            <a:ext cx="1774705" cy="407473"/>
            <a:chOff x="1938326" y="3200400"/>
            <a:chExt cx="5153986" cy="1183358"/>
          </a:xfrm>
        </p:grpSpPr>
        <p:sp>
          <p:nvSpPr>
            <p:cNvPr id="12" name="Rectangle 11"/>
            <p:cNvSpPr/>
            <p:nvPr/>
          </p:nvSpPr>
          <p:spPr>
            <a:xfrm>
              <a:off x="1946787" y="3200400"/>
              <a:ext cx="5136593" cy="1165538"/>
            </a:xfrm>
            <a:prstGeom prst="rect">
              <a:avLst/>
            </a:prstGeom>
            <a:solidFill>
              <a:srgbClr val="FF4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pic>
          <p:nvPicPr>
            <p:cNvPr id="13" name="Picture 12" descr="Sogeti Logo 2013-White Knockout.png"/>
            <p:cNvPicPr>
              <a:picLocks noChangeAspect="1"/>
            </p:cNvPicPr>
            <p:nvPr/>
          </p:nvPicPr>
          <p:blipFill>
            <a:blip r:embed="rId13" cstate="email"/>
            <a:stretch>
              <a:fillRect/>
            </a:stretch>
          </p:blipFill>
          <p:spPr>
            <a:xfrm>
              <a:off x="1938326" y="3202072"/>
              <a:ext cx="5153986" cy="1181686"/>
            </a:xfrm>
            <a:prstGeom prst="rect">
              <a:avLst/>
            </a:prstGeom>
          </p:spPr>
        </p:pic>
      </p:grpSp>
    </p:spTree>
    <p:extLst>
      <p:ext uri="{BB962C8B-B14F-4D97-AF65-F5344CB8AC3E}">
        <p14:creationId xmlns:p14="http://schemas.microsoft.com/office/powerpoint/2010/main" val="358107421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1219170" rtl="0" eaLnBrk="1" latinLnBrk="0" hangingPunct="1">
        <a:spcBef>
          <a:spcPct val="0"/>
        </a:spcBef>
        <a:buNone/>
        <a:defRPr sz="3733" kern="1200">
          <a:solidFill>
            <a:schemeClr val="tx2"/>
          </a:solidFill>
          <a:latin typeface="Calibr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Calibri Light" pitchFamily="34" charset="0"/>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Calibri Light" pitchFamily="34" charset="0"/>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Calibri Light" pitchFamily="34" charset="0"/>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Calibri Light"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en.wikipedia.org/wiki/Drive:_The_Surprising_Truth_About_What_Motivates_Us#cite_note-6" TargetMode="Externa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n.wikipedia.org/wiki/Flow_(psychology)" TargetMode="Externa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CONFIDENTIAL AND PROPRIETARY INFORMATION. © 2017 SOGETI USA LLC</a:t>
            </a:r>
            <a:endParaRPr lang="en-US" dirty="0"/>
          </a:p>
        </p:txBody>
      </p:sp>
      <p:sp>
        <p:nvSpPr>
          <p:cNvPr id="5" name="Slide Number Placeholder 4"/>
          <p:cNvSpPr>
            <a:spLocks noGrp="1"/>
          </p:cNvSpPr>
          <p:nvPr>
            <p:ph type="sldNum" sz="quarter" idx="12"/>
          </p:nvPr>
        </p:nvSpPr>
        <p:spPr/>
        <p:txBody>
          <a:bodyPr/>
          <a:lstStyle/>
          <a:p>
            <a:fld id="{89B52C92-7CC8-4344-907B-65DD82B95168}" type="slidenum">
              <a:rPr lang="en-US" smtClean="0"/>
              <a:t>1</a:t>
            </a:fld>
            <a:endParaRPr lang="en-US" dirty="0"/>
          </a:p>
        </p:txBody>
      </p:sp>
      <p:sp>
        <p:nvSpPr>
          <p:cNvPr id="6" name="Title 5"/>
          <p:cNvSpPr>
            <a:spLocks noGrp="1"/>
          </p:cNvSpPr>
          <p:nvPr>
            <p:ph type="ctrTitle"/>
          </p:nvPr>
        </p:nvSpPr>
        <p:spPr>
          <a:xfrm>
            <a:off x="239843" y="2591480"/>
            <a:ext cx="9144000" cy="632958"/>
          </a:xfrm>
        </p:spPr>
        <p:txBody>
          <a:bodyPr>
            <a:normAutofit fontScale="90000"/>
          </a:bodyPr>
          <a:lstStyle/>
          <a:p>
            <a:r>
              <a:rPr lang="en-US" dirty="0">
                <a:solidFill>
                  <a:srgbClr val="FF0000"/>
                </a:solidFill>
              </a:rPr>
              <a:t>Passing the PSM I Exam</a:t>
            </a:r>
            <a:endParaRPr lang="en-US" dirty="0"/>
          </a:p>
        </p:txBody>
      </p:sp>
      <p:sp>
        <p:nvSpPr>
          <p:cNvPr id="7" name="Text Placeholder 6"/>
          <p:cNvSpPr>
            <a:spLocks noGrp="1"/>
          </p:cNvSpPr>
          <p:nvPr>
            <p:ph type="body" sz="quarter" idx="13"/>
          </p:nvPr>
        </p:nvSpPr>
        <p:spPr>
          <a:xfrm>
            <a:off x="239843" y="3540916"/>
            <a:ext cx="6070600" cy="896329"/>
          </a:xfrm>
        </p:spPr>
        <p:txBody>
          <a:bodyPr/>
          <a:lstStyle/>
          <a:p>
            <a:r>
              <a:rPr lang="en-US" b="1" dirty="0">
                <a:latin typeface="Calibri" pitchFamily="34" charset="0"/>
              </a:rPr>
              <a:t>Ray Conner, PMP, PMI-ACP, SP, PSM, MBA</a:t>
            </a:r>
          </a:p>
          <a:p>
            <a:r>
              <a:rPr lang="en-US" b="1" dirty="0">
                <a:latin typeface="Calibri" pitchFamily="34" charset="0"/>
              </a:rPr>
              <a:t>Sr. Manager / </a:t>
            </a:r>
            <a:r>
              <a:rPr lang="en-US" b="1" dirty="0" err="1">
                <a:latin typeface="Calibri" pitchFamily="34" charset="0"/>
              </a:rPr>
              <a:t>Sogeti</a:t>
            </a:r>
            <a:r>
              <a:rPr lang="en-US" b="1" dirty="0">
                <a:latin typeface="Calibri" pitchFamily="34" charset="0"/>
              </a:rPr>
              <a:t> Indiana Agile Lead</a:t>
            </a:r>
          </a:p>
          <a:p>
            <a:endParaRPr lang="en-US" dirty="0"/>
          </a:p>
        </p:txBody>
      </p:sp>
    </p:spTree>
    <p:extLst>
      <p:ext uri="{BB962C8B-B14F-4D97-AF65-F5344CB8AC3E}">
        <p14:creationId xmlns:p14="http://schemas.microsoft.com/office/powerpoint/2010/main" val="2931642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PSM I Exam</a:t>
            </a:r>
            <a:endParaRPr lang="en-US" dirty="0"/>
          </a:p>
        </p:txBody>
      </p:sp>
      <p:sp>
        <p:nvSpPr>
          <p:cNvPr id="5" name="Content Placeholder 4"/>
          <p:cNvSpPr>
            <a:spLocks noGrp="1"/>
          </p:cNvSpPr>
          <p:nvPr>
            <p:ph idx="1"/>
          </p:nvPr>
        </p:nvSpPr>
        <p:spPr>
          <a:xfrm>
            <a:off x="480060" y="1185148"/>
            <a:ext cx="11464290" cy="5158502"/>
          </a:xfrm>
        </p:spPr>
        <p:txBody>
          <a:bodyPr/>
          <a:lstStyle/>
          <a:p>
            <a:pPr>
              <a:buFont typeface="Arial" pitchFamily="34" charset="0"/>
              <a:buChar char="•"/>
            </a:pPr>
            <a:r>
              <a:rPr lang="en-US" sz="1800" b="1" dirty="0"/>
              <a:t>80 Questions</a:t>
            </a:r>
          </a:p>
          <a:p>
            <a:pPr>
              <a:buFont typeface="Arial" pitchFamily="34" charset="0"/>
              <a:buChar char="•"/>
            </a:pPr>
            <a:r>
              <a:rPr lang="en-US" sz="1800" b="1" dirty="0"/>
              <a:t>60 minutes to complete </a:t>
            </a:r>
          </a:p>
          <a:p>
            <a:pPr>
              <a:buFont typeface="Arial" pitchFamily="34" charset="0"/>
              <a:buChar char="•"/>
            </a:pPr>
            <a:r>
              <a:rPr lang="en-US" sz="1800" b="1" dirty="0"/>
              <a:t>Multiple choice and true/false questions</a:t>
            </a:r>
          </a:p>
          <a:p>
            <a:pPr>
              <a:buFont typeface="Arial" pitchFamily="34" charset="0"/>
              <a:buChar char="•"/>
            </a:pPr>
            <a:r>
              <a:rPr lang="en-US" sz="1800" b="1" dirty="0"/>
              <a:t>85% to pass</a:t>
            </a:r>
          </a:p>
          <a:p>
            <a:pPr>
              <a:buFont typeface="Arial" pitchFamily="34" charset="0"/>
              <a:buChar char="•"/>
            </a:pPr>
            <a:r>
              <a:rPr lang="en-US" sz="1800" b="1" dirty="0"/>
              <a:t>$150 per attempt </a:t>
            </a:r>
          </a:p>
          <a:p>
            <a:pPr>
              <a:buFont typeface="Arial" pitchFamily="34" charset="0"/>
              <a:buChar char="•"/>
            </a:pPr>
            <a:r>
              <a:rPr lang="en-US" sz="1800" b="1" dirty="0"/>
              <a:t>Administered </a:t>
            </a:r>
            <a:r>
              <a:rPr lang="en-US" sz="1800" b="1" dirty="0" smtClean="0"/>
              <a:t>online</a:t>
            </a:r>
            <a:endParaRPr lang="en-US" sz="1800" b="1" dirty="0"/>
          </a:p>
          <a:p>
            <a:pPr>
              <a:buFont typeface="Arial" pitchFamily="34" charset="0"/>
              <a:buChar char="•"/>
            </a:pPr>
            <a:r>
              <a:rPr lang="en-US" sz="1800" b="1" dirty="0">
                <a:solidFill>
                  <a:schemeClr val="tx2"/>
                </a:solidFill>
              </a:rPr>
              <a:t>You have roughly 45 seconds per question (The test goes by very fast).</a:t>
            </a:r>
          </a:p>
          <a:p>
            <a:pPr>
              <a:buFont typeface="Arial" pitchFamily="34" charset="0"/>
              <a:buChar char="•"/>
            </a:pPr>
            <a:r>
              <a:rPr lang="en-US" sz="1800" b="1" dirty="0">
                <a:solidFill>
                  <a:schemeClr val="tx2"/>
                </a:solidFill>
              </a:rPr>
              <a:t>You can miss 12 questions and pass. </a:t>
            </a:r>
          </a:p>
          <a:p>
            <a:pPr>
              <a:buFont typeface="Arial" pitchFamily="34" charset="0"/>
              <a:buChar char="•"/>
            </a:pPr>
            <a:r>
              <a:rPr lang="en-US" sz="1800" b="1" dirty="0">
                <a:solidFill>
                  <a:schemeClr val="tx2"/>
                </a:solidFill>
              </a:rPr>
              <a:t>Many of the questions test your understanding of Scrum and can’t be answered by just rote learning the material.</a:t>
            </a:r>
          </a:p>
          <a:p>
            <a:pPr>
              <a:buFont typeface="Arial" pitchFamily="34" charset="0"/>
              <a:buChar char="•"/>
            </a:pPr>
            <a:r>
              <a:rPr lang="en-US" sz="1800" b="1" dirty="0">
                <a:solidFill>
                  <a:schemeClr val="tx2"/>
                </a:solidFill>
              </a:rPr>
              <a:t>Many questions will drop you into a situation and ask how you’d handle it using the Scrum framework. </a:t>
            </a:r>
            <a:endParaRPr lang="en-US" sz="1800" b="1" dirty="0" smtClean="0">
              <a:solidFill>
                <a:schemeClr val="tx2"/>
              </a:solidFill>
            </a:endParaRPr>
          </a:p>
          <a:p>
            <a:pPr>
              <a:buFont typeface="Arial" pitchFamily="34" charset="0"/>
              <a:buChar char="•"/>
            </a:pPr>
            <a:r>
              <a:rPr lang="en-US" sz="1800" b="1" dirty="0" smtClean="0">
                <a:solidFill>
                  <a:schemeClr val="tx2"/>
                </a:solidFill>
              </a:rPr>
              <a:t>No partial points for multiple answer questions – in most cases the number of answers you need to choose will be specified</a:t>
            </a:r>
            <a:endParaRPr lang="en-US" sz="1800" b="1" dirty="0">
              <a:solidFill>
                <a:schemeClr val="tx2"/>
              </a:solidFill>
            </a:endParaRPr>
          </a:p>
        </p:txBody>
      </p:sp>
    </p:spTree>
    <p:extLst>
      <p:ext uri="{BB962C8B-B14F-4D97-AF65-F5344CB8AC3E}">
        <p14:creationId xmlns:p14="http://schemas.microsoft.com/office/powerpoint/2010/main" val="28980177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PSM I Exam Format – Question Screen</a:t>
            </a:r>
            <a:endParaRPr lang="en-US" dirty="0"/>
          </a:p>
        </p:txBody>
      </p:sp>
      <p:pic>
        <p:nvPicPr>
          <p:cNvPr id="34818" name="Picture 2" descr="C:\Users\rquellho\Documents\Drawing1.jpg"/>
          <p:cNvPicPr>
            <a:picLocks noChangeAspect="1" noChangeArrowheads="1"/>
          </p:cNvPicPr>
          <p:nvPr/>
        </p:nvPicPr>
        <p:blipFill>
          <a:blip r:embed="rId2" cstate="print"/>
          <a:srcRect/>
          <a:stretch>
            <a:fillRect/>
          </a:stretch>
        </p:blipFill>
        <p:spPr bwMode="auto">
          <a:xfrm>
            <a:off x="4182774" y="1910381"/>
            <a:ext cx="3599522" cy="3260173"/>
          </a:xfrm>
          <a:prstGeom prst="rect">
            <a:avLst/>
          </a:prstGeom>
          <a:noFill/>
        </p:spPr>
      </p:pic>
      <p:sp>
        <p:nvSpPr>
          <p:cNvPr id="11" name="Rounded Rectangle 10"/>
          <p:cNvSpPr/>
          <p:nvPr/>
        </p:nvSpPr>
        <p:spPr bwMode="auto">
          <a:xfrm>
            <a:off x="7317179" y="1143013"/>
            <a:ext cx="2947061" cy="119522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endParaRPr lang="en-US" sz="1200" b="1" smtClean="0">
              <a:latin typeface="Calibri Light" panose="020F0302020204030204" pitchFamily="34" charset="0"/>
            </a:endParaRPr>
          </a:p>
          <a:p>
            <a:pPr algn="ctr" eaLnBrk="0" hangingPunct="0"/>
            <a:r>
              <a:rPr lang="en-US" sz="1200" b="1" smtClean="0">
                <a:latin typeface="Calibri Light" panose="020F0302020204030204" pitchFamily="34" charset="0"/>
              </a:rPr>
              <a:t>Bookmark Checkbox</a:t>
            </a:r>
          </a:p>
          <a:p>
            <a:pPr algn="ctr" eaLnBrk="0" hangingPunct="0"/>
            <a:endParaRPr lang="en-US" sz="1200" smtClean="0">
              <a:latin typeface="Calibri Light" panose="020F0302020204030204" pitchFamily="34" charset="0"/>
            </a:endParaRPr>
          </a:p>
          <a:p>
            <a:pPr marL="182880" indent="-182880" eaLnBrk="0" hangingPunct="0">
              <a:buFont typeface="Arial" pitchFamily="34" charset="0"/>
              <a:buChar char="•"/>
            </a:pPr>
            <a:r>
              <a:rPr lang="en-US" sz="1200" smtClean="0">
                <a:latin typeface="Calibri Light" panose="020F0302020204030204" pitchFamily="34" charset="0"/>
              </a:rPr>
              <a:t>Allows you to mark the question for further review later </a:t>
            </a:r>
          </a:p>
          <a:p>
            <a:pPr algn="ctr" eaLnBrk="0" hangingPunct="0">
              <a:lnSpc>
                <a:spcPct val="85000"/>
              </a:lnSpc>
            </a:pPr>
            <a:endParaRPr lang="en-US" sz="1200" dirty="0">
              <a:latin typeface="Calibri Light" panose="020F0302020204030204" pitchFamily="34" charset="0"/>
            </a:endParaRPr>
          </a:p>
        </p:txBody>
      </p:sp>
      <p:sp>
        <p:nvSpPr>
          <p:cNvPr id="12" name="Rounded Rectangle 11"/>
          <p:cNvSpPr/>
          <p:nvPr/>
        </p:nvSpPr>
        <p:spPr bwMode="auto">
          <a:xfrm>
            <a:off x="1769423" y="3149700"/>
            <a:ext cx="1809009" cy="52099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dirty="0">
              <a:latin typeface="Calibri Light" panose="020F0302020204030204" pitchFamily="34" charset="0"/>
            </a:endParaRPr>
          </a:p>
          <a:p>
            <a:pPr algn="ctr" eaLnBrk="0" hangingPunct="0">
              <a:lnSpc>
                <a:spcPct val="85000"/>
              </a:lnSpc>
            </a:pPr>
            <a:r>
              <a:rPr lang="en-US" sz="1200" b="1" dirty="0">
                <a:latin typeface="Calibri Light" panose="020F0302020204030204" pitchFamily="34" charset="0"/>
              </a:rPr>
              <a:t>Question/ Answers</a:t>
            </a:r>
          </a:p>
          <a:p>
            <a:pPr algn="ctr" eaLnBrk="0" hangingPunct="0">
              <a:lnSpc>
                <a:spcPct val="85000"/>
              </a:lnSpc>
            </a:pPr>
            <a:endParaRPr lang="en-US" sz="1200" dirty="0">
              <a:latin typeface="Calibri Light" panose="020F0302020204030204" pitchFamily="34" charset="0"/>
            </a:endParaRPr>
          </a:p>
        </p:txBody>
      </p:sp>
      <p:cxnSp>
        <p:nvCxnSpPr>
          <p:cNvPr id="27" name="Straight Arrow Connector 26"/>
          <p:cNvCxnSpPr>
            <a:stCxn id="56" idx="3"/>
          </p:cNvCxnSpPr>
          <p:nvPr/>
        </p:nvCxnSpPr>
        <p:spPr bwMode="auto">
          <a:xfrm>
            <a:off x="3293423" y="1817871"/>
            <a:ext cx="783773" cy="177184"/>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29" name="Straight Arrow Connector 28"/>
          <p:cNvCxnSpPr>
            <a:stCxn id="51" idx="0"/>
          </p:cNvCxnSpPr>
          <p:nvPr/>
        </p:nvCxnSpPr>
        <p:spPr bwMode="auto">
          <a:xfrm flipV="1">
            <a:off x="3228111" y="4500749"/>
            <a:ext cx="1062841" cy="554859"/>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30" name="Straight Arrow Connector 29"/>
          <p:cNvCxnSpPr>
            <a:stCxn id="47" idx="1"/>
          </p:cNvCxnSpPr>
          <p:nvPr/>
        </p:nvCxnSpPr>
        <p:spPr bwMode="auto">
          <a:xfrm flipH="1">
            <a:off x="7129155" y="3829794"/>
            <a:ext cx="380009" cy="920337"/>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31" name="Straight Arrow Connector 30"/>
          <p:cNvCxnSpPr>
            <a:stCxn id="11" idx="1"/>
          </p:cNvCxnSpPr>
          <p:nvPr/>
        </p:nvCxnSpPr>
        <p:spPr bwMode="auto">
          <a:xfrm flipH="1">
            <a:off x="5573486" y="1740624"/>
            <a:ext cx="1743692" cy="693819"/>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32" name="Straight Arrow Connector 31"/>
          <p:cNvCxnSpPr>
            <a:stCxn id="12" idx="3"/>
          </p:cNvCxnSpPr>
          <p:nvPr/>
        </p:nvCxnSpPr>
        <p:spPr bwMode="auto">
          <a:xfrm>
            <a:off x="3578431" y="3410198"/>
            <a:ext cx="522514" cy="140525"/>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33" name="Straight Arrow Connector 32"/>
          <p:cNvCxnSpPr>
            <a:stCxn id="12" idx="3"/>
          </p:cNvCxnSpPr>
          <p:nvPr/>
        </p:nvCxnSpPr>
        <p:spPr bwMode="auto">
          <a:xfrm flipV="1">
            <a:off x="3578432" y="2921331"/>
            <a:ext cx="546265" cy="488867"/>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44" name="Straight Arrow Connector 43"/>
          <p:cNvCxnSpPr>
            <a:stCxn id="49" idx="0"/>
          </p:cNvCxnSpPr>
          <p:nvPr/>
        </p:nvCxnSpPr>
        <p:spPr bwMode="auto">
          <a:xfrm flipH="1" flipV="1">
            <a:off x="6024749" y="4726380"/>
            <a:ext cx="609601" cy="892939"/>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47" name="Rounded Rectangle 46"/>
          <p:cNvSpPr/>
          <p:nvPr/>
        </p:nvSpPr>
        <p:spPr bwMode="auto">
          <a:xfrm>
            <a:off x="7509164" y="3262830"/>
            <a:ext cx="2933205" cy="113392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sz="1200" b="1" dirty="0">
                <a:latin typeface="Calibri Light" panose="020F0302020204030204" pitchFamily="34" charset="0"/>
              </a:rPr>
              <a:t>Bookmark Button</a:t>
            </a:r>
          </a:p>
          <a:p>
            <a:pPr algn="ctr" eaLnBrk="0" hangingPunct="0"/>
            <a:endParaRPr lang="en-US" sz="1200" b="1" dirty="0">
              <a:latin typeface="Calibri Light" panose="020F0302020204030204" pitchFamily="34" charset="0"/>
            </a:endParaRPr>
          </a:p>
          <a:p>
            <a:pPr marL="182880" indent="-182880" eaLnBrk="0" hangingPunct="0">
              <a:buFont typeface="Arial" pitchFamily="34" charset="0"/>
              <a:buChar char="•"/>
            </a:pPr>
            <a:r>
              <a:rPr lang="en-US" sz="1200" dirty="0">
                <a:latin typeface="Calibri Light" panose="020F0302020204030204" pitchFamily="34" charset="0"/>
              </a:rPr>
              <a:t>Send you to the bookmark screen</a:t>
            </a:r>
          </a:p>
          <a:p>
            <a:pPr marL="182880" indent="-182880" eaLnBrk="0" hangingPunct="0">
              <a:buFont typeface="Arial" pitchFamily="34" charset="0"/>
              <a:buChar char="•"/>
            </a:pPr>
            <a:r>
              <a:rPr lang="en-US" sz="1200" dirty="0">
                <a:latin typeface="Calibri Light" panose="020F0302020204030204" pitchFamily="34" charset="0"/>
              </a:rPr>
              <a:t>Quickest way of reviewing the test</a:t>
            </a:r>
          </a:p>
          <a:p>
            <a:pPr algn="ctr" eaLnBrk="0" hangingPunct="0">
              <a:lnSpc>
                <a:spcPct val="85000"/>
              </a:lnSpc>
            </a:pPr>
            <a:endParaRPr lang="en-US" sz="1200" dirty="0">
              <a:latin typeface="Calibri Light" panose="020F0302020204030204" pitchFamily="34" charset="0"/>
            </a:endParaRPr>
          </a:p>
        </p:txBody>
      </p:sp>
      <p:sp>
        <p:nvSpPr>
          <p:cNvPr id="49" name="Rounded Rectangle 48"/>
          <p:cNvSpPr/>
          <p:nvPr/>
        </p:nvSpPr>
        <p:spPr bwMode="auto">
          <a:xfrm>
            <a:off x="5167747" y="5619318"/>
            <a:ext cx="2933205" cy="92961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sz="1200" b="1" dirty="0">
                <a:latin typeface="Calibri Light" panose="020F0302020204030204" pitchFamily="34" charset="0"/>
              </a:rPr>
              <a:t>Next Button</a:t>
            </a:r>
          </a:p>
          <a:p>
            <a:pPr algn="ctr" eaLnBrk="0" hangingPunct="0"/>
            <a:endParaRPr lang="en-US" sz="1200" b="1" dirty="0">
              <a:latin typeface="Calibri Light" panose="020F0302020204030204" pitchFamily="34" charset="0"/>
            </a:endParaRPr>
          </a:p>
          <a:p>
            <a:pPr marL="182880" indent="-182880" eaLnBrk="0" hangingPunct="0">
              <a:buFont typeface="Arial" pitchFamily="34" charset="0"/>
              <a:buChar char="•"/>
            </a:pPr>
            <a:r>
              <a:rPr lang="en-US" sz="1200" dirty="0">
                <a:latin typeface="Calibri Light" panose="020F0302020204030204" pitchFamily="34" charset="0"/>
              </a:rPr>
              <a:t>Send you to the next question</a:t>
            </a:r>
          </a:p>
          <a:p>
            <a:pPr algn="ctr" eaLnBrk="0" hangingPunct="0">
              <a:lnSpc>
                <a:spcPct val="85000"/>
              </a:lnSpc>
            </a:pPr>
            <a:endParaRPr lang="en-US" sz="1200" dirty="0">
              <a:latin typeface="Calibri Light" panose="020F0302020204030204" pitchFamily="34" charset="0"/>
            </a:endParaRPr>
          </a:p>
        </p:txBody>
      </p:sp>
      <p:sp>
        <p:nvSpPr>
          <p:cNvPr id="51" name="Rounded Rectangle 50"/>
          <p:cNvSpPr/>
          <p:nvPr/>
        </p:nvSpPr>
        <p:spPr bwMode="auto">
          <a:xfrm>
            <a:off x="1761508" y="5055607"/>
            <a:ext cx="2933205" cy="116457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sz="1200" b="1" dirty="0">
                <a:latin typeface="Calibri Light" panose="020F0302020204030204" pitchFamily="34" charset="0"/>
              </a:rPr>
              <a:t>Previous Button</a:t>
            </a:r>
          </a:p>
          <a:p>
            <a:pPr marL="182880" indent="-182880" eaLnBrk="0" hangingPunct="0"/>
            <a:endParaRPr lang="en-US" sz="1200" dirty="0">
              <a:latin typeface="Calibri Light" panose="020F0302020204030204" pitchFamily="34" charset="0"/>
            </a:endParaRPr>
          </a:p>
          <a:p>
            <a:pPr marL="182880" indent="-182880" eaLnBrk="0" hangingPunct="0">
              <a:buFont typeface="Arial" pitchFamily="34" charset="0"/>
              <a:buChar char="•"/>
            </a:pPr>
            <a:r>
              <a:rPr lang="en-US" sz="1200" dirty="0">
                <a:latin typeface="Calibri Light" panose="020F0302020204030204" pitchFamily="34" charset="0"/>
              </a:rPr>
              <a:t>Returns you to the previous question</a:t>
            </a:r>
          </a:p>
          <a:p>
            <a:pPr marL="182880" indent="-182880" eaLnBrk="0" hangingPunct="0">
              <a:buFont typeface="Arial" pitchFamily="34" charset="0"/>
              <a:buChar char="•"/>
            </a:pPr>
            <a:r>
              <a:rPr lang="en-US" sz="1200" dirty="0">
                <a:latin typeface="Calibri Light" panose="020F0302020204030204" pitchFamily="34" charset="0"/>
              </a:rPr>
              <a:t>Slow way of reviewing the test</a:t>
            </a:r>
          </a:p>
          <a:p>
            <a:pPr marL="182880" indent="-182880" eaLnBrk="0" hangingPunct="0"/>
            <a:endParaRPr lang="en-US" sz="1200" dirty="0">
              <a:latin typeface="Calibri Light" panose="020F0302020204030204" pitchFamily="34" charset="0"/>
            </a:endParaRPr>
          </a:p>
        </p:txBody>
      </p:sp>
      <p:sp>
        <p:nvSpPr>
          <p:cNvPr id="56" name="Rounded Rectangle 55"/>
          <p:cNvSpPr/>
          <p:nvPr/>
        </p:nvSpPr>
        <p:spPr bwMode="auto">
          <a:xfrm>
            <a:off x="2058390" y="1337740"/>
            <a:ext cx="1235033" cy="96026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sz="1200" b="1" dirty="0">
                <a:latin typeface="Calibri Light" panose="020F0302020204030204" pitchFamily="34" charset="0"/>
              </a:rPr>
              <a:t>Time Box</a:t>
            </a:r>
          </a:p>
          <a:p>
            <a:pPr marL="182880" indent="-182880" eaLnBrk="0" hangingPunct="0"/>
            <a:endParaRPr lang="en-US" sz="1200" dirty="0">
              <a:latin typeface="Calibri Light" panose="020F0302020204030204" pitchFamily="34" charset="0"/>
            </a:endParaRPr>
          </a:p>
          <a:p>
            <a:pPr marL="182880" indent="-182880" eaLnBrk="0" hangingPunct="0">
              <a:buFont typeface="Arial" pitchFamily="34" charset="0"/>
              <a:buChar char="•"/>
            </a:pPr>
            <a:r>
              <a:rPr lang="en-US" sz="1200" dirty="0">
                <a:latin typeface="Calibri Light" panose="020F0302020204030204" pitchFamily="34" charset="0"/>
              </a:rPr>
              <a:t>Counts down</a:t>
            </a:r>
          </a:p>
          <a:p>
            <a:pPr marL="182880" indent="-182880" eaLnBrk="0" hangingPunct="0"/>
            <a:endParaRPr lang="en-US" sz="1200" dirty="0">
              <a:latin typeface="Calibri Light" panose="020F0302020204030204" pitchFamily="34" charset="0"/>
            </a:endParaRPr>
          </a:p>
        </p:txBody>
      </p:sp>
    </p:spTree>
    <p:extLst>
      <p:ext uri="{BB962C8B-B14F-4D97-AF65-F5344CB8AC3E}">
        <p14:creationId xmlns:p14="http://schemas.microsoft.com/office/powerpoint/2010/main" val="5276092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PSM I Exam Format – Bookmark Screen</a:t>
            </a:r>
            <a:endParaRPr lang="en-US" dirty="0"/>
          </a:p>
        </p:txBody>
      </p:sp>
      <p:pic>
        <p:nvPicPr>
          <p:cNvPr id="35853" name="Picture 13"/>
          <p:cNvPicPr>
            <a:picLocks noChangeAspect="1" noChangeArrowheads="1"/>
          </p:cNvPicPr>
          <p:nvPr/>
        </p:nvPicPr>
        <p:blipFill>
          <a:blip r:embed="rId2" cstate="print"/>
          <a:srcRect/>
          <a:stretch>
            <a:fillRect/>
          </a:stretch>
        </p:blipFill>
        <p:spPr bwMode="auto">
          <a:xfrm>
            <a:off x="4540333" y="1290763"/>
            <a:ext cx="2843708" cy="4934339"/>
          </a:xfrm>
          <a:prstGeom prst="rect">
            <a:avLst/>
          </a:prstGeom>
          <a:noFill/>
          <a:ln w="9525">
            <a:noFill/>
            <a:miter lim="800000"/>
            <a:headEnd/>
            <a:tailEnd/>
          </a:ln>
        </p:spPr>
      </p:pic>
      <p:sp>
        <p:nvSpPr>
          <p:cNvPr id="20" name="Rounded Rectangle 19"/>
          <p:cNvSpPr/>
          <p:nvPr/>
        </p:nvSpPr>
        <p:spPr bwMode="auto">
          <a:xfrm>
            <a:off x="1785257" y="1269051"/>
            <a:ext cx="2493818" cy="136888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r>
              <a:rPr lang="en-US" sz="1200" b="1" dirty="0">
                <a:latin typeface="Calibri Light" panose="020F0302020204030204" pitchFamily="34" charset="0"/>
              </a:rPr>
              <a:t>Question Number</a:t>
            </a:r>
          </a:p>
          <a:p>
            <a:pPr algn="ctr" eaLnBrk="0" hangingPunct="0"/>
            <a:endParaRPr lang="en-US" sz="1200" b="1" dirty="0">
              <a:latin typeface="Calibri Light" panose="020F0302020204030204" pitchFamily="34" charset="0"/>
            </a:endParaRPr>
          </a:p>
          <a:p>
            <a:pPr marL="182880" indent="-182880" eaLnBrk="0" hangingPunct="0">
              <a:buFont typeface="Arial" pitchFamily="34" charset="0"/>
              <a:buChar char="•"/>
            </a:pPr>
            <a:r>
              <a:rPr lang="en-US" sz="1200" dirty="0">
                <a:latin typeface="Calibri Light" panose="020F0302020204030204" pitchFamily="34" charset="0"/>
              </a:rPr>
              <a:t>Is hyperlinked to the question.</a:t>
            </a:r>
          </a:p>
          <a:p>
            <a:pPr marL="182880" indent="-182880" eaLnBrk="0" hangingPunct="0">
              <a:buFont typeface="Arial" pitchFamily="34" charset="0"/>
              <a:buChar char="•"/>
            </a:pPr>
            <a:r>
              <a:rPr lang="en-US" sz="1200" dirty="0">
                <a:latin typeface="Calibri Light" panose="020F0302020204030204" pitchFamily="34" charset="0"/>
              </a:rPr>
              <a:t>Click the number and it’ll take you to the question.</a:t>
            </a:r>
          </a:p>
          <a:p>
            <a:pPr algn="ctr" eaLnBrk="0" hangingPunct="0">
              <a:lnSpc>
                <a:spcPct val="85000"/>
              </a:lnSpc>
            </a:pPr>
            <a:endParaRPr lang="en-US" sz="1200" dirty="0">
              <a:latin typeface="Calibri Light" panose="020F0302020204030204" pitchFamily="34" charset="0"/>
            </a:endParaRPr>
          </a:p>
        </p:txBody>
      </p:sp>
      <p:cxnSp>
        <p:nvCxnSpPr>
          <p:cNvPr id="21" name="Straight Arrow Connector 20"/>
          <p:cNvCxnSpPr>
            <a:stCxn id="20" idx="3"/>
          </p:cNvCxnSpPr>
          <p:nvPr/>
        </p:nvCxnSpPr>
        <p:spPr bwMode="auto">
          <a:xfrm>
            <a:off x="4279076" y="1953494"/>
            <a:ext cx="558141" cy="53437"/>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25" name="Rounded Rectangle 24"/>
          <p:cNvSpPr/>
          <p:nvPr/>
        </p:nvSpPr>
        <p:spPr bwMode="auto">
          <a:xfrm>
            <a:off x="1735776" y="3287152"/>
            <a:ext cx="2493818" cy="160384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r>
              <a:rPr lang="en-US" sz="1200" b="1" dirty="0"/>
              <a:t>Bookmark Checkmark</a:t>
            </a:r>
          </a:p>
          <a:p>
            <a:pPr algn="ctr" eaLnBrk="0" hangingPunct="0"/>
            <a:endParaRPr lang="en-US" sz="1200" b="1" dirty="0"/>
          </a:p>
          <a:p>
            <a:pPr marL="182880" indent="-182880" eaLnBrk="0" hangingPunct="0">
              <a:buFont typeface="Arial" pitchFamily="34" charset="0"/>
              <a:buChar char="•"/>
            </a:pPr>
            <a:r>
              <a:rPr lang="en-US" sz="1200" dirty="0"/>
              <a:t>Indicates questions that you bookmarked.</a:t>
            </a:r>
          </a:p>
          <a:p>
            <a:pPr marL="182880" indent="-182880" eaLnBrk="0" hangingPunct="0">
              <a:buFont typeface="Arial" pitchFamily="34" charset="0"/>
              <a:buChar char="•"/>
            </a:pPr>
            <a:r>
              <a:rPr lang="en-US" sz="1200" dirty="0"/>
              <a:t>Disappears when you uncheck the bookmark checkbox on the question screen.</a:t>
            </a:r>
          </a:p>
        </p:txBody>
      </p:sp>
      <p:cxnSp>
        <p:nvCxnSpPr>
          <p:cNvPr id="26" name="Straight Arrow Connector 25"/>
          <p:cNvCxnSpPr>
            <a:stCxn id="25" idx="3"/>
          </p:cNvCxnSpPr>
          <p:nvPr/>
        </p:nvCxnSpPr>
        <p:spPr bwMode="auto">
          <a:xfrm flipV="1">
            <a:off x="4229594" y="3776353"/>
            <a:ext cx="1379518" cy="31272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29" name="Straight Arrow Connector 28"/>
          <p:cNvCxnSpPr>
            <a:stCxn id="25" idx="3"/>
          </p:cNvCxnSpPr>
          <p:nvPr/>
        </p:nvCxnSpPr>
        <p:spPr bwMode="auto">
          <a:xfrm>
            <a:off x="4229594" y="4089073"/>
            <a:ext cx="1486396" cy="1694210"/>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32" name="Rounded Rectangle 31"/>
          <p:cNvSpPr/>
          <p:nvPr/>
        </p:nvSpPr>
        <p:spPr bwMode="auto">
          <a:xfrm>
            <a:off x="7861464" y="1510889"/>
            <a:ext cx="2493818" cy="242108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r>
              <a:rPr lang="en-US" sz="1200" b="1" dirty="0">
                <a:latin typeface="Calibri Light" panose="020F0302020204030204" pitchFamily="34" charset="0"/>
              </a:rPr>
              <a:t>Answer Square</a:t>
            </a:r>
          </a:p>
          <a:p>
            <a:pPr algn="ctr" eaLnBrk="0" hangingPunct="0"/>
            <a:endParaRPr lang="en-US" sz="1200" b="1" dirty="0">
              <a:latin typeface="Calibri Light" panose="020F0302020204030204" pitchFamily="34" charset="0"/>
            </a:endParaRPr>
          </a:p>
          <a:p>
            <a:pPr marL="182880" indent="-182880" eaLnBrk="0" hangingPunct="0">
              <a:buFont typeface="Arial" pitchFamily="34" charset="0"/>
              <a:buChar char="•"/>
            </a:pPr>
            <a:r>
              <a:rPr lang="en-US" sz="1200" dirty="0">
                <a:latin typeface="Calibri Light" panose="020F0302020204030204" pitchFamily="34" charset="0"/>
              </a:rPr>
              <a:t>Indicates questions that you’ve answered.</a:t>
            </a:r>
          </a:p>
          <a:p>
            <a:pPr marL="182880" indent="-182880" eaLnBrk="0" hangingPunct="0"/>
            <a:endParaRPr lang="en-US" sz="1200" dirty="0">
              <a:latin typeface="Calibri Light" panose="020F0302020204030204" pitchFamily="34" charset="0"/>
            </a:endParaRPr>
          </a:p>
          <a:p>
            <a:pPr marL="182880" indent="-182880" eaLnBrk="0" hangingPunct="0">
              <a:buFont typeface="Arial" pitchFamily="34" charset="0"/>
              <a:buChar char="•"/>
            </a:pPr>
            <a:r>
              <a:rPr lang="en-US" sz="1200" dirty="0">
                <a:latin typeface="Calibri Light" panose="020F0302020204030204" pitchFamily="34" charset="0"/>
              </a:rPr>
              <a:t>Solid blue squares indicate that the question has an answer </a:t>
            </a:r>
          </a:p>
          <a:p>
            <a:pPr marL="182880" indent="-182880" eaLnBrk="0" hangingPunct="0">
              <a:buFont typeface="Arial" pitchFamily="34" charset="0"/>
              <a:buChar char="•"/>
            </a:pPr>
            <a:r>
              <a:rPr lang="en-US" sz="1200" dirty="0">
                <a:latin typeface="Calibri Light" panose="020F0302020204030204" pitchFamily="34" charset="0"/>
              </a:rPr>
              <a:t>Blue outline means that the question does not have an answer selected.</a:t>
            </a:r>
          </a:p>
          <a:p>
            <a:pPr marL="182880" indent="-182880" eaLnBrk="0" hangingPunct="0"/>
            <a:endParaRPr lang="en-US" sz="1200" dirty="0">
              <a:latin typeface="Calibri Light" panose="020F0302020204030204" pitchFamily="34" charset="0"/>
            </a:endParaRPr>
          </a:p>
        </p:txBody>
      </p:sp>
      <p:cxnSp>
        <p:nvCxnSpPr>
          <p:cNvPr id="33" name="Straight Arrow Connector 32"/>
          <p:cNvCxnSpPr>
            <a:stCxn id="32" idx="1"/>
          </p:cNvCxnSpPr>
          <p:nvPr/>
        </p:nvCxnSpPr>
        <p:spPr bwMode="auto">
          <a:xfrm flipH="1" flipV="1">
            <a:off x="7152904" y="2090057"/>
            <a:ext cx="708560" cy="631376"/>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cxnSp>
        <p:nvCxnSpPr>
          <p:cNvPr id="36" name="Straight Arrow Connector 35"/>
          <p:cNvCxnSpPr>
            <a:stCxn id="32" idx="1"/>
          </p:cNvCxnSpPr>
          <p:nvPr/>
        </p:nvCxnSpPr>
        <p:spPr bwMode="auto">
          <a:xfrm flipH="1">
            <a:off x="7164780" y="2721434"/>
            <a:ext cx="696684" cy="1007419"/>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39" name="Rounded Rectangle 38"/>
          <p:cNvSpPr/>
          <p:nvPr/>
        </p:nvSpPr>
        <p:spPr bwMode="auto">
          <a:xfrm>
            <a:off x="7930735" y="4297381"/>
            <a:ext cx="2493818" cy="1225868"/>
          </a:xfrm>
          <a:prstGeom prst="roundRect">
            <a:avLst/>
          </a:prstGeom>
          <a:solidFill>
            <a:schemeClr val="tx2"/>
          </a:solidFill>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spAutoFit/>
          </a:bodyPr>
          <a:lstStyle/>
          <a:p>
            <a:pPr eaLnBrk="0" hangingPunct="0"/>
            <a:r>
              <a:rPr lang="en-US" sz="1200" dirty="0">
                <a:solidFill>
                  <a:schemeClr val="bg1"/>
                </a:solidFill>
                <a:latin typeface="Calibri Light" panose="020F0302020204030204" pitchFamily="34" charset="0"/>
              </a:rPr>
              <a:t>On questions where you’re asked to give more than one answer (e.g. select 2 responses) if an answer is selected but not all answers that were asked for were selected the answer square will still show solid blue.</a:t>
            </a:r>
          </a:p>
        </p:txBody>
      </p:sp>
    </p:spTree>
    <p:extLst>
      <p:ext uri="{BB962C8B-B14F-4D97-AF65-F5344CB8AC3E}">
        <p14:creationId xmlns:p14="http://schemas.microsoft.com/office/powerpoint/2010/main" val="14440698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PSM I Exam</a:t>
            </a:r>
            <a:endParaRPr lang="en-US" dirty="0"/>
          </a:p>
        </p:txBody>
      </p:sp>
      <p:sp>
        <p:nvSpPr>
          <p:cNvPr id="2" name="Rectangle 1"/>
          <p:cNvSpPr/>
          <p:nvPr/>
        </p:nvSpPr>
        <p:spPr>
          <a:xfrm>
            <a:off x="445770" y="1169852"/>
            <a:ext cx="11475720" cy="3108543"/>
          </a:xfrm>
          <a:prstGeom prst="rect">
            <a:avLst/>
          </a:prstGeom>
        </p:spPr>
        <p:txBody>
          <a:bodyPr wrap="square">
            <a:spAutoFit/>
          </a:bodyPr>
          <a:lstStyle/>
          <a:p>
            <a:pPr>
              <a:buFont typeface="Arial" pitchFamily="34" charset="0"/>
              <a:buChar char="•"/>
            </a:pPr>
            <a:r>
              <a:rPr lang="en-US" sz="2800" b="1" dirty="0" smtClean="0">
                <a:latin typeface="Calibri Light" panose="020F0302020204030204" pitchFamily="34" charset="0"/>
              </a:rPr>
              <a:t>  Master </a:t>
            </a:r>
            <a:r>
              <a:rPr lang="en-US" sz="2800" b="1" dirty="0">
                <a:latin typeface="Calibri Light" panose="020F0302020204030204" pitchFamily="34" charset="0"/>
              </a:rPr>
              <a:t>Subject Areas</a:t>
            </a:r>
          </a:p>
          <a:p>
            <a:pPr lvl="2"/>
            <a:r>
              <a:rPr lang="en-US" sz="2800" b="1" dirty="0">
                <a:latin typeface="Calibri Light" panose="020F0302020204030204" pitchFamily="34" charset="0"/>
              </a:rPr>
              <a:t>Scrum Theory and Principles </a:t>
            </a:r>
            <a:r>
              <a:rPr lang="en-US" sz="2000" b="1" dirty="0">
                <a:solidFill>
                  <a:schemeClr val="tx2"/>
                </a:solidFill>
                <a:latin typeface="Calibri Light" panose="020F0302020204030204" pitchFamily="34" charset="0"/>
              </a:rPr>
              <a:t>(Open Assessment)</a:t>
            </a:r>
          </a:p>
          <a:p>
            <a:pPr lvl="2"/>
            <a:r>
              <a:rPr lang="en-US" sz="2800" b="1" dirty="0">
                <a:latin typeface="Calibri Light" panose="020F0302020204030204" pitchFamily="34" charset="0"/>
              </a:rPr>
              <a:t>The Scrum Framework </a:t>
            </a:r>
            <a:r>
              <a:rPr lang="en-US" sz="2000" b="1" dirty="0">
                <a:solidFill>
                  <a:schemeClr val="tx2"/>
                </a:solidFill>
                <a:latin typeface="Calibri Light" panose="020F0302020204030204" pitchFamily="34" charset="0"/>
              </a:rPr>
              <a:t>(Open Assessment)</a:t>
            </a:r>
            <a:endParaRPr lang="en-US" sz="2000" b="1" dirty="0">
              <a:latin typeface="Calibri Light" panose="020F0302020204030204" pitchFamily="34" charset="0"/>
            </a:endParaRPr>
          </a:p>
          <a:p>
            <a:pPr lvl="2"/>
            <a:r>
              <a:rPr lang="en-US" sz="2800" b="1" dirty="0">
                <a:latin typeface="Calibri Light" panose="020F0302020204030204" pitchFamily="34" charset="0"/>
              </a:rPr>
              <a:t>Cross-Functional, Self-organizing Teams </a:t>
            </a:r>
            <a:r>
              <a:rPr lang="en-US" sz="2000" b="1" dirty="0">
                <a:solidFill>
                  <a:schemeClr val="tx2"/>
                </a:solidFill>
                <a:latin typeface="Calibri Light" panose="020F0302020204030204" pitchFamily="34" charset="0"/>
              </a:rPr>
              <a:t>(Self </a:t>
            </a:r>
            <a:r>
              <a:rPr lang="en-US" sz="2000" b="1" dirty="0" smtClean="0">
                <a:solidFill>
                  <a:schemeClr val="tx2"/>
                </a:solidFill>
                <a:latin typeface="Calibri Light" panose="020F0302020204030204" pitchFamily="34" charset="0"/>
              </a:rPr>
              <a:t>Study/Experience</a:t>
            </a:r>
            <a:r>
              <a:rPr lang="en-US" sz="2000" b="1" dirty="0">
                <a:solidFill>
                  <a:schemeClr val="tx2"/>
                </a:solidFill>
                <a:latin typeface="Calibri Light" panose="020F0302020204030204" pitchFamily="34" charset="0"/>
              </a:rPr>
              <a:t>)</a:t>
            </a:r>
          </a:p>
          <a:p>
            <a:pPr lvl="2"/>
            <a:r>
              <a:rPr lang="en-US" sz="2800" b="1" dirty="0">
                <a:latin typeface="Calibri Light" panose="020F0302020204030204" pitchFamily="34" charset="0"/>
              </a:rPr>
              <a:t>Coaching and Facilitation </a:t>
            </a:r>
            <a:r>
              <a:rPr lang="en-US" sz="2000" b="1" dirty="0">
                <a:solidFill>
                  <a:schemeClr val="tx2"/>
                </a:solidFill>
                <a:latin typeface="Calibri Light" panose="020F0302020204030204" pitchFamily="34" charset="0"/>
              </a:rPr>
              <a:t>(Self </a:t>
            </a:r>
            <a:r>
              <a:rPr lang="en-US" sz="2000" b="1" dirty="0" smtClean="0">
                <a:solidFill>
                  <a:schemeClr val="tx2"/>
                </a:solidFill>
                <a:latin typeface="Calibri Light" panose="020F0302020204030204" pitchFamily="34" charset="0"/>
              </a:rPr>
              <a:t>Study/Experience</a:t>
            </a:r>
            <a:r>
              <a:rPr lang="en-US" sz="2000" b="1" dirty="0">
                <a:solidFill>
                  <a:schemeClr val="tx2"/>
                </a:solidFill>
                <a:latin typeface="Calibri Light" panose="020F0302020204030204" pitchFamily="34" charset="0"/>
              </a:rPr>
              <a:t>)</a:t>
            </a:r>
            <a:endParaRPr lang="en-US" sz="2000" b="1" dirty="0">
              <a:latin typeface="Calibri Light" panose="020F0302020204030204" pitchFamily="34" charset="0"/>
            </a:endParaRPr>
          </a:p>
          <a:p>
            <a:pPr lvl="2"/>
            <a:r>
              <a:rPr lang="en-US" sz="2800" b="1" dirty="0">
                <a:latin typeface="Calibri Light" panose="020F0302020204030204" pitchFamily="34" charset="0"/>
              </a:rPr>
              <a:t>Scrum at Large </a:t>
            </a:r>
            <a:r>
              <a:rPr lang="en-US" sz="2000" b="1" dirty="0">
                <a:solidFill>
                  <a:schemeClr val="tx2"/>
                </a:solidFill>
                <a:latin typeface="Calibri Light" panose="020F0302020204030204" pitchFamily="34" charset="0"/>
              </a:rPr>
              <a:t>(Self Study/Experience)</a:t>
            </a:r>
          </a:p>
          <a:p>
            <a:pPr lvl="2"/>
            <a:endParaRPr lang="en-US" sz="2800" b="1" dirty="0">
              <a:latin typeface="Calibri Light" panose="020F0302020204030204" pitchFamily="34" charset="0"/>
            </a:endParaRPr>
          </a:p>
        </p:txBody>
      </p:sp>
    </p:spTree>
    <p:extLst>
      <p:ext uri="{BB962C8B-B14F-4D97-AF65-F5344CB8AC3E}">
        <p14:creationId xmlns:p14="http://schemas.microsoft.com/office/powerpoint/2010/main" val="26529927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Open Assessment </a:t>
            </a:r>
            <a:endParaRPr lang="en-US" dirty="0"/>
          </a:p>
        </p:txBody>
      </p:sp>
      <p:sp>
        <p:nvSpPr>
          <p:cNvPr id="2" name="Rectangle 1"/>
          <p:cNvSpPr/>
          <p:nvPr/>
        </p:nvSpPr>
        <p:spPr>
          <a:xfrm>
            <a:off x="338668" y="1169852"/>
            <a:ext cx="11662832" cy="2246769"/>
          </a:xfrm>
          <a:prstGeom prst="rect">
            <a:avLst/>
          </a:prstGeom>
        </p:spPr>
        <p:txBody>
          <a:bodyPr wrap="square">
            <a:spAutoFit/>
          </a:bodyPr>
          <a:lstStyle/>
          <a:p>
            <a:pPr>
              <a:buFont typeface="Arial" pitchFamily="34" charset="0"/>
              <a:buChar char="•"/>
            </a:pPr>
            <a:r>
              <a:rPr lang="en-US" sz="2800" b="1" dirty="0" smtClean="0">
                <a:latin typeface="Calibri Light" panose="020F0302020204030204" pitchFamily="34" charset="0"/>
              </a:rPr>
              <a:t> Take the  open assessment multiple times – until you can see all questions are repeated </a:t>
            </a:r>
            <a:r>
              <a:rPr lang="en-US" sz="2800" b="1" dirty="0" smtClean="0">
                <a:latin typeface="Calibri Light" panose="020F0302020204030204" pitchFamily="34" charset="0"/>
                <a:sym typeface="Wingdings" panose="05000000000000000000" pitchFamily="2" charset="2"/>
              </a:rPr>
              <a:t> </a:t>
            </a:r>
          </a:p>
          <a:p>
            <a:pPr>
              <a:buFont typeface="Arial" pitchFamily="34" charset="0"/>
              <a:buChar char="•"/>
            </a:pPr>
            <a:r>
              <a:rPr lang="en-US" sz="2800" b="1" dirty="0">
                <a:latin typeface="Calibri Light" panose="020F0302020204030204" pitchFamily="34" charset="0"/>
                <a:sym typeface="Wingdings" panose="05000000000000000000" pitchFamily="2" charset="2"/>
              </a:rPr>
              <a:t> </a:t>
            </a:r>
            <a:r>
              <a:rPr lang="en-US" sz="2800" b="1" dirty="0" smtClean="0">
                <a:latin typeface="Calibri Light" panose="020F0302020204030204" pitchFamily="34" charset="0"/>
                <a:sym typeface="Wingdings" panose="05000000000000000000" pitchFamily="2" charset="2"/>
              </a:rPr>
              <a:t>Each </a:t>
            </a:r>
            <a:r>
              <a:rPr lang="en-US" sz="2800" b="1" dirty="0">
                <a:latin typeface="Calibri Light" panose="020F0302020204030204" pitchFamily="34" charset="0"/>
                <a:sym typeface="Wingdings" panose="05000000000000000000" pitchFamily="2" charset="2"/>
              </a:rPr>
              <a:t>attempt takes less than 10 minutes – worth the time</a:t>
            </a:r>
          </a:p>
          <a:p>
            <a:pPr>
              <a:buFont typeface="Arial" pitchFamily="34" charset="0"/>
              <a:buChar char="•"/>
            </a:pPr>
            <a:r>
              <a:rPr lang="en-US" sz="2800" b="1" dirty="0">
                <a:latin typeface="Calibri Light" panose="020F0302020204030204" pitchFamily="34" charset="0"/>
                <a:sym typeface="Wingdings" panose="05000000000000000000" pitchFamily="2" charset="2"/>
              </a:rPr>
              <a:t> </a:t>
            </a:r>
            <a:r>
              <a:rPr lang="en-US" sz="2800" b="1" dirty="0" smtClean="0">
                <a:latin typeface="Calibri Light" panose="020F0302020204030204" pitchFamily="34" charset="0"/>
                <a:sym typeface="Wingdings" panose="05000000000000000000" pitchFamily="2" charset="2"/>
              </a:rPr>
              <a:t>Questions are </a:t>
            </a:r>
            <a:r>
              <a:rPr lang="en-US" sz="2800" b="1" dirty="0">
                <a:latin typeface="Calibri Light" panose="020F0302020204030204" pitchFamily="34" charset="0"/>
                <a:sym typeface="Wingdings" panose="05000000000000000000" pitchFamily="2" charset="2"/>
              </a:rPr>
              <a:t>repeated from open assessment in the PSM 1 exam</a:t>
            </a:r>
            <a:endParaRPr lang="en-US" sz="2800" b="1" dirty="0">
              <a:latin typeface="Calibri Light" panose="020F0302020204030204" pitchFamily="34" charset="0"/>
            </a:endParaRPr>
          </a:p>
          <a:p>
            <a:pPr lvl="2"/>
            <a:endParaRPr lang="en-US" sz="2800" b="1" dirty="0">
              <a:latin typeface="Calibri Light" panose="020F0302020204030204" pitchFamily="34" charset="0"/>
            </a:endParaRPr>
          </a:p>
        </p:txBody>
      </p:sp>
    </p:spTree>
    <p:extLst>
      <p:ext uri="{BB962C8B-B14F-4D97-AF65-F5344CB8AC3E}">
        <p14:creationId xmlns:p14="http://schemas.microsoft.com/office/powerpoint/2010/main" val="23388122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t>Scrum theory and </a:t>
            </a:r>
            <a:r>
              <a:rPr lang="en-US" dirty="0"/>
              <a:t>Principles</a:t>
            </a:r>
            <a:br>
              <a:rPr lang="en-US" dirty="0"/>
            </a:br>
            <a:endParaRPr lang="en-US" dirty="0"/>
          </a:p>
        </p:txBody>
      </p:sp>
    </p:spTree>
    <p:extLst>
      <p:ext uri="{BB962C8B-B14F-4D97-AF65-F5344CB8AC3E}">
        <p14:creationId xmlns:p14="http://schemas.microsoft.com/office/powerpoint/2010/main" val="9864144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Manifesto</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6798837"/>
              </p:ext>
            </p:extLst>
          </p:nvPr>
        </p:nvGraphicFramePr>
        <p:xfrm>
          <a:off x="1985367" y="1942556"/>
          <a:ext cx="8241475" cy="3256280"/>
        </p:xfrm>
        <a:graphic>
          <a:graphicData uri="http://schemas.openxmlformats.org/drawingml/2006/table">
            <a:tbl>
              <a:tblPr firstRow="1" bandRow="1">
                <a:tableStyleId>{69CF1AB2-1976-4502-BF36-3FF5EA218861}</a:tableStyleId>
              </a:tblPr>
              <a:tblGrid>
                <a:gridCol w="3380179"/>
                <a:gridCol w="1286824"/>
                <a:gridCol w="3574472"/>
              </a:tblGrid>
              <a:tr h="370840">
                <a:tc gridSpan="3">
                  <a:txBody>
                    <a:bodyPr/>
                    <a:lstStyle/>
                    <a:p>
                      <a:r>
                        <a:rPr lang="en-US" sz="1800" b="1" kern="1200" dirty="0" smtClean="0">
                          <a:solidFill>
                            <a:schemeClr val="bg1"/>
                          </a:solidFill>
                          <a:latin typeface="Calibri Light" panose="020F0302020204030204" pitchFamily="34" charset="0"/>
                          <a:ea typeface="+mn-ea"/>
                          <a:cs typeface="+mn-cs"/>
                        </a:rPr>
                        <a:t>Agile</a:t>
                      </a:r>
                      <a:r>
                        <a:rPr lang="en-US" sz="1800" b="1" kern="1200" baseline="0" dirty="0" smtClean="0">
                          <a:solidFill>
                            <a:schemeClr val="bg1"/>
                          </a:solidFill>
                          <a:latin typeface="Calibri Light" panose="020F0302020204030204" pitchFamily="34" charset="0"/>
                          <a:ea typeface="+mn-ea"/>
                          <a:cs typeface="+mn-cs"/>
                        </a:rPr>
                        <a:t> Manifesto                                                         http://agilemanifesto.org/</a:t>
                      </a:r>
                      <a:endParaRPr lang="en-US" sz="1800" b="1" kern="1200" dirty="0" smtClean="0">
                        <a:solidFill>
                          <a:schemeClr val="bg1"/>
                        </a:solidFill>
                        <a:latin typeface="Calibri Light" panose="020F0302020204030204"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r>
              <a:tr h="370840">
                <a:tc gridSpan="3">
                  <a:txBody>
                    <a:bodyPr/>
                    <a:lstStyle/>
                    <a:p>
                      <a:r>
                        <a:rPr lang="en-US" sz="1600" b="1" i="0" kern="1200" dirty="0" smtClean="0">
                          <a:solidFill>
                            <a:schemeClr val="dk1"/>
                          </a:solidFill>
                          <a:latin typeface="Calibri Light" panose="020F0302020204030204" pitchFamily="34" charset="0"/>
                          <a:ea typeface="+mn-ea"/>
                          <a:cs typeface="+mn-cs"/>
                        </a:rPr>
                        <a:t>We are uncovering better ways of developing</a:t>
                      </a:r>
                      <a:r>
                        <a:rPr lang="en-US" sz="1600" b="1" i="0" kern="1200" baseline="0" dirty="0" smtClean="0">
                          <a:solidFill>
                            <a:schemeClr val="dk1"/>
                          </a:solidFill>
                          <a:latin typeface="Calibri Light" panose="020F0302020204030204" pitchFamily="34" charset="0"/>
                          <a:ea typeface="+mn-ea"/>
                          <a:cs typeface="+mn-cs"/>
                        </a:rPr>
                        <a:t> </a:t>
                      </a:r>
                      <a:r>
                        <a:rPr lang="en-US" sz="1600" b="1" i="0" kern="1200" dirty="0" smtClean="0">
                          <a:solidFill>
                            <a:schemeClr val="dk1"/>
                          </a:solidFill>
                          <a:latin typeface="Calibri Light" panose="020F0302020204030204" pitchFamily="34" charset="0"/>
                          <a:ea typeface="+mn-ea"/>
                          <a:cs typeface="+mn-cs"/>
                        </a:rPr>
                        <a:t>software by doing it and helping others do it.</a:t>
                      </a:r>
                      <a:r>
                        <a:rPr lang="en-US" sz="1600" b="1" i="0" kern="1200" baseline="0" dirty="0" smtClean="0">
                          <a:solidFill>
                            <a:schemeClr val="dk1"/>
                          </a:solidFill>
                          <a:latin typeface="Calibri Light" panose="020F0302020204030204" pitchFamily="34" charset="0"/>
                          <a:ea typeface="+mn-ea"/>
                          <a:cs typeface="+mn-cs"/>
                        </a:rPr>
                        <a:t> </a:t>
                      </a:r>
                      <a:r>
                        <a:rPr lang="en-US" sz="1600" b="1" i="0" kern="1200" dirty="0" smtClean="0">
                          <a:solidFill>
                            <a:schemeClr val="dk1"/>
                          </a:solidFill>
                          <a:latin typeface="Calibri Light" panose="020F0302020204030204" pitchFamily="34" charset="0"/>
                          <a:ea typeface="+mn-ea"/>
                          <a:cs typeface="+mn-cs"/>
                        </a:rPr>
                        <a:t>Through this work we have come to value:</a:t>
                      </a:r>
                    </a:p>
                    <a:p>
                      <a:endParaRPr lang="en-US" sz="1600" b="1" kern="1200" dirty="0" smtClean="0">
                        <a:solidFill>
                          <a:schemeClr val="dk1"/>
                        </a:solidFill>
                        <a:latin typeface="Calibri Light" panose="020F0302020204030204"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r"/>
                      <a:endParaRPr lang="en-US"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600" b="1" kern="1200" dirty="0" smtClean="0">
                          <a:solidFill>
                            <a:schemeClr val="dk1"/>
                          </a:solidFill>
                          <a:latin typeface="Calibri Light" panose="020F0302020204030204" pitchFamily="34" charset="0"/>
                          <a:ea typeface="+mn-ea"/>
                          <a:cs typeface="+mn-cs"/>
                        </a:rPr>
                        <a:t>individuals and interactions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b="1" dirty="0" smtClean="0">
                          <a:latin typeface="Calibri Light" panose="020F0302020204030204" pitchFamily="34" charset="0"/>
                        </a:rPr>
                        <a:t>over</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600" b="1" dirty="0" smtClean="0">
                          <a:latin typeface="Calibri Light" panose="020F0302020204030204" pitchFamily="34" charset="0"/>
                        </a:rPr>
                        <a:t>processes and tools </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600" b="1" dirty="0" smtClean="0">
                          <a:latin typeface="Calibri Light" panose="020F0302020204030204" pitchFamily="34" charset="0"/>
                        </a:rPr>
                        <a:t>working software</a:t>
                      </a:r>
                      <a:r>
                        <a:rPr lang="en-US" sz="1600" b="1" baseline="0" dirty="0" smtClean="0">
                          <a:latin typeface="Calibri Light" panose="020F0302020204030204" pitchFamily="34" charset="0"/>
                        </a:rPr>
                        <a:t> </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b="1" dirty="0" smtClean="0">
                          <a:latin typeface="Calibri Light" panose="020F0302020204030204" pitchFamily="34" charset="0"/>
                        </a:rPr>
                        <a:t>over</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600" b="1" dirty="0" smtClean="0">
                          <a:latin typeface="Calibri Light" panose="020F0302020204030204" pitchFamily="34" charset="0"/>
                        </a:rPr>
                        <a:t>comprehensive documentation</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600" b="1" dirty="0" smtClean="0">
                          <a:latin typeface="Calibri Light" panose="020F0302020204030204" pitchFamily="34" charset="0"/>
                        </a:rPr>
                        <a:t>customer collaboration</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b="1" dirty="0" smtClean="0">
                          <a:latin typeface="Calibri Light" panose="020F0302020204030204" pitchFamily="34" charset="0"/>
                        </a:rPr>
                        <a:t>over</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600" b="1" dirty="0" smtClean="0">
                          <a:latin typeface="Calibri Light" panose="020F0302020204030204" pitchFamily="34" charset="0"/>
                        </a:rPr>
                        <a:t>contract</a:t>
                      </a:r>
                      <a:r>
                        <a:rPr lang="en-US" sz="1600" b="1" baseline="0" dirty="0" smtClean="0">
                          <a:latin typeface="Calibri Light" panose="020F0302020204030204" pitchFamily="34" charset="0"/>
                        </a:rPr>
                        <a:t> negation</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1600" b="1" dirty="0" smtClean="0">
                          <a:latin typeface="Calibri Light" panose="020F0302020204030204" pitchFamily="34" charset="0"/>
                        </a:rPr>
                        <a:t>responding to change</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600" b="1" dirty="0" smtClean="0">
                          <a:latin typeface="Calibri Light" panose="020F0302020204030204" pitchFamily="34" charset="0"/>
                        </a:rPr>
                        <a:t>over</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1600" b="1" dirty="0" smtClean="0">
                          <a:latin typeface="Calibri Light" panose="020F0302020204030204" pitchFamily="34" charset="0"/>
                        </a:rPr>
                        <a:t>following a plan</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gridSpan="3">
                  <a:txBody>
                    <a:bodyPr/>
                    <a:lstStyle/>
                    <a:p>
                      <a:endParaRPr lang="en-US" sz="1600" b="1" i="0" kern="1200" dirty="0" smtClean="0">
                        <a:solidFill>
                          <a:schemeClr val="dk1"/>
                        </a:solidFill>
                        <a:latin typeface="Calibri Light" panose="020F0302020204030204" pitchFamily="34" charset="0"/>
                        <a:ea typeface="+mn-ea"/>
                        <a:cs typeface="+mn-cs"/>
                      </a:endParaRPr>
                    </a:p>
                    <a:p>
                      <a:r>
                        <a:rPr lang="en-US" sz="1600" b="1" i="0" kern="1200" dirty="0" smtClean="0">
                          <a:solidFill>
                            <a:schemeClr val="dk1"/>
                          </a:solidFill>
                          <a:latin typeface="Calibri Light" panose="020F0302020204030204" pitchFamily="34" charset="0"/>
                          <a:ea typeface="+mn-ea"/>
                          <a:cs typeface="+mn-cs"/>
                        </a:rPr>
                        <a:t>That is, while there is value in the items on</a:t>
                      </a:r>
                      <a:r>
                        <a:rPr lang="en-US" sz="1600" b="1" i="0" kern="1200" baseline="0" dirty="0" smtClean="0">
                          <a:solidFill>
                            <a:schemeClr val="dk1"/>
                          </a:solidFill>
                          <a:latin typeface="Calibri Light" panose="020F0302020204030204" pitchFamily="34" charset="0"/>
                          <a:ea typeface="+mn-ea"/>
                          <a:cs typeface="+mn-cs"/>
                        </a:rPr>
                        <a:t> </a:t>
                      </a:r>
                      <a:r>
                        <a:rPr lang="en-US" sz="1600" b="1" i="0" kern="1200" dirty="0" smtClean="0">
                          <a:solidFill>
                            <a:schemeClr val="dk1"/>
                          </a:solidFill>
                          <a:latin typeface="Calibri Light" panose="020F0302020204030204" pitchFamily="34" charset="0"/>
                          <a:ea typeface="+mn-ea"/>
                          <a:cs typeface="+mn-cs"/>
                        </a:rPr>
                        <a:t>the right, we value the items on the left more.</a:t>
                      </a:r>
                      <a:endParaRPr lang="en-US" sz="16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ct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algn="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7" name="Content Placeholder 2"/>
          <p:cNvSpPr>
            <a:spLocks noGrp="1"/>
          </p:cNvSpPr>
          <p:nvPr>
            <p:ph idx="1"/>
          </p:nvPr>
        </p:nvSpPr>
        <p:spPr>
          <a:xfrm>
            <a:off x="514350" y="1137648"/>
            <a:ext cx="11418570" cy="804908"/>
          </a:xfrm>
        </p:spPr>
        <p:txBody>
          <a:bodyPr/>
          <a:lstStyle/>
          <a:p>
            <a:r>
              <a:rPr lang="en-US" sz="1800" b="1" dirty="0"/>
              <a:t>The creators of Scrum, Jeff Sutherland and Ken Schwaber, and other developers were authors of the Agile Manifesto. </a:t>
            </a:r>
          </a:p>
          <a:p>
            <a:pPr marL="0" indent="0"/>
            <a:endParaRPr lang="en-US" sz="1800" b="1" dirty="0"/>
          </a:p>
        </p:txBody>
      </p:sp>
      <p:sp>
        <p:nvSpPr>
          <p:cNvPr id="8" name="Content Placeholder 2"/>
          <p:cNvSpPr txBox="1">
            <a:spLocks/>
          </p:cNvSpPr>
          <p:nvPr/>
        </p:nvSpPr>
        <p:spPr bwMode="gray">
          <a:xfrm>
            <a:off x="2056561" y="5503200"/>
            <a:ext cx="8343096" cy="276999"/>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eaLnBrk="0" fontAlgn="base" hangingPunct="0">
              <a:spcBef>
                <a:spcPct val="0"/>
              </a:spcBef>
              <a:spcAft>
                <a:spcPct val="50000"/>
              </a:spcAft>
              <a:buClr>
                <a:schemeClr val="accent2"/>
              </a:buClr>
              <a:defRPr/>
            </a:pPr>
            <a:r>
              <a:rPr lang="en-US" b="1" i="1" kern="0" dirty="0">
                <a:solidFill>
                  <a:schemeClr val="accent1"/>
                </a:solidFill>
                <a:latin typeface="Calibri Light" panose="020F0302020204030204" pitchFamily="34" charset="0"/>
              </a:rPr>
              <a:t>While this is not on the exam it helps to understand the thought process behind Scrum.  </a:t>
            </a:r>
          </a:p>
        </p:txBody>
      </p:sp>
    </p:spTree>
    <p:extLst>
      <p:ext uri="{BB962C8B-B14F-4D97-AF65-F5344CB8AC3E}">
        <p14:creationId xmlns:p14="http://schemas.microsoft.com/office/powerpoint/2010/main" val="4575843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Definition</a:t>
            </a:r>
            <a:endParaRPr lang="en-US" dirty="0"/>
          </a:p>
        </p:txBody>
      </p:sp>
      <p:sp>
        <p:nvSpPr>
          <p:cNvPr id="10" name="Content Placeholder 4"/>
          <p:cNvSpPr txBox="1">
            <a:spLocks/>
          </p:cNvSpPr>
          <p:nvPr/>
        </p:nvSpPr>
        <p:spPr bwMode="gray">
          <a:xfrm>
            <a:off x="182880" y="1187532"/>
            <a:ext cx="11887200" cy="301621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eaLnBrk="0" hangingPunct="0">
              <a:spcAft>
                <a:spcPct val="50000"/>
              </a:spcAft>
              <a:buClr>
                <a:schemeClr val="accent2"/>
              </a:buClr>
            </a:pPr>
            <a:r>
              <a:rPr lang="en-US" sz="2800" b="1" dirty="0">
                <a:latin typeface="Calibri Light" panose="020F0302020204030204" pitchFamily="34" charset="0"/>
              </a:rPr>
              <a:t>Scrum: “A </a:t>
            </a:r>
            <a:r>
              <a:rPr lang="en-US" sz="2800" b="1" dirty="0">
                <a:solidFill>
                  <a:schemeClr val="tx2"/>
                </a:solidFill>
                <a:latin typeface="Calibri Light" panose="020F0302020204030204" pitchFamily="34" charset="0"/>
              </a:rPr>
              <a:t>framework </a:t>
            </a:r>
            <a:r>
              <a:rPr lang="en-US" sz="2800" b="1" dirty="0">
                <a:latin typeface="Calibri Light" panose="020F0302020204030204" pitchFamily="34" charset="0"/>
              </a:rPr>
              <a:t>within which people can address complex adaptive problems, while productively and creatively delivering products of the highest possible value.” </a:t>
            </a:r>
            <a:endParaRPr lang="en-US" sz="2800" b="1" kern="0" dirty="0">
              <a:latin typeface="Calibri Light" panose="020F0302020204030204" pitchFamily="34" charset="0"/>
            </a:endParaRPr>
          </a:p>
          <a:p>
            <a:pPr marL="342900" indent="-342900" eaLnBrk="0" hangingPunct="0">
              <a:spcAft>
                <a:spcPct val="50000"/>
              </a:spcAft>
              <a:buClr>
                <a:schemeClr val="accent2"/>
              </a:buClr>
              <a:buFont typeface="Arial" pitchFamily="34" charset="0"/>
              <a:buChar char="•"/>
            </a:pPr>
            <a:r>
              <a:rPr lang="en-US" sz="2800" b="1" dirty="0">
                <a:latin typeface="Calibri Light" panose="020F0302020204030204" pitchFamily="34" charset="0"/>
              </a:rPr>
              <a:t>The Scrum framework consists of Scrum Teams and their associated roles, events, artifacts, and rules. </a:t>
            </a:r>
          </a:p>
          <a:p>
            <a:pPr marL="342900" indent="-342900" eaLnBrk="0" hangingPunct="0">
              <a:spcAft>
                <a:spcPct val="50000"/>
              </a:spcAft>
              <a:buClr>
                <a:schemeClr val="accent2"/>
              </a:buClr>
              <a:buFont typeface="Arial" pitchFamily="34" charset="0"/>
              <a:buChar char="•"/>
            </a:pPr>
            <a:r>
              <a:rPr lang="en-US" sz="2800" b="1" dirty="0">
                <a:solidFill>
                  <a:schemeClr val="tx2"/>
                </a:solidFill>
                <a:latin typeface="Calibri Light" panose="020F0302020204030204" pitchFamily="34" charset="0"/>
              </a:rPr>
              <a:t>Each component within the framework serves a specific purpose and is essential to Scrum’s success and usage</a:t>
            </a:r>
            <a:r>
              <a:rPr lang="en-US" sz="2800" b="1" dirty="0">
                <a:latin typeface="Calibri Light" panose="020F0302020204030204" pitchFamily="34" charset="0"/>
              </a:rPr>
              <a:t>. </a:t>
            </a:r>
            <a:endParaRPr lang="en-US" sz="2800" b="1" kern="0" dirty="0">
              <a:latin typeface="Calibri Light" panose="020F0302020204030204" pitchFamily="34" charset="0"/>
            </a:endParaRPr>
          </a:p>
        </p:txBody>
      </p:sp>
    </p:spTree>
    <p:extLst>
      <p:ext uri="{BB962C8B-B14F-4D97-AF65-F5344CB8AC3E}">
        <p14:creationId xmlns:p14="http://schemas.microsoft.com/office/powerpoint/2010/main" val="4947113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Framework</a:t>
            </a:r>
            <a:endParaRPr lang="en-US" dirty="0"/>
          </a:p>
        </p:txBody>
      </p:sp>
      <p:sp>
        <p:nvSpPr>
          <p:cNvPr id="10" name="Content Placeholder 4"/>
          <p:cNvSpPr txBox="1">
            <a:spLocks/>
          </p:cNvSpPr>
          <p:nvPr/>
        </p:nvSpPr>
        <p:spPr bwMode="gray">
          <a:xfrm>
            <a:off x="338666" y="1187532"/>
            <a:ext cx="11628543" cy="236988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eaLnBrk="0" hangingPunct="0">
              <a:spcAft>
                <a:spcPct val="50000"/>
              </a:spcAft>
              <a:buClr>
                <a:schemeClr val="accent2"/>
              </a:buClr>
            </a:pPr>
            <a:r>
              <a:rPr lang="en-US" sz="2800" b="1" dirty="0" smtClean="0">
                <a:latin typeface="Calibri Light" panose="020F0302020204030204" pitchFamily="34" charset="0"/>
              </a:rPr>
              <a:t>Scrum</a:t>
            </a:r>
            <a:r>
              <a:rPr lang="en-US" sz="2800" b="1" dirty="0">
                <a:latin typeface="Calibri Light" panose="020F0302020204030204" pitchFamily="34" charset="0"/>
              </a:rPr>
              <a:t> </a:t>
            </a:r>
            <a:r>
              <a:rPr lang="en-US" sz="2800" b="1" dirty="0" smtClean="0">
                <a:latin typeface="Calibri Light" panose="020F0302020204030204" pitchFamily="34" charset="0"/>
              </a:rPr>
              <a:t>is</a:t>
            </a:r>
          </a:p>
          <a:p>
            <a:pPr marL="457200" indent="-457200" eaLnBrk="0" hangingPunct="0">
              <a:spcAft>
                <a:spcPct val="50000"/>
              </a:spcAft>
              <a:buClr>
                <a:schemeClr val="accent2"/>
              </a:buClr>
              <a:buFont typeface="Arial" panose="020B0604020202020204" pitchFamily="34" charset="0"/>
              <a:buChar char="•"/>
            </a:pPr>
            <a:r>
              <a:rPr lang="en-US" sz="2800" b="1" kern="0" dirty="0" smtClean="0">
                <a:latin typeface="Calibri Light" panose="020F0302020204030204" pitchFamily="34" charset="0"/>
              </a:rPr>
              <a:t>Lightweight</a:t>
            </a:r>
          </a:p>
          <a:p>
            <a:pPr marL="457200" indent="-457200" eaLnBrk="0" hangingPunct="0">
              <a:spcAft>
                <a:spcPct val="50000"/>
              </a:spcAft>
              <a:buClr>
                <a:schemeClr val="accent2"/>
              </a:buClr>
              <a:buFont typeface="Arial" panose="020B0604020202020204" pitchFamily="34" charset="0"/>
              <a:buChar char="•"/>
            </a:pPr>
            <a:r>
              <a:rPr lang="en-US" sz="2800" b="1" kern="0" dirty="0" smtClean="0">
                <a:latin typeface="Calibri Light" panose="020F0302020204030204" pitchFamily="34" charset="0"/>
              </a:rPr>
              <a:t>Simple to understand</a:t>
            </a:r>
          </a:p>
          <a:p>
            <a:pPr marL="457200" indent="-457200" eaLnBrk="0" hangingPunct="0">
              <a:spcAft>
                <a:spcPct val="50000"/>
              </a:spcAft>
              <a:buClr>
                <a:schemeClr val="accent2"/>
              </a:buClr>
              <a:buFont typeface="Arial" panose="020B0604020202020204" pitchFamily="34" charset="0"/>
              <a:buChar char="•"/>
            </a:pPr>
            <a:r>
              <a:rPr lang="en-US" sz="2800" b="1" kern="0" dirty="0" smtClean="0">
                <a:latin typeface="Calibri Light" panose="020F0302020204030204" pitchFamily="34" charset="0"/>
              </a:rPr>
              <a:t>Difficult to master</a:t>
            </a:r>
            <a:endParaRPr lang="en-US" sz="2800" b="1" kern="0" dirty="0">
              <a:latin typeface="Calibri Light" panose="020F0302020204030204" pitchFamily="34" charset="0"/>
            </a:endParaRPr>
          </a:p>
        </p:txBody>
      </p:sp>
    </p:spTree>
    <p:extLst>
      <p:ext uri="{BB962C8B-B14F-4D97-AF65-F5344CB8AC3E}">
        <p14:creationId xmlns:p14="http://schemas.microsoft.com/office/powerpoint/2010/main" val="29106528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Empiricism </a:t>
            </a:r>
            <a:endParaRPr lang="en-US" dirty="0"/>
          </a:p>
        </p:txBody>
      </p:sp>
      <p:sp>
        <p:nvSpPr>
          <p:cNvPr id="3" name="Content Placeholder 2"/>
          <p:cNvSpPr>
            <a:spLocks noGrp="1"/>
          </p:cNvSpPr>
          <p:nvPr>
            <p:ph idx="1"/>
          </p:nvPr>
        </p:nvSpPr>
        <p:spPr>
          <a:xfrm>
            <a:off x="338667" y="1128157"/>
            <a:ext cx="11731413" cy="963533"/>
          </a:xfrm>
        </p:spPr>
        <p:txBody>
          <a:bodyPr/>
          <a:lstStyle/>
          <a:p>
            <a:r>
              <a:rPr lang="en-US" sz="1800" b="1" dirty="0" smtClean="0"/>
              <a:t>Empiricism </a:t>
            </a:r>
            <a:r>
              <a:rPr lang="en-US" sz="1800" b="1" dirty="0"/>
              <a:t>- knowledge comes from experience and making decisions based on </a:t>
            </a:r>
            <a:r>
              <a:rPr lang="en-US" sz="1800" b="1" dirty="0">
                <a:solidFill>
                  <a:schemeClr val="tx2"/>
                </a:solidFill>
              </a:rPr>
              <a:t>what is known</a:t>
            </a:r>
            <a:r>
              <a:rPr lang="en-US" sz="1800" b="1" dirty="0"/>
              <a:t>. Scrum employs an </a:t>
            </a:r>
            <a:r>
              <a:rPr lang="en-US" sz="1800" b="1" dirty="0">
                <a:solidFill>
                  <a:schemeClr val="tx2"/>
                </a:solidFill>
              </a:rPr>
              <a:t>iterative, incremental</a:t>
            </a:r>
            <a:r>
              <a:rPr lang="en-US" sz="1800" b="1" dirty="0"/>
              <a:t> approach to </a:t>
            </a:r>
            <a:r>
              <a:rPr lang="en-US" sz="1800" b="1" dirty="0">
                <a:solidFill>
                  <a:schemeClr val="tx2"/>
                </a:solidFill>
              </a:rPr>
              <a:t>optimize predictability </a:t>
            </a:r>
            <a:r>
              <a:rPr lang="en-US" sz="1800" b="1" dirty="0"/>
              <a:t>and </a:t>
            </a:r>
            <a:r>
              <a:rPr lang="en-US" sz="1800" b="1" dirty="0">
                <a:solidFill>
                  <a:schemeClr val="tx2"/>
                </a:solidFill>
              </a:rPr>
              <a:t>control risk. </a:t>
            </a:r>
          </a:p>
          <a:p>
            <a:endParaRPr lang="en-US" b="1" dirty="0"/>
          </a:p>
        </p:txBody>
      </p:sp>
      <p:grpSp>
        <p:nvGrpSpPr>
          <p:cNvPr id="4" name="Group 3"/>
          <p:cNvGrpSpPr/>
          <p:nvPr/>
        </p:nvGrpSpPr>
        <p:grpSpPr>
          <a:xfrm>
            <a:off x="1773383" y="2396381"/>
            <a:ext cx="4261263" cy="3238460"/>
            <a:chOff x="2113808" y="3310781"/>
            <a:chExt cx="4261263" cy="3238460"/>
          </a:xfrm>
        </p:grpSpPr>
        <p:pic>
          <p:nvPicPr>
            <p:cNvPr id="5" name="Picture 2" descr="http://lendio.com/cms/wp-content/uploads/2011/08/ThreePillars.png"/>
            <p:cNvPicPr>
              <a:picLocks noChangeAspect="1" noChangeArrowheads="1"/>
            </p:cNvPicPr>
            <p:nvPr/>
          </p:nvPicPr>
          <p:blipFill>
            <a:blip r:embed="rId2" cstate="print"/>
            <a:srcRect/>
            <a:stretch>
              <a:fillRect/>
            </a:stretch>
          </p:blipFill>
          <p:spPr bwMode="auto">
            <a:xfrm>
              <a:off x="2452871" y="3823854"/>
              <a:ext cx="3580122" cy="2725387"/>
            </a:xfrm>
            <a:prstGeom prst="rect">
              <a:avLst/>
            </a:prstGeom>
            <a:noFill/>
          </p:spPr>
        </p:pic>
        <p:sp>
          <p:nvSpPr>
            <p:cNvPr id="6" name="Rectangle 5"/>
            <p:cNvSpPr/>
            <p:nvPr/>
          </p:nvSpPr>
          <p:spPr bwMode="auto">
            <a:xfrm>
              <a:off x="2624447" y="3310781"/>
              <a:ext cx="3218213" cy="497059"/>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900" b="1" dirty="0">
                <a:latin typeface="Calibri Light" panose="020F0302020204030204" pitchFamily="34" charset="0"/>
              </a:endParaRPr>
            </a:p>
            <a:p>
              <a:pPr algn="ctr" eaLnBrk="0" hangingPunct="0">
                <a:lnSpc>
                  <a:spcPct val="85000"/>
                </a:lnSpc>
              </a:pPr>
              <a:r>
                <a:rPr lang="en-US" sz="2000" b="1" dirty="0">
                  <a:latin typeface="Calibri Light" panose="020F0302020204030204" pitchFamily="34" charset="0"/>
                </a:rPr>
                <a:t>Empirical Process Control</a:t>
              </a:r>
              <a:endParaRPr lang="en-US" sz="900" b="1" dirty="0">
                <a:latin typeface="Calibri Light" panose="020F0302020204030204" pitchFamily="34" charset="0"/>
              </a:endParaRPr>
            </a:p>
            <a:p>
              <a:pPr algn="ctr" eaLnBrk="0" hangingPunct="0">
                <a:lnSpc>
                  <a:spcPct val="85000"/>
                </a:lnSpc>
              </a:pPr>
              <a:endParaRPr lang="en-US" sz="900" dirty="0">
                <a:latin typeface="Calibri Light" panose="020F0302020204030204" pitchFamily="34" charset="0"/>
              </a:endParaRPr>
            </a:p>
          </p:txBody>
        </p:sp>
        <p:sp>
          <p:nvSpPr>
            <p:cNvPr id="7" name="Rectangle 6"/>
            <p:cNvSpPr/>
            <p:nvPr/>
          </p:nvSpPr>
          <p:spPr bwMode="auto">
            <a:xfrm>
              <a:off x="2113808" y="5081169"/>
              <a:ext cx="1721922" cy="183127"/>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r>
                <a:rPr lang="en-US" sz="1400" b="1" dirty="0">
                  <a:latin typeface="Calibri Light" panose="020F0302020204030204" pitchFamily="34" charset="0"/>
                </a:rPr>
                <a:t>Transparenc</a:t>
              </a:r>
              <a:r>
                <a:rPr lang="en-US" sz="1400" dirty="0">
                  <a:latin typeface="Calibri Light" panose="020F0302020204030204" pitchFamily="34" charset="0"/>
                </a:rPr>
                <a:t>y</a:t>
              </a:r>
            </a:p>
          </p:txBody>
        </p:sp>
        <p:sp>
          <p:nvSpPr>
            <p:cNvPr id="8" name="Rectangle 7"/>
            <p:cNvSpPr/>
            <p:nvPr/>
          </p:nvSpPr>
          <p:spPr bwMode="auto">
            <a:xfrm>
              <a:off x="3429989" y="5067315"/>
              <a:ext cx="1721922" cy="183127"/>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r>
                <a:rPr lang="en-US" sz="1400" b="1" dirty="0">
                  <a:latin typeface="Calibri Light" panose="020F0302020204030204" pitchFamily="34" charset="0"/>
                </a:rPr>
                <a:t>Inspection</a:t>
              </a:r>
              <a:endParaRPr lang="en-US" sz="1400" dirty="0">
                <a:latin typeface="Calibri Light" panose="020F0302020204030204" pitchFamily="34" charset="0"/>
              </a:endParaRPr>
            </a:p>
          </p:txBody>
        </p:sp>
        <p:sp>
          <p:nvSpPr>
            <p:cNvPr id="9" name="Rectangle 8"/>
            <p:cNvSpPr/>
            <p:nvPr/>
          </p:nvSpPr>
          <p:spPr bwMode="auto">
            <a:xfrm>
              <a:off x="4653149" y="5055439"/>
              <a:ext cx="1721922" cy="183127"/>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r>
                <a:rPr lang="en-US" sz="1400" b="1" dirty="0">
                  <a:latin typeface="Calibri Light" panose="020F0302020204030204" pitchFamily="34" charset="0"/>
                </a:rPr>
                <a:t>Adaptation</a:t>
              </a:r>
              <a:endParaRPr lang="en-US" sz="1400" dirty="0">
                <a:latin typeface="Calibri Light" panose="020F0302020204030204" pitchFamily="34" charset="0"/>
              </a:endParaRPr>
            </a:p>
          </p:txBody>
        </p:sp>
      </p:grpSp>
      <p:sp>
        <p:nvSpPr>
          <p:cNvPr id="10" name="Rectangle 9"/>
          <p:cNvSpPr/>
          <p:nvPr/>
        </p:nvSpPr>
        <p:spPr>
          <a:xfrm>
            <a:off x="5745679" y="2334076"/>
            <a:ext cx="4572000" cy="3693319"/>
          </a:xfrm>
          <a:prstGeom prst="rect">
            <a:avLst/>
          </a:prstGeom>
        </p:spPr>
        <p:txBody>
          <a:bodyPr wrap="square">
            <a:spAutoFit/>
          </a:bodyPr>
          <a:lstStyle/>
          <a:p>
            <a:r>
              <a:rPr lang="en-US" b="1" dirty="0">
                <a:solidFill>
                  <a:schemeClr val="tx2"/>
                </a:solidFill>
                <a:latin typeface="Calibri Light" panose="020F0302020204030204" pitchFamily="34" charset="0"/>
              </a:rPr>
              <a:t>Transparency</a:t>
            </a:r>
            <a:r>
              <a:rPr lang="en-US" b="1" dirty="0">
                <a:latin typeface="Calibri Light" panose="020F0302020204030204" pitchFamily="34" charset="0"/>
              </a:rPr>
              <a:t> - Significant aspects of the process must be visible to those responsible for the outcome. </a:t>
            </a:r>
          </a:p>
          <a:p>
            <a:endParaRPr lang="en-US" b="1" dirty="0">
              <a:latin typeface="Calibri Light" panose="020F0302020204030204" pitchFamily="34" charset="0"/>
            </a:endParaRPr>
          </a:p>
          <a:p>
            <a:r>
              <a:rPr lang="en-US" b="1" dirty="0">
                <a:solidFill>
                  <a:schemeClr val="tx2"/>
                </a:solidFill>
                <a:latin typeface="Calibri Light" panose="020F0302020204030204" pitchFamily="34" charset="0"/>
              </a:rPr>
              <a:t>Inspection</a:t>
            </a:r>
            <a:r>
              <a:rPr lang="en-US" b="1" dirty="0">
                <a:latin typeface="Calibri Light" panose="020F0302020204030204" pitchFamily="34" charset="0"/>
              </a:rPr>
              <a:t> - Frequent examination of Scrum artifacts and progress toward a Sprint Goal to detect undesirable variances. </a:t>
            </a:r>
          </a:p>
          <a:p>
            <a:endParaRPr lang="en-US" b="1" dirty="0">
              <a:latin typeface="Calibri Light" panose="020F0302020204030204" pitchFamily="34" charset="0"/>
            </a:endParaRPr>
          </a:p>
          <a:p>
            <a:r>
              <a:rPr lang="en-US" b="1" dirty="0">
                <a:solidFill>
                  <a:schemeClr val="tx2"/>
                </a:solidFill>
                <a:latin typeface="Calibri Light" panose="020F0302020204030204" pitchFamily="34" charset="0"/>
              </a:rPr>
              <a:t>Adaptation</a:t>
            </a:r>
            <a:r>
              <a:rPr lang="en-US" b="1" dirty="0">
                <a:latin typeface="Calibri Light" panose="020F0302020204030204" pitchFamily="34" charset="0"/>
              </a:rPr>
              <a:t> -  If one or more aspects of a process deviate outside acceptable limits, and that the resulting product will be unacceptable, the process or the material being processed must be adjusted. </a:t>
            </a:r>
          </a:p>
        </p:txBody>
      </p:sp>
    </p:spTree>
    <p:extLst>
      <p:ext uri="{BB962C8B-B14F-4D97-AF65-F5344CB8AC3E}">
        <p14:creationId xmlns:p14="http://schemas.microsoft.com/office/powerpoint/2010/main" val="27429705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17170" y="857250"/>
            <a:ext cx="11864340" cy="5543550"/>
          </a:xfrm>
        </p:spPr>
        <p:txBody>
          <a:bodyPr/>
          <a:lstStyle/>
          <a:p>
            <a:pPr>
              <a:buFont typeface="Arial" pitchFamily="34" charset="0"/>
              <a:buChar char="•"/>
            </a:pPr>
            <a:r>
              <a:rPr lang="en-US" sz="2400" b="1" dirty="0"/>
              <a:t>Scrum Certifications</a:t>
            </a:r>
          </a:p>
          <a:p>
            <a:pPr>
              <a:buFont typeface="Arial" pitchFamily="34" charset="0"/>
              <a:buChar char="•"/>
            </a:pPr>
            <a:r>
              <a:rPr lang="en-US" sz="2400" b="1" dirty="0"/>
              <a:t>The PSM Certification</a:t>
            </a:r>
          </a:p>
          <a:p>
            <a:pPr>
              <a:buFont typeface="Arial" pitchFamily="34" charset="0"/>
              <a:buChar char="•"/>
            </a:pPr>
            <a:r>
              <a:rPr lang="en-US" sz="2400" b="1" dirty="0"/>
              <a:t>PSM Master Subject Areas</a:t>
            </a:r>
          </a:p>
          <a:p>
            <a:pPr lvl="2"/>
            <a:r>
              <a:rPr lang="en-US" sz="2400" b="1" dirty="0" smtClean="0"/>
              <a:t>Scrum </a:t>
            </a:r>
            <a:r>
              <a:rPr lang="en-US" sz="2400" b="1" dirty="0"/>
              <a:t>Theory and </a:t>
            </a:r>
            <a:r>
              <a:rPr lang="en-US" sz="2400" b="1" dirty="0" smtClean="0"/>
              <a:t>Principles</a:t>
            </a:r>
          </a:p>
          <a:p>
            <a:pPr lvl="2"/>
            <a:r>
              <a:rPr lang="en-US" sz="2400" b="1" dirty="0"/>
              <a:t>The Scrum Framework</a:t>
            </a:r>
          </a:p>
          <a:p>
            <a:pPr lvl="2"/>
            <a:r>
              <a:rPr lang="en-US" sz="2400" b="1" dirty="0" smtClean="0"/>
              <a:t>Cross-Functional</a:t>
            </a:r>
            <a:r>
              <a:rPr lang="en-US" sz="2400" b="1" dirty="0"/>
              <a:t>, Self-organizing Teams</a:t>
            </a:r>
          </a:p>
          <a:p>
            <a:pPr lvl="2"/>
            <a:r>
              <a:rPr lang="en-US" sz="2400" b="1" dirty="0"/>
              <a:t>Coaching and </a:t>
            </a:r>
            <a:r>
              <a:rPr lang="en-US" sz="2400" b="1" dirty="0" smtClean="0"/>
              <a:t>Facilitation</a:t>
            </a:r>
          </a:p>
          <a:p>
            <a:pPr lvl="2"/>
            <a:r>
              <a:rPr lang="en-US" sz="2400" b="1" dirty="0" smtClean="0"/>
              <a:t>Scrum </a:t>
            </a:r>
            <a:r>
              <a:rPr lang="en-US" sz="2400" b="1" dirty="0"/>
              <a:t>at Large</a:t>
            </a:r>
          </a:p>
          <a:p>
            <a:pPr>
              <a:buFont typeface="Arial" pitchFamily="34" charset="0"/>
              <a:buChar char="•"/>
            </a:pPr>
            <a:r>
              <a:rPr lang="en-US" sz="2400" b="1" dirty="0"/>
              <a:t>16 Review Questions throughout</a:t>
            </a:r>
          </a:p>
          <a:p>
            <a:pPr>
              <a:buFont typeface="Arial" pitchFamily="34" charset="0"/>
              <a:buChar char="•"/>
            </a:pPr>
            <a:r>
              <a:rPr lang="en-US" sz="2400" b="1" dirty="0"/>
              <a:t>Study Tips </a:t>
            </a:r>
          </a:p>
          <a:p>
            <a:endParaRPr lang="en-US" sz="2400" b="1" dirty="0">
              <a:solidFill>
                <a:schemeClr val="tx2"/>
              </a:solidFill>
            </a:endParaRPr>
          </a:p>
          <a:p>
            <a:endParaRPr lang="en-US" sz="2400" b="1" dirty="0">
              <a:solidFill>
                <a:schemeClr val="tx2"/>
              </a:solidFill>
            </a:endParaRPr>
          </a:p>
        </p:txBody>
      </p:sp>
    </p:spTree>
    <p:extLst>
      <p:ext uri="{BB962C8B-B14F-4D97-AF65-F5344CB8AC3E}">
        <p14:creationId xmlns:p14="http://schemas.microsoft.com/office/powerpoint/2010/main" val="12088740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200" dirty="0"/>
              <a:t>Scrum Values</a:t>
            </a:r>
          </a:p>
        </p:txBody>
      </p:sp>
      <p:pic>
        <p:nvPicPr>
          <p:cNvPr id="18" name="Picture 17"/>
          <p:cNvPicPr>
            <a:picLocks noChangeAspect="1"/>
          </p:cNvPicPr>
          <p:nvPr/>
        </p:nvPicPr>
        <p:blipFill>
          <a:blip r:embed="rId2"/>
          <a:stretch>
            <a:fillRect/>
          </a:stretch>
        </p:blipFill>
        <p:spPr>
          <a:xfrm>
            <a:off x="2262700" y="1040675"/>
            <a:ext cx="7562098" cy="5055326"/>
          </a:xfrm>
          <a:prstGeom prst="rect">
            <a:avLst/>
          </a:prstGeom>
        </p:spPr>
      </p:pic>
    </p:spTree>
    <p:extLst>
      <p:ext uri="{BB962C8B-B14F-4D97-AF65-F5344CB8AC3E}">
        <p14:creationId xmlns:p14="http://schemas.microsoft.com/office/powerpoint/2010/main" val="8493929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a:t>
            </a:r>
            <a:endParaRPr lang="en-US" dirty="0"/>
          </a:p>
        </p:txBody>
      </p:sp>
      <p:sp>
        <p:nvSpPr>
          <p:cNvPr id="3" name="Content Placeholder 2"/>
          <p:cNvSpPr>
            <a:spLocks noGrp="1"/>
          </p:cNvSpPr>
          <p:nvPr>
            <p:ph idx="1"/>
          </p:nvPr>
        </p:nvSpPr>
        <p:spPr>
          <a:xfrm>
            <a:off x="1797050" y="1185150"/>
            <a:ext cx="8675688" cy="3293209"/>
          </a:xfrm>
        </p:spPr>
        <p:txBody>
          <a:bodyPr/>
          <a:lstStyle/>
          <a:p>
            <a:r>
              <a:rPr lang="en-US" sz="1800" dirty="0"/>
              <a:t>Which statement best describes Scrum? </a:t>
            </a:r>
          </a:p>
          <a:p>
            <a:endParaRPr lang="en-US" sz="1800" dirty="0"/>
          </a:p>
          <a:p>
            <a:pPr>
              <a:buClr>
                <a:schemeClr val="tx2"/>
              </a:buClr>
              <a:buFont typeface="+mj-lt"/>
              <a:buAutoNum type="alphaUcPeriod"/>
            </a:pPr>
            <a:r>
              <a:rPr lang="en-US" sz="1800" dirty="0"/>
              <a:t>A complete methodology that defines how to develop software.</a:t>
            </a:r>
          </a:p>
          <a:p>
            <a:pPr>
              <a:buClr>
                <a:schemeClr val="tx2"/>
              </a:buClr>
              <a:buFont typeface="+mj-lt"/>
              <a:buAutoNum type="alphaUcPeriod"/>
            </a:pPr>
            <a:r>
              <a:rPr lang="en-US" sz="1800" dirty="0"/>
              <a:t>A cookbook that defines best practices for software development.</a:t>
            </a:r>
          </a:p>
          <a:p>
            <a:pPr>
              <a:buClr>
                <a:schemeClr val="tx2"/>
              </a:buClr>
              <a:buFont typeface="+mj-lt"/>
              <a:buAutoNum type="alphaUcPeriod"/>
            </a:pPr>
            <a:r>
              <a:rPr lang="en-US" sz="1800" dirty="0"/>
              <a:t>A framework within which complex products in complex environments are developed.</a:t>
            </a:r>
          </a:p>
          <a:p>
            <a:pPr>
              <a:buClr>
                <a:schemeClr val="tx2"/>
              </a:buClr>
              <a:buFont typeface="+mj-lt"/>
              <a:buAutoNum type="alphaUcPeriod"/>
            </a:pPr>
            <a:r>
              <a:rPr lang="en-US" sz="1800" dirty="0"/>
              <a:t>A defined and predictive process that conforms to the principles of Scientific Management.</a:t>
            </a:r>
          </a:p>
          <a:p>
            <a:endParaRPr lang="en-US" dirty="0"/>
          </a:p>
        </p:txBody>
      </p:sp>
      <p:pic>
        <p:nvPicPr>
          <p:cNvPr id="4" name="Picture 3"/>
          <p:cNvPicPr>
            <a:picLocks noChangeAspect="1"/>
          </p:cNvPicPr>
          <p:nvPr/>
        </p:nvPicPr>
        <p:blipFill>
          <a:blip r:embed="rId3"/>
          <a:stretch>
            <a:fillRect/>
          </a:stretch>
        </p:blipFill>
        <p:spPr>
          <a:xfrm>
            <a:off x="1821583" y="2868929"/>
            <a:ext cx="354726" cy="350991"/>
          </a:xfrm>
          <a:prstGeom prst="rect">
            <a:avLst/>
          </a:prstGeom>
        </p:spPr>
      </p:pic>
    </p:spTree>
    <p:extLst>
      <p:ext uri="{BB962C8B-B14F-4D97-AF65-F5344CB8AC3E}">
        <p14:creationId xmlns:p14="http://schemas.microsoft.com/office/powerpoint/2010/main" val="783446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#2</a:t>
            </a:r>
            <a:endParaRPr lang="en-US" dirty="0"/>
          </a:p>
        </p:txBody>
      </p:sp>
      <p:sp>
        <p:nvSpPr>
          <p:cNvPr id="3" name="Content Placeholder 2"/>
          <p:cNvSpPr>
            <a:spLocks noGrp="1"/>
          </p:cNvSpPr>
          <p:nvPr>
            <p:ph idx="1"/>
          </p:nvPr>
        </p:nvSpPr>
        <p:spPr>
          <a:xfrm>
            <a:off x="1797050" y="1185150"/>
            <a:ext cx="8675688" cy="2739211"/>
          </a:xfrm>
        </p:spPr>
        <p:txBody>
          <a:bodyPr/>
          <a:lstStyle/>
          <a:p>
            <a:r>
              <a:rPr lang="en-US" sz="1800" dirty="0"/>
              <a:t>Upon what type of process control is Scrum based?</a:t>
            </a:r>
          </a:p>
          <a:p>
            <a:endParaRPr lang="en-US" sz="1800" dirty="0"/>
          </a:p>
          <a:p>
            <a:pPr>
              <a:buClr>
                <a:schemeClr val="tx2"/>
              </a:buClr>
              <a:buFont typeface="+mj-lt"/>
              <a:buAutoNum type="alphaUcPeriod"/>
            </a:pPr>
            <a:r>
              <a:rPr lang="en-US" sz="1800" dirty="0"/>
              <a:t>Empirical</a:t>
            </a:r>
          </a:p>
          <a:p>
            <a:pPr>
              <a:buClr>
                <a:schemeClr val="tx2"/>
              </a:buClr>
              <a:buFont typeface="+mj-lt"/>
              <a:buAutoNum type="alphaUcPeriod"/>
            </a:pPr>
            <a:r>
              <a:rPr lang="en-US" sz="1800" dirty="0"/>
              <a:t>Hybrid</a:t>
            </a:r>
          </a:p>
          <a:p>
            <a:pPr>
              <a:buClr>
                <a:schemeClr val="tx2"/>
              </a:buClr>
              <a:buFont typeface="+mj-lt"/>
              <a:buAutoNum type="alphaUcPeriod"/>
            </a:pPr>
            <a:r>
              <a:rPr lang="en-US" sz="1800" dirty="0"/>
              <a:t>Defined</a:t>
            </a:r>
          </a:p>
          <a:p>
            <a:pPr>
              <a:buClr>
                <a:schemeClr val="tx2"/>
              </a:buClr>
              <a:buFont typeface="+mj-lt"/>
              <a:buAutoNum type="alphaUcPeriod"/>
            </a:pPr>
            <a:r>
              <a:rPr lang="en-US" sz="1800" dirty="0"/>
              <a:t>Complex</a:t>
            </a:r>
          </a:p>
          <a:p>
            <a:endParaRPr lang="en-US" dirty="0"/>
          </a:p>
        </p:txBody>
      </p:sp>
      <p:pic>
        <p:nvPicPr>
          <p:cNvPr id="4" name="Picture 3"/>
          <p:cNvPicPr>
            <a:picLocks noChangeAspect="1"/>
          </p:cNvPicPr>
          <p:nvPr/>
        </p:nvPicPr>
        <p:blipFill>
          <a:blip r:embed="rId3"/>
          <a:stretch>
            <a:fillRect/>
          </a:stretch>
        </p:blipFill>
        <p:spPr>
          <a:xfrm>
            <a:off x="1797049" y="1843245"/>
            <a:ext cx="361843" cy="358033"/>
          </a:xfrm>
          <a:prstGeom prst="rect">
            <a:avLst/>
          </a:prstGeom>
        </p:spPr>
      </p:pic>
    </p:spTree>
    <p:extLst>
      <p:ext uri="{BB962C8B-B14F-4D97-AF65-F5344CB8AC3E}">
        <p14:creationId xmlns:p14="http://schemas.microsoft.com/office/powerpoint/2010/main" val="21334931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#3</a:t>
            </a:r>
            <a:endParaRPr lang="en-US" dirty="0"/>
          </a:p>
        </p:txBody>
      </p:sp>
      <p:sp>
        <p:nvSpPr>
          <p:cNvPr id="3" name="Content Placeholder 2"/>
          <p:cNvSpPr>
            <a:spLocks noGrp="1"/>
          </p:cNvSpPr>
          <p:nvPr>
            <p:ph idx="1"/>
          </p:nvPr>
        </p:nvSpPr>
        <p:spPr>
          <a:xfrm>
            <a:off x="1797050" y="1185150"/>
            <a:ext cx="8675688" cy="2769989"/>
          </a:xfrm>
        </p:spPr>
        <p:txBody>
          <a:bodyPr/>
          <a:lstStyle/>
          <a:p>
            <a:r>
              <a:rPr lang="en-US" sz="1800" dirty="0"/>
              <a:t>The three pillars of empirical process control are:</a:t>
            </a:r>
          </a:p>
          <a:p>
            <a:endParaRPr lang="en-US" sz="1800" dirty="0"/>
          </a:p>
          <a:p>
            <a:pPr>
              <a:buClr>
                <a:schemeClr val="tx2"/>
              </a:buClr>
              <a:buFont typeface="+mj-lt"/>
              <a:buAutoNum type="alphaUcPeriod"/>
            </a:pPr>
            <a:r>
              <a:rPr lang="en-US" sz="1800" dirty="0"/>
              <a:t>Respect For People, Kaizen, Eliminating Waste</a:t>
            </a:r>
          </a:p>
          <a:p>
            <a:pPr>
              <a:buClr>
                <a:schemeClr val="tx2"/>
              </a:buClr>
              <a:buFont typeface="+mj-lt"/>
              <a:buAutoNum type="alphaUcPeriod"/>
            </a:pPr>
            <a:r>
              <a:rPr lang="en-US" sz="1800" dirty="0"/>
              <a:t>Planning, Demonstration, Retrospective</a:t>
            </a:r>
          </a:p>
          <a:p>
            <a:pPr>
              <a:buClr>
                <a:schemeClr val="tx2"/>
              </a:buClr>
              <a:buFont typeface="+mj-lt"/>
              <a:buAutoNum type="alphaUcPeriod"/>
            </a:pPr>
            <a:r>
              <a:rPr lang="en-US" sz="1800" dirty="0"/>
              <a:t>Inspection, Transparency, Adaptation</a:t>
            </a:r>
          </a:p>
          <a:p>
            <a:pPr>
              <a:buClr>
                <a:schemeClr val="tx2"/>
              </a:buClr>
              <a:buFont typeface="+mj-lt"/>
              <a:buAutoNum type="alphaUcPeriod"/>
            </a:pPr>
            <a:r>
              <a:rPr lang="en-US" sz="1800" dirty="0"/>
              <a:t>Planning, Inspection, Adaptation</a:t>
            </a:r>
          </a:p>
          <a:p>
            <a:pPr>
              <a:buClr>
                <a:schemeClr val="tx2"/>
              </a:buClr>
              <a:buFont typeface="+mj-lt"/>
              <a:buAutoNum type="alphaUcPeriod"/>
            </a:pPr>
            <a:r>
              <a:rPr lang="en-US" sz="1800" dirty="0"/>
              <a:t>Transparency, Eliminating Waste, Kaizen</a:t>
            </a:r>
          </a:p>
        </p:txBody>
      </p:sp>
      <p:pic>
        <p:nvPicPr>
          <p:cNvPr id="4" name="Picture 3"/>
          <p:cNvPicPr>
            <a:picLocks noChangeAspect="1"/>
          </p:cNvPicPr>
          <p:nvPr/>
        </p:nvPicPr>
        <p:blipFill>
          <a:blip r:embed="rId3"/>
          <a:stretch>
            <a:fillRect/>
          </a:stretch>
        </p:blipFill>
        <p:spPr>
          <a:xfrm>
            <a:off x="1797049" y="2488282"/>
            <a:ext cx="370551" cy="366650"/>
          </a:xfrm>
          <a:prstGeom prst="rect">
            <a:avLst/>
          </a:prstGeom>
        </p:spPr>
      </p:pic>
    </p:spTree>
    <p:extLst>
      <p:ext uri="{BB962C8B-B14F-4D97-AF65-F5344CB8AC3E}">
        <p14:creationId xmlns:p14="http://schemas.microsoft.com/office/powerpoint/2010/main" val="7794505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solidFill>
                  <a:schemeClr val="accent1"/>
                </a:solidFill>
              </a:rPr>
              <a:t>THE Scrum FRAMEWORK</a:t>
            </a:r>
            <a:endParaRPr lang="en-US" dirty="0">
              <a:solidFill>
                <a:schemeClr val="accent1"/>
              </a:solidFill>
            </a:endParaRPr>
          </a:p>
        </p:txBody>
      </p:sp>
    </p:spTree>
    <p:extLst>
      <p:ext uri="{BB962C8B-B14F-4D97-AF65-F5344CB8AC3E}">
        <p14:creationId xmlns:p14="http://schemas.microsoft.com/office/powerpoint/2010/main" val="15120886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Team</a:t>
            </a:r>
            <a:endParaRPr lang="en-US" dirty="0"/>
          </a:p>
        </p:txBody>
      </p:sp>
      <p:grpSp>
        <p:nvGrpSpPr>
          <p:cNvPr id="11" name="Group 10"/>
          <p:cNvGrpSpPr/>
          <p:nvPr/>
        </p:nvGrpSpPr>
        <p:grpSpPr>
          <a:xfrm>
            <a:off x="2070266" y="964303"/>
            <a:ext cx="8217725" cy="3073569"/>
            <a:chOff x="605641" y="1771824"/>
            <a:chExt cx="8217725" cy="3073569"/>
          </a:xfrm>
        </p:grpSpPr>
        <p:pic>
          <p:nvPicPr>
            <p:cNvPr id="39938" name="Picture 2" descr="C:\Users\rquellho\Desktop\Scrum Team.jpg"/>
            <p:cNvPicPr>
              <a:picLocks noChangeAspect="1" noChangeArrowheads="1"/>
            </p:cNvPicPr>
            <p:nvPr/>
          </p:nvPicPr>
          <p:blipFill>
            <a:blip r:embed="rId3" cstate="print"/>
            <a:srcRect/>
            <a:stretch>
              <a:fillRect/>
            </a:stretch>
          </p:blipFill>
          <p:spPr bwMode="auto">
            <a:xfrm>
              <a:off x="878774" y="2074650"/>
              <a:ext cx="7944592" cy="2770743"/>
            </a:xfrm>
            <a:prstGeom prst="rect">
              <a:avLst/>
            </a:prstGeom>
            <a:noFill/>
          </p:spPr>
        </p:pic>
        <p:sp>
          <p:nvSpPr>
            <p:cNvPr id="5" name="Rectangle 4"/>
            <p:cNvSpPr/>
            <p:nvPr/>
          </p:nvSpPr>
          <p:spPr bwMode="auto">
            <a:xfrm>
              <a:off x="605641" y="1809430"/>
              <a:ext cx="1816924" cy="549381"/>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b="1" dirty="0">
                  <a:latin typeface="Calibri Light" panose="020F0302020204030204" pitchFamily="34" charset="0"/>
                </a:rPr>
                <a:t>Product Owner</a:t>
              </a:r>
            </a:p>
            <a:p>
              <a:pPr algn="ctr" eaLnBrk="0" hangingPunct="0">
                <a:lnSpc>
                  <a:spcPct val="85000"/>
                </a:lnSpc>
              </a:pPr>
              <a:endParaRPr lang="en-US" sz="1200" b="1" dirty="0">
                <a:latin typeface="Calibri Light" panose="020F0302020204030204" pitchFamily="34" charset="0"/>
              </a:endParaRPr>
            </a:p>
          </p:txBody>
        </p:sp>
        <p:sp>
          <p:nvSpPr>
            <p:cNvPr id="6" name="Rectangle 5"/>
            <p:cNvSpPr/>
            <p:nvPr/>
          </p:nvSpPr>
          <p:spPr bwMode="auto">
            <a:xfrm>
              <a:off x="2610593" y="1819327"/>
              <a:ext cx="1816924" cy="549381"/>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b="1" dirty="0">
                  <a:latin typeface="Calibri Light" panose="020F0302020204030204" pitchFamily="34" charset="0"/>
                </a:rPr>
                <a:t>Scrum Master</a:t>
              </a:r>
            </a:p>
            <a:p>
              <a:pPr algn="ctr" eaLnBrk="0" hangingPunct="0">
                <a:lnSpc>
                  <a:spcPct val="85000"/>
                </a:lnSpc>
              </a:pPr>
              <a:endParaRPr lang="en-US" sz="1200" b="1" dirty="0">
                <a:latin typeface="Calibri Light" panose="020F0302020204030204" pitchFamily="34" charset="0"/>
              </a:endParaRPr>
            </a:p>
          </p:txBody>
        </p:sp>
        <p:sp>
          <p:nvSpPr>
            <p:cNvPr id="7" name="Rectangle 6"/>
            <p:cNvSpPr/>
            <p:nvPr/>
          </p:nvSpPr>
          <p:spPr bwMode="auto">
            <a:xfrm>
              <a:off x="5805052" y="1771824"/>
              <a:ext cx="2424545" cy="549381"/>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b="1" dirty="0">
                  <a:latin typeface="Calibri Light" panose="020F0302020204030204" pitchFamily="34" charset="0"/>
                </a:rPr>
                <a:t>Development Team</a:t>
              </a:r>
            </a:p>
            <a:p>
              <a:pPr algn="ctr" eaLnBrk="0" hangingPunct="0">
                <a:lnSpc>
                  <a:spcPct val="85000"/>
                </a:lnSpc>
              </a:pPr>
              <a:endParaRPr lang="en-US" sz="1200" b="1" dirty="0">
                <a:latin typeface="Calibri Light" panose="020F0302020204030204" pitchFamily="34" charset="0"/>
              </a:endParaRPr>
            </a:p>
          </p:txBody>
        </p:sp>
      </p:grpSp>
      <p:sp>
        <p:nvSpPr>
          <p:cNvPr id="12" name="Content Placeholder 4"/>
          <p:cNvSpPr txBox="1">
            <a:spLocks/>
          </p:cNvSpPr>
          <p:nvPr/>
        </p:nvSpPr>
        <p:spPr bwMode="gray">
          <a:xfrm>
            <a:off x="1849808" y="3918857"/>
            <a:ext cx="8675688" cy="1661993"/>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Self-organizing</a:t>
            </a:r>
            <a:r>
              <a:rPr lang="en-US" b="1" dirty="0">
                <a:latin typeface="Calibri Light" panose="020F0302020204030204" pitchFamily="34" charset="0"/>
              </a:rPr>
              <a:t> - choose how best to accomplish their work, rather than being directed by others outside the team.</a:t>
            </a:r>
          </a:p>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Cross-functional</a:t>
            </a:r>
            <a:r>
              <a:rPr lang="en-US" b="1" dirty="0">
                <a:latin typeface="Calibri Light" panose="020F0302020204030204" pitchFamily="34" charset="0"/>
              </a:rPr>
              <a:t> - have all competencies needed to accomplish the work without depending on others not part of the team.</a:t>
            </a:r>
          </a:p>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Team Model </a:t>
            </a:r>
            <a:r>
              <a:rPr lang="en-US" b="1" dirty="0">
                <a:latin typeface="Calibri Light" panose="020F0302020204030204" pitchFamily="34" charset="0"/>
              </a:rPr>
              <a:t>– designed to optimize flexibility, creativity and productivity.</a:t>
            </a:r>
          </a:p>
        </p:txBody>
      </p:sp>
    </p:spTree>
    <p:extLst>
      <p:ext uri="{BB962C8B-B14F-4D97-AF65-F5344CB8AC3E}">
        <p14:creationId xmlns:p14="http://schemas.microsoft.com/office/powerpoint/2010/main" val="23872409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Owner</a:t>
            </a:r>
            <a:endParaRPr lang="en-US" dirty="0"/>
          </a:p>
        </p:txBody>
      </p:sp>
      <p:grpSp>
        <p:nvGrpSpPr>
          <p:cNvPr id="3" name="Group 10"/>
          <p:cNvGrpSpPr/>
          <p:nvPr/>
        </p:nvGrpSpPr>
        <p:grpSpPr>
          <a:xfrm>
            <a:off x="2070265" y="1001909"/>
            <a:ext cx="1816924" cy="3035963"/>
            <a:chOff x="605641" y="1809430"/>
            <a:chExt cx="1816924" cy="3035963"/>
          </a:xfrm>
        </p:grpSpPr>
        <p:pic>
          <p:nvPicPr>
            <p:cNvPr id="39938" name="Picture 2" descr="C:\Users\rquellho\Desktop\Scrum Team.jpg"/>
            <p:cNvPicPr>
              <a:picLocks noChangeAspect="1" noChangeArrowheads="1"/>
            </p:cNvPicPr>
            <p:nvPr/>
          </p:nvPicPr>
          <p:blipFill>
            <a:blip r:embed="rId3" cstate="print"/>
            <a:srcRect r="84454"/>
            <a:stretch>
              <a:fillRect/>
            </a:stretch>
          </p:blipFill>
          <p:spPr bwMode="auto">
            <a:xfrm>
              <a:off x="878774" y="2074650"/>
              <a:ext cx="1235033" cy="2770743"/>
            </a:xfrm>
            <a:prstGeom prst="rect">
              <a:avLst/>
            </a:prstGeom>
            <a:noFill/>
          </p:spPr>
        </p:pic>
        <p:sp>
          <p:nvSpPr>
            <p:cNvPr id="5" name="Rectangle 4"/>
            <p:cNvSpPr/>
            <p:nvPr/>
          </p:nvSpPr>
          <p:spPr bwMode="auto">
            <a:xfrm>
              <a:off x="605641" y="1809430"/>
              <a:ext cx="1816924" cy="549381"/>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b="1" dirty="0">
                  <a:latin typeface="Calibri Light" panose="020F0302020204030204" pitchFamily="34" charset="0"/>
                </a:rPr>
                <a:t>Product Owner</a:t>
              </a:r>
            </a:p>
            <a:p>
              <a:pPr algn="ctr" eaLnBrk="0" hangingPunct="0">
                <a:lnSpc>
                  <a:spcPct val="85000"/>
                </a:lnSpc>
              </a:pPr>
              <a:endParaRPr lang="en-US" sz="1200" b="1" dirty="0">
                <a:latin typeface="Calibri Light" panose="020F0302020204030204" pitchFamily="34" charset="0"/>
              </a:endParaRPr>
            </a:p>
          </p:txBody>
        </p:sp>
      </p:grpSp>
      <p:sp>
        <p:nvSpPr>
          <p:cNvPr id="12" name="Content Placeholder 4"/>
          <p:cNvSpPr txBox="1">
            <a:spLocks/>
          </p:cNvSpPr>
          <p:nvPr/>
        </p:nvSpPr>
        <p:spPr bwMode="gray">
          <a:xfrm>
            <a:off x="4070494" y="1151906"/>
            <a:ext cx="6324374" cy="2769989"/>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1 Person</a:t>
            </a:r>
          </a:p>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Full time or part time</a:t>
            </a:r>
          </a:p>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Business Oriented </a:t>
            </a:r>
          </a:p>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Only person responsible for the Product Backlog</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Gather requirements from the stakeholders</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May represent the desires of a committee</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Ultimately, has the </a:t>
            </a:r>
            <a:r>
              <a:rPr lang="en-US" b="1" dirty="0">
                <a:solidFill>
                  <a:schemeClr val="tx2"/>
                </a:solidFill>
                <a:latin typeface="Calibri Light" panose="020F0302020204030204" pitchFamily="34" charset="0"/>
              </a:rPr>
              <a:t>final say in the product backlog</a:t>
            </a:r>
          </a:p>
        </p:txBody>
      </p:sp>
      <p:sp>
        <p:nvSpPr>
          <p:cNvPr id="9" name="Content Placeholder 4"/>
          <p:cNvSpPr txBox="1">
            <a:spLocks/>
          </p:cNvSpPr>
          <p:nvPr/>
        </p:nvSpPr>
        <p:spPr bwMode="gray">
          <a:xfrm>
            <a:off x="1892135" y="3857501"/>
            <a:ext cx="8488786" cy="1692771"/>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600"/>
              </a:spcAft>
              <a:buClr>
                <a:schemeClr val="accent2"/>
              </a:buClr>
            </a:pPr>
            <a:r>
              <a:rPr lang="en-US" b="1" dirty="0">
                <a:solidFill>
                  <a:schemeClr val="tx2"/>
                </a:solidFill>
                <a:latin typeface="Calibri Light" panose="020F0302020204030204" pitchFamily="34" charset="0"/>
              </a:rPr>
              <a:t>Responsibilities</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Maximize the value of the product and the work of the Development Team.</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Manage the Product Backlog.</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Maximize the value of the product and the work of the Development Team. </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Make sure the Development Team understands the items in the Product Backlog.</a:t>
            </a:r>
          </a:p>
        </p:txBody>
      </p:sp>
    </p:spTree>
    <p:extLst>
      <p:ext uri="{BB962C8B-B14F-4D97-AF65-F5344CB8AC3E}">
        <p14:creationId xmlns:p14="http://schemas.microsoft.com/office/powerpoint/2010/main" val="37384833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820883" y="964303"/>
            <a:ext cx="3562598" cy="3073569"/>
            <a:chOff x="5260768" y="1771824"/>
            <a:chExt cx="3562598" cy="3073569"/>
          </a:xfrm>
        </p:grpSpPr>
        <p:pic>
          <p:nvPicPr>
            <p:cNvPr id="10" name="Picture 2" descr="C:\Users\rquellho\Desktop\Scrum Team.jpg"/>
            <p:cNvPicPr>
              <a:picLocks noChangeAspect="1" noChangeArrowheads="1"/>
            </p:cNvPicPr>
            <p:nvPr/>
          </p:nvPicPr>
          <p:blipFill>
            <a:blip r:embed="rId2" cstate="print"/>
            <a:srcRect l="55157"/>
            <a:stretch>
              <a:fillRect/>
            </a:stretch>
          </p:blipFill>
          <p:spPr bwMode="auto">
            <a:xfrm>
              <a:off x="5260768" y="2074650"/>
              <a:ext cx="3562598" cy="2770743"/>
            </a:xfrm>
            <a:prstGeom prst="rect">
              <a:avLst/>
            </a:prstGeom>
            <a:noFill/>
          </p:spPr>
        </p:pic>
        <p:sp>
          <p:nvSpPr>
            <p:cNvPr id="14" name="Rectangle 13"/>
            <p:cNvSpPr/>
            <p:nvPr/>
          </p:nvSpPr>
          <p:spPr bwMode="auto">
            <a:xfrm>
              <a:off x="5805052" y="1771824"/>
              <a:ext cx="2424545" cy="549381"/>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b="1" dirty="0">
                  <a:latin typeface="Calibri Light" panose="020F0302020204030204" pitchFamily="34" charset="0"/>
                </a:rPr>
                <a:t>Development Team</a:t>
              </a:r>
            </a:p>
            <a:p>
              <a:pPr algn="ctr" eaLnBrk="0" hangingPunct="0">
                <a:lnSpc>
                  <a:spcPct val="85000"/>
                </a:lnSpc>
              </a:pPr>
              <a:endParaRPr lang="en-US" sz="1200" b="1" dirty="0">
                <a:latin typeface="Calibri Light" panose="020F0302020204030204" pitchFamily="34" charset="0"/>
              </a:endParaRPr>
            </a:p>
          </p:txBody>
        </p:sp>
      </p:grpSp>
      <p:sp>
        <p:nvSpPr>
          <p:cNvPr id="2" name="Title 1"/>
          <p:cNvSpPr>
            <a:spLocks noGrp="1"/>
          </p:cNvSpPr>
          <p:nvPr>
            <p:ph type="title"/>
          </p:nvPr>
        </p:nvSpPr>
        <p:spPr/>
        <p:txBody>
          <a:bodyPr/>
          <a:lstStyle/>
          <a:p>
            <a:r>
              <a:rPr lang="en-US" dirty="0" smtClean="0"/>
              <a:t>The Development Team</a:t>
            </a:r>
            <a:endParaRPr lang="en-US" dirty="0"/>
          </a:p>
        </p:txBody>
      </p:sp>
      <p:sp>
        <p:nvSpPr>
          <p:cNvPr id="12" name="Content Placeholder 4"/>
          <p:cNvSpPr txBox="1">
            <a:spLocks/>
          </p:cNvSpPr>
          <p:nvPr/>
        </p:nvSpPr>
        <p:spPr bwMode="gray">
          <a:xfrm>
            <a:off x="5312229" y="1151904"/>
            <a:ext cx="5082639" cy="249299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3 – 9  People</a:t>
            </a:r>
          </a:p>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No titles and no sub-teams</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Everyone on the team has the same title: developer. </a:t>
            </a:r>
          </a:p>
          <a:p>
            <a:pPr marL="800100" lvl="2"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There are no testers or QA </a:t>
            </a:r>
            <a:r>
              <a:rPr lang="en-US" b="1" dirty="0" smtClean="0">
                <a:solidFill>
                  <a:schemeClr val="tx2"/>
                </a:solidFill>
                <a:latin typeface="Calibri Light" panose="020F0302020204030204" pitchFamily="34" charset="0"/>
              </a:rPr>
              <a:t>group or BA etc.</a:t>
            </a:r>
            <a:endParaRPr lang="en-US" b="1" dirty="0">
              <a:solidFill>
                <a:schemeClr val="tx2"/>
              </a:solidFill>
              <a:latin typeface="Calibri Light" panose="020F0302020204030204" pitchFamily="34" charset="0"/>
            </a:endParaRP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Individuals may have areas of expertise but accountability lies on the group.</a:t>
            </a:r>
          </a:p>
        </p:txBody>
      </p:sp>
      <p:sp>
        <p:nvSpPr>
          <p:cNvPr id="9" name="Content Placeholder 4"/>
          <p:cNvSpPr txBox="1">
            <a:spLocks/>
          </p:cNvSpPr>
          <p:nvPr/>
        </p:nvSpPr>
        <p:spPr bwMode="gray">
          <a:xfrm>
            <a:off x="1927761" y="4154384"/>
            <a:ext cx="7968343" cy="1246495"/>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Self-organizing</a:t>
            </a:r>
            <a:r>
              <a:rPr lang="en-US" b="1" dirty="0">
                <a:latin typeface="Calibri Light" panose="020F0302020204030204" pitchFamily="34" charset="0"/>
              </a:rPr>
              <a:t> – No one tells the Development Team how to turn Product Backlog into Increments of potentially releasable functionality. </a:t>
            </a:r>
          </a:p>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Cross functional </a:t>
            </a:r>
            <a:r>
              <a:rPr lang="en-US" b="1" dirty="0">
                <a:latin typeface="Calibri Light" panose="020F0302020204030204" pitchFamily="34" charset="0"/>
              </a:rPr>
              <a:t>–</a:t>
            </a:r>
            <a:r>
              <a:rPr lang="en-US" b="1" dirty="0">
                <a:solidFill>
                  <a:schemeClr val="tx2"/>
                </a:solidFill>
                <a:latin typeface="Calibri Light" panose="020F0302020204030204" pitchFamily="34" charset="0"/>
              </a:rPr>
              <a:t> </a:t>
            </a:r>
            <a:r>
              <a:rPr lang="en-US" b="1" dirty="0">
                <a:latin typeface="Calibri Light" panose="020F0302020204030204" pitchFamily="34" charset="0"/>
              </a:rPr>
              <a:t>Everyone on the team has the necessary skills to turn product backlog items into a increment of functionality.</a:t>
            </a:r>
          </a:p>
        </p:txBody>
      </p:sp>
    </p:spTree>
    <p:extLst>
      <p:ext uri="{BB962C8B-B14F-4D97-AF65-F5344CB8AC3E}">
        <p14:creationId xmlns:p14="http://schemas.microsoft.com/office/powerpoint/2010/main" val="10439488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p:cNvGrpSpPr/>
          <p:nvPr/>
        </p:nvGrpSpPr>
        <p:grpSpPr>
          <a:xfrm>
            <a:off x="1820883" y="964303"/>
            <a:ext cx="3562598" cy="3073569"/>
            <a:chOff x="5260768" y="1771824"/>
            <a:chExt cx="3562598" cy="3073569"/>
          </a:xfrm>
        </p:grpSpPr>
        <p:pic>
          <p:nvPicPr>
            <p:cNvPr id="10" name="Picture 2" descr="C:\Users\rquellho\Desktop\Scrum Team.jpg"/>
            <p:cNvPicPr>
              <a:picLocks noChangeAspect="1" noChangeArrowheads="1"/>
            </p:cNvPicPr>
            <p:nvPr/>
          </p:nvPicPr>
          <p:blipFill>
            <a:blip r:embed="rId3" cstate="print"/>
            <a:srcRect l="55157"/>
            <a:stretch>
              <a:fillRect/>
            </a:stretch>
          </p:blipFill>
          <p:spPr bwMode="auto">
            <a:xfrm>
              <a:off x="5260768" y="2074650"/>
              <a:ext cx="3562598" cy="2770743"/>
            </a:xfrm>
            <a:prstGeom prst="rect">
              <a:avLst/>
            </a:prstGeom>
            <a:noFill/>
          </p:spPr>
        </p:pic>
        <p:sp>
          <p:nvSpPr>
            <p:cNvPr id="14" name="Rectangle 13"/>
            <p:cNvSpPr/>
            <p:nvPr/>
          </p:nvSpPr>
          <p:spPr bwMode="auto">
            <a:xfrm>
              <a:off x="5805052" y="1771824"/>
              <a:ext cx="2424545" cy="549381"/>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b="1" dirty="0">
                  <a:latin typeface="Calibri Light" panose="020F0302020204030204" pitchFamily="34" charset="0"/>
                </a:rPr>
                <a:t>Development Team</a:t>
              </a:r>
            </a:p>
            <a:p>
              <a:pPr algn="ctr" eaLnBrk="0" hangingPunct="0">
                <a:lnSpc>
                  <a:spcPct val="85000"/>
                </a:lnSpc>
              </a:pPr>
              <a:endParaRPr lang="en-US" sz="1200" b="1" dirty="0">
                <a:latin typeface="Calibri Light" panose="020F0302020204030204" pitchFamily="34" charset="0"/>
              </a:endParaRPr>
            </a:p>
          </p:txBody>
        </p:sp>
      </p:grpSp>
      <p:sp>
        <p:nvSpPr>
          <p:cNvPr id="2" name="Title 1"/>
          <p:cNvSpPr>
            <a:spLocks noGrp="1"/>
          </p:cNvSpPr>
          <p:nvPr>
            <p:ph type="title"/>
          </p:nvPr>
        </p:nvSpPr>
        <p:spPr/>
        <p:txBody>
          <a:bodyPr/>
          <a:lstStyle/>
          <a:p>
            <a:r>
              <a:rPr lang="en-US" dirty="0" smtClean="0"/>
              <a:t>The Development Team</a:t>
            </a:r>
            <a:endParaRPr lang="en-US" dirty="0"/>
          </a:p>
        </p:txBody>
      </p:sp>
      <p:sp>
        <p:nvSpPr>
          <p:cNvPr id="9" name="Content Placeholder 4"/>
          <p:cNvSpPr txBox="1">
            <a:spLocks/>
          </p:cNvSpPr>
          <p:nvPr/>
        </p:nvSpPr>
        <p:spPr bwMode="gray">
          <a:xfrm>
            <a:off x="1892136" y="4142508"/>
            <a:ext cx="7968343" cy="1261884"/>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600"/>
              </a:spcAft>
              <a:buClr>
                <a:schemeClr val="accent2"/>
              </a:buClr>
            </a:pPr>
            <a:r>
              <a:rPr lang="en-US" b="1" dirty="0">
                <a:solidFill>
                  <a:schemeClr val="tx2"/>
                </a:solidFill>
                <a:latin typeface="Calibri Light" panose="020F0302020204030204" pitchFamily="34" charset="0"/>
              </a:rPr>
              <a:t>Responsibilities</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Turn the product backlog into increments of functionality that is potentially releasable and adhere to the definition of done.</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Attend all of the Scrum events.</a:t>
            </a:r>
          </a:p>
        </p:txBody>
      </p:sp>
      <p:sp>
        <p:nvSpPr>
          <p:cNvPr id="11" name="Content Placeholder 4"/>
          <p:cNvSpPr txBox="1">
            <a:spLocks/>
          </p:cNvSpPr>
          <p:nvPr/>
        </p:nvSpPr>
        <p:spPr bwMode="gray">
          <a:xfrm>
            <a:off x="5312229" y="1151904"/>
            <a:ext cx="5082639" cy="3046988"/>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The Development  Team should change very little.</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There is a decrease in productivity when the team changes.</a:t>
            </a:r>
          </a:p>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Only the Development Team can create an increment of “Done.”</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No outside help is necessary for the Development Team to create and increment of functionality.</a:t>
            </a:r>
          </a:p>
          <a:p>
            <a:pPr marL="800100" lvl="1" indent="-342900" eaLnBrk="0" hangingPunct="0">
              <a:spcAft>
                <a:spcPct val="50000"/>
              </a:spcAft>
              <a:buClr>
                <a:schemeClr val="accent2"/>
              </a:buClr>
              <a:buFont typeface="Arial" pitchFamily="34" charset="0"/>
              <a:buChar char="•"/>
            </a:pPr>
            <a:endParaRPr lang="en-US" b="1" dirty="0">
              <a:latin typeface="Calibri Light" panose="020F0302020204030204" pitchFamily="34" charset="0"/>
            </a:endParaRPr>
          </a:p>
        </p:txBody>
      </p:sp>
    </p:spTree>
    <p:extLst>
      <p:ext uri="{BB962C8B-B14F-4D97-AF65-F5344CB8AC3E}">
        <p14:creationId xmlns:p14="http://schemas.microsoft.com/office/powerpoint/2010/main" val="106044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Master</a:t>
            </a:r>
            <a:endParaRPr lang="en-US" dirty="0"/>
          </a:p>
        </p:txBody>
      </p:sp>
      <p:sp>
        <p:nvSpPr>
          <p:cNvPr id="9" name="Content Placeholder 4"/>
          <p:cNvSpPr txBox="1">
            <a:spLocks/>
          </p:cNvSpPr>
          <p:nvPr/>
        </p:nvSpPr>
        <p:spPr bwMode="gray">
          <a:xfrm>
            <a:off x="1892136" y="4142508"/>
            <a:ext cx="7968343" cy="189282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600"/>
              </a:spcAft>
              <a:buClr>
                <a:schemeClr val="accent2"/>
              </a:buClr>
            </a:pPr>
            <a:r>
              <a:rPr lang="en-US" b="1" dirty="0">
                <a:solidFill>
                  <a:schemeClr val="tx2"/>
                </a:solidFill>
                <a:latin typeface="Calibri Light" panose="020F0302020204030204" pitchFamily="34" charset="0"/>
              </a:rPr>
              <a:t>Responsibilities</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Lead and coach the Product Owner, Development Team, and organization on how to implement Scrum.</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Make sure that the Scrum Team and organization follows the Scrum theory, practices, and rules and coaches when there are deviations from the framework.</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Remove impediments to the Development Team’s progress.</a:t>
            </a:r>
          </a:p>
        </p:txBody>
      </p:sp>
      <p:sp>
        <p:nvSpPr>
          <p:cNvPr id="11" name="Content Placeholder 4"/>
          <p:cNvSpPr txBox="1">
            <a:spLocks/>
          </p:cNvSpPr>
          <p:nvPr/>
        </p:nvSpPr>
        <p:spPr bwMode="gray">
          <a:xfrm>
            <a:off x="4480957" y="1151905"/>
            <a:ext cx="5913911" cy="2215991"/>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1 person</a:t>
            </a:r>
          </a:p>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Full-time or part-time</a:t>
            </a:r>
          </a:p>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Fully understand the Scrum framework.</a:t>
            </a:r>
          </a:p>
          <a:p>
            <a:pPr marL="342900"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Manages the Scrum framework, but doesn’t manage the team.</a:t>
            </a:r>
          </a:p>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Works to maximize the value created by the Scrum team.</a:t>
            </a:r>
          </a:p>
        </p:txBody>
      </p:sp>
      <p:grpSp>
        <p:nvGrpSpPr>
          <p:cNvPr id="8" name="Group 7"/>
          <p:cNvGrpSpPr/>
          <p:nvPr/>
        </p:nvGrpSpPr>
        <p:grpSpPr>
          <a:xfrm>
            <a:off x="1904011" y="1047430"/>
            <a:ext cx="2137558" cy="3026066"/>
            <a:chOff x="2458192" y="1819327"/>
            <a:chExt cx="2137558" cy="3026066"/>
          </a:xfrm>
        </p:grpSpPr>
        <p:pic>
          <p:nvPicPr>
            <p:cNvPr id="12" name="Picture 2" descr="C:\Users\rquellho\Desktop\Scrum Team.jpg"/>
            <p:cNvPicPr>
              <a:picLocks noChangeAspect="1" noChangeArrowheads="1"/>
            </p:cNvPicPr>
            <p:nvPr/>
          </p:nvPicPr>
          <p:blipFill>
            <a:blip r:embed="rId3" cstate="print"/>
            <a:srcRect l="19880" r="53214"/>
            <a:stretch>
              <a:fillRect/>
            </a:stretch>
          </p:blipFill>
          <p:spPr bwMode="auto">
            <a:xfrm>
              <a:off x="2458192" y="2074650"/>
              <a:ext cx="2137558" cy="2770743"/>
            </a:xfrm>
            <a:prstGeom prst="rect">
              <a:avLst/>
            </a:prstGeom>
            <a:noFill/>
          </p:spPr>
        </p:pic>
        <p:sp>
          <p:nvSpPr>
            <p:cNvPr id="15" name="Rectangle 14"/>
            <p:cNvSpPr/>
            <p:nvPr/>
          </p:nvSpPr>
          <p:spPr bwMode="auto">
            <a:xfrm>
              <a:off x="2610593" y="1819327"/>
              <a:ext cx="1816924" cy="549381"/>
            </a:xfrm>
            <a:prstGeom prst="rect">
              <a:avLst/>
            </a:prstGeom>
            <a:no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algn="ctr" eaLnBrk="0" hangingPunct="0">
                <a:lnSpc>
                  <a:spcPct val="85000"/>
                </a:lnSpc>
              </a:pPr>
              <a:endParaRPr lang="en-US" sz="1200" b="1" dirty="0">
                <a:latin typeface="Calibri Light" panose="020F0302020204030204" pitchFamily="34" charset="0"/>
              </a:endParaRPr>
            </a:p>
            <a:p>
              <a:pPr algn="ctr" eaLnBrk="0" hangingPunct="0">
                <a:lnSpc>
                  <a:spcPct val="85000"/>
                </a:lnSpc>
              </a:pPr>
              <a:r>
                <a:rPr lang="en-US" b="1" dirty="0">
                  <a:latin typeface="Calibri Light" panose="020F0302020204030204" pitchFamily="34" charset="0"/>
                </a:rPr>
                <a:t>Scrum Master</a:t>
              </a:r>
            </a:p>
            <a:p>
              <a:pPr algn="ctr" eaLnBrk="0" hangingPunct="0">
                <a:lnSpc>
                  <a:spcPct val="85000"/>
                </a:lnSpc>
              </a:pPr>
              <a:endParaRPr lang="en-US" sz="1200" b="1" dirty="0">
                <a:latin typeface="Calibri Light" panose="020F0302020204030204" pitchFamily="34" charset="0"/>
              </a:endParaRPr>
            </a:p>
          </p:txBody>
        </p:sp>
      </p:grpSp>
    </p:spTree>
    <p:extLst>
      <p:ext uri="{BB962C8B-B14F-4D97-AF65-F5344CB8AC3E}">
        <p14:creationId xmlns:p14="http://schemas.microsoft.com/office/powerpoint/2010/main" val="33387223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t>Scrum certifications</a:t>
            </a:r>
            <a:endParaRPr lang="en-US" dirty="0"/>
          </a:p>
        </p:txBody>
      </p:sp>
    </p:spTree>
    <p:extLst>
      <p:ext uri="{BB962C8B-B14F-4D97-AF65-F5344CB8AC3E}">
        <p14:creationId xmlns:p14="http://schemas.microsoft.com/office/powerpoint/2010/main" val="296128255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#4</a:t>
            </a:r>
            <a:endParaRPr lang="en-US" dirty="0"/>
          </a:p>
        </p:txBody>
      </p:sp>
      <p:sp>
        <p:nvSpPr>
          <p:cNvPr id="3" name="Content Placeholder 2"/>
          <p:cNvSpPr>
            <a:spLocks noGrp="1"/>
          </p:cNvSpPr>
          <p:nvPr>
            <p:ph idx="1"/>
          </p:nvPr>
        </p:nvSpPr>
        <p:spPr>
          <a:xfrm>
            <a:off x="1797050" y="1185150"/>
            <a:ext cx="8675688" cy="4401205"/>
          </a:xfrm>
        </p:spPr>
        <p:txBody>
          <a:bodyPr/>
          <a:lstStyle/>
          <a:p>
            <a:r>
              <a:rPr lang="en-US" sz="1800" dirty="0"/>
              <a:t>Who is on the Scrum Team?</a:t>
            </a:r>
          </a:p>
          <a:p>
            <a:pPr marL="0" indent="0">
              <a:buNone/>
            </a:pPr>
            <a:r>
              <a:rPr lang="en-US" i="1" dirty="0"/>
              <a:t> </a:t>
            </a:r>
            <a:r>
              <a:rPr lang="en-US" i="1" dirty="0" smtClean="0"/>
              <a:t>        </a:t>
            </a:r>
            <a:r>
              <a:rPr lang="en-US" sz="1800" i="1" dirty="0" smtClean="0"/>
              <a:t>Select </a:t>
            </a:r>
            <a:r>
              <a:rPr lang="en-US" sz="1800" i="1" dirty="0"/>
              <a:t>all answers that apply</a:t>
            </a:r>
          </a:p>
          <a:p>
            <a:endParaRPr lang="en-US" sz="1800" i="1" dirty="0"/>
          </a:p>
          <a:p>
            <a:pPr lvl="0">
              <a:buClr>
                <a:schemeClr val="tx2"/>
              </a:buClr>
              <a:buFont typeface="+mj-lt"/>
              <a:buAutoNum type="alphaUcPeriod"/>
            </a:pPr>
            <a:r>
              <a:rPr lang="en-US" sz="1800" dirty="0"/>
              <a:t>Product Owner</a:t>
            </a:r>
          </a:p>
          <a:p>
            <a:pPr lvl="0">
              <a:buClr>
                <a:schemeClr val="tx2"/>
              </a:buClr>
              <a:buFont typeface="+mj-lt"/>
              <a:buAutoNum type="alphaUcPeriod"/>
            </a:pPr>
            <a:r>
              <a:rPr lang="en-US" sz="1800" dirty="0"/>
              <a:t>Product Manager</a:t>
            </a:r>
          </a:p>
          <a:p>
            <a:pPr lvl="0">
              <a:buClr>
                <a:schemeClr val="tx2"/>
              </a:buClr>
              <a:buFont typeface="+mj-lt"/>
              <a:buAutoNum type="alphaUcPeriod"/>
            </a:pPr>
            <a:r>
              <a:rPr lang="en-US" sz="1800" dirty="0"/>
              <a:t>QA Team</a:t>
            </a:r>
          </a:p>
          <a:p>
            <a:pPr lvl="0">
              <a:buClr>
                <a:schemeClr val="tx2"/>
              </a:buClr>
              <a:buFont typeface="+mj-lt"/>
              <a:buAutoNum type="alphaUcPeriod"/>
            </a:pPr>
            <a:r>
              <a:rPr lang="en-US" sz="1800" dirty="0"/>
              <a:t>The CEO</a:t>
            </a:r>
          </a:p>
          <a:p>
            <a:pPr>
              <a:buClr>
                <a:schemeClr val="tx2"/>
              </a:buClr>
              <a:buFont typeface="+mj-lt"/>
              <a:buAutoNum type="alphaUcPeriod"/>
            </a:pPr>
            <a:r>
              <a:rPr lang="en-US" sz="1800" dirty="0"/>
              <a:t>Scrum Master </a:t>
            </a:r>
          </a:p>
          <a:p>
            <a:pPr>
              <a:buClr>
                <a:schemeClr val="tx2"/>
              </a:buClr>
              <a:buFont typeface="+mj-lt"/>
              <a:buAutoNum type="alphaUcPeriod"/>
            </a:pPr>
            <a:r>
              <a:rPr lang="en-US" sz="1800" dirty="0"/>
              <a:t>Development Team</a:t>
            </a:r>
          </a:p>
          <a:p>
            <a:pPr lvl="0">
              <a:buClr>
                <a:schemeClr val="tx2"/>
              </a:buClr>
            </a:pPr>
            <a:endParaRPr lang="en-US" sz="1800" dirty="0"/>
          </a:p>
          <a:p>
            <a:endParaRPr lang="en-US" dirty="0"/>
          </a:p>
        </p:txBody>
      </p:sp>
      <p:pic>
        <p:nvPicPr>
          <p:cNvPr id="4" name="Picture 3"/>
          <p:cNvPicPr>
            <a:picLocks noChangeAspect="1"/>
          </p:cNvPicPr>
          <p:nvPr/>
        </p:nvPicPr>
        <p:blipFill>
          <a:blip r:embed="rId3"/>
          <a:stretch>
            <a:fillRect/>
          </a:stretch>
        </p:blipFill>
        <p:spPr>
          <a:xfrm>
            <a:off x="1781681" y="2207413"/>
            <a:ext cx="375015" cy="371067"/>
          </a:xfrm>
          <a:prstGeom prst="rect">
            <a:avLst/>
          </a:prstGeom>
        </p:spPr>
      </p:pic>
      <p:pic>
        <p:nvPicPr>
          <p:cNvPr id="5" name="Picture 4"/>
          <p:cNvPicPr>
            <a:picLocks noChangeAspect="1"/>
          </p:cNvPicPr>
          <p:nvPr/>
        </p:nvPicPr>
        <p:blipFill>
          <a:blip r:embed="rId3"/>
          <a:stretch>
            <a:fillRect/>
          </a:stretch>
        </p:blipFill>
        <p:spPr>
          <a:xfrm>
            <a:off x="1797050" y="3564446"/>
            <a:ext cx="348481" cy="344812"/>
          </a:xfrm>
          <a:prstGeom prst="rect">
            <a:avLst/>
          </a:prstGeom>
        </p:spPr>
      </p:pic>
      <p:pic>
        <p:nvPicPr>
          <p:cNvPr id="6" name="Picture 5"/>
          <p:cNvPicPr>
            <a:picLocks noChangeAspect="1"/>
          </p:cNvPicPr>
          <p:nvPr/>
        </p:nvPicPr>
        <p:blipFill>
          <a:blip r:embed="rId3"/>
          <a:stretch>
            <a:fillRect/>
          </a:stretch>
        </p:blipFill>
        <p:spPr>
          <a:xfrm>
            <a:off x="1774648" y="3929304"/>
            <a:ext cx="370883" cy="366978"/>
          </a:xfrm>
          <a:prstGeom prst="rect">
            <a:avLst/>
          </a:prstGeom>
        </p:spPr>
      </p:pic>
    </p:spTree>
    <p:extLst>
      <p:ext uri="{BB962C8B-B14F-4D97-AF65-F5344CB8AC3E}">
        <p14:creationId xmlns:p14="http://schemas.microsoft.com/office/powerpoint/2010/main" val="31442822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#5</a:t>
            </a:r>
            <a:endParaRPr lang="en-US" dirty="0"/>
          </a:p>
        </p:txBody>
      </p:sp>
      <p:sp>
        <p:nvSpPr>
          <p:cNvPr id="3" name="Content Placeholder 2"/>
          <p:cNvSpPr>
            <a:spLocks noGrp="1"/>
          </p:cNvSpPr>
          <p:nvPr>
            <p:ph idx="1"/>
          </p:nvPr>
        </p:nvSpPr>
        <p:spPr>
          <a:xfrm>
            <a:off x="1797050" y="1185149"/>
            <a:ext cx="8675688" cy="3154710"/>
          </a:xfrm>
        </p:spPr>
        <p:txBody>
          <a:bodyPr/>
          <a:lstStyle/>
          <a:p>
            <a:r>
              <a:rPr lang="en-US" sz="1800" dirty="0"/>
              <a:t>Who can remove a team member from the Development Team?</a:t>
            </a:r>
          </a:p>
          <a:p>
            <a:endParaRPr lang="en-US" sz="1800" dirty="0"/>
          </a:p>
          <a:p>
            <a:pPr lvl="0">
              <a:buClr>
                <a:schemeClr val="tx2"/>
              </a:buClr>
              <a:buFont typeface="+mj-lt"/>
              <a:buAutoNum type="alphaUcPeriod"/>
            </a:pPr>
            <a:r>
              <a:rPr lang="en-US" sz="1800" dirty="0"/>
              <a:t>Product Owner</a:t>
            </a:r>
          </a:p>
          <a:p>
            <a:pPr>
              <a:buClr>
                <a:schemeClr val="tx2"/>
              </a:buClr>
              <a:buFont typeface="+mj-lt"/>
              <a:buAutoNum type="alphaUcPeriod"/>
            </a:pPr>
            <a:r>
              <a:rPr lang="en-US" sz="1800" dirty="0"/>
              <a:t>Development Team</a:t>
            </a:r>
          </a:p>
          <a:p>
            <a:pPr lvl="0">
              <a:buClr>
                <a:schemeClr val="tx2"/>
              </a:buClr>
              <a:buFont typeface="+mj-lt"/>
              <a:buAutoNum type="alphaUcPeriod"/>
            </a:pPr>
            <a:r>
              <a:rPr lang="en-US" sz="1800" dirty="0"/>
              <a:t>Product Manager</a:t>
            </a:r>
          </a:p>
          <a:p>
            <a:pPr lvl="0">
              <a:buClr>
                <a:schemeClr val="tx2"/>
              </a:buClr>
              <a:buFont typeface="+mj-lt"/>
              <a:buAutoNum type="alphaUcPeriod"/>
            </a:pPr>
            <a:r>
              <a:rPr lang="en-US" sz="1800" dirty="0"/>
              <a:t>Scrum Master </a:t>
            </a:r>
          </a:p>
          <a:p>
            <a:pPr lvl="0">
              <a:buClr>
                <a:schemeClr val="tx2"/>
              </a:buClr>
              <a:buFont typeface="+mj-lt"/>
              <a:buAutoNum type="alphaUcPeriod"/>
            </a:pPr>
            <a:r>
              <a:rPr lang="en-US" sz="1800" dirty="0"/>
              <a:t>Human Resources (HR)</a:t>
            </a:r>
          </a:p>
          <a:p>
            <a:endParaRPr lang="en-US" dirty="0"/>
          </a:p>
        </p:txBody>
      </p:sp>
      <p:pic>
        <p:nvPicPr>
          <p:cNvPr id="4" name="Picture 3"/>
          <p:cNvPicPr>
            <a:picLocks noChangeAspect="1"/>
          </p:cNvPicPr>
          <p:nvPr/>
        </p:nvPicPr>
        <p:blipFill>
          <a:blip r:embed="rId3"/>
          <a:stretch>
            <a:fillRect/>
          </a:stretch>
        </p:blipFill>
        <p:spPr>
          <a:xfrm>
            <a:off x="1797049" y="2197822"/>
            <a:ext cx="353119" cy="349401"/>
          </a:xfrm>
          <a:prstGeom prst="rect">
            <a:avLst/>
          </a:prstGeom>
        </p:spPr>
      </p:pic>
    </p:spTree>
    <p:extLst>
      <p:ext uri="{BB962C8B-B14F-4D97-AF65-F5344CB8AC3E}">
        <p14:creationId xmlns:p14="http://schemas.microsoft.com/office/powerpoint/2010/main" val="14839994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#6</a:t>
            </a:r>
            <a:endParaRPr lang="en-US" dirty="0"/>
          </a:p>
        </p:txBody>
      </p:sp>
      <p:sp>
        <p:nvSpPr>
          <p:cNvPr id="3" name="Content Placeholder 2"/>
          <p:cNvSpPr>
            <a:spLocks noGrp="1"/>
          </p:cNvSpPr>
          <p:nvPr>
            <p:ph idx="1"/>
          </p:nvPr>
        </p:nvSpPr>
        <p:spPr>
          <a:xfrm>
            <a:off x="1797050" y="1185149"/>
            <a:ext cx="8675688" cy="3154710"/>
          </a:xfrm>
        </p:spPr>
        <p:txBody>
          <a:bodyPr/>
          <a:lstStyle/>
          <a:p>
            <a:r>
              <a:rPr lang="en-US" sz="1800" dirty="0"/>
              <a:t>The Development Team should have all the skills needed to:</a:t>
            </a:r>
          </a:p>
          <a:p>
            <a:pPr>
              <a:buClr>
                <a:schemeClr val="tx2"/>
              </a:buClr>
            </a:pPr>
            <a:endParaRPr lang="en-US" sz="1800" dirty="0"/>
          </a:p>
          <a:p>
            <a:pPr>
              <a:buClr>
                <a:schemeClr val="tx2"/>
              </a:buClr>
              <a:buFont typeface="+mj-lt"/>
              <a:buAutoNum type="alphaUcPeriod"/>
            </a:pPr>
            <a:r>
              <a:rPr lang="en-US" sz="1800" dirty="0"/>
              <a:t>Turn the Product Backlog items it selects into an increment of potentially shippable product functionality.</a:t>
            </a:r>
          </a:p>
          <a:p>
            <a:pPr>
              <a:buClr>
                <a:schemeClr val="tx2"/>
              </a:buClr>
              <a:buFont typeface="+mj-lt"/>
              <a:buAutoNum type="alphaUcPeriod"/>
            </a:pPr>
            <a:r>
              <a:rPr lang="en-US" sz="1800" dirty="0"/>
              <a:t>Complete the project as estimated when the date and cost are committed to the Product Owner.</a:t>
            </a:r>
          </a:p>
          <a:p>
            <a:pPr>
              <a:buClr>
                <a:schemeClr val="tx2"/>
              </a:buClr>
              <a:buFont typeface="+mj-lt"/>
              <a:buAutoNum type="alphaUcPeriod"/>
            </a:pPr>
            <a:r>
              <a:rPr lang="en-US" sz="1800" dirty="0"/>
              <a:t>Do all of the development work, but not the types of testing that require specialized testing, tools, and environments.</a:t>
            </a:r>
          </a:p>
          <a:p>
            <a:endParaRPr lang="en-US" dirty="0"/>
          </a:p>
        </p:txBody>
      </p:sp>
      <p:pic>
        <p:nvPicPr>
          <p:cNvPr id="4" name="Picture 3"/>
          <p:cNvPicPr>
            <a:picLocks noChangeAspect="1"/>
          </p:cNvPicPr>
          <p:nvPr/>
        </p:nvPicPr>
        <p:blipFill>
          <a:blip r:embed="rId3"/>
          <a:stretch>
            <a:fillRect/>
          </a:stretch>
        </p:blipFill>
        <p:spPr>
          <a:xfrm>
            <a:off x="1797050" y="1850748"/>
            <a:ext cx="347163" cy="343508"/>
          </a:xfrm>
          <a:prstGeom prst="rect">
            <a:avLst/>
          </a:prstGeom>
        </p:spPr>
      </p:pic>
    </p:spTree>
    <p:extLst>
      <p:ext uri="{BB962C8B-B14F-4D97-AF65-F5344CB8AC3E}">
        <p14:creationId xmlns:p14="http://schemas.microsoft.com/office/powerpoint/2010/main" val="76980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#7</a:t>
            </a:r>
            <a:endParaRPr lang="en-US" dirty="0"/>
          </a:p>
        </p:txBody>
      </p:sp>
      <p:sp>
        <p:nvSpPr>
          <p:cNvPr id="3" name="Content Placeholder 2"/>
          <p:cNvSpPr>
            <a:spLocks noGrp="1"/>
          </p:cNvSpPr>
          <p:nvPr>
            <p:ph idx="1"/>
          </p:nvPr>
        </p:nvSpPr>
        <p:spPr>
          <a:xfrm>
            <a:off x="1797050" y="1185149"/>
            <a:ext cx="8675688" cy="3985706"/>
          </a:xfrm>
        </p:spPr>
        <p:txBody>
          <a:bodyPr/>
          <a:lstStyle/>
          <a:p>
            <a:r>
              <a:rPr lang="en-US" sz="1800" dirty="0"/>
              <a:t>Do Scrum Teams need a Product Owner and/or Scrum Master?</a:t>
            </a:r>
          </a:p>
          <a:p>
            <a:endParaRPr lang="en-US" sz="1800" dirty="0"/>
          </a:p>
          <a:p>
            <a:pPr lvl="0">
              <a:buClr>
                <a:schemeClr val="tx2"/>
              </a:buClr>
              <a:buFont typeface="+mj-lt"/>
              <a:buAutoNum type="alphaUcPeriod"/>
            </a:pPr>
            <a:r>
              <a:rPr lang="en-US" sz="1800" dirty="0"/>
              <a:t>Yes, both positions are needed 100% of the time.</a:t>
            </a:r>
          </a:p>
          <a:p>
            <a:pPr lvl="0">
              <a:buClr>
                <a:schemeClr val="tx2"/>
              </a:buClr>
              <a:buFont typeface="+mj-lt"/>
              <a:buAutoNum type="alphaUcPeriod"/>
            </a:pPr>
            <a:r>
              <a:rPr lang="en-US" sz="1800" dirty="0"/>
              <a:t>Yes, both positions are needed, but they can be part time.</a:t>
            </a:r>
          </a:p>
          <a:p>
            <a:pPr lvl="0">
              <a:buClr>
                <a:schemeClr val="tx2"/>
              </a:buClr>
              <a:buFont typeface="+mj-lt"/>
              <a:buAutoNum type="alphaUcPeriod"/>
            </a:pPr>
            <a:r>
              <a:rPr lang="en-US" sz="1800" dirty="0"/>
              <a:t>The Product Owner can be replaced by a committee that manages the product backlog.</a:t>
            </a:r>
          </a:p>
          <a:p>
            <a:pPr lvl="0">
              <a:buClr>
                <a:schemeClr val="tx2"/>
              </a:buClr>
              <a:buFont typeface="+mj-lt"/>
              <a:buAutoNum type="alphaUcPeriod"/>
            </a:pPr>
            <a:r>
              <a:rPr lang="en-US" sz="1800" dirty="0"/>
              <a:t>The Scrum Master is not needed. As soon as the team understands the Scrum framework and has proven it can work independently.</a:t>
            </a:r>
          </a:p>
          <a:p>
            <a:pPr lvl="0">
              <a:buClr>
                <a:schemeClr val="tx2"/>
              </a:buClr>
              <a:buFont typeface="+mj-lt"/>
              <a:buAutoNum type="alphaUcPeriod"/>
            </a:pPr>
            <a:r>
              <a:rPr lang="en-US" sz="1800" dirty="0"/>
              <a:t>The Product Owner and Scrum Master are not needed, because they don’t contribute to the increment of functionality.</a:t>
            </a:r>
          </a:p>
          <a:p>
            <a:endParaRPr lang="en-US" dirty="0"/>
          </a:p>
        </p:txBody>
      </p:sp>
      <p:pic>
        <p:nvPicPr>
          <p:cNvPr id="4" name="Picture 3"/>
          <p:cNvPicPr>
            <a:picLocks noChangeAspect="1"/>
          </p:cNvPicPr>
          <p:nvPr/>
        </p:nvPicPr>
        <p:blipFill>
          <a:blip r:embed="rId3"/>
          <a:stretch>
            <a:fillRect/>
          </a:stretch>
        </p:blipFill>
        <p:spPr>
          <a:xfrm>
            <a:off x="1797050" y="2194465"/>
            <a:ext cx="338911" cy="335343"/>
          </a:xfrm>
          <a:prstGeom prst="rect">
            <a:avLst/>
          </a:prstGeom>
        </p:spPr>
      </p:pic>
    </p:spTree>
    <p:extLst>
      <p:ext uri="{BB962C8B-B14F-4D97-AF65-F5344CB8AC3E}">
        <p14:creationId xmlns:p14="http://schemas.microsoft.com/office/powerpoint/2010/main" val="2098211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Events</a:t>
            </a:r>
            <a:endParaRPr lang="en-US" dirty="0"/>
          </a:p>
        </p:txBody>
      </p:sp>
      <p:sp>
        <p:nvSpPr>
          <p:cNvPr id="9" name="Content Placeholder 4"/>
          <p:cNvSpPr txBox="1">
            <a:spLocks/>
          </p:cNvSpPr>
          <p:nvPr/>
        </p:nvSpPr>
        <p:spPr bwMode="gray">
          <a:xfrm>
            <a:off x="1904012" y="3299361"/>
            <a:ext cx="7968343" cy="1692771"/>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Each event is </a:t>
            </a:r>
            <a:r>
              <a:rPr lang="en-US" b="1" dirty="0">
                <a:solidFill>
                  <a:schemeClr val="tx2"/>
                </a:solidFill>
                <a:latin typeface="Calibri Light" panose="020F0302020204030204" pitchFamily="34" charset="0"/>
              </a:rPr>
              <a:t>time boxed </a:t>
            </a:r>
            <a:r>
              <a:rPr lang="en-US" b="1" dirty="0">
                <a:latin typeface="Calibri Light" panose="020F0302020204030204" pitchFamily="34" charset="0"/>
              </a:rPr>
              <a:t>which means every event has a </a:t>
            </a:r>
            <a:r>
              <a:rPr lang="en-US" b="1" dirty="0">
                <a:solidFill>
                  <a:schemeClr val="tx2"/>
                </a:solidFill>
                <a:latin typeface="Calibri Light" panose="020F0302020204030204" pitchFamily="34" charset="0"/>
              </a:rPr>
              <a:t>maximum duration</a:t>
            </a:r>
            <a:r>
              <a:rPr lang="en-US" b="1" dirty="0">
                <a:latin typeface="Calibri Light" panose="020F0302020204030204" pitchFamily="34" charset="0"/>
              </a:rPr>
              <a:t>, but can be cut short if the purpose of the event has been achieved.</a:t>
            </a:r>
          </a:p>
          <a:p>
            <a:pPr marL="342900" indent="-342900" eaLnBrk="0" hangingPunct="0">
              <a:spcAft>
                <a:spcPts val="1200"/>
              </a:spcAft>
              <a:buClr>
                <a:schemeClr val="accent2"/>
              </a:buClr>
              <a:buFont typeface="Arial" pitchFamily="34" charset="0"/>
              <a:buChar char="•"/>
            </a:pPr>
            <a:r>
              <a:rPr lang="en-US" b="1" dirty="0">
                <a:solidFill>
                  <a:srgbClr val="FF0000"/>
                </a:solidFill>
                <a:latin typeface="Calibri Light" panose="020F0302020204030204" pitchFamily="34" charset="0"/>
              </a:rPr>
              <a:t>Every event is a formal opportunity to inspect and adapt.</a:t>
            </a:r>
          </a:p>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events create </a:t>
            </a:r>
            <a:r>
              <a:rPr lang="en-US" b="1" dirty="0">
                <a:solidFill>
                  <a:schemeClr val="tx2"/>
                </a:solidFill>
                <a:latin typeface="Calibri Light" panose="020F0302020204030204" pitchFamily="34" charset="0"/>
              </a:rPr>
              <a:t>regularity</a:t>
            </a:r>
            <a:r>
              <a:rPr lang="en-US" b="1" dirty="0">
                <a:latin typeface="Calibri Light" panose="020F0302020204030204" pitchFamily="34" charset="0"/>
              </a:rPr>
              <a:t> and </a:t>
            </a:r>
            <a:r>
              <a:rPr lang="en-US" b="1" dirty="0">
                <a:solidFill>
                  <a:schemeClr val="tx2"/>
                </a:solidFill>
                <a:latin typeface="Calibri Light" panose="020F0302020204030204" pitchFamily="34" charset="0"/>
              </a:rPr>
              <a:t>minimize</a:t>
            </a:r>
            <a:r>
              <a:rPr lang="en-US" b="1" dirty="0">
                <a:latin typeface="Calibri Light" panose="020F0302020204030204" pitchFamily="34" charset="0"/>
              </a:rPr>
              <a:t> the need for </a:t>
            </a:r>
            <a:r>
              <a:rPr lang="en-US" b="1" dirty="0">
                <a:solidFill>
                  <a:schemeClr val="tx2"/>
                </a:solidFill>
                <a:latin typeface="Calibri Light" panose="020F0302020204030204" pitchFamily="34" charset="0"/>
              </a:rPr>
              <a:t>meetings</a:t>
            </a:r>
            <a:r>
              <a:rPr lang="en-US" b="1" dirty="0">
                <a:latin typeface="Calibri Light" panose="020F0302020204030204" pitchFamily="34" charset="0"/>
              </a:rPr>
              <a:t> not defined in Scrum.</a:t>
            </a:r>
          </a:p>
        </p:txBody>
      </p:sp>
      <p:pic>
        <p:nvPicPr>
          <p:cNvPr id="8" name="Picture 2" descr="C:\Users\rquellho\Desktop\Sprint timeline.jpg"/>
          <p:cNvPicPr>
            <a:picLocks noChangeAspect="1" noChangeArrowheads="1"/>
          </p:cNvPicPr>
          <p:nvPr/>
        </p:nvPicPr>
        <p:blipFill>
          <a:blip r:embed="rId2" cstate="print"/>
          <a:srcRect/>
          <a:stretch>
            <a:fillRect/>
          </a:stretch>
        </p:blipFill>
        <p:spPr bwMode="auto">
          <a:xfrm>
            <a:off x="1897427" y="1199408"/>
            <a:ext cx="8390377" cy="1837892"/>
          </a:xfrm>
          <a:prstGeom prst="rect">
            <a:avLst/>
          </a:prstGeom>
          <a:noFill/>
        </p:spPr>
      </p:pic>
    </p:spTree>
    <p:extLst>
      <p:ext uri="{BB962C8B-B14F-4D97-AF65-F5344CB8AC3E}">
        <p14:creationId xmlns:p14="http://schemas.microsoft.com/office/powerpoint/2010/main" val="23605512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quellho\Desktop\Sprint timeline_focussprint.jpg"/>
          <p:cNvPicPr>
            <a:picLocks noChangeAspect="1" noChangeArrowheads="1"/>
          </p:cNvPicPr>
          <p:nvPr/>
        </p:nvPicPr>
        <p:blipFill>
          <a:blip r:embed="rId3" cstate="print"/>
          <a:srcRect/>
          <a:stretch>
            <a:fillRect/>
          </a:stretch>
        </p:blipFill>
        <p:spPr bwMode="auto">
          <a:xfrm>
            <a:off x="1880260" y="960515"/>
            <a:ext cx="8395855" cy="1839092"/>
          </a:xfrm>
          <a:prstGeom prst="rect">
            <a:avLst/>
          </a:prstGeom>
          <a:noFill/>
        </p:spPr>
      </p:pic>
      <p:sp>
        <p:nvSpPr>
          <p:cNvPr id="2" name="Title 1"/>
          <p:cNvSpPr>
            <a:spLocks noGrp="1"/>
          </p:cNvSpPr>
          <p:nvPr>
            <p:ph type="title"/>
          </p:nvPr>
        </p:nvSpPr>
        <p:spPr/>
        <p:txBody>
          <a:bodyPr/>
          <a:lstStyle/>
          <a:p>
            <a:r>
              <a:rPr lang="en-US" dirty="0" smtClean="0"/>
              <a:t>The Sprint</a:t>
            </a:r>
            <a:endParaRPr lang="en-US" dirty="0"/>
          </a:p>
        </p:txBody>
      </p:sp>
      <p:sp>
        <p:nvSpPr>
          <p:cNvPr id="9" name="Content Placeholder 4"/>
          <p:cNvSpPr txBox="1">
            <a:spLocks/>
          </p:cNvSpPr>
          <p:nvPr/>
        </p:nvSpPr>
        <p:spPr bwMode="gray">
          <a:xfrm>
            <a:off x="1904012" y="2931225"/>
            <a:ext cx="7968343" cy="2831544"/>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Sprint objective </a:t>
            </a:r>
            <a:r>
              <a:rPr lang="en-US" b="1" dirty="0">
                <a:latin typeface="Calibri Light" panose="020F0302020204030204" pitchFamily="34" charset="0"/>
              </a:rPr>
              <a:t>-</a:t>
            </a:r>
            <a:r>
              <a:rPr lang="en-US" b="1" dirty="0">
                <a:solidFill>
                  <a:schemeClr val="tx2"/>
                </a:solidFill>
                <a:latin typeface="Calibri Light" panose="020F0302020204030204" pitchFamily="34" charset="0"/>
              </a:rPr>
              <a:t> </a:t>
            </a:r>
            <a:r>
              <a:rPr lang="en-US" b="1" dirty="0">
                <a:latin typeface="Calibri Light" panose="020F0302020204030204" pitchFamily="34" charset="0"/>
              </a:rPr>
              <a:t>Creation of a </a:t>
            </a:r>
            <a:r>
              <a:rPr lang="en-US" b="1" dirty="0">
                <a:solidFill>
                  <a:schemeClr val="tx2"/>
                </a:solidFill>
                <a:latin typeface="Calibri Light" panose="020F0302020204030204" pitchFamily="34" charset="0"/>
              </a:rPr>
              <a:t>“Done”</a:t>
            </a:r>
            <a:r>
              <a:rPr lang="en-US" b="1" dirty="0">
                <a:latin typeface="Calibri Light" panose="020F0302020204030204" pitchFamily="34" charset="0"/>
              </a:rPr>
              <a:t>, </a:t>
            </a:r>
            <a:r>
              <a:rPr lang="en-US" b="1" dirty="0">
                <a:solidFill>
                  <a:schemeClr val="tx2"/>
                </a:solidFill>
                <a:latin typeface="Calibri Light" panose="020F0302020204030204" pitchFamily="34" charset="0"/>
              </a:rPr>
              <a:t>useable</a:t>
            </a:r>
            <a:r>
              <a:rPr lang="en-US" b="1" dirty="0">
                <a:latin typeface="Calibri Light" panose="020F0302020204030204" pitchFamily="34" charset="0"/>
              </a:rPr>
              <a:t>, and potentially </a:t>
            </a:r>
            <a:r>
              <a:rPr lang="en-US" b="1" dirty="0">
                <a:solidFill>
                  <a:schemeClr val="tx2"/>
                </a:solidFill>
                <a:latin typeface="Calibri Light" panose="020F0302020204030204" pitchFamily="34" charset="0"/>
              </a:rPr>
              <a:t>releasable</a:t>
            </a:r>
            <a:r>
              <a:rPr lang="en-US" b="1" dirty="0">
                <a:latin typeface="Calibri Light" panose="020F0302020204030204" pitchFamily="34" charset="0"/>
              </a:rPr>
              <a:t> product increment. </a:t>
            </a:r>
            <a:endParaRPr lang="en-US" b="1" dirty="0">
              <a:solidFill>
                <a:schemeClr val="tx2"/>
              </a:solidFill>
              <a:latin typeface="Calibri Light" panose="020F0302020204030204" pitchFamily="34" charset="0"/>
            </a:endParaRPr>
          </a:p>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The time box is 4 weeks (one month) or less.</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duration </a:t>
            </a:r>
            <a:r>
              <a:rPr lang="en-US" b="1" dirty="0">
                <a:solidFill>
                  <a:schemeClr val="tx2"/>
                </a:solidFill>
                <a:latin typeface="Calibri Light" panose="020F0302020204030204" pitchFamily="34" charset="0"/>
              </a:rPr>
              <a:t>should not change </a:t>
            </a:r>
            <a:r>
              <a:rPr lang="en-US" b="1" dirty="0">
                <a:latin typeface="Calibri Light" panose="020F0302020204030204" pitchFamily="34" charset="0"/>
              </a:rPr>
              <a:t>during the sprint and should </a:t>
            </a:r>
            <a:r>
              <a:rPr lang="en-US" b="1" dirty="0">
                <a:solidFill>
                  <a:schemeClr val="tx2"/>
                </a:solidFill>
                <a:latin typeface="Calibri Light" panose="020F0302020204030204" pitchFamily="34" charset="0"/>
              </a:rPr>
              <a:t>rarely change </a:t>
            </a:r>
            <a:r>
              <a:rPr lang="en-US" b="1" dirty="0">
                <a:latin typeface="Calibri Light" panose="020F0302020204030204" pitchFamily="34" charset="0"/>
              </a:rPr>
              <a:t>throughout the project </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Sprints contain:</a:t>
            </a:r>
          </a:p>
          <a:p>
            <a:pPr marL="342900" indent="-342900" eaLnBrk="0" hangingPunct="0">
              <a:spcAft>
                <a:spcPts val="600"/>
              </a:spcAft>
              <a:buClr>
                <a:schemeClr val="accent2"/>
              </a:buClr>
              <a:buFont typeface="Arial" pitchFamily="34" charset="0"/>
              <a:buChar char="•"/>
            </a:pPr>
            <a:endParaRPr lang="en-US" b="1" dirty="0">
              <a:latin typeface="Calibri Light" panose="020F0302020204030204" pitchFamily="34" charset="0"/>
            </a:endParaRPr>
          </a:p>
          <a:p>
            <a:pPr marL="800100" lvl="1" indent="-342900" eaLnBrk="0" hangingPunct="0">
              <a:spcAft>
                <a:spcPts val="600"/>
              </a:spcAft>
              <a:buClr>
                <a:schemeClr val="accent2"/>
              </a:buClr>
              <a:buFont typeface="Arial" pitchFamily="34" charset="0"/>
              <a:buChar char="•"/>
            </a:pPr>
            <a:endParaRPr lang="en-US" b="1" dirty="0">
              <a:latin typeface="Calibri Light" panose="020F03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28952046"/>
              </p:ext>
            </p:extLst>
          </p:nvPr>
        </p:nvGraphicFramePr>
        <p:xfrm>
          <a:off x="2252352" y="5137727"/>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0" marR="0" lvl="1" indent="0" algn="l" defTabSz="914400" rtl="0" eaLnBrk="1" fontAlgn="auto" latinLnBrk="0" hangingPunct="1">
                        <a:lnSpc>
                          <a:spcPct val="100000"/>
                        </a:lnSpc>
                        <a:spcBef>
                          <a:spcPts val="0"/>
                        </a:spcBef>
                        <a:spcAft>
                          <a:spcPts val="0"/>
                        </a:spcAft>
                        <a:buClr>
                          <a:schemeClr val="accent2"/>
                        </a:buClr>
                        <a:buSzTx/>
                        <a:buFont typeface="Arial" pitchFamily="34" charset="0"/>
                        <a:buChar char="•"/>
                        <a:tabLst/>
                        <a:defRPr/>
                      </a:pPr>
                      <a:r>
                        <a:rPr lang="en-US" sz="1800" b="1" dirty="0" smtClean="0">
                          <a:solidFill>
                            <a:schemeClr val="tx1"/>
                          </a:solidFill>
                          <a:latin typeface="Calibri Light" panose="020F0302020204030204" pitchFamily="34" charset="0"/>
                        </a:rPr>
                        <a:t>  Sprint Planning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chemeClr val="accent2"/>
                        </a:buClr>
                        <a:buSzTx/>
                        <a:buFont typeface="Arial" pitchFamily="34" charset="0"/>
                        <a:buChar char="•"/>
                        <a:tabLst/>
                        <a:defRPr/>
                      </a:pPr>
                      <a:r>
                        <a:rPr lang="en-US" sz="1800" b="1" dirty="0" smtClean="0">
                          <a:solidFill>
                            <a:schemeClr val="tx1"/>
                          </a:solidFill>
                          <a:latin typeface="Calibri Light" panose="020F0302020204030204" pitchFamily="34" charset="0"/>
                        </a:rPr>
                        <a:t>  Sprint Review</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marL="0" marR="0" lvl="1" indent="0" algn="l" defTabSz="914400" rtl="0" eaLnBrk="1" fontAlgn="auto" latinLnBrk="0" hangingPunct="1">
                        <a:lnSpc>
                          <a:spcPct val="100000"/>
                        </a:lnSpc>
                        <a:spcBef>
                          <a:spcPts val="0"/>
                        </a:spcBef>
                        <a:spcAft>
                          <a:spcPts val="0"/>
                        </a:spcAft>
                        <a:buClr>
                          <a:schemeClr val="accent2"/>
                        </a:buClr>
                        <a:buSzTx/>
                        <a:buFont typeface="Arial" pitchFamily="34" charset="0"/>
                        <a:buChar char="•"/>
                        <a:tabLst/>
                        <a:defRPr/>
                      </a:pPr>
                      <a:r>
                        <a:rPr lang="en-US" sz="1800" b="1" dirty="0" smtClean="0">
                          <a:solidFill>
                            <a:schemeClr val="tx1"/>
                          </a:solidFill>
                          <a:latin typeface="Calibri Light" panose="020F0302020204030204" pitchFamily="34" charset="0"/>
                        </a:rPr>
                        <a:t>  Daily Scrums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
                          <a:schemeClr val="accent2"/>
                        </a:buClr>
                        <a:buSzTx/>
                        <a:buFont typeface="Arial" pitchFamily="34" charset="0"/>
                        <a:buChar char="•"/>
                        <a:tabLst/>
                        <a:defRPr/>
                      </a:pPr>
                      <a:r>
                        <a:rPr lang="en-US" sz="1800" b="1" dirty="0" smtClean="0">
                          <a:solidFill>
                            <a:schemeClr val="tx1"/>
                          </a:solidFill>
                          <a:latin typeface="Calibri Light" panose="020F0302020204030204" pitchFamily="34" charset="0"/>
                        </a:rPr>
                        <a:t>  Sprint Retrospective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0" marR="0" lvl="1" indent="0" algn="l" defTabSz="914400" rtl="0" eaLnBrk="1" fontAlgn="auto" latinLnBrk="0" hangingPunct="1">
                        <a:lnSpc>
                          <a:spcPct val="100000"/>
                        </a:lnSpc>
                        <a:spcBef>
                          <a:spcPts val="0"/>
                        </a:spcBef>
                        <a:spcAft>
                          <a:spcPts val="0"/>
                        </a:spcAft>
                        <a:buClr>
                          <a:schemeClr val="accent2"/>
                        </a:buClr>
                        <a:buSzTx/>
                        <a:buFont typeface="Arial" pitchFamily="34" charset="0"/>
                        <a:buChar char="•"/>
                        <a:tabLst/>
                        <a:defRPr/>
                      </a:pPr>
                      <a:r>
                        <a:rPr lang="en-US" sz="1800" b="1" dirty="0" smtClean="0">
                          <a:solidFill>
                            <a:schemeClr val="tx1"/>
                          </a:solidFill>
                          <a:latin typeface="Calibri Light" panose="020F0302020204030204" pitchFamily="34" charset="0"/>
                        </a:rPr>
                        <a:t>  development work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buClr>
                          <a:schemeClr val="accent2"/>
                        </a:buClr>
                        <a:buFont typeface="Arial" pitchFamily="34" charset="0"/>
                        <a:buChar char="•"/>
                      </a:pPr>
                      <a:endParaRPr lang="en-US" sz="1800" dirty="0">
                        <a:solidFill>
                          <a:schemeClr val="tx1"/>
                        </a:solidFill>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0718836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quellho\Desktop\Sprint timeline_focussprint.jpg"/>
          <p:cNvPicPr>
            <a:picLocks noChangeAspect="1" noChangeArrowheads="1"/>
          </p:cNvPicPr>
          <p:nvPr/>
        </p:nvPicPr>
        <p:blipFill>
          <a:blip r:embed="rId3" cstate="print"/>
          <a:srcRect/>
          <a:stretch>
            <a:fillRect/>
          </a:stretch>
        </p:blipFill>
        <p:spPr bwMode="auto">
          <a:xfrm>
            <a:off x="1880260" y="960515"/>
            <a:ext cx="8395855" cy="1839092"/>
          </a:xfrm>
          <a:prstGeom prst="rect">
            <a:avLst/>
          </a:prstGeom>
          <a:noFill/>
        </p:spPr>
      </p:pic>
      <p:sp>
        <p:nvSpPr>
          <p:cNvPr id="2" name="Title 1"/>
          <p:cNvSpPr>
            <a:spLocks noGrp="1"/>
          </p:cNvSpPr>
          <p:nvPr>
            <p:ph type="title"/>
          </p:nvPr>
        </p:nvSpPr>
        <p:spPr/>
        <p:txBody>
          <a:bodyPr/>
          <a:lstStyle/>
          <a:p>
            <a:r>
              <a:rPr lang="en-US" dirty="0" smtClean="0"/>
              <a:t>The Sprint</a:t>
            </a:r>
            <a:endParaRPr lang="en-US" dirty="0"/>
          </a:p>
        </p:txBody>
      </p:sp>
      <p:sp>
        <p:nvSpPr>
          <p:cNvPr id="9" name="Content Placeholder 4"/>
          <p:cNvSpPr txBox="1">
            <a:spLocks/>
          </p:cNvSpPr>
          <p:nvPr/>
        </p:nvSpPr>
        <p:spPr bwMode="gray">
          <a:xfrm>
            <a:off x="1904012" y="2931226"/>
            <a:ext cx="7968343" cy="333937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next sprint begins </a:t>
            </a:r>
            <a:r>
              <a:rPr lang="en-US" b="1" dirty="0">
                <a:solidFill>
                  <a:schemeClr val="tx2"/>
                </a:solidFill>
                <a:latin typeface="Calibri Light" panose="020F0302020204030204" pitchFamily="34" charset="0"/>
              </a:rPr>
              <a:t>immediately</a:t>
            </a:r>
            <a:r>
              <a:rPr lang="en-US" b="1" dirty="0">
                <a:latin typeface="Calibri Light" panose="020F0302020204030204" pitchFamily="34" charset="0"/>
              </a:rPr>
              <a:t> after the last sprint ends.</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During the Sprint: </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No changes are made that would endanger the Sprint Goal.</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Quality goals do not decrease.</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Scope may be clarified and re-negotiated between the Product Owner and Development Team as more is learned. </a:t>
            </a:r>
          </a:p>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A sprint can be canceled by the </a:t>
            </a:r>
            <a:r>
              <a:rPr lang="en-US" b="1" dirty="0">
                <a:solidFill>
                  <a:schemeClr val="tx2"/>
                </a:solidFill>
                <a:latin typeface="Calibri Light" panose="020F0302020204030204" pitchFamily="34" charset="0"/>
              </a:rPr>
              <a:t>Product Owner </a:t>
            </a:r>
            <a:r>
              <a:rPr lang="en-US" b="1" dirty="0">
                <a:latin typeface="Calibri Light" panose="020F0302020204030204" pitchFamily="34" charset="0"/>
              </a:rPr>
              <a:t>if the Sprint Goal becomes obsolete.</a:t>
            </a:r>
          </a:p>
          <a:p>
            <a:pPr marL="342900" indent="-342900" eaLnBrk="0" hangingPunct="0">
              <a:spcAft>
                <a:spcPts val="1200"/>
              </a:spcAft>
              <a:buClr>
                <a:schemeClr val="accent2"/>
              </a:buClr>
            </a:pPr>
            <a:endParaRPr lang="en-US" b="1" dirty="0">
              <a:latin typeface="Calibri Light" panose="020F0302020204030204" pitchFamily="34" charset="0"/>
            </a:endParaRPr>
          </a:p>
          <a:p>
            <a:pPr marL="342900" indent="-342900" eaLnBrk="0" hangingPunct="0">
              <a:spcAft>
                <a:spcPts val="1200"/>
              </a:spcAft>
              <a:buClr>
                <a:schemeClr val="accent2"/>
              </a:buClr>
              <a:buFont typeface="Arial" pitchFamily="34" charset="0"/>
              <a:buChar char="•"/>
            </a:pPr>
            <a:endParaRPr lang="en-US" b="1" dirty="0">
              <a:latin typeface="Calibri Light" panose="020F0302020204030204" pitchFamily="34" charset="0"/>
            </a:endParaRPr>
          </a:p>
        </p:txBody>
      </p:sp>
    </p:spTree>
    <p:extLst>
      <p:ext uri="{BB962C8B-B14F-4D97-AF65-F5344CB8AC3E}">
        <p14:creationId xmlns:p14="http://schemas.microsoft.com/office/powerpoint/2010/main" val="4134221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quellho\Desktop\Sprint timeline_focusplanning.jpg"/>
          <p:cNvPicPr>
            <a:picLocks noChangeAspect="1" noChangeArrowheads="1"/>
          </p:cNvPicPr>
          <p:nvPr/>
        </p:nvPicPr>
        <p:blipFill>
          <a:blip r:embed="rId3" cstate="print"/>
          <a:srcRect/>
          <a:stretch>
            <a:fillRect/>
          </a:stretch>
        </p:blipFill>
        <p:spPr bwMode="auto">
          <a:xfrm>
            <a:off x="1892320" y="958748"/>
            <a:ext cx="8383794" cy="1836450"/>
          </a:xfrm>
          <a:prstGeom prst="rect">
            <a:avLst/>
          </a:prstGeom>
          <a:noFill/>
        </p:spPr>
      </p:pic>
      <p:sp>
        <p:nvSpPr>
          <p:cNvPr id="2" name="Title 1"/>
          <p:cNvSpPr>
            <a:spLocks noGrp="1"/>
          </p:cNvSpPr>
          <p:nvPr>
            <p:ph type="title"/>
          </p:nvPr>
        </p:nvSpPr>
        <p:spPr/>
        <p:txBody>
          <a:bodyPr/>
          <a:lstStyle/>
          <a:p>
            <a:r>
              <a:rPr lang="en-US" dirty="0" smtClean="0"/>
              <a:t>Sprint Planning</a:t>
            </a:r>
            <a:endParaRPr lang="en-US" dirty="0"/>
          </a:p>
        </p:txBody>
      </p:sp>
      <p:sp>
        <p:nvSpPr>
          <p:cNvPr id="9" name="Content Placeholder 4"/>
          <p:cNvSpPr txBox="1">
            <a:spLocks/>
          </p:cNvSpPr>
          <p:nvPr/>
        </p:nvSpPr>
        <p:spPr bwMode="gray">
          <a:xfrm>
            <a:off x="1904012" y="2931225"/>
            <a:ext cx="7968343" cy="315471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600"/>
              </a:spcAft>
              <a:buClr>
                <a:schemeClr val="accent2"/>
              </a:buClr>
              <a:buFont typeface="Arial" pitchFamily="34" charset="0"/>
              <a:buChar char="•"/>
            </a:pPr>
            <a:r>
              <a:rPr lang="en-US" b="1" dirty="0">
                <a:solidFill>
                  <a:schemeClr val="tx2"/>
                </a:solidFill>
                <a:latin typeface="Calibri Light" panose="020F0302020204030204" pitchFamily="34" charset="0"/>
              </a:rPr>
              <a:t>Sprint Planning objective:</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The </a:t>
            </a:r>
            <a:r>
              <a:rPr lang="en-US" b="1" dirty="0">
                <a:solidFill>
                  <a:schemeClr val="tx2"/>
                </a:solidFill>
                <a:latin typeface="Calibri Light" panose="020F0302020204030204" pitchFamily="34" charset="0"/>
              </a:rPr>
              <a:t>Development Team </a:t>
            </a:r>
            <a:r>
              <a:rPr lang="en-US" b="1" dirty="0">
                <a:latin typeface="Calibri Light" panose="020F0302020204030204" pitchFamily="34" charset="0"/>
              </a:rPr>
              <a:t>forecasts of the amount of work to be done this sprint and selects items from the Product Backlog.</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Creation of the </a:t>
            </a:r>
            <a:r>
              <a:rPr lang="en-US" b="1" dirty="0">
                <a:solidFill>
                  <a:schemeClr val="tx2"/>
                </a:solidFill>
                <a:latin typeface="Calibri Light" panose="020F0302020204030204" pitchFamily="34" charset="0"/>
              </a:rPr>
              <a:t>sprint goal </a:t>
            </a:r>
            <a:r>
              <a:rPr lang="en-US" b="1" dirty="0">
                <a:latin typeface="Calibri Light" panose="020F0302020204030204" pitchFamily="34" charset="0"/>
              </a:rPr>
              <a:t>(objective that will be met within the Sprint through the implementation of the Product Backlog). </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Explanation by the Development Team to the Product Owner and Scrum Master on how it intends to work as a self-organizing team to accomplish the Sprint Goal and create the anticipated Increment. </a:t>
            </a:r>
          </a:p>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The time box is 8 hours </a:t>
            </a:r>
            <a:r>
              <a:rPr lang="en-US" b="1" dirty="0">
                <a:latin typeface="Calibri Light" panose="020F0302020204030204" pitchFamily="34" charset="0"/>
              </a:rPr>
              <a:t>when the sprint is 4 weeks (a month). For shorter Sprints it is usually shorter.</a:t>
            </a:r>
          </a:p>
        </p:txBody>
      </p:sp>
    </p:spTree>
    <p:extLst>
      <p:ext uri="{BB962C8B-B14F-4D97-AF65-F5344CB8AC3E}">
        <p14:creationId xmlns:p14="http://schemas.microsoft.com/office/powerpoint/2010/main" val="40060339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quellho\Desktop\Sprint timeline_focusdailyscrum.jpg"/>
          <p:cNvPicPr>
            <a:picLocks noChangeAspect="1" noChangeArrowheads="1"/>
          </p:cNvPicPr>
          <p:nvPr/>
        </p:nvPicPr>
        <p:blipFill>
          <a:blip r:embed="rId3" cstate="print"/>
          <a:srcRect/>
          <a:stretch>
            <a:fillRect/>
          </a:stretch>
        </p:blipFill>
        <p:spPr bwMode="auto">
          <a:xfrm>
            <a:off x="1892322" y="958749"/>
            <a:ext cx="8371917" cy="1833848"/>
          </a:xfrm>
          <a:prstGeom prst="rect">
            <a:avLst/>
          </a:prstGeom>
          <a:noFill/>
        </p:spPr>
      </p:pic>
      <p:sp>
        <p:nvSpPr>
          <p:cNvPr id="2" name="Title 1"/>
          <p:cNvSpPr>
            <a:spLocks noGrp="1"/>
          </p:cNvSpPr>
          <p:nvPr>
            <p:ph type="title"/>
          </p:nvPr>
        </p:nvSpPr>
        <p:spPr/>
        <p:txBody>
          <a:bodyPr/>
          <a:lstStyle/>
          <a:p>
            <a:r>
              <a:rPr lang="en-US" dirty="0" smtClean="0"/>
              <a:t>Daily Scrum</a:t>
            </a:r>
            <a:endParaRPr lang="en-US" dirty="0"/>
          </a:p>
        </p:txBody>
      </p:sp>
      <p:sp>
        <p:nvSpPr>
          <p:cNvPr id="9" name="Content Placeholder 4"/>
          <p:cNvSpPr txBox="1">
            <a:spLocks/>
          </p:cNvSpPr>
          <p:nvPr/>
        </p:nvSpPr>
        <p:spPr bwMode="gray">
          <a:xfrm>
            <a:off x="1904012" y="2931225"/>
            <a:ext cx="8265225" cy="3262432"/>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Daily Scrum objective</a:t>
            </a:r>
            <a:r>
              <a:rPr lang="en-US" b="1" dirty="0">
                <a:latin typeface="Calibri Light" panose="020F0302020204030204" pitchFamily="34" charset="0"/>
              </a:rPr>
              <a:t> - Inspecting the work since the last Daily Scrum and forecasting the work that could be done before the next one. </a:t>
            </a:r>
          </a:p>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The time box is 15 minutes. </a:t>
            </a:r>
          </a:p>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a:t>
            </a:r>
            <a:r>
              <a:rPr lang="en-US" b="1" dirty="0">
                <a:solidFill>
                  <a:schemeClr val="tx2"/>
                </a:solidFill>
                <a:latin typeface="Calibri Light" panose="020F0302020204030204" pitchFamily="34" charset="0"/>
              </a:rPr>
              <a:t>Scrum Master </a:t>
            </a:r>
            <a:r>
              <a:rPr lang="en-US" b="1" dirty="0">
                <a:latin typeface="Calibri Light" panose="020F0302020204030204" pitchFamily="34" charset="0"/>
              </a:rPr>
              <a:t>and the </a:t>
            </a:r>
            <a:r>
              <a:rPr lang="en-US" b="1" dirty="0">
                <a:solidFill>
                  <a:schemeClr val="tx2"/>
                </a:solidFill>
                <a:latin typeface="Calibri Light" panose="020F0302020204030204" pitchFamily="34" charset="0"/>
              </a:rPr>
              <a:t>Development team </a:t>
            </a:r>
            <a:r>
              <a:rPr lang="en-US" b="1" dirty="0">
                <a:latin typeface="Calibri Light" panose="020F0302020204030204" pitchFamily="34" charset="0"/>
              </a:rPr>
              <a:t>are the only people allowed to participate in the Daily Scrum.</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Development Team is responsible conducting the Daily Scrum.</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Scrum Master ensures that the daily Scrum is occurs and is kept within the 15 minute time box.</a:t>
            </a:r>
          </a:p>
          <a:p>
            <a:pPr marL="800100" lvl="1" indent="-342900" eaLnBrk="0" hangingPunct="0">
              <a:spcAft>
                <a:spcPts val="1200"/>
              </a:spcAft>
              <a:buClr>
                <a:schemeClr val="accent2"/>
              </a:buClr>
              <a:buFont typeface="Arial" pitchFamily="34" charset="0"/>
              <a:buChar char="•"/>
            </a:pPr>
            <a:endParaRPr lang="en-US" b="1" dirty="0">
              <a:latin typeface="Calibri Light" panose="020F0302020204030204" pitchFamily="34" charset="0"/>
            </a:endParaRPr>
          </a:p>
        </p:txBody>
      </p:sp>
    </p:spTree>
    <p:extLst>
      <p:ext uri="{BB962C8B-B14F-4D97-AF65-F5344CB8AC3E}">
        <p14:creationId xmlns:p14="http://schemas.microsoft.com/office/powerpoint/2010/main" val="17619099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rquellho\Desktop\Sprint timeline_focusreview.jpg"/>
          <p:cNvPicPr>
            <a:picLocks noChangeAspect="1" noChangeArrowheads="1"/>
          </p:cNvPicPr>
          <p:nvPr/>
        </p:nvPicPr>
        <p:blipFill>
          <a:blip r:embed="rId3" cstate="print"/>
          <a:srcRect/>
          <a:stretch>
            <a:fillRect/>
          </a:stretch>
        </p:blipFill>
        <p:spPr bwMode="auto">
          <a:xfrm>
            <a:off x="1904197" y="958747"/>
            <a:ext cx="8336291" cy="1826045"/>
          </a:xfrm>
          <a:prstGeom prst="rect">
            <a:avLst/>
          </a:prstGeom>
          <a:noFill/>
        </p:spPr>
      </p:pic>
      <p:sp>
        <p:nvSpPr>
          <p:cNvPr id="2" name="Title 1"/>
          <p:cNvSpPr>
            <a:spLocks noGrp="1"/>
          </p:cNvSpPr>
          <p:nvPr>
            <p:ph type="title"/>
          </p:nvPr>
        </p:nvSpPr>
        <p:spPr/>
        <p:txBody>
          <a:bodyPr/>
          <a:lstStyle/>
          <a:p>
            <a:r>
              <a:rPr lang="en-US" dirty="0" smtClean="0"/>
              <a:t>Sprint Review</a:t>
            </a:r>
            <a:endParaRPr lang="en-US" dirty="0"/>
          </a:p>
        </p:txBody>
      </p:sp>
      <p:sp>
        <p:nvSpPr>
          <p:cNvPr id="9" name="Content Placeholder 4"/>
          <p:cNvSpPr txBox="1">
            <a:spLocks/>
          </p:cNvSpPr>
          <p:nvPr/>
        </p:nvSpPr>
        <p:spPr bwMode="gray">
          <a:xfrm>
            <a:off x="1904012" y="2931225"/>
            <a:ext cx="8265225" cy="2677656"/>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600"/>
              </a:spcAft>
              <a:buClr>
                <a:schemeClr val="accent2"/>
              </a:buClr>
              <a:buFont typeface="Arial" pitchFamily="34" charset="0"/>
              <a:buChar char="•"/>
            </a:pPr>
            <a:r>
              <a:rPr lang="en-US" b="1" dirty="0">
                <a:solidFill>
                  <a:schemeClr val="tx2"/>
                </a:solidFill>
                <a:latin typeface="Calibri Light" panose="020F0302020204030204" pitchFamily="34" charset="0"/>
              </a:rPr>
              <a:t>Sprint Review objective:</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Scrum Team and stakeholders collaborate about what was done in the Sprint. </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Based on that and any changes to the Product Backlog during the Sprint, attendees collaborate on the next things that could be done to optimize value. </a:t>
            </a:r>
          </a:p>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The time box is 4 hours</a:t>
            </a:r>
            <a:r>
              <a:rPr lang="en-US" b="1" dirty="0">
                <a:latin typeface="Calibri Light" panose="020F0302020204030204" pitchFamily="34" charset="0"/>
              </a:rPr>
              <a:t> when the sprint is 4 weeks (a month). For shorter Sprints it is usually shorter.</a:t>
            </a:r>
          </a:p>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Result of the Sprint Review</a:t>
            </a:r>
            <a:r>
              <a:rPr lang="en-US" b="1" dirty="0">
                <a:latin typeface="Calibri Light" panose="020F0302020204030204" pitchFamily="34" charset="0"/>
              </a:rPr>
              <a:t>: A Revised Product Backlog that defines the probable Product Backlog items for the next Sprint. </a:t>
            </a:r>
            <a:endParaRPr lang="en-US" b="1" dirty="0">
              <a:solidFill>
                <a:schemeClr val="tx2"/>
              </a:solidFill>
              <a:latin typeface="Calibri Light" panose="020F0302020204030204" pitchFamily="34" charset="0"/>
            </a:endParaRPr>
          </a:p>
        </p:txBody>
      </p:sp>
    </p:spTree>
    <p:extLst>
      <p:ext uri="{BB962C8B-B14F-4D97-AF65-F5344CB8AC3E}">
        <p14:creationId xmlns:p14="http://schemas.microsoft.com/office/powerpoint/2010/main" val="17414912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 Certifications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34604155"/>
              </p:ext>
            </p:extLst>
          </p:nvPr>
        </p:nvGraphicFramePr>
        <p:xfrm>
          <a:off x="338667" y="891538"/>
          <a:ext cx="11719984" cy="5643071"/>
        </p:xfrm>
        <a:graphic>
          <a:graphicData uri="http://schemas.openxmlformats.org/drawingml/2006/table">
            <a:tbl>
              <a:tblPr firstRow="1" bandRow="1">
                <a:tableStyleId>{5C22544A-7EE6-4342-B048-85BDC9FD1C3A}</a:tableStyleId>
              </a:tblPr>
              <a:tblGrid>
                <a:gridCol w="2739362"/>
                <a:gridCol w="2046408"/>
                <a:gridCol w="3407551"/>
                <a:gridCol w="3526663"/>
              </a:tblGrid>
              <a:tr h="505473">
                <a:tc>
                  <a:txBody>
                    <a:bodyPr/>
                    <a:lstStyle/>
                    <a:p>
                      <a:endParaRPr lang="en-US" sz="1600" dirty="0"/>
                    </a:p>
                  </a:txBody>
                  <a:tcPr>
                    <a:noFill/>
                  </a:tcPr>
                </a:tc>
                <a:tc>
                  <a:txBody>
                    <a:bodyPr/>
                    <a:lstStyle/>
                    <a:p>
                      <a:pPr algn="ctr"/>
                      <a:r>
                        <a:rPr lang="en-US" sz="1600" dirty="0" smtClean="0">
                          <a:latin typeface="Calibri Light" panose="020F0302020204030204" pitchFamily="34" charset="0"/>
                        </a:rPr>
                        <a:t>PSM I</a:t>
                      </a:r>
                      <a:endParaRPr lang="en-US" sz="1600" dirty="0">
                        <a:latin typeface="Calibri Light" panose="020F0302020204030204" pitchFamily="34" charset="0"/>
                      </a:endParaRPr>
                    </a:p>
                  </a:txBody>
                  <a:tcPr>
                    <a:solidFill>
                      <a:srgbClr val="0070C0"/>
                    </a:solidFill>
                  </a:tcPr>
                </a:tc>
                <a:tc>
                  <a:txBody>
                    <a:bodyPr/>
                    <a:lstStyle/>
                    <a:p>
                      <a:pPr algn="ctr"/>
                      <a:r>
                        <a:rPr lang="en-US" sz="1600" dirty="0" smtClean="0">
                          <a:latin typeface="Calibri Light" panose="020F0302020204030204" pitchFamily="34" charset="0"/>
                        </a:rPr>
                        <a:t>CSM</a:t>
                      </a:r>
                      <a:endParaRPr lang="en-US" sz="1600" dirty="0">
                        <a:latin typeface="Calibri Light" panose="020F0302020204030204" pitchFamily="34" charset="0"/>
                      </a:endParaRPr>
                    </a:p>
                  </a:txBody>
                  <a:tcPr>
                    <a:solidFill>
                      <a:srgbClr val="0070C0"/>
                    </a:solidFill>
                  </a:tcPr>
                </a:tc>
                <a:tc>
                  <a:txBody>
                    <a:bodyPr/>
                    <a:lstStyle/>
                    <a:p>
                      <a:pPr algn="ctr"/>
                      <a:r>
                        <a:rPr lang="en-US" sz="1600" dirty="0" smtClean="0">
                          <a:latin typeface="Calibri Light" panose="020F0302020204030204" pitchFamily="34" charset="0"/>
                        </a:rPr>
                        <a:t>PMI-ACP</a:t>
                      </a:r>
                      <a:endParaRPr lang="en-US" sz="1600" dirty="0">
                        <a:latin typeface="Calibri Light" panose="020F0302020204030204" pitchFamily="34" charset="0"/>
                      </a:endParaRPr>
                    </a:p>
                  </a:txBody>
                  <a:tcPr>
                    <a:solidFill>
                      <a:srgbClr val="0070C0"/>
                    </a:solidFill>
                  </a:tcPr>
                </a:tc>
              </a:tr>
              <a:tr h="409995">
                <a:tc>
                  <a:txBody>
                    <a:bodyPr/>
                    <a:lstStyle/>
                    <a:p>
                      <a:r>
                        <a:rPr lang="en-US" sz="1600" b="1" dirty="0" smtClean="0">
                          <a:latin typeface="Calibri Light" panose="020F0302020204030204" pitchFamily="34" charset="0"/>
                        </a:rPr>
                        <a:t>Issuing</a:t>
                      </a:r>
                      <a:r>
                        <a:rPr lang="en-US" sz="1600" b="1" baseline="0" dirty="0" smtClean="0">
                          <a:latin typeface="Calibri Light" panose="020F0302020204030204" pitchFamily="34" charset="0"/>
                        </a:rPr>
                        <a:t> </a:t>
                      </a:r>
                      <a:r>
                        <a:rPr lang="en-US" sz="1600" b="1" dirty="0" smtClean="0">
                          <a:latin typeface="Calibri Light" panose="020F0302020204030204" pitchFamily="34" charset="0"/>
                        </a:rPr>
                        <a:t>Organization</a:t>
                      </a:r>
                      <a:endParaRPr lang="en-US" sz="1600" b="1"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Scrum.org</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Scrum Alliance Inc. </a:t>
                      </a:r>
                      <a:endParaRPr lang="en-US" sz="1600" dirty="0">
                        <a:latin typeface="Calibri Light" panose="020F0302020204030204" pitchFamily="34" charset="0"/>
                      </a:endParaRPr>
                    </a:p>
                  </a:txBody>
                  <a:tcPr anchor="ctr">
                    <a:solidFill>
                      <a:srgbClr val="E3EDF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libri Light" panose="020F0302020204030204" pitchFamily="34" charset="0"/>
                        </a:rPr>
                        <a:t>Project Management Institute, Inc</a:t>
                      </a:r>
                      <a:endParaRPr lang="en-US" sz="1600" dirty="0">
                        <a:latin typeface="Calibri Light" panose="020F0302020204030204" pitchFamily="34" charset="0"/>
                      </a:endParaRPr>
                    </a:p>
                  </a:txBody>
                  <a:tcPr anchor="ctr">
                    <a:solidFill>
                      <a:srgbClr val="E3EDF5"/>
                    </a:solidFill>
                  </a:tcPr>
                </a:tc>
              </a:tr>
              <a:tr h="409995">
                <a:tc>
                  <a:txBody>
                    <a:bodyPr/>
                    <a:lstStyle/>
                    <a:p>
                      <a:r>
                        <a:rPr lang="en-US" sz="1600" b="1" dirty="0" smtClean="0">
                          <a:latin typeface="Calibri Light" panose="020F0302020204030204" pitchFamily="34" charset="0"/>
                        </a:rPr>
                        <a:t>Year</a:t>
                      </a:r>
                      <a:r>
                        <a:rPr lang="en-US" sz="1600" b="1" baseline="0" dirty="0" smtClean="0">
                          <a:latin typeface="Calibri Light" panose="020F0302020204030204" pitchFamily="34" charset="0"/>
                        </a:rPr>
                        <a:t> Founded </a:t>
                      </a:r>
                      <a:endParaRPr lang="en-US" sz="1600" b="1"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2009</a:t>
                      </a:r>
                      <a:endParaRPr lang="en-US" sz="1600"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2001</a:t>
                      </a:r>
                      <a:endParaRPr lang="en-US" sz="1600"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2012</a:t>
                      </a:r>
                      <a:endParaRPr lang="en-US" sz="1600" dirty="0">
                        <a:latin typeface="Calibri Light" panose="020F0302020204030204" pitchFamily="34" charset="0"/>
                      </a:endParaRPr>
                    </a:p>
                  </a:txBody>
                  <a:tcPr anchor="ctr">
                    <a:solidFill>
                      <a:srgbClr val="94D8F0"/>
                    </a:solidFill>
                  </a:tcPr>
                </a:tc>
              </a:tr>
              <a:tr h="409995">
                <a:tc>
                  <a:txBody>
                    <a:bodyPr/>
                    <a:lstStyle/>
                    <a:p>
                      <a:r>
                        <a:rPr lang="en-US" sz="1600" b="1" dirty="0" smtClean="0">
                          <a:latin typeface="Calibri Light" panose="020F0302020204030204" pitchFamily="34" charset="0"/>
                        </a:rPr>
                        <a:t>Class</a:t>
                      </a:r>
                      <a:r>
                        <a:rPr lang="en-US" sz="1600" b="1" baseline="0" dirty="0" smtClean="0">
                          <a:latin typeface="Calibri Light" panose="020F0302020204030204" pitchFamily="34" charset="0"/>
                        </a:rPr>
                        <a:t> Required</a:t>
                      </a:r>
                      <a:endParaRPr lang="en-US" sz="1600" b="1"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No</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Yes</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Yes</a:t>
                      </a:r>
                      <a:endParaRPr lang="en-US" sz="1600" dirty="0">
                        <a:latin typeface="Calibri Light" panose="020F0302020204030204" pitchFamily="34" charset="0"/>
                      </a:endParaRPr>
                    </a:p>
                  </a:txBody>
                  <a:tcPr anchor="ctr">
                    <a:solidFill>
                      <a:srgbClr val="E3EDF5"/>
                    </a:solidFill>
                  </a:tcPr>
                </a:tc>
              </a:tr>
              <a:tr h="977247">
                <a:tc>
                  <a:txBody>
                    <a:bodyPr/>
                    <a:lstStyle/>
                    <a:p>
                      <a:r>
                        <a:rPr lang="en-US" sz="1600" b="1" dirty="0" smtClean="0">
                          <a:latin typeface="Calibri Light" panose="020F0302020204030204" pitchFamily="34" charset="0"/>
                        </a:rPr>
                        <a:t>Class Fees</a:t>
                      </a:r>
                      <a:endParaRPr lang="en-US" sz="1600" b="1"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None</a:t>
                      </a:r>
                      <a:endParaRPr lang="en-US" sz="1600"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Varies by instructor but typically $1000</a:t>
                      </a:r>
                      <a:r>
                        <a:rPr lang="en-US" sz="1600" baseline="0" dirty="0" smtClean="0">
                          <a:latin typeface="Calibri Light" panose="020F0302020204030204" pitchFamily="34" charset="0"/>
                        </a:rPr>
                        <a:t> - $2000</a:t>
                      </a:r>
                      <a:r>
                        <a:rPr lang="en-US" sz="1600" dirty="0" smtClean="0">
                          <a:latin typeface="Calibri Light" panose="020F0302020204030204" pitchFamily="34" charset="0"/>
                        </a:rPr>
                        <a:t> </a:t>
                      </a:r>
                      <a:endParaRPr lang="en-US" sz="1600" dirty="0">
                        <a:latin typeface="Calibri Light" panose="020F0302020204030204" pitchFamily="34" charset="0"/>
                      </a:endParaRPr>
                    </a:p>
                  </a:txBody>
                  <a:tcPr anchor="ctr">
                    <a:solidFill>
                      <a:srgbClr val="94D8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libri Light" panose="020F0302020204030204" pitchFamily="34" charset="0"/>
                        </a:rPr>
                        <a:t>Classes to get the 21 PDUs required are $0-2500+. There are many free and paid classes available to obtain PDUs.</a:t>
                      </a:r>
                      <a:endParaRPr lang="en-US" sz="1600" dirty="0">
                        <a:latin typeface="Calibri Light" panose="020F0302020204030204" pitchFamily="34" charset="0"/>
                      </a:endParaRPr>
                    </a:p>
                  </a:txBody>
                  <a:tcPr anchor="ctr">
                    <a:solidFill>
                      <a:srgbClr val="94D8F0"/>
                    </a:solidFill>
                  </a:tcPr>
                </a:tc>
              </a:tr>
              <a:tr h="539171">
                <a:tc>
                  <a:txBody>
                    <a:bodyPr/>
                    <a:lstStyle/>
                    <a:p>
                      <a:r>
                        <a:rPr lang="en-US" sz="1600" b="1" dirty="0" smtClean="0">
                          <a:latin typeface="Calibri Light" panose="020F0302020204030204" pitchFamily="34" charset="0"/>
                        </a:rPr>
                        <a:t>Exam Required</a:t>
                      </a:r>
                      <a:endParaRPr lang="en-US" sz="1600" b="1"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Yes</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Yes</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Yes, plus 1500</a:t>
                      </a:r>
                      <a:r>
                        <a:rPr lang="en-US" sz="1600" baseline="0" dirty="0" smtClean="0">
                          <a:latin typeface="Calibri Light" panose="020F0302020204030204" pitchFamily="34" charset="0"/>
                        </a:rPr>
                        <a:t> hours of Agile experience</a:t>
                      </a:r>
                      <a:endParaRPr lang="en-US" sz="1600" dirty="0">
                        <a:latin typeface="Calibri Light" panose="020F0302020204030204" pitchFamily="34" charset="0"/>
                      </a:endParaRPr>
                    </a:p>
                  </a:txBody>
                  <a:tcPr anchor="ctr">
                    <a:solidFill>
                      <a:srgbClr val="E3EDF5"/>
                    </a:solidFill>
                  </a:tcPr>
                </a:tc>
              </a:tr>
              <a:tr h="539171">
                <a:tc>
                  <a:txBody>
                    <a:bodyPr/>
                    <a:lstStyle/>
                    <a:p>
                      <a:r>
                        <a:rPr lang="en-US" sz="1600" b="1" dirty="0" smtClean="0">
                          <a:latin typeface="Calibri Light" panose="020F0302020204030204" pitchFamily="34" charset="0"/>
                        </a:rPr>
                        <a:t>Exam Cost</a:t>
                      </a:r>
                      <a:endParaRPr lang="en-US" sz="1600" b="1"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$150</a:t>
                      </a:r>
                      <a:r>
                        <a:rPr lang="en-US" sz="1600" baseline="0" dirty="0" smtClean="0">
                          <a:latin typeface="Calibri Light" panose="020F0302020204030204" pitchFamily="34" charset="0"/>
                        </a:rPr>
                        <a:t> per attempt</a:t>
                      </a:r>
                      <a:endParaRPr lang="en-US" sz="1600"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First</a:t>
                      </a:r>
                      <a:r>
                        <a:rPr lang="en-US" sz="1600" baseline="0" dirty="0" smtClean="0">
                          <a:latin typeface="Calibri Light" panose="020F0302020204030204" pitchFamily="34" charset="0"/>
                        </a:rPr>
                        <a:t> exam free with class. Each additional attempt $25. </a:t>
                      </a:r>
                      <a:endParaRPr lang="en-US" sz="1600" dirty="0">
                        <a:latin typeface="Calibri Light" panose="020F0302020204030204" pitchFamily="34" charset="0"/>
                      </a:endParaRPr>
                    </a:p>
                  </a:txBody>
                  <a:tcPr anchor="ctr">
                    <a:solidFill>
                      <a:srgbClr val="94D8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libri Light" panose="020F0302020204030204" pitchFamily="34" charset="0"/>
                        </a:rPr>
                        <a:t>PMI member:</a:t>
                      </a:r>
                      <a:r>
                        <a:rPr lang="en-US" sz="1600" baseline="0" dirty="0" smtClean="0">
                          <a:latin typeface="Calibri Light" panose="020F0302020204030204" pitchFamily="34" charset="0"/>
                        </a:rPr>
                        <a:t> </a:t>
                      </a:r>
                      <a:r>
                        <a:rPr lang="en-US" sz="1600" dirty="0" smtClean="0">
                          <a:latin typeface="Calibri Light" panose="020F0302020204030204" pitchFamily="34" charset="0"/>
                        </a:rPr>
                        <a:t>$435</a:t>
                      </a:r>
                      <a:r>
                        <a:rPr lang="en-US" sz="1600" baseline="0" dirty="0" smtClean="0">
                          <a:latin typeface="Calibri Light" panose="020F0302020204030204" pitchFamily="34" charset="0"/>
                        </a:rPr>
                        <a:t> per attempt</a:t>
                      </a:r>
                      <a:endParaRPr lang="en-US" sz="1600" dirty="0" smtClean="0">
                        <a:latin typeface="Calibri Light" panose="020F030202020403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libri Light" panose="020F0302020204030204" pitchFamily="34" charset="0"/>
                        </a:rPr>
                        <a:t>Non-member:</a:t>
                      </a:r>
                      <a:r>
                        <a:rPr lang="en-US" sz="1600" baseline="0" dirty="0" smtClean="0">
                          <a:latin typeface="Calibri Light" panose="020F0302020204030204" pitchFamily="34" charset="0"/>
                        </a:rPr>
                        <a:t> </a:t>
                      </a:r>
                      <a:r>
                        <a:rPr lang="en-US" sz="1600" dirty="0" smtClean="0">
                          <a:latin typeface="Calibri Light" panose="020F0302020204030204" pitchFamily="34" charset="0"/>
                        </a:rPr>
                        <a:t>$495 per attempt</a:t>
                      </a:r>
                      <a:endParaRPr lang="en-US" sz="1600" dirty="0">
                        <a:latin typeface="Calibri Light" panose="020F0302020204030204" pitchFamily="34" charset="0"/>
                      </a:endParaRPr>
                    </a:p>
                  </a:txBody>
                  <a:tcPr anchor="ctr">
                    <a:solidFill>
                      <a:srgbClr val="94D8F0"/>
                    </a:solidFill>
                  </a:tcPr>
                </a:tc>
              </a:tr>
              <a:tr h="758209">
                <a:tc>
                  <a:txBody>
                    <a:bodyPr/>
                    <a:lstStyle/>
                    <a:p>
                      <a:r>
                        <a:rPr lang="en-US" sz="1600" b="1" dirty="0" smtClean="0">
                          <a:latin typeface="Calibri Light" panose="020F0302020204030204" pitchFamily="34" charset="0"/>
                        </a:rPr>
                        <a:t>Renewal</a:t>
                      </a:r>
                      <a:endParaRPr lang="en-US" sz="1600" b="1"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None</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Every 2 Years ($150)</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kern="1200" dirty="0" smtClean="0">
                          <a:solidFill>
                            <a:schemeClr val="dk1"/>
                          </a:solidFill>
                          <a:latin typeface="Calibri Light" panose="020F0302020204030204" pitchFamily="34" charset="0"/>
                          <a:ea typeface="+mn-ea"/>
                          <a:cs typeface="+mn-cs"/>
                        </a:rPr>
                        <a:t>30 PDUs in Agile project management per each 3 year cycle plus $150 renewal fee.</a:t>
                      </a:r>
                    </a:p>
                  </a:txBody>
                  <a:tcPr anchor="ctr">
                    <a:solidFill>
                      <a:srgbClr val="E3EDF5"/>
                    </a:solidFill>
                  </a:tcPr>
                </a:tc>
              </a:tr>
              <a:tr h="572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alibri Light" panose="020F0302020204030204" pitchFamily="34" charset="0"/>
                        </a:rPr>
                        <a:t>Certificates Issued</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alibri Light" panose="020F0302020204030204" pitchFamily="34" charset="0"/>
                        </a:rPr>
                        <a:t>(as of Dec</a:t>
                      </a:r>
                      <a:r>
                        <a:rPr lang="en-US" sz="1600" b="1" baseline="0" dirty="0" smtClean="0">
                          <a:latin typeface="Calibri Light" panose="020F0302020204030204" pitchFamily="34" charset="0"/>
                        </a:rPr>
                        <a:t> 2014)</a:t>
                      </a:r>
                      <a:endParaRPr lang="en-US" sz="1600" b="1"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30,818</a:t>
                      </a:r>
                      <a:endParaRPr lang="en-US" sz="1600"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309,309</a:t>
                      </a:r>
                      <a:endParaRPr lang="en-US" sz="1600" dirty="0">
                        <a:latin typeface="Calibri Light" panose="020F0302020204030204" pitchFamily="34" charset="0"/>
                      </a:endParaRPr>
                    </a:p>
                  </a:txBody>
                  <a:tcPr anchor="ctr">
                    <a:solidFill>
                      <a:srgbClr val="94D8F0"/>
                    </a:solidFill>
                  </a:tcPr>
                </a:tc>
                <a:tc>
                  <a:txBody>
                    <a:bodyPr/>
                    <a:lstStyle/>
                    <a:p>
                      <a:pPr algn="ctr"/>
                      <a:r>
                        <a:rPr lang="en-US" sz="1600" dirty="0" smtClean="0">
                          <a:latin typeface="Calibri Light" panose="020F0302020204030204" pitchFamily="34" charset="0"/>
                        </a:rPr>
                        <a:t>N/A</a:t>
                      </a:r>
                      <a:endParaRPr lang="en-US" sz="1600" dirty="0">
                        <a:latin typeface="Calibri Light" panose="020F0302020204030204" pitchFamily="34" charset="0"/>
                      </a:endParaRPr>
                    </a:p>
                  </a:txBody>
                  <a:tcPr anchor="ctr">
                    <a:solidFill>
                      <a:srgbClr val="94D8F0"/>
                    </a:solidFill>
                  </a:tcPr>
                </a:tc>
              </a:tr>
              <a:tr h="409995">
                <a:tc>
                  <a:txBody>
                    <a:bodyPr/>
                    <a:lstStyle/>
                    <a:p>
                      <a:r>
                        <a:rPr lang="en-US" sz="1600" b="1" dirty="0" smtClean="0">
                          <a:latin typeface="Calibri Light" panose="020F0302020204030204" pitchFamily="34" charset="0"/>
                        </a:rPr>
                        <a:t>Industry Recognized</a:t>
                      </a:r>
                      <a:endParaRPr lang="en-US" sz="1600" b="1"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Yes </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Yes</a:t>
                      </a:r>
                      <a:endParaRPr lang="en-US" sz="1600" dirty="0">
                        <a:latin typeface="Calibri Light" panose="020F0302020204030204" pitchFamily="34" charset="0"/>
                      </a:endParaRPr>
                    </a:p>
                  </a:txBody>
                  <a:tcPr anchor="ctr">
                    <a:solidFill>
                      <a:srgbClr val="E3EDF5"/>
                    </a:solidFill>
                  </a:tcPr>
                </a:tc>
                <a:tc>
                  <a:txBody>
                    <a:bodyPr/>
                    <a:lstStyle/>
                    <a:p>
                      <a:pPr algn="ctr"/>
                      <a:r>
                        <a:rPr lang="en-US" sz="1600" dirty="0" smtClean="0">
                          <a:latin typeface="Calibri Light" panose="020F0302020204030204" pitchFamily="34" charset="0"/>
                        </a:rPr>
                        <a:t>Yes</a:t>
                      </a:r>
                      <a:endParaRPr lang="en-US" sz="1600" dirty="0">
                        <a:latin typeface="Calibri Light" panose="020F0302020204030204" pitchFamily="34" charset="0"/>
                      </a:endParaRPr>
                    </a:p>
                  </a:txBody>
                  <a:tcPr anchor="ctr">
                    <a:solidFill>
                      <a:srgbClr val="E3EDF5"/>
                    </a:solidFill>
                  </a:tcPr>
                </a:tc>
              </a:tr>
            </a:tbl>
          </a:graphicData>
        </a:graphic>
      </p:graphicFrame>
    </p:spTree>
    <p:extLst>
      <p:ext uri="{BB962C8B-B14F-4D97-AF65-F5344CB8AC3E}">
        <p14:creationId xmlns:p14="http://schemas.microsoft.com/office/powerpoint/2010/main" val="23539192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rquellho\Desktop\Sprint timeline_focusretro.jpg"/>
          <p:cNvPicPr>
            <a:picLocks noChangeAspect="1" noChangeArrowheads="1"/>
          </p:cNvPicPr>
          <p:nvPr/>
        </p:nvPicPr>
        <p:blipFill>
          <a:blip r:embed="rId3" cstate="print"/>
          <a:srcRect/>
          <a:stretch>
            <a:fillRect/>
          </a:stretch>
        </p:blipFill>
        <p:spPr bwMode="auto">
          <a:xfrm>
            <a:off x="1916072" y="970622"/>
            <a:ext cx="8312541" cy="1820843"/>
          </a:xfrm>
          <a:prstGeom prst="rect">
            <a:avLst/>
          </a:prstGeom>
          <a:noFill/>
        </p:spPr>
      </p:pic>
      <p:sp>
        <p:nvSpPr>
          <p:cNvPr id="2" name="Title 1"/>
          <p:cNvSpPr>
            <a:spLocks noGrp="1"/>
          </p:cNvSpPr>
          <p:nvPr>
            <p:ph type="title"/>
          </p:nvPr>
        </p:nvSpPr>
        <p:spPr/>
        <p:txBody>
          <a:bodyPr/>
          <a:lstStyle/>
          <a:p>
            <a:r>
              <a:rPr lang="en-US" dirty="0" smtClean="0"/>
              <a:t>Sprint Retrospective</a:t>
            </a:r>
            <a:endParaRPr lang="en-US" dirty="0"/>
          </a:p>
        </p:txBody>
      </p:sp>
      <p:sp>
        <p:nvSpPr>
          <p:cNvPr id="9" name="Content Placeholder 4"/>
          <p:cNvSpPr txBox="1">
            <a:spLocks/>
          </p:cNvSpPr>
          <p:nvPr/>
        </p:nvSpPr>
        <p:spPr bwMode="gray">
          <a:xfrm>
            <a:off x="1904012" y="2931225"/>
            <a:ext cx="8265225" cy="3308598"/>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600"/>
              </a:spcAft>
              <a:buClr>
                <a:schemeClr val="accent2"/>
              </a:buClr>
              <a:buFont typeface="Arial" pitchFamily="34" charset="0"/>
              <a:buChar char="•"/>
            </a:pPr>
            <a:r>
              <a:rPr lang="en-US" b="1" dirty="0">
                <a:solidFill>
                  <a:schemeClr val="tx2"/>
                </a:solidFill>
                <a:latin typeface="Calibri Light" panose="020F0302020204030204" pitchFamily="34" charset="0"/>
              </a:rPr>
              <a:t>Sprint Retrospective objective:</a:t>
            </a:r>
            <a:endParaRPr lang="en-US" b="1" dirty="0">
              <a:latin typeface="Calibri Light" panose="020F0302020204030204" pitchFamily="34" charset="0"/>
            </a:endParaRP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Inspect how the last Sprint went with regards to people, relationships, process, and tools; </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Identify and order the major items that went well and potential improvements; and, </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Create a plan for implementing improvements to the way the Scrum Team does its work. </a:t>
            </a:r>
          </a:p>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The time box is 3 hours</a:t>
            </a:r>
            <a:r>
              <a:rPr lang="en-US" b="1" dirty="0">
                <a:latin typeface="Calibri Light" panose="020F0302020204030204" pitchFamily="34" charset="0"/>
              </a:rPr>
              <a:t> when the sprint is 4 weeks (a month). For shorter Sprints it is usually </a:t>
            </a:r>
            <a:r>
              <a:rPr lang="en-US" b="1" dirty="0" smtClean="0">
                <a:latin typeface="Calibri Light" panose="020F0302020204030204" pitchFamily="34" charset="0"/>
              </a:rPr>
              <a:t>shorter.</a:t>
            </a:r>
          </a:p>
          <a:p>
            <a:pPr marL="342900" indent="-342900" eaLnBrk="0" hangingPunct="0">
              <a:spcAft>
                <a:spcPts val="1200"/>
              </a:spcAft>
              <a:buClr>
                <a:schemeClr val="accent2"/>
              </a:buClr>
              <a:buFont typeface="Arial" pitchFamily="34" charset="0"/>
              <a:buChar char="•"/>
            </a:pPr>
            <a:r>
              <a:rPr lang="en-US" i="1" dirty="0" smtClean="0">
                <a:solidFill>
                  <a:schemeClr val="accent1"/>
                </a:solidFill>
                <a:latin typeface="Calibri Light" panose="020F0302020204030204" pitchFamily="34" charset="0"/>
              </a:rPr>
              <a:t>There </a:t>
            </a:r>
            <a:r>
              <a:rPr lang="en-US" i="1" dirty="0">
                <a:solidFill>
                  <a:schemeClr val="accent1"/>
                </a:solidFill>
                <a:latin typeface="Calibri Light" panose="020F0302020204030204" pitchFamily="34" charset="0"/>
              </a:rPr>
              <a:t>aren’t many questions on the PSM that cover the Sprint Retrospective</a:t>
            </a:r>
          </a:p>
        </p:txBody>
      </p:sp>
    </p:spTree>
    <p:extLst>
      <p:ext uri="{BB962C8B-B14F-4D97-AF65-F5344CB8AC3E}">
        <p14:creationId xmlns:p14="http://schemas.microsoft.com/office/powerpoint/2010/main" val="23735137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#8</a:t>
            </a:r>
            <a:endParaRPr lang="en-US" dirty="0"/>
          </a:p>
        </p:txBody>
      </p:sp>
      <p:sp>
        <p:nvSpPr>
          <p:cNvPr id="3" name="Content Placeholder 2"/>
          <p:cNvSpPr>
            <a:spLocks noGrp="1"/>
          </p:cNvSpPr>
          <p:nvPr>
            <p:ph idx="1"/>
          </p:nvPr>
        </p:nvSpPr>
        <p:spPr>
          <a:xfrm>
            <a:off x="1797050" y="1185149"/>
            <a:ext cx="8675688" cy="2862322"/>
          </a:xfrm>
        </p:spPr>
        <p:txBody>
          <a:bodyPr/>
          <a:lstStyle/>
          <a:p>
            <a:pPr>
              <a:spcAft>
                <a:spcPts val="1200"/>
              </a:spcAft>
            </a:pPr>
            <a:r>
              <a:rPr lang="en-US" sz="1800" dirty="0"/>
              <a:t>The time box for a Daily Scrum is? </a:t>
            </a:r>
          </a:p>
          <a:p>
            <a:pPr marL="0" indent="0">
              <a:spcAft>
                <a:spcPts val="1200"/>
              </a:spcAft>
            </a:pPr>
            <a:endParaRPr lang="en-US" sz="1800" dirty="0"/>
          </a:p>
          <a:p>
            <a:pPr>
              <a:spcAft>
                <a:spcPts val="1200"/>
              </a:spcAft>
              <a:buClr>
                <a:schemeClr val="tx2"/>
              </a:buClr>
              <a:buFont typeface="+mj-lt"/>
              <a:buAutoNum type="alphaUcPeriod"/>
            </a:pPr>
            <a:r>
              <a:rPr lang="en-US" sz="1800" dirty="0"/>
              <a:t>The same time of day every day.</a:t>
            </a:r>
          </a:p>
          <a:p>
            <a:pPr>
              <a:spcAft>
                <a:spcPts val="1200"/>
              </a:spcAft>
              <a:buClr>
                <a:schemeClr val="tx2"/>
              </a:buClr>
              <a:buFont typeface="+mj-lt"/>
              <a:buAutoNum type="alphaUcPeriod"/>
            </a:pPr>
            <a:r>
              <a:rPr lang="en-US" sz="1800" dirty="0"/>
              <a:t>Two minutes per person.</a:t>
            </a:r>
          </a:p>
          <a:p>
            <a:pPr>
              <a:spcAft>
                <a:spcPts val="1200"/>
              </a:spcAft>
              <a:buClr>
                <a:schemeClr val="tx2"/>
              </a:buClr>
              <a:buFont typeface="+mj-lt"/>
              <a:buAutoNum type="alphaUcPeriod"/>
            </a:pPr>
            <a:r>
              <a:rPr lang="en-US" sz="1800" dirty="0"/>
              <a:t> 4 hours.</a:t>
            </a:r>
          </a:p>
          <a:p>
            <a:pPr>
              <a:spcAft>
                <a:spcPts val="1200"/>
              </a:spcAft>
              <a:buClr>
                <a:schemeClr val="tx2"/>
              </a:buClr>
              <a:buFont typeface="+mj-lt"/>
              <a:buAutoNum type="alphaUcPeriod"/>
            </a:pPr>
            <a:r>
              <a:rPr lang="en-US" sz="1800" dirty="0"/>
              <a:t>15 minutes.</a:t>
            </a:r>
          </a:p>
          <a:p>
            <a:pPr>
              <a:spcAft>
                <a:spcPts val="1200"/>
              </a:spcAft>
              <a:buClr>
                <a:schemeClr val="tx2"/>
              </a:buClr>
              <a:buFont typeface="+mj-lt"/>
              <a:buAutoNum type="alphaUcPeriod"/>
            </a:pPr>
            <a:r>
              <a:rPr lang="en-US" sz="1800" dirty="0"/>
              <a:t>15 minutes for a 4 week sprint. For shorter Sprints it is usually shorter.</a:t>
            </a:r>
          </a:p>
        </p:txBody>
      </p:sp>
      <p:pic>
        <p:nvPicPr>
          <p:cNvPr id="4" name="Picture 3"/>
          <p:cNvPicPr>
            <a:picLocks noChangeAspect="1"/>
          </p:cNvPicPr>
          <p:nvPr/>
        </p:nvPicPr>
        <p:blipFill>
          <a:blip r:embed="rId3"/>
          <a:stretch>
            <a:fillRect/>
          </a:stretch>
        </p:blipFill>
        <p:spPr>
          <a:xfrm>
            <a:off x="1797050" y="3638487"/>
            <a:ext cx="309591" cy="306331"/>
          </a:xfrm>
          <a:prstGeom prst="rect">
            <a:avLst/>
          </a:prstGeom>
        </p:spPr>
      </p:pic>
    </p:spTree>
    <p:extLst>
      <p:ext uri="{BB962C8B-B14F-4D97-AF65-F5344CB8AC3E}">
        <p14:creationId xmlns:p14="http://schemas.microsoft.com/office/powerpoint/2010/main" val="29945684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#9</a:t>
            </a:r>
            <a:endParaRPr lang="en-US" dirty="0"/>
          </a:p>
        </p:txBody>
      </p:sp>
      <p:sp>
        <p:nvSpPr>
          <p:cNvPr id="3" name="Content Placeholder 2"/>
          <p:cNvSpPr>
            <a:spLocks noGrp="1"/>
          </p:cNvSpPr>
          <p:nvPr>
            <p:ph idx="1"/>
          </p:nvPr>
        </p:nvSpPr>
        <p:spPr>
          <a:xfrm>
            <a:off x="1797050" y="1185149"/>
            <a:ext cx="8675688" cy="4154984"/>
          </a:xfrm>
        </p:spPr>
        <p:txBody>
          <a:bodyPr/>
          <a:lstStyle/>
          <a:p>
            <a:pPr>
              <a:spcAft>
                <a:spcPts val="1200"/>
              </a:spcAft>
            </a:pPr>
            <a:r>
              <a:rPr lang="en-US" sz="1800" dirty="0"/>
              <a:t>Who determines the amount of work that is to be completed during the sprint? </a:t>
            </a:r>
          </a:p>
          <a:p>
            <a:pPr marL="0" indent="0">
              <a:spcAft>
                <a:spcPts val="1200"/>
              </a:spcAft>
            </a:pPr>
            <a:endParaRPr lang="en-US" sz="1800" dirty="0"/>
          </a:p>
          <a:p>
            <a:pPr>
              <a:spcAft>
                <a:spcPts val="1200"/>
              </a:spcAft>
              <a:buClr>
                <a:schemeClr val="tx2"/>
              </a:buClr>
              <a:buFont typeface="+mj-lt"/>
              <a:buAutoNum type="alphaUcPeriod"/>
            </a:pPr>
            <a:r>
              <a:rPr lang="en-US" sz="1800" dirty="0"/>
              <a:t>Scrum Master</a:t>
            </a:r>
          </a:p>
          <a:p>
            <a:pPr>
              <a:spcAft>
                <a:spcPts val="1200"/>
              </a:spcAft>
              <a:buClr>
                <a:schemeClr val="tx2"/>
              </a:buClr>
              <a:buFont typeface="+mj-lt"/>
              <a:buAutoNum type="alphaUcPeriod"/>
            </a:pPr>
            <a:r>
              <a:rPr lang="en-US" sz="1800" dirty="0"/>
              <a:t>Development Team</a:t>
            </a:r>
          </a:p>
          <a:p>
            <a:pPr>
              <a:spcAft>
                <a:spcPts val="1200"/>
              </a:spcAft>
              <a:buClr>
                <a:schemeClr val="tx2"/>
              </a:buClr>
              <a:buFont typeface="+mj-lt"/>
              <a:buAutoNum type="alphaUcPeriod"/>
            </a:pPr>
            <a:r>
              <a:rPr lang="en-US" sz="1800" dirty="0"/>
              <a:t> Product Owner</a:t>
            </a:r>
          </a:p>
          <a:p>
            <a:pPr>
              <a:spcAft>
                <a:spcPts val="1200"/>
              </a:spcAft>
              <a:buClr>
                <a:schemeClr val="tx2"/>
              </a:buClr>
              <a:buFont typeface="+mj-lt"/>
              <a:buAutoNum type="alphaUcPeriod"/>
            </a:pPr>
            <a:r>
              <a:rPr lang="en-US" sz="1800" dirty="0"/>
              <a:t>A and B</a:t>
            </a:r>
          </a:p>
          <a:p>
            <a:pPr>
              <a:spcAft>
                <a:spcPts val="1200"/>
              </a:spcAft>
              <a:buClr>
                <a:schemeClr val="tx2"/>
              </a:buClr>
              <a:buFont typeface="+mj-lt"/>
              <a:buAutoNum type="alphaUcPeriod"/>
            </a:pPr>
            <a:r>
              <a:rPr lang="en-US" sz="1800" dirty="0"/>
              <a:t>A and C</a:t>
            </a:r>
          </a:p>
          <a:p>
            <a:pPr>
              <a:spcAft>
                <a:spcPts val="1200"/>
              </a:spcAft>
              <a:buClr>
                <a:schemeClr val="tx2"/>
              </a:buClr>
              <a:buFont typeface="+mj-lt"/>
              <a:buAutoNum type="alphaUcPeriod"/>
            </a:pPr>
            <a:r>
              <a:rPr lang="en-US" sz="1800" dirty="0"/>
              <a:t>B and C</a:t>
            </a:r>
          </a:p>
          <a:p>
            <a:pPr>
              <a:spcAft>
                <a:spcPts val="1200"/>
              </a:spcAft>
              <a:buClr>
                <a:schemeClr val="tx2"/>
              </a:buClr>
              <a:buFont typeface="+mj-lt"/>
              <a:buAutoNum type="alphaUcPeriod"/>
            </a:pPr>
            <a:r>
              <a:rPr lang="en-US" sz="1800" dirty="0"/>
              <a:t>A, B, and C</a:t>
            </a:r>
          </a:p>
          <a:p>
            <a:pPr>
              <a:spcAft>
                <a:spcPts val="1200"/>
              </a:spcAft>
              <a:buClr>
                <a:schemeClr val="tx2"/>
              </a:buClr>
              <a:buFont typeface="+mj-lt"/>
              <a:buAutoNum type="alphaUcPeriod"/>
            </a:pPr>
            <a:endParaRPr lang="en-US" sz="1800" dirty="0"/>
          </a:p>
        </p:txBody>
      </p:sp>
      <p:pic>
        <p:nvPicPr>
          <p:cNvPr id="4" name="Picture 3"/>
          <p:cNvPicPr>
            <a:picLocks noChangeAspect="1"/>
          </p:cNvPicPr>
          <p:nvPr/>
        </p:nvPicPr>
        <p:blipFill>
          <a:blip r:embed="rId3"/>
          <a:stretch>
            <a:fillRect/>
          </a:stretch>
        </p:blipFill>
        <p:spPr>
          <a:xfrm>
            <a:off x="1761601" y="2601751"/>
            <a:ext cx="362435" cy="358619"/>
          </a:xfrm>
          <a:prstGeom prst="rect">
            <a:avLst/>
          </a:prstGeom>
        </p:spPr>
      </p:pic>
    </p:spTree>
    <p:extLst>
      <p:ext uri="{BB962C8B-B14F-4D97-AF65-F5344CB8AC3E}">
        <p14:creationId xmlns:p14="http://schemas.microsoft.com/office/powerpoint/2010/main" val="35905521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#10</a:t>
            </a:r>
            <a:endParaRPr lang="en-US" dirty="0"/>
          </a:p>
        </p:txBody>
      </p:sp>
      <p:sp>
        <p:nvSpPr>
          <p:cNvPr id="3" name="Content Placeholder 2"/>
          <p:cNvSpPr>
            <a:spLocks noGrp="1"/>
          </p:cNvSpPr>
          <p:nvPr>
            <p:ph idx="1"/>
          </p:nvPr>
        </p:nvSpPr>
        <p:spPr>
          <a:xfrm>
            <a:off x="1797050" y="1185150"/>
            <a:ext cx="8675688" cy="3739485"/>
          </a:xfrm>
        </p:spPr>
        <p:txBody>
          <a:bodyPr/>
          <a:lstStyle/>
          <a:p>
            <a:r>
              <a:rPr lang="en-US" sz="1800" dirty="0"/>
              <a:t>Which of the following is a topic for the Product Owner if the sprint is in progress? </a:t>
            </a:r>
            <a:r>
              <a:rPr lang="en-US" i="1" dirty="0" smtClean="0"/>
              <a:t>Select </a:t>
            </a:r>
            <a:r>
              <a:rPr lang="en-US" i="1" dirty="0"/>
              <a:t>all answers that apply</a:t>
            </a:r>
          </a:p>
          <a:p>
            <a:pPr marL="0" indent="0">
              <a:buNone/>
            </a:pPr>
            <a:endParaRPr lang="en-US" sz="1800" dirty="0"/>
          </a:p>
          <a:p>
            <a:pPr marL="347472" indent="-347472">
              <a:buClr>
                <a:schemeClr val="tx2"/>
              </a:buClr>
              <a:buFont typeface="+mj-lt"/>
              <a:buAutoNum type="alphaUcPeriod"/>
            </a:pPr>
            <a:r>
              <a:rPr lang="en-US" sz="1800" dirty="0"/>
              <a:t>Answer questions from the Development Team about items in the current Sprint.</a:t>
            </a:r>
          </a:p>
          <a:p>
            <a:pPr marL="347472" indent="-347472">
              <a:buClr>
                <a:schemeClr val="tx2"/>
              </a:buClr>
              <a:buFont typeface="+mj-lt"/>
              <a:buAutoNum type="alphaUcPeriod"/>
            </a:pPr>
            <a:r>
              <a:rPr lang="en-US" sz="1800" dirty="0"/>
              <a:t>Reorder the Product Backlog based on new market conditions.</a:t>
            </a:r>
          </a:p>
          <a:p>
            <a:pPr marL="347472" indent="-347472">
              <a:buClr>
                <a:schemeClr val="tx2"/>
              </a:buClr>
              <a:buFont typeface="+mj-lt"/>
              <a:buAutoNum type="alphaUcPeriod"/>
            </a:pPr>
            <a:r>
              <a:rPr lang="en-US" sz="1800" dirty="0"/>
              <a:t>Working together with the stakeholders.</a:t>
            </a:r>
          </a:p>
          <a:p>
            <a:pPr marL="347472" indent="-347472">
              <a:buClr>
                <a:schemeClr val="tx2"/>
              </a:buClr>
              <a:buFont typeface="+mj-lt"/>
              <a:buAutoNum type="alphaUcPeriod"/>
            </a:pPr>
            <a:r>
              <a:rPr lang="en-US" sz="1800" dirty="0"/>
              <a:t>Update the Sprint burndown chart.</a:t>
            </a:r>
          </a:p>
          <a:p>
            <a:pPr marL="347472" indent="-347472">
              <a:buClr>
                <a:schemeClr val="tx2"/>
              </a:buClr>
              <a:buFont typeface="+mj-lt"/>
              <a:buAutoNum type="alphaUcPeriod"/>
            </a:pPr>
            <a:r>
              <a:rPr lang="en-US" sz="1800" dirty="0"/>
              <a:t>Provide feedback.</a:t>
            </a:r>
          </a:p>
        </p:txBody>
      </p:sp>
      <p:pic>
        <p:nvPicPr>
          <p:cNvPr id="4" name="Picture 3"/>
          <p:cNvPicPr>
            <a:picLocks noChangeAspect="1"/>
          </p:cNvPicPr>
          <p:nvPr/>
        </p:nvPicPr>
        <p:blipFill>
          <a:blip r:embed="rId3"/>
          <a:stretch>
            <a:fillRect/>
          </a:stretch>
        </p:blipFill>
        <p:spPr>
          <a:xfrm>
            <a:off x="1763569" y="2117063"/>
            <a:ext cx="361410" cy="357605"/>
          </a:xfrm>
          <a:prstGeom prst="rect">
            <a:avLst/>
          </a:prstGeom>
        </p:spPr>
      </p:pic>
      <p:pic>
        <p:nvPicPr>
          <p:cNvPr id="5" name="Picture 4"/>
          <p:cNvPicPr>
            <a:picLocks noChangeAspect="1"/>
          </p:cNvPicPr>
          <p:nvPr/>
        </p:nvPicPr>
        <p:blipFill>
          <a:blip r:embed="rId3"/>
          <a:stretch>
            <a:fillRect/>
          </a:stretch>
        </p:blipFill>
        <p:spPr>
          <a:xfrm>
            <a:off x="1783243" y="2474668"/>
            <a:ext cx="341735" cy="338137"/>
          </a:xfrm>
          <a:prstGeom prst="rect">
            <a:avLst/>
          </a:prstGeom>
        </p:spPr>
      </p:pic>
      <p:pic>
        <p:nvPicPr>
          <p:cNvPr id="6" name="Picture 5"/>
          <p:cNvPicPr>
            <a:picLocks noChangeAspect="1"/>
          </p:cNvPicPr>
          <p:nvPr/>
        </p:nvPicPr>
        <p:blipFill>
          <a:blip r:embed="rId3"/>
          <a:stretch>
            <a:fillRect/>
          </a:stretch>
        </p:blipFill>
        <p:spPr>
          <a:xfrm>
            <a:off x="1783243" y="2812805"/>
            <a:ext cx="361467" cy="357661"/>
          </a:xfrm>
          <a:prstGeom prst="rect">
            <a:avLst/>
          </a:prstGeom>
        </p:spPr>
      </p:pic>
      <p:pic>
        <p:nvPicPr>
          <p:cNvPr id="7" name="Picture 6"/>
          <p:cNvPicPr>
            <a:picLocks noChangeAspect="1"/>
          </p:cNvPicPr>
          <p:nvPr/>
        </p:nvPicPr>
        <p:blipFill>
          <a:blip r:embed="rId3"/>
          <a:stretch>
            <a:fillRect/>
          </a:stretch>
        </p:blipFill>
        <p:spPr>
          <a:xfrm>
            <a:off x="1788953" y="3472670"/>
            <a:ext cx="350046" cy="346360"/>
          </a:xfrm>
          <a:prstGeom prst="rect">
            <a:avLst/>
          </a:prstGeom>
        </p:spPr>
      </p:pic>
    </p:spTree>
    <p:extLst>
      <p:ext uri="{BB962C8B-B14F-4D97-AF65-F5344CB8AC3E}">
        <p14:creationId xmlns:p14="http://schemas.microsoft.com/office/powerpoint/2010/main" val="323383683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#11</a:t>
            </a:r>
            <a:endParaRPr lang="en-US" dirty="0"/>
          </a:p>
        </p:txBody>
      </p:sp>
      <p:sp>
        <p:nvSpPr>
          <p:cNvPr id="3" name="Content Placeholder 2"/>
          <p:cNvSpPr>
            <a:spLocks noGrp="1"/>
          </p:cNvSpPr>
          <p:nvPr>
            <p:ph idx="1"/>
          </p:nvPr>
        </p:nvSpPr>
        <p:spPr>
          <a:xfrm>
            <a:off x="1797050" y="1185150"/>
            <a:ext cx="8675688" cy="3323987"/>
          </a:xfrm>
        </p:spPr>
        <p:txBody>
          <a:bodyPr/>
          <a:lstStyle/>
          <a:p>
            <a:r>
              <a:rPr lang="en-US" sz="1800" dirty="0"/>
              <a:t>If the development team does not have all of the skills to accomplish the sprint goal, the Scrum Master should:</a:t>
            </a:r>
          </a:p>
          <a:p>
            <a:pPr marL="0" indent="0"/>
            <a:endParaRPr lang="en-US" sz="1800" dirty="0"/>
          </a:p>
          <a:p>
            <a:pPr lvl="0">
              <a:buClr>
                <a:schemeClr val="tx2"/>
              </a:buClr>
              <a:buFont typeface="+mj-lt"/>
              <a:buAutoNum type="alphaUcPeriod"/>
            </a:pPr>
            <a:r>
              <a:rPr lang="en-US" sz="1800" dirty="0"/>
              <a:t>Cancel the sprint.</a:t>
            </a:r>
          </a:p>
          <a:p>
            <a:pPr lvl="0">
              <a:buClr>
                <a:schemeClr val="tx2"/>
              </a:buClr>
              <a:buFont typeface="+mj-lt"/>
              <a:buAutoNum type="alphaUcPeriod"/>
            </a:pPr>
            <a:r>
              <a:rPr lang="en-US" sz="1800" dirty="0"/>
              <a:t>Cancel SCRUM.</a:t>
            </a:r>
          </a:p>
          <a:p>
            <a:pPr lvl="0">
              <a:buClr>
                <a:schemeClr val="tx2"/>
              </a:buClr>
              <a:buFont typeface="+mj-lt"/>
              <a:buAutoNum type="alphaUcPeriod"/>
            </a:pPr>
            <a:r>
              <a:rPr lang="en-US" sz="1800" dirty="0"/>
              <a:t>Have the development team determine the definition of “Done” and work through the spring backlog.</a:t>
            </a:r>
          </a:p>
          <a:p>
            <a:pPr lvl="0">
              <a:buClr>
                <a:schemeClr val="tx2"/>
              </a:buClr>
              <a:buFont typeface="+mj-lt"/>
              <a:buAutoNum type="alphaUcPeriod"/>
            </a:pPr>
            <a:r>
              <a:rPr lang="en-US" sz="1800" dirty="0"/>
              <a:t>None of the above</a:t>
            </a:r>
          </a:p>
          <a:p>
            <a:pPr>
              <a:spcAft>
                <a:spcPts val="1200"/>
              </a:spcAft>
              <a:buClr>
                <a:schemeClr val="tx2"/>
              </a:buClr>
              <a:buFont typeface="+mj-lt"/>
              <a:buAutoNum type="alphaUcPeriod"/>
            </a:pPr>
            <a:endParaRPr lang="en-US" sz="1800" dirty="0"/>
          </a:p>
        </p:txBody>
      </p:sp>
      <p:pic>
        <p:nvPicPr>
          <p:cNvPr id="4" name="Picture 3"/>
          <p:cNvPicPr>
            <a:picLocks noChangeAspect="1"/>
          </p:cNvPicPr>
          <p:nvPr/>
        </p:nvPicPr>
        <p:blipFill>
          <a:blip r:embed="rId3"/>
          <a:stretch>
            <a:fillRect/>
          </a:stretch>
        </p:blipFill>
        <p:spPr>
          <a:xfrm>
            <a:off x="1819910" y="2836432"/>
            <a:ext cx="292192" cy="289116"/>
          </a:xfrm>
          <a:prstGeom prst="rect">
            <a:avLst/>
          </a:prstGeom>
        </p:spPr>
      </p:pic>
    </p:spTree>
    <p:extLst>
      <p:ext uri="{BB962C8B-B14F-4D97-AF65-F5344CB8AC3E}">
        <p14:creationId xmlns:p14="http://schemas.microsoft.com/office/powerpoint/2010/main" val="39183657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#12</a:t>
            </a:r>
            <a:endParaRPr lang="en-US" dirty="0"/>
          </a:p>
        </p:txBody>
      </p:sp>
      <p:sp>
        <p:nvSpPr>
          <p:cNvPr id="3" name="Content Placeholder 2"/>
          <p:cNvSpPr>
            <a:spLocks noGrp="1"/>
          </p:cNvSpPr>
          <p:nvPr>
            <p:ph idx="1"/>
          </p:nvPr>
        </p:nvSpPr>
        <p:spPr>
          <a:xfrm>
            <a:off x="1797050" y="1185150"/>
            <a:ext cx="8675688" cy="3108543"/>
          </a:xfrm>
        </p:spPr>
        <p:txBody>
          <a:bodyPr/>
          <a:lstStyle/>
          <a:p>
            <a:pPr>
              <a:spcAft>
                <a:spcPts val="1200"/>
              </a:spcAft>
            </a:pPr>
            <a:r>
              <a:rPr lang="en-US" sz="1800" dirty="0"/>
              <a:t>The Scrum Master realizes that Product Owner attends all Daily Scrums and asks Team Members about their tasks and gives them directions for the following day. What should the Scrum Master do? </a:t>
            </a:r>
            <a:br>
              <a:rPr lang="en-US" sz="1800" dirty="0"/>
            </a:br>
            <a:endParaRPr lang="en-US" sz="1800" dirty="0"/>
          </a:p>
          <a:p>
            <a:pPr>
              <a:spcAft>
                <a:spcPts val="1200"/>
              </a:spcAft>
              <a:buClr>
                <a:schemeClr val="tx2"/>
              </a:buClr>
              <a:buFont typeface="+mj-lt"/>
              <a:buAutoNum type="alphaUcPeriod"/>
            </a:pPr>
            <a:r>
              <a:rPr lang="en-US" sz="1800" dirty="0"/>
              <a:t>It’s wrong, the Product Owner should not attend Daily Scrum.</a:t>
            </a:r>
          </a:p>
          <a:p>
            <a:pPr>
              <a:spcAft>
                <a:spcPts val="1200"/>
              </a:spcAft>
              <a:buClr>
                <a:schemeClr val="tx2"/>
              </a:buClr>
              <a:buFont typeface="+mj-lt"/>
              <a:buAutoNum type="alphaUcPeriod"/>
            </a:pPr>
            <a:r>
              <a:rPr lang="en-US" sz="1800" dirty="0"/>
              <a:t>It’s wrong, the Product Owner should not speak in the Daily Scrum.</a:t>
            </a:r>
          </a:p>
          <a:p>
            <a:pPr>
              <a:spcAft>
                <a:spcPts val="1200"/>
              </a:spcAft>
              <a:buClr>
                <a:schemeClr val="tx2"/>
              </a:buClr>
              <a:buFont typeface="+mj-lt"/>
              <a:buAutoNum type="alphaUcPeriod"/>
            </a:pPr>
            <a:r>
              <a:rPr lang="en-US" sz="1800" dirty="0"/>
              <a:t>It’s OK, the Product Owner is a part of the business and functions like a Project Manager in Scrum.  </a:t>
            </a:r>
          </a:p>
          <a:p>
            <a:pPr>
              <a:spcAft>
                <a:spcPts val="1200"/>
              </a:spcAft>
              <a:buClr>
                <a:schemeClr val="tx2"/>
              </a:buClr>
              <a:buFont typeface="+mj-lt"/>
              <a:buAutoNum type="alphaUcPeriod"/>
            </a:pPr>
            <a:r>
              <a:rPr lang="en-US" sz="1800" dirty="0"/>
              <a:t>It’s OK, it’s recommended for the Product Owner to give direction.</a:t>
            </a:r>
            <a:endParaRPr lang="en-US" dirty="0"/>
          </a:p>
        </p:txBody>
      </p:sp>
      <p:pic>
        <p:nvPicPr>
          <p:cNvPr id="4" name="Picture 3"/>
          <p:cNvPicPr>
            <a:picLocks noChangeAspect="1"/>
          </p:cNvPicPr>
          <p:nvPr/>
        </p:nvPicPr>
        <p:blipFill>
          <a:blip r:embed="rId3"/>
          <a:stretch>
            <a:fillRect/>
          </a:stretch>
        </p:blipFill>
        <p:spPr>
          <a:xfrm>
            <a:off x="1797050" y="3030839"/>
            <a:ext cx="344412" cy="340786"/>
          </a:xfrm>
          <a:prstGeom prst="rect">
            <a:avLst/>
          </a:prstGeom>
        </p:spPr>
      </p:pic>
    </p:spTree>
    <p:extLst>
      <p:ext uri="{BB962C8B-B14F-4D97-AF65-F5344CB8AC3E}">
        <p14:creationId xmlns:p14="http://schemas.microsoft.com/office/powerpoint/2010/main" val="5885112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#13</a:t>
            </a:r>
            <a:endParaRPr lang="en-US" dirty="0"/>
          </a:p>
        </p:txBody>
      </p:sp>
      <p:sp>
        <p:nvSpPr>
          <p:cNvPr id="3" name="Content Placeholder 2"/>
          <p:cNvSpPr>
            <a:spLocks noGrp="1"/>
          </p:cNvSpPr>
          <p:nvPr>
            <p:ph idx="1"/>
          </p:nvPr>
        </p:nvSpPr>
        <p:spPr>
          <a:xfrm>
            <a:off x="1773299" y="995145"/>
            <a:ext cx="8675688" cy="5324535"/>
          </a:xfrm>
        </p:spPr>
        <p:txBody>
          <a:bodyPr/>
          <a:lstStyle/>
          <a:p>
            <a:pPr>
              <a:spcAft>
                <a:spcPts val="1200"/>
              </a:spcAft>
            </a:pPr>
            <a:r>
              <a:rPr lang="en-US" sz="1800" dirty="0"/>
              <a:t>The Development team does not see the benefit in Sprint Retrospective and are considering canceling the remainder Sprint Retrospectives. What action should the Scrum Master take?</a:t>
            </a:r>
          </a:p>
          <a:p>
            <a:pPr>
              <a:spcAft>
                <a:spcPts val="1200"/>
              </a:spcAft>
              <a:buClr>
                <a:schemeClr val="tx2"/>
              </a:buClr>
              <a:buFont typeface="+mj-lt"/>
              <a:buAutoNum type="alphaUcPeriod"/>
            </a:pPr>
            <a:r>
              <a:rPr lang="en-US" sz="1800" dirty="0"/>
              <a:t>Allow the Development Team to cancel the Sprint Retrospectives. Development Teams are structured and empowered by the organization to organize and manage their own work.  </a:t>
            </a:r>
          </a:p>
          <a:p>
            <a:pPr>
              <a:spcAft>
                <a:spcPts val="1200"/>
              </a:spcAft>
              <a:buClr>
                <a:schemeClr val="tx2"/>
              </a:buClr>
              <a:buFont typeface="+mj-lt"/>
              <a:buAutoNum type="alphaUcPeriod"/>
            </a:pPr>
            <a:r>
              <a:rPr lang="en-US" sz="1800" dirty="0"/>
              <a:t>Allow the Development Team to cancel the Sprint Retrospectives. Development Teams are self-organizing. No one (not even the Scrum Master) tells the Development Team how to turn Product Backlog into increments of potentially releasable functionality. </a:t>
            </a:r>
          </a:p>
          <a:p>
            <a:pPr>
              <a:spcAft>
                <a:spcPts val="1200"/>
              </a:spcAft>
              <a:buClr>
                <a:schemeClr val="tx2"/>
              </a:buClr>
              <a:buFont typeface="+mj-lt"/>
              <a:buAutoNum type="alphaUcPeriod"/>
            </a:pPr>
            <a:r>
              <a:rPr lang="en-US" sz="1800" dirty="0"/>
              <a:t>Don’t allow the Development Team to cancel the Sprint Retrospectives. The Scrum Master’s role is to manage the Development Team and to make sure Scrum procedures are followed. </a:t>
            </a:r>
          </a:p>
          <a:p>
            <a:pPr>
              <a:spcAft>
                <a:spcPts val="1200"/>
              </a:spcAft>
              <a:buClr>
                <a:schemeClr val="tx2"/>
              </a:buClr>
              <a:buFont typeface="+mj-lt"/>
              <a:buAutoNum type="alphaUcPeriod"/>
            </a:pPr>
            <a:r>
              <a:rPr lang="en-US" sz="1800" dirty="0"/>
              <a:t>Don’t allow the Development Team to cancel the Sprint Retrospectives. Sprint Retrospectives are an integral part of Scrum that allows the team to inspect and adapt. The Scrum Master should coach the team to understand the purpose of the Sprint Retrospective.  </a:t>
            </a:r>
            <a:endParaRPr lang="en-US" dirty="0"/>
          </a:p>
        </p:txBody>
      </p:sp>
      <p:pic>
        <p:nvPicPr>
          <p:cNvPr id="4" name="Picture 3"/>
          <p:cNvPicPr>
            <a:picLocks noChangeAspect="1"/>
          </p:cNvPicPr>
          <p:nvPr/>
        </p:nvPicPr>
        <p:blipFill>
          <a:blip r:embed="rId3"/>
          <a:stretch>
            <a:fillRect/>
          </a:stretch>
        </p:blipFill>
        <p:spPr>
          <a:xfrm>
            <a:off x="1773299" y="5053081"/>
            <a:ext cx="466726" cy="461812"/>
          </a:xfrm>
          <a:prstGeom prst="rect">
            <a:avLst/>
          </a:prstGeom>
        </p:spPr>
      </p:pic>
    </p:spTree>
    <p:extLst>
      <p:ext uri="{BB962C8B-B14F-4D97-AF65-F5344CB8AC3E}">
        <p14:creationId xmlns:p14="http://schemas.microsoft.com/office/powerpoint/2010/main" val="3967616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solidFill>
                  <a:schemeClr val="accent1"/>
                </a:solidFill>
              </a:rPr>
              <a:t>Scrum Artifacts</a:t>
            </a:r>
            <a:endParaRPr lang="en-US" dirty="0">
              <a:solidFill>
                <a:schemeClr val="accent1"/>
              </a:solidFill>
            </a:endParaRPr>
          </a:p>
        </p:txBody>
      </p:sp>
    </p:spTree>
    <p:extLst>
      <p:ext uri="{BB962C8B-B14F-4D97-AF65-F5344CB8AC3E}">
        <p14:creationId xmlns:p14="http://schemas.microsoft.com/office/powerpoint/2010/main" val="41699230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9" name="Content Placeholder 4"/>
          <p:cNvSpPr txBox="1">
            <a:spLocks/>
          </p:cNvSpPr>
          <p:nvPr/>
        </p:nvSpPr>
        <p:spPr bwMode="gray">
          <a:xfrm>
            <a:off x="338668" y="1055914"/>
            <a:ext cx="11594252" cy="3816429"/>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600"/>
              </a:spcAft>
              <a:buClr>
                <a:schemeClr val="accent2"/>
              </a:buClr>
              <a:buFont typeface="Arial" pitchFamily="34" charset="0"/>
              <a:buChar char="•"/>
            </a:pPr>
            <a:r>
              <a:rPr lang="en-US" b="1" dirty="0">
                <a:solidFill>
                  <a:schemeClr val="tx2"/>
                </a:solidFill>
                <a:latin typeface="Calibri Light" panose="020F0302020204030204" pitchFamily="34" charset="0"/>
              </a:rPr>
              <a:t>Product Backlog: </a:t>
            </a:r>
            <a:r>
              <a:rPr lang="en-US" b="1" dirty="0">
                <a:latin typeface="Calibri Light" panose="020F0302020204030204" pitchFamily="34" charset="0"/>
              </a:rPr>
              <a:t>an ordered list of everything that might be needed in the product and is the single source of requirements for any changes to be made to the product. </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The Product Backlog lists all features, functions, requirements, enhancements, and fixes that constitute the changes to be made to the product in future releases. </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As feedback from the Scrum events is received the Product Backlog will change. </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Changes in business requirements, market conditions, or technology may cause changes in the Product Backlog. </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The </a:t>
            </a:r>
            <a:r>
              <a:rPr lang="en-US" b="1" dirty="0">
                <a:solidFill>
                  <a:schemeClr val="tx2"/>
                </a:solidFill>
                <a:latin typeface="Calibri Light" panose="020F0302020204030204" pitchFamily="34" charset="0"/>
              </a:rPr>
              <a:t>Product Owner </a:t>
            </a:r>
            <a:r>
              <a:rPr lang="en-US" b="1" dirty="0">
                <a:latin typeface="Calibri Light" panose="020F0302020204030204" pitchFamily="34" charset="0"/>
              </a:rPr>
              <a:t>is responsible for the Product Backlog’s:</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Content </a:t>
            </a:r>
          </a:p>
          <a:p>
            <a:pPr marL="800100" lvl="1"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Availability</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Order </a:t>
            </a:r>
          </a:p>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a:t>
            </a:r>
            <a:r>
              <a:rPr lang="en-US" b="1" dirty="0">
                <a:solidFill>
                  <a:schemeClr val="tx2"/>
                </a:solidFill>
                <a:latin typeface="Calibri Light" panose="020F0302020204030204" pitchFamily="34" charset="0"/>
              </a:rPr>
              <a:t>Development Team </a:t>
            </a:r>
            <a:r>
              <a:rPr lang="en-US" b="1" dirty="0">
                <a:latin typeface="Calibri Light" panose="020F0302020204030204" pitchFamily="34" charset="0"/>
              </a:rPr>
              <a:t>is responsible for estimating the work for each product backlog attribute</a:t>
            </a:r>
          </a:p>
        </p:txBody>
      </p:sp>
    </p:spTree>
    <p:extLst>
      <p:ext uri="{BB962C8B-B14F-4D97-AF65-F5344CB8AC3E}">
        <p14:creationId xmlns:p14="http://schemas.microsoft.com/office/powerpoint/2010/main" val="216430619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9" name="Content Placeholder 4"/>
          <p:cNvSpPr txBox="1">
            <a:spLocks/>
          </p:cNvSpPr>
          <p:nvPr/>
        </p:nvSpPr>
        <p:spPr bwMode="gray">
          <a:xfrm>
            <a:off x="338668" y="1055914"/>
            <a:ext cx="11765702" cy="1769715"/>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600"/>
              </a:spcAft>
              <a:buClr>
                <a:schemeClr val="accent2"/>
              </a:buClr>
              <a:buFont typeface="Arial" pitchFamily="34" charset="0"/>
              <a:buChar char="•"/>
            </a:pPr>
            <a:r>
              <a:rPr lang="en-US" b="1" dirty="0">
                <a:solidFill>
                  <a:schemeClr val="tx2"/>
                </a:solidFill>
                <a:latin typeface="Calibri Light" panose="020F0302020204030204" pitchFamily="34" charset="0"/>
              </a:rPr>
              <a:t>Product Backlog refinement</a:t>
            </a:r>
            <a:r>
              <a:rPr lang="en-US" b="1" dirty="0">
                <a:latin typeface="Calibri Light" panose="020F0302020204030204" pitchFamily="34" charset="0"/>
              </a:rPr>
              <a:t> is the act of adding detail, estimates, and order to items in the Product Backlog. </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This is an ongoing process in which the </a:t>
            </a:r>
            <a:r>
              <a:rPr lang="en-US" b="1" dirty="0">
                <a:solidFill>
                  <a:schemeClr val="tx2"/>
                </a:solidFill>
                <a:latin typeface="Calibri Light" panose="020F0302020204030204" pitchFamily="34" charset="0"/>
              </a:rPr>
              <a:t>Product Owner </a:t>
            </a:r>
            <a:r>
              <a:rPr lang="en-US" b="1" dirty="0">
                <a:latin typeface="Calibri Light" panose="020F0302020204030204" pitchFamily="34" charset="0"/>
              </a:rPr>
              <a:t>and the </a:t>
            </a:r>
            <a:r>
              <a:rPr lang="en-US" b="1" dirty="0">
                <a:solidFill>
                  <a:schemeClr val="tx2"/>
                </a:solidFill>
                <a:latin typeface="Calibri Light" panose="020F0302020204030204" pitchFamily="34" charset="0"/>
              </a:rPr>
              <a:t>Development Team </a:t>
            </a:r>
            <a:r>
              <a:rPr lang="en-US" b="1" dirty="0">
                <a:latin typeface="Calibri Light" panose="020F0302020204030204" pitchFamily="34" charset="0"/>
              </a:rPr>
              <a:t>collaborate on the details of Product Backlog items. </a:t>
            </a:r>
          </a:p>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Product Backlog is never complete. It evolves as the product and the environment change. It is dynamic.</a:t>
            </a:r>
          </a:p>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When </a:t>
            </a:r>
            <a:r>
              <a:rPr lang="en-US" b="1" dirty="0">
                <a:solidFill>
                  <a:schemeClr val="tx2"/>
                </a:solidFill>
                <a:latin typeface="Calibri Light" panose="020F0302020204030204" pitchFamily="34" charset="0"/>
              </a:rPr>
              <a:t>multiple Scrum teams </a:t>
            </a:r>
            <a:r>
              <a:rPr lang="en-US" b="1" dirty="0">
                <a:latin typeface="Calibri Light" panose="020F0302020204030204" pitchFamily="34" charset="0"/>
              </a:rPr>
              <a:t>work on the same product there is only </a:t>
            </a:r>
            <a:r>
              <a:rPr lang="en-US" b="1" dirty="0">
                <a:solidFill>
                  <a:schemeClr val="tx2"/>
                </a:solidFill>
                <a:latin typeface="Calibri Light" panose="020F0302020204030204" pitchFamily="34" charset="0"/>
              </a:rPr>
              <a:t>one product backlog.</a:t>
            </a:r>
          </a:p>
        </p:txBody>
      </p:sp>
    </p:spTree>
    <p:extLst>
      <p:ext uri="{BB962C8B-B14F-4D97-AF65-F5344CB8AC3E}">
        <p14:creationId xmlns:p14="http://schemas.microsoft.com/office/powerpoint/2010/main" val="31291716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Scrum Certifications</a:t>
            </a:r>
            <a:endParaRPr lang="en-US" dirty="0"/>
          </a:p>
        </p:txBody>
      </p:sp>
      <p:sp>
        <p:nvSpPr>
          <p:cNvPr id="7" name="Content Placeholder 4"/>
          <p:cNvSpPr txBox="1">
            <a:spLocks/>
          </p:cNvSpPr>
          <p:nvPr/>
        </p:nvSpPr>
        <p:spPr bwMode="gray">
          <a:xfrm>
            <a:off x="582930" y="1014479"/>
            <a:ext cx="11304270" cy="5539978"/>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PSM II</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Advanced Scrum knowledge</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Issued by Scrum.org</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PSM I completion required</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Exam format is multiple-choice questions, case study questions, and essays with a maximum duration of 120 minutes.</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Fee is $500 per attempt</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194 certificate holders (as of Dec 2014)</a:t>
            </a:r>
          </a:p>
          <a:p>
            <a:pPr marL="800100" lvl="1" indent="-342900" eaLnBrk="0" hangingPunct="0">
              <a:spcAft>
                <a:spcPct val="50000"/>
              </a:spcAft>
              <a:buClr>
                <a:schemeClr val="accent2"/>
              </a:buClr>
            </a:pPr>
            <a:endParaRPr lang="en-US" b="1" dirty="0">
              <a:latin typeface="Calibri Light" panose="020F0302020204030204" pitchFamily="34" charset="0"/>
            </a:endParaRPr>
          </a:p>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Professional Scrum Product Owner (PSPO I and II)</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Geared more for the Product Owner</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Issued by Scrum.org</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Fee $200 per attempt and $500 per attempt respectively</a:t>
            </a:r>
          </a:p>
          <a:p>
            <a:pPr marL="800100" lvl="1" indent="-342900" eaLnBrk="0" hangingPunct="0">
              <a:spcAft>
                <a:spcPct val="50000"/>
              </a:spcAft>
              <a:buClr>
                <a:schemeClr val="accent2"/>
              </a:buClr>
              <a:buFont typeface="Arial" pitchFamily="34" charset="0"/>
              <a:buChar char="•"/>
            </a:pPr>
            <a:endParaRPr lang="en-US" b="1" dirty="0"/>
          </a:p>
        </p:txBody>
      </p:sp>
    </p:spTree>
    <p:extLst>
      <p:ext uri="{BB962C8B-B14F-4D97-AF65-F5344CB8AC3E}">
        <p14:creationId xmlns:p14="http://schemas.microsoft.com/office/powerpoint/2010/main" val="22135188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a:t>
            </a:r>
            <a:endParaRPr lang="en-US" dirty="0"/>
          </a:p>
        </p:txBody>
      </p:sp>
      <p:sp>
        <p:nvSpPr>
          <p:cNvPr id="9" name="Content Placeholder 4"/>
          <p:cNvSpPr txBox="1">
            <a:spLocks/>
          </p:cNvSpPr>
          <p:nvPr/>
        </p:nvSpPr>
        <p:spPr bwMode="gray">
          <a:xfrm>
            <a:off x="251460" y="1055915"/>
            <a:ext cx="11818620" cy="2554545"/>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Sprint Backlog: </a:t>
            </a:r>
            <a:r>
              <a:rPr lang="en-US" b="1" dirty="0">
                <a:latin typeface="Calibri Light" panose="020F0302020204030204" pitchFamily="34" charset="0"/>
              </a:rPr>
              <a:t>the set of Product Backlog items selected for the Sprint, plus a plan for delivering the product Increment and realizing the Sprint Goal.</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Sprint Backlog makes visible all of the work that the Development Team identifies as necessary to meet the Sprint Goal. </a:t>
            </a:r>
          </a:p>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Sprint Backlog is determined during the Sprint Planning.</a:t>
            </a:r>
          </a:p>
          <a:p>
            <a:pPr marL="342900"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Only the </a:t>
            </a:r>
            <a:r>
              <a:rPr lang="en-US" b="1" dirty="0">
                <a:solidFill>
                  <a:schemeClr val="tx2"/>
                </a:solidFill>
                <a:latin typeface="Calibri Light" panose="020F0302020204030204" pitchFamily="34" charset="0"/>
              </a:rPr>
              <a:t>Development Team </a:t>
            </a:r>
            <a:r>
              <a:rPr lang="en-US" b="1" dirty="0">
                <a:latin typeface="Calibri Light" panose="020F0302020204030204" pitchFamily="34" charset="0"/>
              </a:rPr>
              <a:t>can change its Sprint Backlog during a Sprint. </a:t>
            </a:r>
          </a:p>
          <a:p>
            <a:pPr marL="342900" indent="-342900" eaLnBrk="0" hangingPunct="0">
              <a:spcAft>
                <a:spcPts val="600"/>
              </a:spcAft>
              <a:buClr>
                <a:schemeClr val="accent2"/>
              </a:buClr>
              <a:buFont typeface="Arial" pitchFamily="34" charset="0"/>
              <a:buChar char="•"/>
            </a:pPr>
            <a:endParaRPr lang="en-US" b="1" dirty="0">
              <a:latin typeface="Calibri Light" panose="020F0302020204030204" pitchFamily="34" charset="0"/>
            </a:endParaRPr>
          </a:p>
        </p:txBody>
      </p:sp>
    </p:spTree>
    <p:extLst>
      <p:ext uri="{BB962C8B-B14F-4D97-AF65-F5344CB8AC3E}">
        <p14:creationId xmlns:p14="http://schemas.microsoft.com/office/powerpoint/2010/main" val="16511169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t>
            </a:r>
            <a:endParaRPr lang="en-US" dirty="0"/>
          </a:p>
        </p:txBody>
      </p:sp>
      <p:sp>
        <p:nvSpPr>
          <p:cNvPr id="9" name="Content Placeholder 4"/>
          <p:cNvSpPr txBox="1">
            <a:spLocks/>
          </p:cNvSpPr>
          <p:nvPr/>
        </p:nvSpPr>
        <p:spPr bwMode="gray">
          <a:xfrm>
            <a:off x="338668" y="1055914"/>
            <a:ext cx="11697122" cy="156966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800"/>
              </a:spcAft>
              <a:buClr>
                <a:schemeClr val="accent2"/>
              </a:buClr>
              <a:buFont typeface="Arial" pitchFamily="34" charset="0"/>
              <a:buChar char="•"/>
            </a:pPr>
            <a:r>
              <a:rPr lang="en-US" b="1" dirty="0">
                <a:solidFill>
                  <a:schemeClr val="tx2"/>
                </a:solidFill>
                <a:latin typeface="Calibri Light" panose="020F0302020204030204" pitchFamily="34" charset="0"/>
              </a:rPr>
              <a:t>Increment </a:t>
            </a:r>
            <a:r>
              <a:rPr lang="en-US" b="1" dirty="0">
                <a:latin typeface="Calibri Light" panose="020F0302020204030204" pitchFamily="34" charset="0"/>
              </a:rPr>
              <a:t>-</a:t>
            </a:r>
            <a:r>
              <a:rPr lang="en-US" b="1" dirty="0">
                <a:solidFill>
                  <a:schemeClr val="tx2"/>
                </a:solidFill>
                <a:latin typeface="Calibri Light" panose="020F0302020204030204" pitchFamily="34" charset="0"/>
              </a:rPr>
              <a:t> </a:t>
            </a:r>
            <a:r>
              <a:rPr lang="en-US" b="1" dirty="0">
                <a:latin typeface="Calibri Light" panose="020F0302020204030204" pitchFamily="34" charset="0"/>
              </a:rPr>
              <a:t>the sum of all the Product Backlog items completed during a Sprint and the value of the increments of all previous Sprints.</a:t>
            </a:r>
          </a:p>
          <a:p>
            <a:pPr marL="342900" indent="-342900" eaLnBrk="0" hangingPunct="0">
              <a:spcAft>
                <a:spcPts val="1800"/>
              </a:spcAft>
              <a:buClr>
                <a:schemeClr val="accent2"/>
              </a:buClr>
              <a:buFont typeface="Arial" pitchFamily="34" charset="0"/>
              <a:buChar char="•"/>
            </a:pPr>
            <a:r>
              <a:rPr lang="en-US" b="1" dirty="0">
                <a:latin typeface="Calibri Light" panose="020F0302020204030204" pitchFamily="34" charset="0"/>
              </a:rPr>
              <a:t>The increment must be “Done” which means it’s useable and meets the Scrum team’s definition of “Done.”</a:t>
            </a:r>
          </a:p>
          <a:p>
            <a:pPr marL="342900" indent="-342900" eaLnBrk="0" hangingPunct="0">
              <a:spcAft>
                <a:spcPts val="1800"/>
              </a:spcAft>
              <a:buClr>
                <a:schemeClr val="accent2"/>
              </a:buClr>
              <a:buFont typeface="Arial" pitchFamily="34" charset="0"/>
              <a:buChar char="•"/>
            </a:pPr>
            <a:r>
              <a:rPr lang="en-US" b="1" dirty="0">
                <a:latin typeface="Calibri Light" panose="020F0302020204030204" pitchFamily="34" charset="0"/>
              </a:rPr>
              <a:t>The Product Owner may or may not decide to release the increment, but it should be releasable.</a:t>
            </a:r>
          </a:p>
        </p:txBody>
      </p:sp>
    </p:spTree>
    <p:extLst>
      <p:ext uri="{BB962C8B-B14F-4D97-AF65-F5344CB8AC3E}">
        <p14:creationId xmlns:p14="http://schemas.microsoft.com/office/powerpoint/2010/main" val="24164834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“Done”</a:t>
            </a:r>
            <a:endParaRPr lang="en-US" dirty="0"/>
          </a:p>
        </p:txBody>
      </p:sp>
      <p:sp>
        <p:nvSpPr>
          <p:cNvPr id="9" name="Content Placeholder 4"/>
          <p:cNvSpPr txBox="1">
            <a:spLocks/>
          </p:cNvSpPr>
          <p:nvPr/>
        </p:nvSpPr>
        <p:spPr bwMode="gray">
          <a:xfrm>
            <a:off x="228600" y="1055915"/>
            <a:ext cx="11841480" cy="2077492"/>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800"/>
              </a:spcAft>
              <a:buClr>
                <a:schemeClr val="accent2"/>
              </a:buClr>
              <a:buFont typeface="Arial" pitchFamily="34" charset="0"/>
              <a:buChar char="•"/>
            </a:pPr>
            <a:r>
              <a:rPr lang="en-US" b="1" dirty="0">
                <a:solidFill>
                  <a:schemeClr val="tx2"/>
                </a:solidFill>
                <a:latin typeface="Calibri Light" panose="020F0302020204030204" pitchFamily="34" charset="0"/>
              </a:rPr>
              <a:t>“Done”: </a:t>
            </a:r>
            <a:r>
              <a:rPr lang="en-US" b="1" dirty="0">
                <a:latin typeface="Calibri Light" panose="020F0302020204030204" pitchFamily="34" charset="0"/>
              </a:rPr>
              <a:t>a shared understanding of what it means for work to be complete, to ensure transparency.</a:t>
            </a:r>
          </a:p>
          <a:p>
            <a:pPr marL="342900" indent="-342900" eaLnBrk="0" hangingPunct="0">
              <a:spcAft>
                <a:spcPts val="1800"/>
              </a:spcAft>
              <a:buClr>
                <a:schemeClr val="accent2"/>
              </a:buClr>
              <a:buFont typeface="Arial" pitchFamily="34" charset="0"/>
              <a:buChar char="•"/>
            </a:pPr>
            <a:r>
              <a:rPr lang="en-US" b="1" dirty="0">
                <a:latin typeface="Calibri Light" panose="020F0302020204030204" pitchFamily="34" charset="0"/>
              </a:rPr>
              <a:t>Guides the Development Team in knowing how many Product Backlog items it can select during a Sprint Planning. </a:t>
            </a:r>
          </a:p>
          <a:p>
            <a:pPr marL="342900" indent="-342900" eaLnBrk="0" hangingPunct="0">
              <a:spcAft>
                <a:spcPts val="1800"/>
              </a:spcAft>
              <a:buClr>
                <a:schemeClr val="accent2"/>
              </a:buClr>
              <a:buFont typeface="Arial" pitchFamily="34" charset="0"/>
              <a:buChar char="•"/>
            </a:pPr>
            <a:r>
              <a:rPr lang="en-US" b="1" dirty="0">
                <a:latin typeface="Calibri Light" panose="020F0302020204030204" pitchFamily="34" charset="0"/>
              </a:rPr>
              <a:t>Each Increment is additive to all prior Increments and thoroughly tested, ensuring that all Increments work together. </a:t>
            </a:r>
          </a:p>
          <a:p>
            <a:pPr marL="342900" indent="-342900" eaLnBrk="0" hangingPunct="0">
              <a:spcAft>
                <a:spcPts val="1800"/>
              </a:spcAft>
              <a:buClr>
                <a:schemeClr val="accent2"/>
              </a:buClr>
              <a:buFont typeface="Arial" pitchFamily="34" charset="0"/>
              <a:buChar char="•"/>
            </a:pPr>
            <a:r>
              <a:rPr lang="en-US" b="1" dirty="0">
                <a:latin typeface="Calibri Light" panose="020F0302020204030204" pitchFamily="34" charset="0"/>
              </a:rPr>
              <a:t>For multiple Scrum Teams working on the system or product release all of the Scrum Teams must jointly define the definition of “Done.”</a:t>
            </a:r>
          </a:p>
        </p:txBody>
      </p:sp>
    </p:spTree>
    <p:extLst>
      <p:ext uri="{BB962C8B-B14F-4D97-AF65-F5344CB8AC3E}">
        <p14:creationId xmlns:p14="http://schemas.microsoft.com/office/powerpoint/2010/main" val="28115210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Progress</a:t>
            </a:r>
            <a:endParaRPr lang="en-US" dirty="0"/>
          </a:p>
        </p:txBody>
      </p:sp>
      <p:sp>
        <p:nvSpPr>
          <p:cNvPr id="9" name="Content Placeholder 4"/>
          <p:cNvSpPr txBox="1">
            <a:spLocks/>
          </p:cNvSpPr>
          <p:nvPr/>
        </p:nvSpPr>
        <p:spPr bwMode="gray">
          <a:xfrm>
            <a:off x="338668" y="1055914"/>
            <a:ext cx="11662832" cy="2908489"/>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Burn Down Chart </a:t>
            </a:r>
            <a:r>
              <a:rPr lang="en-US" b="1" dirty="0">
                <a:latin typeface="Calibri Light" panose="020F0302020204030204" pitchFamily="34" charset="0"/>
              </a:rPr>
              <a:t>- shows the amount of remaining work</a:t>
            </a:r>
          </a:p>
          <a:p>
            <a:pPr marL="342900" indent="-342900" eaLnBrk="0" hangingPunct="0">
              <a:spcAft>
                <a:spcPts val="1200"/>
              </a:spcAft>
              <a:buClr>
                <a:schemeClr val="accent2"/>
              </a:buClr>
              <a:buFont typeface="Arial" pitchFamily="34" charset="0"/>
              <a:buChar char="•"/>
            </a:pPr>
            <a:r>
              <a:rPr lang="en-US" b="1" dirty="0">
                <a:solidFill>
                  <a:schemeClr val="tx2"/>
                </a:solidFill>
                <a:latin typeface="Calibri Light" panose="020F0302020204030204" pitchFamily="34" charset="0"/>
              </a:rPr>
              <a:t>Release Burn Down </a:t>
            </a:r>
            <a:r>
              <a:rPr lang="en-US" b="1" dirty="0">
                <a:latin typeface="Calibri Light" panose="020F0302020204030204" pitchFamily="34" charset="0"/>
              </a:rPr>
              <a:t>-</a:t>
            </a:r>
            <a:r>
              <a:rPr lang="en-US" b="1" dirty="0">
                <a:solidFill>
                  <a:schemeClr val="tx2"/>
                </a:solidFill>
                <a:latin typeface="Calibri Light" panose="020F0302020204030204" pitchFamily="34" charset="0"/>
              </a:rPr>
              <a:t> </a:t>
            </a:r>
            <a:r>
              <a:rPr lang="en-US" b="1" dirty="0">
                <a:latin typeface="Calibri Light" panose="020F0302020204030204" pitchFamily="34" charset="0"/>
              </a:rPr>
              <a:t>measures remaining Product Backlog across the time of a release plan.</a:t>
            </a:r>
          </a:p>
          <a:p>
            <a:pPr marL="800100" lvl="1" indent="-342900" eaLnBrk="0" hangingPunct="0">
              <a:spcAft>
                <a:spcPts val="1200"/>
              </a:spcAft>
              <a:buClr>
                <a:schemeClr val="accent2"/>
              </a:buClr>
              <a:buFont typeface="Arial" pitchFamily="34" charset="0"/>
              <a:buChar char="•"/>
            </a:pPr>
            <a:r>
              <a:rPr lang="en-US" b="1" dirty="0">
                <a:latin typeface="Calibri Light" panose="020F0302020204030204" pitchFamily="34" charset="0"/>
              </a:rPr>
              <a:t>The </a:t>
            </a:r>
            <a:r>
              <a:rPr lang="en-US" b="1" dirty="0">
                <a:solidFill>
                  <a:schemeClr val="tx2"/>
                </a:solidFill>
                <a:latin typeface="Calibri Light" panose="020F0302020204030204" pitchFamily="34" charset="0"/>
              </a:rPr>
              <a:t>Product Owner </a:t>
            </a:r>
            <a:r>
              <a:rPr lang="en-US" b="1" dirty="0">
                <a:latin typeface="Calibri Light" panose="020F0302020204030204" pitchFamily="34" charset="0"/>
              </a:rPr>
              <a:t>is responsible for updating the Release Burn Down. </a:t>
            </a:r>
          </a:p>
          <a:p>
            <a:pPr marL="342900" indent="-342900" eaLnBrk="0" hangingPunct="0">
              <a:spcAft>
                <a:spcPts val="600"/>
              </a:spcAft>
              <a:buClr>
                <a:schemeClr val="accent2"/>
              </a:buClr>
              <a:buFont typeface="Arial" pitchFamily="34" charset="0"/>
              <a:buChar char="•"/>
            </a:pPr>
            <a:r>
              <a:rPr lang="en-US" b="1" dirty="0">
                <a:solidFill>
                  <a:schemeClr val="tx2"/>
                </a:solidFill>
                <a:latin typeface="Calibri Light" panose="020F0302020204030204" pitchFamily="34" charset="0"/>
              </a:rPr>
              <a:t>Sprint Burn Down: </a:t>
            </a:r>
            <a:r>
              <a:rPr lang="en-US" b="1" dirty="0">
                <a:latin typeface="Calibri Light" panose="020F0302020204030204" pitchFamily="34" charset="0"/>
              </a:rPr>
              <a:t>measures remaining Sprint Backlog items across the time of a Sprint.</a:t>
            </a:r>
          </a:p>
          <a:p>
            <a:pPr marL="342900" indent="-342900" eaLnBrk="0" hangingPunct="0">
              <a:spcAft>
                <a:spcPts val="600"/>
              </a:spcAft>
              <a:buClr>
                <a:schemeClr val="accent2"/>
              </a:buClr>
              <a:buFont typeface="Arial" pitchFamily="34" charset="0"/>
              <a:buChar char="•"/>
            </a:pPr>
            <a:r>
              <a:rPr lang="en-US" b="1" dirty="0">
                <a:latin typeface="Calibri Light" panose="020F0302020204030204" pitchFamily="34" charset="0"/>
              </a:rPr>
              <a:t>From the latest Guide (2016): The Development Team tracks this total work remaining at least for every Daily Scrum. The Development Team tracks these sums daily and projects the likelihood of achieving the Sprint Goal. </a:t>
            </a:r>
            <a:endParaRPr lang="en-US" b="1" dirty="0" smtClean="0">
              <a:latin typeface="Calibri Light" panose="020F0302020204030204" pitchFamily="34" charset="0"/>
            </a:endParaRPr>
          </a:p>
          <a:p>
            <a:pPr marL="342900" indent="-342900" eaLnBrk="0" hangingPunct="0">
              <a:spcAft>
                <a:spcPts val="600"/>
              </a:spcAft>
              <a:buClr>
                <a:schemeClr val="accent2"/>
              </a:buClr>
              <a:buFont typeface="Arial" pitchFamily="34" charset="0"/>
              <a:buChar char="•"/>
            </a:pPr>
            <a:r>
              <a:rPr lang="en-US" b="1" i="1" dirty="0" smtClean="0">
                <a:solidFill>
                  <a:schemeClr val="accent1"/>
                </a:solidFill>
                <a:latin typeface="Calibri Light" panose="020F0302020204030204" pitchFamily="34" charset="0"/>
              </a:rPr>
              <a:t>Burn </a:t>
            </a:r>
            <a:r>
              <a:rPr lang="en-US" b="1" i="1" dirty="0">
                <a:solidFill>
                  <a:schemeClr val="accent1"/>
                </a:solidFill>
                <a:latin typeface="Calibri Light" panose="020F0302020204030204" pitchFamily="34" charset="0"/>
              </a:rPr>
              <a:t>Down charts are not in the latest Scrum Guide 2016, but do show up on the exam.  </a:t>
            </a:r>
          </a:p>
          <a:p>
            <a:pPr marL="342900" indent="-342900" eaLnBrk="0" hangingPunct="0">
              <a:spcAft>
                <a:spcPts val="1200"/>
              </a:spcAft>
              <a:buClr>
                <a:schemeClr val="accent2"/>
              </a:buClr>
            </a:pPr>
            <a:endParaRPr lang="en-US" b="1" dirty="0">
              <a:latin typeface="Calibri Light" panose="020F0302020204030204" pitchFamily="34" charset="0"/>
            </a:endParaRPr>
          </a:p>
        </p:txBody>
      </p:sp>
    </p:spTree>
    <p:extLst>
      <p:ext uri="{BB962C8B-B14F-4D97-AF65-F5344CB8AC3E}">
        <p14:creationId xmlns:p14="http://schemas.microsoft.com/office/powerpoint/2010/main" val="26123666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Progress</a:t>
            </a:r>
            <a:endParaRPr lang="en-US" dirty="0"/>
          </a:p>
        </p:txBody>
      </p:sp>
      <p:graphicFrame>
        <p:nvGraphicFramePr>
          <p:cNvPr id="4" name="Chart 3"/>
          <p:cNvGraphicFramePr/>
          <p:nvPr>
            <p:extLst>
              <p:ext uri="{D42A27DB-BD31-4B8C-83A1-F6EECF244321}">
                <p14:modId xmlns:p14="http://schemas.microsoft.com/office/powerpoint/2010/main" val="1241856104"/>
              </p:ext>
            </p:extLst>
          </p:nvPr>
        </p:nvGraphicFramePr>
        <p:xfrm>
          <a:off x="1709058" y="919843"/>
          <a:ext cx="8703808" cy="49693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54153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 Flow</a:t>
            </a:r>
            <a:endParaRPr lang="en-US" dirty="0"/>
          </a:p>
        </p:txBody>
      </p:sp>
      <p:pic>
        <p:nvPicPr>
          <p:cNvPr id="1026" name="Picture 2" descr="C:\Users\rquellho\Desktop\ScrumProces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97497" y="914400"/>
            <a:ext cx="6271229" cy="5532120"/>
          </a:xfrm>
          <a:prstGeom prst="rect">
            <a:avLst/>
          </a:prstGeom>
          <a:noFill/>
        </p:spPr>
      </p:pic>
    </p:spTree>
    <p:extLst>
      <p:ext uri="{BB962C8B-B14F-4D97-AF65-F5344CB8AC3E}">
        <p14:creationId xmlns:p14="http://schemas.microsoft.com/office/powerpoint/2010/main" val="42549869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“Done”</a:t>
            </a:r>
            <a:endParaRPr lang="en-US" dirty="0"/>
          </a:p>
        </p:txBody>
      </p:sp>
      <p:sp>
        <p:nvSpPr>
          <p:cNvPr id="9" name="Content Placeholder 4"/>
          <p:cNvSpPr txBox="1">
            <a:spLocks/>
          </p:cNvSpPr>
          <p:nvPr/>
        </p:nvSpPr>
        <p:spPr bwMode="gray">
          <a:xfrm>
            <a:off x="338666" y="1110343"/>
            <a:ext cx="11674263" cy="2585323"/>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ts val="1200"/>
              </a:spcAft>
              <a:buClr>
                <a:schemeClr val="accent2"/>
              </a:buClr>
              <a:buFont typeface="Arial" pitchFamily="34" charset="0"/>
              <a:buChar char="•"/>
            </a:pPr>
            <a:r>
              <a:rPr lang="en-US" sz="2000" b="1" dirty="0">
                <a:latin typeface="Calibri Light" panose="020F0302020204030204" pitchFamily="34" charset="0"/>
              </a:rPr>
              <a:t>Every one must understand what “Done” means and have a shared understanding of what is complete.</a:t>
            </a:r>
          </a:p>
          <a:p>
            <a:pPr marL="342900" indent="-342900" eaLnBrk="0" hangingPunct="0">
              <a:spcAft>
                <a:spcPts val="1200"/>
              </a:spcAft>
              <a:buClr>
                <a:schemeClr val="accent2"/>
              </a:buClr>
              <a:buFont typeface="Arial" pitchFamily="34" charset="0"/>
              <a:buChar char="•"/>
            </a:pPr>
            <a:r>
              <a:rPr lang="en-US" sz="2000" b="1" dirty="0">
                <a:latin typeface="Calibri Light" panose="020F0302020204030204" pitchFamily="34" charset="0"/>
              </a:rPr>
              <a:t>Guides team in how many Backlog items it can select in Sprint Planning.</a:t>
            </a:r>
          </a:p>
          <a:p>
            <a:pPr marL="342900" indent="-342900" eaLnBrk="0" hangingPunct="0">
              <a:spcAft>
                <a:spcPts val="1200"/>
              </a:spcAft>
              <a:buClr>
                <a:schemeClr val="accent2"/>
              </a:buClr>
              <a:buFont typeface="Arial" pitchFamily="34" charset="0"/>
              <a:buChar char="•"/>
            </a:pPr>
            <a:r>
              <a:rPr lang="en-US" sz="2000" b="1" dirty="0">
                <a:latin typeface="Calibri Light" panose="020F0302020204030204" pitchFamily="34" charset="0"/>
              </a:rPr>
              <a:t>Team most follow, at a </a:t>
            </a:r>
            <a:r>
              <a:rPr lang="en-US" sz="2000" b="1" dirty="0">
                <a:solidFill>
                  <a:srgbClr val="FF4019"/>
                </a:solidFill>
                <a:latin typeface="Calibri Light" panose="020F0302020204030204" pitchFamily="34" charset="0"/>
                <a:ea typeface="+mj-ea"/>
                <a:cs typeface="+mj-cs"/>
              </a:rPr>
              <a:t>minimum</a:t>
            </a:r>
            <a:r>
              <a:rPr lang="en-US" sz="2000" b="1" dirty="0">
                <a:latin typeface="Calibri Light" panose="020F0302020204030204" pitchFamily="34" charset="0"/>
              </a:rPr>
              <a:t>, the  organization’s definition of done if available.</a:t>
            </a:r>
          </a:p>
          <a:p>
            <a:pPr marL="342900" indent="-342900" eaLnBrk="0" hangingPunct="0">
              <a:spcAft>
                <a:spcPts val="1200"/>
              </a:spcAft>
              <a:buClr>
                <a:schemeClr val="accent2"/>
              </a:buClr>
              <a:buFont typeface="Arial" pitchFamily="34" charset="0"/>
              <a:buChar char="•"/>
            </a:pPr>
            <a:r>
              <a:rPr lang="en-US" sz="2000" b="1" dirty="0">
                <a:latin typeface="Calibri Light" panose="020F0302020204030204" pitchFamily="34" charset="0"/>
              </a:rPr>
              <a:t>Multiple scrum teams working on same product must mutually define the definition of done.</a:t>
            </a:r>
          </a:p>
          <a:p>
            <a:pPr marL="342900" indent="-342900" eaLnBrk="0" hangingPunct="0">
              <a:spcAft>
                <a:spcPts val="1200"/>
              </a:spcAft>
              <a:buClr>
                <a:schemeClr val="accent2"/>
              </a:buClr>
              <a:buFont typeface="Arial" pitchFamily="34" charset="0"/>
              <a:buChar char="•"/>
            </a:pPr>
            <a:r>
              <a:rPr lang="en-US" sz="2000" b="1" dirty="0">
                <a:latin typeface="Calibri Light" panose="020F0302020204030204" pitchFamily="34" charset="0"/>
              </a:rPr>
              <a:t>As Scrum Teams mature it is expected the DoD will expand to include more stringent criteria for higher quality.</a:t>
            </a:r>
          </a:p>
          <a:p>
            <a:pPr marL="342900" indent="-342900" eaLnBrk="0" hangingPunct="0">
              <a:spcAft>
                <a:spcPts val="1200"/>
              </a:spcAft>
              <a:buClr>
                <a:schemeClr val="accent2"/>
              </a:buClr>
              <a:buFont typeface="Arial" pitchFamily="34" charset="0"/>
              <a:buChar char="•"/>
            </a:pPr>
            <a:endParaRPr lang="en-US" b="1" dirty="0">
              <a:latin typeface="Calibri Light" panose="020F0302020204030204" pitchFamily="34" charset="0"/>
            </a:endParaRPr>
          </a:p>
        </p:txBody>
      </p:sp>
    </p:spTree>
    <p:extLst>
      <p:ext uri="{BB962C8B-B14F-4D97-AF65-F5344CB8AC3E}">
        <p14:creationId xmlns:p14="http://schemas.microsoft.com/office/powerpoint/2010/main" val="176399738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#14</a:t>
            </a:r>
            <a:endParaRPr lang="en-US" dirty="0"/>
          </a:p>
        </p:txBody>
      </p:sp>
      <p:sp>
        <p:nvSpPr>
          <p:cNvPr id="3" name="Content Placeholder 2"/>
          <p:cNvSpPr>
            <a:spLocks noGrp="1"/>
          </p:cNvSpPr>
          <p:nvPr>
            <p:ph idx="1"/>
          </p:nvPr>
        </p:nvSpPr>
        <p:spPr>
          <a:xfrm>
            <a:off x="1797050" y="1185150"/>
            <a:ext cx="8675688" cy="3816429"/>
          </a:xfrm>
        </p:spPr>
        <p:txBody>
          <a:bodyPr/>
          <a:lstStyle/>
          <a:p>
            <a:pPr>
              <a:spcAft>
                <a:spcPts val="1200"/>
              </a:spcAft>
            </a:pPr>
            <a:r>
              <a:rPr lang="en-US" sz="1800" dirty="0"/>
              <a:t>What happens to the definition of “Done” when multiple Development Teams are working on a single product? </a:t>
            </a:r>
          </a:p>
          <a:p>
            <a:pPr marL="0" indent="0">
              <a:spcAft>
                <a:spcPts val="1200"/>
              </a:spcAft>
            </a:pPr>
            <a:endParaRPr lang="en-US" sz="1800" dirty="0"/>
          </a:p>
          <a:p>
            <a:pPr>
              <a:spcAft>
                <a:spcPts val="1200"/>
              </a:spcAft>
              <a:buClr>
                <a:schemeClr val="tx2"/>
              </a:buClr>
              <a:buFont typeface="+mj-lt"/>
              <a:buAutoNum type="alphaUcPeriod"/>
            </a:pPr>
            <a:r>
              <a:rPr lang="en-US" sz="1800" dirty="0"/>
              <a:t>Each team defines its own “Done”, and communicates it with others so that everyone knows what it means when a team claims that they are Done with something.</a:t>
            </a:r>
          </a:p>
          <a:p>
            <a:pPr>
              <a:spcAft>
                <a:spcPts val="1200"/>
              </a:spcAft>
              <a:buClr>
                <a:schemeClr val="tx2"/>
              </a:buClr>
              <a:buFont typeface="+mj-lt"/>
              <a:buAutoNum type="alphaUcPeriod"/>
            </a:pPr>
            <a:r>
              <a:rPr lang="en-US" sz="1800" dirty="0"/>
              <a:t>Each team defines its own “Done”, in a way that the integration of their work results in a definition of “Done” that is potentially releasable.</a:t>
            </a:r>
          </a:p>
          <a:p>
            <a:pPr>
              <a:spcAft>
                <a:spcPts val="1200"/>
              </a:spcAft>
              <a:buClr>
                <a:schemeClr val="tx2"/>
              </a:buClr>
              <a:buFont typeface="+mj-lt"/>
              <a:buAutoNum type="alphaUcPeriod"/>
            </a:pPr>
            <a:r>
              <a:rPr lang="en-US" sz="1800" dirty="0"/>
              <a:t>They all use the same definition of “Done.” </a:t>
            </a:r>
          </a:p>
          <a:p>
            <a:pPr>
              <a:spcAft>
                <a:spcPts val="1200"/>
              </a:spcAft>
              <a:buClr>
                <a:schemeClr val="tx2"/>
              </a:buClr>
              <a:buFont typeface="+mj-lt"/>
              <a:buAutoNum type="alphaUcPeriod"/>
            </a:pPr>
            <a:r>
              <a:rPr lang="en-US" sz="1800" dirty="0"/>
              <a:t>Any of the above answers, based on the nature of the project and the environment of the organization.</a:t>
            </a:r>
            <a:endParaRPr lang="en-US" dirty="0"/>
          </a:p>
        </p:txBody>
      </p:sp>
      <p:pic>
        <p:nvPicPr>
          <p:cNvPr id="4" name="Picture 3"/>
          <p:cNvPicPr>
            <a:picLocks noChangeAspect="1"/>
          </p:cNvPicPr>
          <p:nvPr/>
        </p:nvPicPr>
        <p:blipFill>
          <a:blip r:embed="rId3"/>
          <a:stretch>
            <a:fillRect/>
          </a:stretch>
        </p:blipFill>
        <p:spPr>
          <a:xfrm>
            <a:off x="1700862" y="3886136"/>
            <a:ext cx="466726" cy="461812"/>
          </a:xfrm>
          <a:prstGeom prst="rect">
            <a:avLst/>
          </a:prstGeom>
        </p:spPr>
      </p:pic>
    </p:spTree>
    <p:extLst>
      <p:ext uri="{BB962C8B-B14F-4D97-AF65-F5344CB8AC3E}">
        <p14:creationId xmlns:p14="http://schemas.microsoft.com/office/powerpoint/2010/main" val="733360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#15</a:t>
            </a:r>
            <a:endParaRPr lang="en-US" dirty="0"/>
          </a:p>
        </p:txBody>
      </p:sp>
      <p:sp>
        <p:nvSpPr>
          <p:cNvPr id="3" name="Content Placeholder 2"/>
          <p:cNvSpPr>
            <a:spLocks noGrp="1"/>
          </p:cNvSpPr>
          <p:nvPr>
            <p:ph idx="1"/>
          </p:nvPr>
        </p:nvSpPr>
        <p:spPr>
          <a:xfrm>
            <a:off x="1797050" y="1185149"/>
            <a:ext cx="8675688" cy="3539430"/>
          </a:xfrm>
        </p:spPr>
        <p:txBody>
          <a:bodyPr/>
          <a:lstStyle/>
          <a:p>
            <a:pPr>
              <a:spcAft>
                <a:spcPts val="1200"/>
              </a:spcAft>
            </a:pPr>
            <a:r>
              <a:rPr lang="en-US" sz="1800" dirty="0"/>
              <a:t>Can the Scrum Team deliver only documentation at the end of the sprint if the Product Owner asks for it? </a:t>
            </a:r>
          </a:p>
          <a:p>
            <a:pPr marL="0" indent="0">
              <a:spcAft>
                <a:spcPts val="1200"/>
              </a:spcAft>
            </a:pPr>
            <a:endParaRPr lang="en-US" sz="1800" dirty="0"/>
          </a:p>
          <a:p>
            <a:pPr>
              <a:spcAft>
                <a:spcPts val="1200"/>
              </a:spcAft>
              <a:buClr>
                <a:schemeClr val="tx2"/>
              </a:buClr>
              <a:buFont typeface="+mj-lt"/>
              <a:buAutoNum type="alphaUcPeriod"/>
            </a:pPr>
            <a:r>
              <a:rPr lang="en-US" sz="1800" dirty="0"/>
              <a:t>Yes, As long as the documentation is a part of the Sprint Backlog and delivers value to the organization.</a:t>
            </a:r>
          </a:p>
          <a:p>
            <a:pPr>
              <a:spcAft>
                <a:spcPts val="1200"/>
              </a:spcAft>
              <a:buClr>
                <a:schemeClr val="tx2"/>
              </a:buClr>
              <a:buFont typeface="+mj-lt"/>
              <a:buAutoNum type="alphaUcPeriod"/>
            </a:pPr>
            <a:r>
              <a:rPr lang="en-US" sz="1800" dirty="0"/>
              <a:t>Yes, documentation is essential in recording the Scrum Team’s progress.</a:t>
            </a:r>
          </a:p>
          <a:p>
            <a:pPr>
              <a:spcAft>
                <a:spcPts val="1200"/>
              </a:spcAft>
              <a:buClr>
                <a:schemeClr val="tx2"/>
              </a:buClr>
              <a:buFont typeface="+mj-lt"/>
              <a:buAutoNum type="alphaUcPeriod"/>
            </a:pPr>
            <a:r>
              <a:rPr lang="en-US" sz="1800" dirty="0"/>
              <a:t>No, the purpose of a sprint is to produce a working increment on functionality.</a:t>
            </a:r>
          </a:p>
          <a:p>
            <a:pPr>
              <a:spcAft>
                <a:spcPts val="1200"/>
              </a:spcAft>
              <a:buClr>
                <a:schemeClr val="tx2"/>
              </a:buClr>
              <a:buFont typeface="+mj-lt"/>
              <a:buAutoNum type="alphaUcPeriod"/>
            </a:pPr>
            <a:r>
              <a:rPr lang="en-US" sz="1800" dirty="0"/>
              <a:t>No, documentation is not important in Scrum Teams and is not mentioned in the most recent Scrum Guide.</a:t>
            </a:r>
            <a:endParaRPr lang="en-US" dirty="0"/>
          </a:p>
        </p:txBody>
      </p:sp>
      <p:pic>
        <p:nvPicPr>
          <p:cNvPr id="4" name="Picture 3"/>
          <p:cNvPicPr>
            <a:picLocks noChangeAspect="1"/>
          </p:cNvPicPr>
          <p:nvPr/>
        </p:nvPicPr>
        <p:blipFill>
          <a:blip r:embed="rId3"/>
          <a:stretch>
            <a:fillRect/>
          </a:stretch>
        </p:blipFill>
        <p:spPr>
          <a:xfrm>
            <a:off x="1797050" y="3664197"/>
            <a:ext cx="466726" cy="461812"/>
          </a:xfrm>
          <a:prstGeom prst="rect">
            <a:avLst/>
          </a:prstGeom>
        </p:spPr>
      </p:pic>
    </p:spTree>
    <p:extLst>
      <p:ext uri="{BB962C8B-B14F-4D97-AF65-F5344CB8AC3E}">
        <p14:creationId xmlns:p14="http://schemas.microsoft.com/office/powerpoint/2010/main" val="19792368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 #16</a:t>
            </a:r>
            <a:endParaRPr lang="en-US" dirty="0"/>
          </a:p>
        </p:txBody>
      </p:sp>
      <p:sp>
        <p:nvSpPr>
          <p:cNvPr id="3" name="Content Placeholder 2"/>
          <p:cNvSpPr>
            <a:spLocks noGrp="1"/>
          </p:cNvSpPr>
          <p:nvPr>
            <p:ph idx="1"/>
          </p:nvPr>
        </p:nvSpPr>
        <p:spPr>
          <a:xfrm>
            <a:off x="1797050" y="1185150"/>
            <a:ext cx="8675688" cy="2354491"/>
          </a:xfrm>
        </p:spPr>
        <p:txBody>
          <a:bodyPr/>
          <a:lstStyle/>
          <a:p>
            <a:r>
              <a:rPr lang="en-US" sz="1800" dirty="0"/>
              <a:t>Which best describes the Release Burn Down Chart? </a:t>
            </a:r>
          </a:p>
          <a:p>
            <a:pPr marL="0" indent="0"/>
            <a:endParaRPr lang="en-US" sz="1800" dirty="0"/>
          </a:p>
          <a:p>
            <a:pPr marL="347472" indent="-347472">
              <a:buClr>
                <a:schemeClr val="tx2"/>
              </a:buClr>
              <a:buFont typeface="+mj-lt"/>
              <a:buAutoNum type="alphaUcPeriod"/>
            </a:pPr>
            <a:r>
              <a:rPr lang="en-US" sz="1800" dirty="0"/>
              <a:t>The Release Burn Down shows the work remaining in the Product Backlog.</a:t>
            </a:r>
          </a:p>
          <a:p>
            <a:pPr marL="347472" indent="-347472">
              <a:buClr>
                <a:schemeClr val="tx2"/>
              </a:buClr>
              <a:buFont typeface="+mj-lt"/>
              <a:buAutoNum type="alphaUcPeriod"/>
            </a:pPr>
            <a:r>
              <a:rPr lang="en-US" sz="1800" dirty="0"/>
              <a:t>The Release Burn Down shows the work remaining in the Sprint Backlog.</a:t>
            </a:r>
          </a:p>
          <a:p>
            <a:pPr marL="347472" indent="-347472">
              <a:buClr>
                <a:schemeClr val="tx2"/>
              </a:buClr>
              <a:buFont typeface="+mj-lt"/>
              <a:buAutoNum type="alphaUcPeriod"/>
            </a:pPr>
            <a:r>
              <a:rPr lang="en-US" sz="1800" dirty="0"/>
              <a:t>The Release Burn Down shows the work completed in the Product Backlog.</a:t>
            </a:r>
          </a:p>
          <a:p>
            <a:pPr marL="347472" indent="-347472">
              <a:buClr>
                <a:schemeClr val="tx2"/>
              </a:buClr>
              <a:buFont typeface="+mj-lt"/>
              <a:buAutoNum type="alphaUcPeriod"/>
            </a:pPr>
            <a:r>
              <a:rPr lang="en-US" sz="1800" dirty="0"/>
              <a:t>The Release Burn Down shows the work completed in the Sprint Backlog.</a:t>
            </a:r>
          </a:p>
        </p:txBody>
      </p:sp>
      <p:pic>
        <p:nvPicPr>
          <p:cNvPr id="4" name="Picture 3"/>
          <p:cNvPicPr>
            <a:picLocks noChangeAspect="1"/>
          </p:cNvPicPr>
          <p:nvPr/>
        </p:nvPicPr>
        <p:blipFill>
          <a:blip r:embed="rId3"/>
          <a:stretch>
            <a:fillRect/>
          </a:stretch>
        </p:blipFill>
        <p:spPr>
          <a:xfrm>
            <a:off x="1785619" y="1832002"/>
            <a:ext cx="361827" cy="358017"/>
          </a:xfrm>
          <a:prstGeom prst="rect">
            <a:avLst/>
          </a:prstGeom>
        </p:spPr>
      </p:pic>
    </p:spTree>
    <p:extLst>
      <p:ext uri="{BB962C8B-B14F-4D97-AF65-F5344CB8AC3E}">
        <p14:creationId xmlns:p14="http://schemas.microsoft.com/office/powerpoint/2010/main" val="31686080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Scrum Certifications</a:t>
            </a:r>
            <a:endParaRPr lang="en-US" dirty="0"/>
          </a:p>
        </p:txBody>
      </p:sp>
      <p:sp>
        <p:nvSpPr>
          <p:cNvPr id="7" name="Content Placeholder 4"/>
          <p:cNvSpPr txBox="1">
            <a:spLocks/>
          </p:cNvSpPr>
          <p:nvPr/>
        </p:nvSpPr>
        <p:spPr bwMode="gray">
          <a:xfrm>
            <a:off x="338666" y="1003048"/>
            <a:ext cx="11708553" cy="4016484"/>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Professional Scrum Developer (PSD I)</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Issued by Scrum.org</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Geared for the Developers on the Development Team</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Topics include</a:t>
            </a:r>
          </a:p>
          <a:p>
            <a:pPr marL="1257300" lvl="2"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Scrum framework</a:t>
            </a:r>
          </a:p>
          <a:p>
            <a:pPr marL="1257300" lvl="2"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Test-First Development</a:t>
            </a:r>
          </a:p>
          <a:p>
            <a:pPr marL="1257300" lvl="2"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Continuous Integration (CI)</a:t>
            </a:r>
          </a:p>
          <a:p>
            <a:pPr marL="1257300" lvl="2"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Emergent architecture </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Fee $200 per attempt</a:t>
            </a:r>
          </a:p>
          <a:p>
            <a:pPr marL="800100" lvl="1" indent="-342900" eaLnBrk="0" hangingPunct="0">
              <a:spcAft>
                <a:spcPct val="50000"/>
              </a:spcAft>
              <a:buClr>
                <a:schemeClr val="accent2"/>
              </a:buClr>
              <a:buFont typeface="Arial" pitchFamily="34" charset="0"/>
              <a:buChar char="•"/>
            </a:pPr>
            <a:r>
              <a:rPr lang="en-US" b="1" i="1" dirty="0">
                <a:solidFill>
                  <a:schemeClr val="tx2"/>
                </a:solidFill>
                <a:latin typeface="Calibri Light" panose="020F0302020204030204" pitchFamily="34" charset="0"/>
              </a:rPr>
              <a:t>A newer certification on Scrum.org</a:t>
            </a:r>
          </a:p>
        </p:txBody>
      </p:sp>
    </p:spTree>
    <p:extLst>
      <p:ext uri="{BB962C8B-B14F-4D97-AF65-F5344CB8AC3E}">
        <p14:creationId xmlns:p14="http://schemas.microsoft.com/office/powerpoint/2010/main" val="24075408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solidFill>
                  <a:schemeClr val="accent1"/>
                </a:solidFill>
              </a:rPr>
              <a:t>Cross Functional, self-organizing Teams</a:t>
            </a:r>
            <a:endParaRPr lang="en-US" dirty="0">
              <a:solidFill>
                <a:schemeClr val="accent1"/>
              </a:solidFill>
            </a:endParaRPr>
          </a:p>
        </p:txBody>
      </p:sp>
    </p:spTree>
    <p:extLst>
      <p:ext uri="{BB962C8B-B14F-4D97-AF65-F5344CB8AC3E}">
        <p14:creationId xmlns:p14="http://schemas.microsoft.com/office/powerpoint/2010/main" val="355268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209552" y="1052271"/>
            <a:ext cx="9143999" cy="4834179"/>
          </a:xfrm>
        </p:spPr>
        <p:txBody>
          <a:bodyPr/>
          <a:lstStyle/>
          <a:p>
            <a:r>
              <a:rPr lang="en-US" sz="1800" dirty="0">
                <a:solidFill>
                  <a:schemeClr val="tx1"/>
                </a:solidFill>
              </a:rPr>
              <a:t>the five dysfunctions of a team are </a:t>
            </a:r>
            <a:r>
              <a:rPr lang="en-US" sz="1800" dirty="0" err="1" smtClean="0">
                <a:solidFill>
                  <a:schemeClr val="tx1"/>
                </a:solidFill>
              </a:rPr>
              <a:t>are</a:t>
            </a:r>
            <a:r>
              <a:rPr lang="en-US" sz="1800" dirty="0" smtClean="0">
                <a:solidFill>
                  <a:schemeClr val="tx1"/>
                </a:solidFill>
              </a:rPr>
              <a:t>:</a:t>
            </a:r>
            <a:br>
              <a:rPr lang="en-US" sz="1800" dirty="0" smtClean="0">
                <a:solidFill>
                  <a:schemeClr val="tx1"/>
                </a:solidFill>
              </a:rPr>
            </a:br>
            <a:r>
              <a:rPr lang="en-US" sz="1800" dirty="0" smtClean="0">
                <a:solidFill>
                  <a:schemeClr val="tx1"/>
                </a:solidFill>
              </a:rPr>
              <a:t>Absence </a:t>
            </a:r>
            <a:r>
              <a:rPr lang="en-US" sz="1800" dirty="0">
                <a:solidFill>
                  <a:schemeClr val="tx1"/>
                </a:solidFill>
              </a:rPr>
              <a:t>of trust—</a:t>
            </a:r>
            <a:br>
              <a:rPr lang="en-US" sz="1800" dirty="0">
                <a:solidFill>
                  <a:schemeClr val="tx1"/>
                </a:solidFill>
              </a:rPr>
            </a:br>
            <a:r>
              <a:rPr lang="en-US" sz="1800" dirty="0">
                <a:solidFill>
                  <a:schemeClr val="tx1"/>
                </a:solidFill>
              </a:rPr>
              <a:t>	unwilling to be </a:t>
            </a:r>
            <a:r>
              <a:rPr lang="en-US" sz="1800" i="1" dirty="0">
                <a:solidFill>
                  <a:schemeClr val="tx1"/>
                </a:solidFill>
              </a:rPr>
              <a:t>vulnerable</a:t>
            </a:r>
            <a:r>
              <a:rPr lang="en-US" sz="1800" dirty="0">
                <a:solidFill>
                  <a:schemeClr val="tx1"/>
                </a:solidFill>
              </a:rPr>
              <a:t> within the group</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Fear of conflict—</a:t>
            </a:r>
            <a:br>
              <a:rPr lang="en-US" sz="1800" dirty="0">
                <a:solidFill>
                  <a:schemeClr val="tx1"/>
                </a:solidFill>
              </a:rPr>
            </a:br>
            <a:r>
              <a:rPr lang="en-US" sz="1800" dirty="0">
                <a:solidFill>
                  <a:schemeClr val="tx1"/>
                </a:solidFill>
              </a:rPr>
              <a:t>	seeking </a:t>
            </a:r>
            <a:r>
              <a:rPr lang="en-US" sz="1800" i="1" dirty="0">
                <a:solidFill>
                  <a:schemeClr val="tx1"/>
                </a:solidFill>
              </a:rPr>
              <a:t>artificial harmony</a:t>
            </a:r>
            <a:r>
              <a:rPr lang="en-US" sz="1800" dirty="0">
                <a:solidFill>
                  <a:schemeClr val="tx1"/>
                </a:solidFill>
              </a:rPr>
              <a:t> over constructive passionate debate</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Lack of commitment—</a:t>
            </a:r>
            <a:br>
              <a:rPr lang="en-US" sz="1800" dirty="0">
                <a:solidFill>
                  <a:schemeClr val="tx1"/>
                </a:solidFill>
              </a:rPr>
            </a:br>
            <a:r>
              <a:rPr lang="en-US" sz="1800" dirty="0">
                <a:solidFill>
                  <a:schemeClr val="tx1"/>
                </a:solidFill>
              </a:rPr>
              <a:t>	feigning buy-in for group decisions creates </a:t>
            </a:r>
            <a:r>
              <a:rPr lang="en-US" sz="1800" i="1" dirty="0">
                <a:solidFill>
                  <a:schemeClr val="tx1"/>
                </a:solidFill>
              </a:rPr>
              <a:t>ambiguity</a:t>
            </a:r>
            <a:r>
              <a:rPr lang="en-US" sz="1800" dirty="0">
                <a:solidFill>
                  <a:schemeClr val="tx1"/>
                </a:solidFill>
              </a:rPr>
              <a:t> throughout the organization</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Avoidance of accountability—</a:t>
            </a:r>
            <a:br>
              <a:rPr lang="en-US" sz="1800" dirty="0">
                <a:solidFill>
                  <a:schemeClr val="tx1"/>
                </a:solidFill>
              </a:rPr>
            </a:br>
            <a:r>
              <a:rPr lang="en-US" sz="1800" dirty="0">
                <a:solidFill>
                  <a:schemeClr val="tx1"/>
                </a:solidFill>
              </a:rPr>
              <a:t>	ducking the responsibility to call peers on counterproductive behavior which sets </a:t>
            </a:r>
            <a:r>
              <a:rPr lang="en-US" sz="1800" i="1" dirty="0">
                <a:solidFill>
                  <a:schemeClr val="tx1"/>
                </a:solidFill>
              </a:rPr>
              <a:t>low standards</a:t>
            </a:r>
            <a:br>
              <a:rPr lang="en-US" sz="1800" i="1"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Inattention to results—</a:t>
            </a:r>
            <a:br>
              <a:rPr lang="en-US" sz="1800" dirty="0">
                <a:solidFill>
                  <a:schemeClr val="tx1"/>
                </a:solidFill>
              </a:rPr>
            </a:br>
            <a:r>
              <a:rPr lang="en-US" sz="1800" dirty="0">
                <a:solidFill>
                  <a:schemeClr val="tx1"/>
                </a:solidFill>
              </a:rPr>
              <a:t>	focusing on personal success, </a:t>
            </a:r>
            <a:r>
              <a:rPr lang="en-US" sz="1800" i="1" dirty="0">
                <a:solidFill>
                  <a:schemeClr val="tx1"/>
                </a:solidFill>
              </a:rPr>
              <a:t>status and ego</a:t>
            </a:r>
            <a:r>
              <a:rPr lang="en-US" sz="1800" dirty="0">
                <a:solidFill>
                  <a:schemeClr val="tx1"/>
                </a:solidFill>
              </a:rPr>
              <a:t> before team success</a:t>
            </a:r>
            <a:r>
              <a:rPr lang="en-US" sz="1800" dirty="0"/>
              <a:t/>
            </a:r>
            <a:br>
              <a:rPr lang="en-US" sz="1800" dirty="0"/>
            </a:br>
            <a:endParaRPr lang="en-US" sz="1800" dirty="0">
              <a:solidFill>
                <a:schemeClr val="accent1"/>
              </a:solidFill>
            </a:endParaRPr>
          </a:p>
        </p:txBody>
      </p:sp>
      <p:pic>
        <p:nvPicPr>
          <p:cNvPr id="2" name="Picture 1"/>
          <p:cNvPicPr>
            <a:picLocks noChangeAspect="1"/>
          </p:cNvPicPr>
          <p:nvPr/>
        </p:nvPicPr>
        <p:blipFill>
          <a:blip r:embed="rId2"/>
          <a:stretch>
            <a:fillRect/>
          </a:stretch>
        </p:blipFill>
        <p:spPr>
          <a:xfrm>
            <a:off x="9257212" y="1326727"/>
            <a:ext cx="2013372" cy="3069770"/>
          </a:xfrm>
          <a:prstGeom prst="rect">
            <a:avLst/>
          </a:prstGeom>
        </p:spPr>
      </p:pic>
    </p:spTree>
    <p:extLst>
      <p:ext uri="{BB962C8B-B14F-4D97-AF65-F5344CB8AC3E}">
        <p14:creationId xmlns:p14="http://schemas.microsoft.com/office/powerpoint/2010/main" val="398553107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575312" y="1243315"/>
            <a:ext cx="6435633" cy="4140215"/>
          </a:xfrm>
        </p:spPr>
        <p:txBody>
          <a:bodyPr/>
          <a:lstStyle/>
          <a:p>
            <a:r>
              <a:rPr lang="en-US" sz="1800" dirty="0">
                <a:solidFill>
                  <a:schemeClr val="tx1"/>
                </a:solidFill>
              </a:rPr>
              <a:t>To motivate employees who work beyond basic tasks, give them these three factors to increase performance and satisfaction:</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Autonomy — Our desire to be self directed. It increases engagement over compliance.</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Mastery — The urge to get better skills.</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Purpose — The desire to do something that has meaning and is important. Businesses that only focus on profits without valuing purpose will end up with poor customer service and unhappy employees.</a:t>
            </a:r>
            <a:r>
              <a:rPr lang="en-US" sz="1800" baseline="30000" dirty="0">
                <a:solidFill>
                  <a:schemeClr val="tx1"/>
                </a:solidFill>
                <a:hlinkClick r:id="rId2"/>
              </a:rPr>
              <a:t>[6]</a:t>
            </a:r>
            <a:r>
              <a:rPr lang="en-US" sz="1800" dirty="0"/>
              <a:t/>
            </a:r>
            <a:br>
              <a:rPr lang="en-US" sz="1800" dirty="0"/>
            </a:br>
            <a:r>
              <a:rPr lang="en-US" sz="1800" dirty="0"/>
              <a:t/>
            </a:r>
            <a:br>
              <a:rPr lang="en-US" sz="1800" dirty="0"/>
            </a:br>
            <a:endParaRPr lang="en-US" sz="1800" dirty="0">
              <a:solidFill>
                <a:schemeClr val="accent1"/>
              </a:solidFill>
            </a:endParaRPr>
          </a:p>
        </p:txBody>
      </p:sp>
      <p:pic>
        <p:nvPicPr>
          <p:cNvPr id="2" name="Picture 1"/>
          <p:cNvPicPr>
            <a:picLocks noChangeAspect="1"/>
          </p:cNvPicPr>
          <p:nvPr/>
        </p:nvPicPr>
        <p:blipFill>
          <a:blip r:embed="rId3"/>
          <a:stretch>
            <a:fillRect/>
          </a:stretch>
        </p:blipFill>
        <p:spPr>
          <a:xfrm>
            <a:off x="8270799" y="1254034"/>
            <a:ext cx="2286332" cy="3461658"/>
          </a:xfrm>
          <a:prstGeom prst="rect">
            <a:avLst/>
          </a:prstGeom>
        </p:spPr>
      </p:pic>
    </p:spTree>
    <p:extLst>
      <p:ext uri="{BB962C8B-B14F-4D97-AF65-F5344CB8AC3E}">
        <p14:creationId xmlns:p14="http://schemas.microsoft.com/office/powerpoint/2010/main" val="24097024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600349" y="1370239"/>
            <a:ext cx="5590902" cy="2448468"/>
          </a:xfrm>
        </p:spPr>
        <p:txBody>
          <a:bodyPr/>
          <a:lstStyle/>
          <a:p>
            <a:r>
              <a:rPr lang="en-US" sz="1800" i="1" dirty="0" err="1">
                <a:solidFill>
                  <a:schemeClr val="tx1"/>
                </a:solidFill>
              </a:rPr>
              <a:t>Peopleware</a:t>
            </a:r>
            <a:r>
              <a:rPr lang="en-US" sz="1800" i="1" dirty="0">
                <a:solidFill>
                  <a:schemeClr val="tx1"/>
                </a:solidFill>
              </a:rPr>
              <a:t>: Productive Projects and Teams</a:t>
            </a: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dirty="0">
                <a:solidFill>
                  <a:schemeClr val="tx1"/>
                </a:solidFill>
              </a:rPr>
              <a:t>group chemistry and team jelling</a:t>
            </a:r>
            <a:br>
              <a:rPr lang="en-US" sz="1800" dirty="0">
                <a:solidFill>
                  <a:schemeClr val="tx1"/>
                </a:solidFill>
              </a:rPr>
            </a:br>
            <a:r>
              <a:rPr lang="en-US" sz="1800" dirty="0">
                <a:solidFill>
                  <a:schemeClr val="tx1"/>
                </a:solidFill>
              </a:rPr>
              <a:t>"</a:t>
            </a:r>
            <a:r>
              <a:rPr lang="en-US" sz="1800" dirty="0">
                <a:solidFill>
                  <a:schemeClr val="tx1"/>
                </a:solidFill>
                <a:hlinkClick r:id="rId2" tooltip="Flow (psychology)"/>
              </a:rPr>
              <a:t>flow</a:t>
            </a:r>
            <a:r>
              <a:rPr lang="en-US" sz="1800" dirty="0">
                <a:solidFill>
                  <a:schemeClr val="tx1"/>
                </a:solidFill>
              </a:rPr>
              <a:t> time“</a:t>
            </a:r>
            <a:br>
              <a:rPr lang="en-US" sz="1800" dirty="0">
                <a:solidFill>
                  <a:schemeClr val="tx1"/>
                </a:solidFill>
              </a:rPr>
            </a:br>
            <a:r>
              <a:rPr lang="en-US" sz="1800" dirty="0">
                <a:solidFill>
                  <a:schemeClr val="tx1"/>
                </a:solidFill>
              </a:rPr>
              <a:t>quiet in the work environment</a:t>
            </a:r>
            <a:br>
              <a:rPr lang="en-US" sz="1800" dirty="0">
                <a:solidFill>
                  <a:schemeClr val="tx1"/>
                </a:solidFill>
              </a:rPr>
            </a:br>
            <a:r>
              <a:rPr lang="en-US" sz="1800" dirty="0">
                <a:solidFill>
                  <a:schemeClr val="tx1"/>
                </a:solidFill>
              </a:rPr>
              <a:t>the high cost of turnover</a:t>
            </a:r>
            <a:br>
              <a:rPr lang="en-US" sz="1800" dirty="0">
                <a:solidFill>
                  <a:schemeClr val="tx1"/>
                </a:solidFill>
              </a:rPr>
            </a:br>
            <a:r>
              <a:rPr lang="en-US" sz="1800" dirty="0">
                <a:solidFill>
                  <a:schemeClr val="tx1"/>
                </a:solidFill>
              </a:rPr>
              <a:t>the conflicts between individual work perspective and corporate ideology, corporate entropy</a:t>
            </a:r>
            <a:br>
              <a:rPr lang="en-US" sz="1800" dirty="0">
                <a:solidFill>
                  <a:schemeClr val="tx1"/>
                </a:solidFill>
              </a:rPr>
            </a:br>
            <a:r>
              <a:rPr lang="en-US" sz="1800" dirty="0">
                <a:solidFill>
                  <a:schemeClr val="tx1"/>
                </a:solidFill>
              </a:rPr>
              <a:t>“</a:t>
            </a:r>
            <a:r>
              <a:rPr lang="en-US" sz="1800" dirty="0" err="1">
                <a:solidFill>
                  <a:schemeClr val="tx1"/>
                </a:solidFill>
              </a:rPr>
              <a:t>teamicide</a:t>
            </a:r>
            <a:r>
              <a:rPr lang="en-US" sz="1800" dirty="0">
                <a:solidFill>
                  <a:schemeClr val="tx1"/>
                </a:solidFill>
              </a:rPr>
              <a:t>”</a:t>
            </a:r>
            <a:br>
              <a:rPr lang="en-US" sz="1800" dirty="0">
                <a:solidFill>
                  <a:schemeClr val="tx1"/>
                </a:solidFill>
              </a:rPr>
            </a:br>
            <a:r>
              <a:rPr lang="en-US" sz="1800" dirty="0">
                <a:solidFill>
                  <a:schemeClr val="tx1"/>
                </a:solidFill>
              </a:rPr>
              <a:t>workspace theory</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solidFill>
                <a:schemeClr val="accent1"/>
              </a:solidFill>
            </a:endParaRPr>
          </a:p>
        </p:txBody>
      </p:sp>
      <p:pic>
        <p:nvPicPr>
          <p:cNvPr id="3" name="Picture 2"/>
          <p:cNvPicPr>
            <a:picLocks noChangeAspect="1"/>
          </p:cNvPicPr>
          <p:nvPr/>
        </p:nvPicPr>
        <p:blipFill>
          <a:blip r:embed="rId3"/>
          <a:stretch>
            <a:fillRect/>
          </a:stretch>
        </p:blipFill>
        <p:spPr>
          <a:xfrm>
            <a:off x="7344591" y="1370239"/>
            <a:ext cx="2971800" cy="3943350"/>
          </a:xfrm>
          <a:prstGeom prst="rect">
            <a:avLst/>
          </a:prstGeom>
        </p:spPr>
      </p:pic>
    </p:spTree>
    <p:extLst>
      <p:ext uri="{BB962C8B-B14F-4D97-AF65-F5344CB8AC3E}">
        <p14:creationId xmlns:p14="http://schemas.microsoft.com/office/powerpoint/2010/main" val="41960621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solidFill>
                  <a:schemeClr val="accent1"/>
                </a:solidFill>
              </a:rPr>
              <a:t>Coaching and Facilitating</a:t>
            </a:r>
            <a:endParaRPr lang="en-US" dirty="0">
              <a:solidFill>
                <a:schemeClr val="accent1"/>
              </a:solidFill>
            </a:endParaRPr>
          </a:p>
        </p:txBody>
      </p:sp>
    </p:spTree>
    <p:extLst>
      <p:ext uri="{BB962C8B-B14F-4D97-AF65-F5344CB8AC3E}">
        <p14:creationId xmlns:p14="http://schemas.microsoft.com/office/powerpoint/2010/main" val="2021523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644436" y="890997"/>
            <a:ext cx="6533603" cy="5304063"/>
          </a:xfrm>
        </p:spPr>
        <p:txBody>
          <a:bodyPr/>
          <a:lstStyle/>
          <a:p>
            <a:r>
              <a:rPr lang="en-US" sz="1800" dirty="0"/>
              <a:t/>
            </a:r>
            <a:br>
              <a:rPr lang="en-US" sz="1800" dirty="0"/>
            </a:br>
            <a:r>
              <a:rPr lang="en-US" sz="1800" cap="none" dirty="0" smtClean="0">
                <a:solidFill>
                  <a:schemeClr val="tx1"/>
                </a:solidFill>
              </a:rPr>
              <a:t>Provides </a:t>
            </a:r>
            <a:r>
              <a:rPr lang="en-US" sz="1800" cap="none" dirty="0">
                <a:solidFill>
                  <a:schemeClr val="tx1"/>
                </a:solidFill>
              </a:rPr>
              <a:t>understanding what it takes to be a great agile coach:</a:t>
            </a:r>
            <a:r>
              <a:rPr lang="en-US" sz="1800" dirty="0">
                <a:solidFill>
                  <a:schemeClr val="tx1"/>
                </a:solidFill>
              </a:rPr>
              <a:t/>
            </a:r>
            <a:br>
              <a:rPr lang="en-US" sz="1800" dirty="0">
                <a:solidFill>
                  <a:schemeClr val="tx1"/>
                </a:solidFill>
              </a:rPr>
            </a:br>
            <a:r>
              <a:rPr lang="en-US" sz="1800" dirty="0">
                <a:solidFill>
                  <a:schemeClr val="tx1"/>
                </a:solidFill>
              </a:rPr>
              <a:t/>
            </a:r>
            <a:br>
              <a:rPr lang="en-US" sz="1800" dirty="0">
                <a:solidFill>
                  <a:schemeClr val="tx1"/>
                </a:solidFill>
              </a:rPr>
            </a:br>
            <a:r>
              <a:rPr lang="en-US" sz="1800" cap="none" dirty="0">
                <a:solidFill>
                  <a:schemeClr val="tx1"/>
                </a:solidFill>
              </a:rPr>
              <a:t>Mastering all of the agile coach’s roles: teacher, mentor, problem solver, conflict navigator, and performance coach.</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Creating an environment where self-organized, high-performance teams can emerge.</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Coaching teams past cooperation and into full collaboration.</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Evolving leadership style as the team grows and changes.</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Staying actively engaged without dominating the team and stunting its growth.</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Recognizing failure, recovery, and success modes in coaching.</a:t>
            </a:r>
            <a:br>
              <a:rPr lang="en-US" sz="1800" cap="none" dirty="0">
                <a:solidFill>
                  <a:schemeClr val="tx1"/>
                </a:solidFill>
              </a:rPr>
            </a:br>
            <a:r>
              <a:rPr lang="en-US" sz="1800" cap="none" dirty="0">
                <a:solidFill>
                  <a:schemeClr val="tx1"/>
                </a:solidFill>
              </a:rPr>
              <a:t/>
            </a:r>
            <a:br>
              <a:rPr lang="en-US" sz="1800" cap="none" dirty="0">
                <a:solidFill>
                  <a:schemeClr val="tx1"/>
                </a:solidFill>
              </a:rPr>
            </a:br>
            <a:r>
              <a:rPr lang="en-US" sz="1800" cap="none" dirty="0">
                <a:solidFill>
                  <a:schemeClr val="tx1"/>
                </a:solidFill>
              </a:rPr>
              <a:t>Getting the most out of your personal agile coaching journey.</a:t>
            </a: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a:solidFill>
                <a:schemeClr val="accent1"/>
              </a:solidFill>
            </a:endParaRPr>
          </a:p>
        </p:txBody>
      </p:sp>
      <p:pic>
        <p:nvPicPr>
          <p:cNvPr id="2" name="Picture 1"/>
          <p:cNvPicPr>
            <a:picLocks noChangeAspect="1"/>
          </p:cNvPicPr>
          <p:nvPr/>
        </p:nvPicPr>
        <p:blipFill>
          <a:blip r:embed="rId2"/>
          <a:stretch>
            <a:fillRect/>
          </a:stretch>
        </p:blipFill>
        <p:spPr>
          <a:xfrm>
            <a:off x="7515499" y="1043643"/>
            <a:ext cx="3067050" cy="4048125"/>
          </a:xfrm>
          <a:prstGeom prst="rect">
            <a:avLst/>
          </a:prstGeom>
        </p:spPr>
      </p:pic>
      <p:sp>
        <p:nvSpPr>
          <p:cNvPr id="4" name="Rectangle 3"/>
          <p:cNvSpPr/>
          <p:nvPr/>
        </p:nvSpPr>
        <p:spPr>
          <a:xfrm>
            <a:off x="115320" y="146958"/>
            <a:ext cx="5055394" cy="461665"/>
          </a:xfrm>
          <a:prstGeom prst="rect">
            <a:avLst/>
          </a:prstGeom>
        </p:spPr>
        <p:txBody>
          <a:bodyPr wrap="square">
            <a:spAutoFit/>
          </a:bodyPr>
          <a:lstStyle/>
          <a:p>
            <a:r>
              <a:rPr lang="en-US" sz="2400" b="1" cap="all" dirty="0">
                <a:solidFill>
                  <a:srgbClr val="FF4019"/>
                </a:solidFill>
                <a:latin typeface="Calibri Light" pitchFamily="34" charset="0"/>
                <a:ea typeface="+mj-ea"/>
                <a:cs typeface="+mj-cs"/>
              </a:rPr>
              <a:t>Coaching Agile Teams</a:t>
            </a:r>
            <a:endParaRPr lang="en-US" sz="2800" dirty="0">
              <a:solidFill>
                <a:schemeClr val="accent1"/>
              </a:solidFill>
            </a:endParaRPr>
          </a:p>
        </p:txBody>
      </p:sp>
    </p:spTree>
    <p:extLst>
      <p:ext uri="{BB962C8B-B14F-4D97-AF65-F5344CB8AC3E}">
        <p14:creationId xmlns:p14="http://schemas.microsoft.com/office/powerpoint/2010/main" val="7873986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solidFill>
                  <a:schemeClr val="accent1"/>
                </a:solidFill>
              </a:rPr>
              <a:t>SCRUM AT large </a:t>
            </a:r>
            <a:endParaRPr lang="en-US" dirty="0">
              <a:solidFill>
                <a:schemeClr val="accent1"/>
              </a:solidFill>
            </a:endParaRPr>
          </a:p>
        </p:txBody>
      </p:sp>
    </p:spTree>
    <p:extLst>
      <p:ext uri="{BB962C8B-B14F-4D97-AF65-F5344CB8AC3E}">
        <p14:creationId xmlns:p14="http://schemas.microsoft.com/office/powerpoint/2010/main" val="37720787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31368" y="934132"/>
            <a:ext cx="3171825" cy="3857625"/>
          </a:xfrm>
          <a:prstGeom prst="rect">
            <a:avLst/>
          </a:prstGeom>
        </p:spPr>
      </p:pic>
      <p:sp>
        <p:nvSpPr>
          <p:cNvPr id="4" name="Rectangle 3"/>
          <p:cNvSpPr/>
          <p:nvPr/>
        </p:nvSpPr>
        <p:spPr>
          <a:xfrm>
            <a:off x="217170" y="1107830"/>
            <a:ext cx="6318613" cy="2308324"/>
          </a:xfrm>
          <a:prstGeom prst="rect">
            <a:avLst/>
          </a:prstGeom>
        </p:spPr>
        <p:txBody>
          <a:bodyPr wrap="square">
            <a:spAutoFit/>
          </a:bodyPr>
          <a:lstStyle/>
          <a:p>
            <a:pPr marL="285750" indent="-285750">
              <a:buFont typeface="Arial" panose="020B0604020202020204" pitchFamily="34" charset="0"/>
              <a:buChar char="•"/>
            </a:pPr>
            <a:r>
              <a:rPr lang="en-US" b="1" dirty="0">
                <a:latin typeface="Calibri Light" panose="020F0302020204030204" pitchFamily="34" charset="0"/>
              </a:rPr>
              <a:t>Scrum Masters can identify waste and scaling options within a team to increase the effectiveness of the team in delivering releasable software.</a:t>
            </a:r>
          </a:p>
          <a:p>
            <a:pPr marL="285750" indent="-285750">
              <a:buFont typeface="Arial" panose="020B0604020202020204" pitchFamily="34" charset="0"/>
              <a:buChar char="•"/>
            </a:pPr>
            <a:endParaRPr lang="en-US" b="1" dirty="0">
              <a:latin typeface="Calibri Light" panose="020F0302020204030204" pitchFamily="34" charset="0"/>
            </a:endParaRPr>
          </a:p>
          <a:p>
            <a:pPr marL="285750" indent="-285750">
              <a:buFont typeface="Arial" panose="020B0604020202020204" pitchFamily="34" charset="0"/>
              <a:buChar char="•"/>
            </a:pPr>
            <a:r>
              <a:rPr lang="en-US" b="1" dirty="0">
                <a:latin typeface="Calibri Light" panose="020F0302020204030204" pitchFamily="34" charset="0"/>
              </a:rPr>
              <a:t>Scrum Masters can guide an organization in scaling to multiple Scrum Teams working on one software product and in aligning development on product lines or multiple interconnected products.</a:t>
            </a:r>
          </a:p>
        </p:txBody>
      </p:sp>
      <p:sp>
        <p:nvSpPr>
          <p:cNvPr id="7" name="Rectangle 6"/>
          <p:cNvSpPr/>
          <p:nvPr/>
        </p:nvSpPr>
        <p:spPr>
          <a:xfrm>
            <a:off x="115320" y="146958"/>
            <a:ext cx="5055394" cy="523220"/>
          </a:xfrm>
          <a:prstGeom prst="rect">
            <a:avLst/>
          </a:prstGeom>
        </p:spPr>
        <p:txBody>
          <a:bodyPr wrap="square">
            <a:spAutoFit/>
          </a:bodyPr>
          <a:lstStyle/>
          <a:p>
            <a:r>
              <a:rPr lang="en-US" sz="2800" dirty="0">
                <a:solidFill>
                  <a:schemeClr val="accent1"/>
                </a:solidFill>
              </a:rPr>
              <a:t>The Enterprise and Scrum</a:t>
            </a:r>
          </a:p>
        </p:txBody>
      </p:sp>
    </p:spTree>
    <p:extLst>
      <p:ext uri="{BB962C8B-B14F-4D97-AF65-F5344CB8AC3E}">
        <p14:creationId xmlns:p14="http://schemas.microsoft.com/office/powerpoint/2010/main" val="99380979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Tips</a:t>
            </a:r>
            <a:endParaRPr lang="en-US" dirty="0"/>
          </a:p>
        </p:txBody>
      </p:sp>
      <p:sp>
        <p:nvSpPr>
          <p:cNvPr id="3" name="Content Placeholder 2"/>
          <p:cNvSpPr>
            <a:spLocks noGrp="1"/>
          </p:cNvSpPr>
          <p:nvPr>
            <p:ph idx="1"/>
          </p:nvPr>
        </p:nvSpPr>
        <p:spPr>
          <a:xfrm>
            <a:off x="338667" y="887971"/>
            <a:ext cx="11708553" cy="5387100"/>
          </a:xfrm>
        </p:spPr>
        <p:txBody>
          <a:bodyPr/>
          <a:lstStyle/>
          <a:p>
            <a:pPr>
              <a:buClr>
                <a:schemeClr val="tx2"/>
              </a:buClr>
              <a:buFont typeface="+mj-lt"/>
              <a:buAutoNum type="arabicPeriod"/>
            </a:pPr>
            <a:r>
              <a:rPr lang="en-US" sz="1800" b="1" dirty="0"/>
              <a:t>Read and understand the Scrum Guide (latest guide link on scrum.org).</a:t>
            </a:r>
          </a:p>
          <a:p>
            <a:pPr marL="236537" lvl="2" indent="0">
              <a:buClr>
                <a:schemeClr val="tx2"/>
              </a:buClr>
              <a:buNone/>
            </a:pPr>
            <a:r>
              <a:rPr lang="en-US" sz="1800" b="1" dirty="0" smtClean="0"/>
              <a:t>(http</a:t>
            </a:r>
            <a:r>
              <a:rPr lang="en-US" sz="1800" b="1" dirty="0"/>
              <a:t>://</a:t>
            </a:r>
            <a:r>
              <a:rPr lang="en-US" sz="1800" b="1" dirty="0" smtClean="0"/>
              <a:t>www.scrumguides.org/scrum-guide.html)</a:t>
            </a:r>
          </a:p>
          <a:p>
            <a:pPr>
              <a:buClr>
                <a:schemeClr val="tx2"/>
              </a:buClr>
              <a:buFont typeface="+mj-lt"/>
              <a:buAutoNum type="arabicPeriod"/>
            </a:pPr>
            <a:r>
              <a:rPr lang="en-US" sz="1800" b="1" dirty="0"/>
              <a:t>Take the Open Assessment on scrum.org. </a:t>
            </a:r>
          </a:p>
          <a:p>
            <a:pPr lvl="2">
              <a:buClr>
                <a:schemeClr val="tx2"/>
              </a:buClr>
              <a:buFont typeface="+mj-lt"/>
              <a:buAutoNum type="arabicPeriod"/>
            </a:pPr>
            <a:r>
              <a:rPr lang="en-US" sz="1800" b="1" dirty="0" smtClean="0"/>
              <a:t>Some (all) of the Open Assessment’s questions are in the PSM.</a:t>
            </a:r>
          </a:p>
          <a:p>
            <a:pPr>
              <a:buClr>
                <a:schemeClr val="tx2"/>
              </a:buClr>
              <a:buFont typeface="+mj-lt"/>
              <a:buAutoNum type="arabicPeriod"/>
            </a:pPr>
            <a:r>
              <a:rPr lang="en-US" sz="1800" b="1" dirty="0"/>
              <a:t>Do the Developer Assessment on scrum.org.</a:t>
            </a:r>
          </a:p>
          <a:p>
            <a:pPr lvl="2">
              <a:buClr>
                <a:schemeClr val="tx2"/>
              </a:buClr>
              <a:buFont typeface="+mj-lt"/>
              <a:buAutoNum type="arabicPeriod"/>
            </a:pPr>
            <a:r>
              <a:rPr lang="en-US" sz="1800" b="1" dirty="0" smtClean="0"/>
              <a:t>A different question bank than the Open Assessment. Some questions don’t apply, but going through this assessment allows you to see some different questions. </a:t>
            </a:r>
          </a:p>
          <a:p>
            <a:pPr>
              <a:buClr>
                <a:schemeClr val="tx2"/>
              </a:buClr>
              <a:buFont typeface="+mj-lt"/>
              <a:buAutoNum type="arabicPeriod"/>
            </a:pPr>
            <a:r>
              <a:rPr lang="en-US" sz="1800" b="1" dirty="0"/>
              <a:t>Watch Scrum Training Series Videos.</a:t>
            </a:r>
            <a:endParaRPr lang="en-US" sz="1800" b="1" dirty="0" smtClean="0"/>
          </a:p>
          <a:p>
            <a:pPr lvl="2">
              <a:buClr>
                <a:schemeClr val="tx2"/>
              </a:buClr>
              <a:buFont typeface="+mj-lt"/>
              <a:buAutoNum type="arabicPeriod"/>
            </a:pPr>
            <a:r>
              <a:rPr lang="en-US" sz="1800" b="1" dirty="0" smtClean="0"/>
              <a:t>http://scrumtrainingseries.com/</a:t>
            </a:r>
          </a:p>
          <a:p>
            <a:pPr lvl="2">
              <a:buClr>
                <a:schemeClr val="tx2"/>
              </a:buClr>
              <a:buFont typeface="+mj-lt"/>
              <a:buAutoNum type="arabicPeriod"/>
            </a:pPr>
            <a:r>
              <a:rPr lang="en-US" sz="1800" b="1" dirty="0" smtClean="0"/>
              <a:t>Cartoon characters that guide you through the process and is full of info and quizzes.</a:t>
            </a:r>
          </a:p>
          <a:p>
            <a:pPr>
              <a:buClr>
                <a:schemeClr val="tx2"/>
              </a:buClr>
              <a:buFont typeface="+mj-lt"/>
              <a:buAutoNum type="arabicPeriod"/>
            </a:pPr>
            <a:r>
              <a:rPr lang="en-US" sz="1800" b="1" dirty="0"/>
              <a:t>Use the Scrum.org forums to ask questions and view messages.</a:t>
            </a:r>
          </a:p>
          <a:p>
            <a:pPr lvl="2">
              <a:buClr>
                <a:schemeClr val="tx2"/>
              </a:buClr>
              <a:buFont typeface="+mj-lt"/>
              <a:buAutoNum type="arabicPeriod"/>
            </a:pPr>
            <a:r>
              <a:rPr lang="en-US" sz="1800" b="1" dirty="0" smtClean="0"/>
              <a:t>There are a lot of really smart people discussing Scrum.</a:t>
            </a:r>
          </a:p>
          <a:p>
            <a:pPr lvl="2">
              <a:buClr>
                <a:schemeClr val="tx2"/>
              </a:buClr>
              <a:buFont typeface="+mj-lt"/>
              <a:buAutoNum type="arabicPeriod"/>
            </a:pPr>
            <a:r>
              <a:rPr lang="en-US" sz="1800" b="1" dirty="0" smtClean="0"/>
              <a:t>There are very deep discussions about the framework. </a:t>
            </a:r>
          </a:p>
          <a:p>
            <a:pPr>
              <a:buClr>
                <a:schemeClr val="tx2"/>
              </a:buClr>
              <a:buFont typeface="+mj-lt"/>
              <a:buAutoNum type="arabicPeriod"/>
            </a:pPr>
            <a:r>
              <a:rPr lang="en-US" sz="1800" b="1" dirty="0"/>
              <a:t>Read </a:t>
            </a:r>
            <a:r>
              <a:rPr lang="en-US" sz="1800" b="1" u="sng" dirty="0"/>
              <a:t>Scrum - A Pocket Guide (Best Practice)</a:t>
            </a:r>
          </a:p>
          <a:p>
            <a:pPr lvl="2">
              <a:buClr>
                <a:schemeClr val="tx2"/>
              </a:buClr>
              <a:buFont typeface="+mj-lt"/>
              <a:buAutoNum type="arabicPeriod"/>
            </a:pPr>
            <a:r>
              <a:rPr lang="en-US" sz="1800" b="1" dirty="0" smtClean="0"/>
              <a:t>It gets to the heart of why Scrum is setup the way it is</a:t>
            </a:r>
          </a:p>
          <a:p>
            <a:pPr lvl="2">
              <a:buClr>
                <a:schemeClr val="tx2"/>
              </a:buClr>
              <a:buFont typeface="+mj-lt"/>
              <a:buAutoNum type="arabicPeriod"/>
            </a:pPr>
            <a:r>
              <a:rPr lang="en-US" sz="1800" b="1" dirty="0" smtClean="0"/>
              <a:t>http://amzn.com/9087537204</a:t>
            </a:r>
          </a:p>
          <a:p>
            <a:pPr lvl="2">
              <a:buClr>
                <a:schemeClr val="tx2"/>
              </a:buClr>
              <a:buFont typeface="+mj-lt"/>
              <a:buAutoNum type="arabicPeriod"/>
            </a:pPr>
            <a:endParaRPr lang="en-US" sz="1800" b="1" dirty="0" smtClean="0"/>
          </a:p>
          <a:p>
            <a:pPr>
              <a:buClr>
                <a:schemeClr val="tx2"/>
              </a:buClr>
              <a:buFont typeface="+mj-lt"/>
              <a:buAutoNum type="arabicPeriod"/>
            </a:pPr>
            <a:endParaRPr lang="en-US" sz="1800" b="1" dirty="0" smtClean="0"/>
          </a:p>
          <a:p>
            <a:pPr>
              <a:buClr>
                <a:schemeClr val="tx2"/>
              </a:buClr>
              <a:buFont typeface="+mj-lt"/>
              <a:buAutoNum type="arabicPeriod"/>
            </a:pPr>
            <a:endParaRPr lang="en-US" sz="1800" b="1" dirty="0" smtClean="0"/>
          </a:p>
          <a:p>
            <a:pPr>
              <a:buFont typeface="+mj-lt"/>
              <a:buAutoNum type="arabicPeriod"/>
            </a:pPr>
            <a:endParaRPr lang="en-US" sz="1800" b="1" dirty="0" smtClean="0"/>
          </a:p>
        </p:txBody>
      </p:sp>
    </p:spTree>
    <p:extLst>
      <p:ext uri="{BB962C8B-B14F-4D97-AF65-F5344CB8AC3E}">
        <p14:creationId xmlns:p14="http://schemas.microsoft.com/office/powerpoint/2010/main" val="260722917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solidFill>
                  <a:schemeClr val="accent1"/>
                </a:solidFill>
              </a:rPr>
              <a:t>Good Luck</a:t>
            </a:r>
            <a:endParaRPr lang="en-US" dirty="0">
              <a:solidFill>
                <a:schemeClr val="accent1"/>
              </a:solidFill>
            </a:endParaRPr>
          </a:p>
        </p:txBody>
      </p:sp>
      <p:pic>
        <p:nvPicPr>
          <p:cNvPr id="2050" name="Picture 2"/>
          <p:cNvPicPr>
            <a:picLocks noChangeAspect="1" noChangeArrowheads="1"/>
          </p:cNvPicPr>
          <p:nvPr/>
        </p:nvPicPr>
        <p:blipFill>
          <a:blip r:embed="rId2" cstate="print"/>
          <a:srcRect/>
          <a:stretch>
            <a:fillRect/>
          </a:stretch>
        </p:blipFill>
        <p:spPr bwMode="auto">
          <a:xfrm>
            <a:off x="4184879" y="3568475"/>
            <a:ext cx="1362075" cy="23336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697311" y="4231143"/>
            <a:ext cx="2495550" cy="638175"/>
          </a:xfrm>
          <a:prstGeom prst="rect">
            <a:avLst/>
          </a:prstGeom>
          <a:noFill/>
          <a:ln w="9525">
            <a:noFill/>
            <a:miter lim="800000"/>
            <a:headEnd/>
            <a:tailEnd/>
          </a:ln>
        </p:spPr>
      </p:pic>
    </p:spTree>
    <p:extLst>
      <p:ext uri="{BB962C8B-B14F-4D97-AF65-F5344CB8AC3E}">
        <p14:creationId xmlns:p14="http://schemas.microsoft.com/office/powerpoint/2010/main" val="30105405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Scrum Certifications</a:t>
            </a:r>
            <a:endParaRPr lang="en-US" dirty="0"/>
          </a:p>
        </p:txBody>
      </p:sp>
      <p:sp>
        <p:nvSpPr>
          <p:cNvPr id="7" name="Content Placeholder 4"/>
          <p:cNvSpPr txBox="1">
            <a:spLocks/>
          </p:cNvSpPr>
          <p:nvPr/>
        </p:nvSpPr>
        <p:spPr bwMode="gray">
          <a:xfrm>
            <a:off x="91440" y="1003048"/>
            <a:ext cx="11955780" cy="3739485"/>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marL="342900"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Certified Scrum Professional (CSP)</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Issued by Scrum Alliance Inc.</a:t>
            </a:r>
          </a:p>
          <a:p>
            <a:pPr marL="800100" lvl="1"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Advanced Scrum certification </a:t>
            </a:r>
          </a:p>
          <a:p>
            <a:pPr marL="800100" lvl="1" indent="-342900" eaLnBrk="0" hangingPunct="0">
              <a:spcAft>
                <a:spcPct val="50000"/>
              </a:spcAft>
              <a:buClr>
                <a:schemeClr val="accent2"/>
              </a:buClr>
              <a:buFont typeface="Arial" pitchFamily="34" charset="0"/>
              <a:buChar char="•"/>
            </a:pPr>
            <a:r>
              <a:rPr lang="en-US" b="1" dirty="0">
                <a:solidFill>
                  <a:schemeClr val="tx2"/>
                </a:solidFill>
                <a:latin typeface="Calibri Light" panose="020F0302020204030204" pitchFamily="34" charset="0"/>
              </a:rPr>
              <a:t>Requirements</a:t>
            </a:r>
          </a:p>
          <a:p>
            <a:pPr marL="1257300" lvl="2"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Be a current holder of an active CSM, CSPO, or CSD credential.</a:t>
            </a:r>
          </a:p>
          <a:p>
            <a:pPr marL="1257300" lvl="2"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Have a minimum of 36 months of successful Agile/Scrum work experience gained within the past 5 years implementing Scrum inside organizations as team member, product owner, Scrum Master, or "Other." </a:t>
            </a:r>
          </a:p>
          <a:p>
            <a:pPr marL="1257300" lvl="2"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Gather and submit 70 Scrum Education Units (SEUs) from the past three years (SEUs are given by Scrum Alliance Inc. practitioners).</a:t>
            </a:r>
          </a:p>
          <a:p>
            <a:pPr marL="1257300" lvl="2" indent="-342900" eaLnBrk="0" hangingPunct="0">
              <a:spcAft>
                <a:spcPct val="50000"/>
              </a:spcAft>
              <a:buClr>
                <a:schemeClr val="accent2"/>
              </a:buClr>
              <a:buFont typeface="Arial" pitchFamily="34" charset="0"/>
              <a:buChar char="•"/>
            </a:pPr>
            <a:r>
              <a:rPr lang="en-US" b="1" dirty="0">
                <a:latin typeface="Calibri Light" panose="020F0302020204030204" pitchFamily="34" charset="0"/>
              </a:rPr>
              <a:t>No exam required.</a:t>
            </a:r>
          </a:p>
        </p:txBody>
      </p:sp>
    </p:spTree>
    <p:extLst>
      <p:ext uri="{BB962C8B-B14F-4D97-AF65-F5344CB8AC3E}">
        <p14:creationId xmlns:p14="http://schemas.microsoft.com/office/powerpoint/2010/main" val="10815955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the Review 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63056140"/>
              </p:ext>
            </p:extLst>
          </p:nvPr>
        </p:nvGraphicFramePr>
        <p:xfrm>
          <a:off x="338666" y="986692"/>
          <a:ext cx="11548534" cy="5425538"/>
        </p:xfrm>
        <a:graphic>
          <a:graphicData uri="http://schemas.openxmlformats.org/drawingml/2006/table">
            <a:tbl>
              <a:tblPr firstRow="1" bandRow="1">
                <a:tableStyleId>{5C22544A-7EE6-4342-B048-85BDC9FD1C3A}</a:tableStyleId>
              </a:tblPr>
              <a:tblGrid>
                <a:gridCol w="5774267"/>
                <a:gridCol w="5774267"/>
              </a:tblGrid>
              <a:tr h="5425538">
                <a:tc>
                  <a:txBody>
                    <a:bodyPr/>
                    <a:lstStyle/>
                    <a:p>
                      <a:pPr indent="-365760">
                        <a:lnSpc>
                          <a:spcPct val="200000"/>
                        </a:lnSpc>
                        <a:buClr>
                          <a:schemeClr val="tx2"/>
                        </a:buClr>
                        <a:buFont typeface="+mj-lt"/>
                        <a:buAutoNum type="arabicPeriod"/>
                      </a:pPr>
                      <a:r>
                        <a:rPr lang="en-US" sz="1800" b="1" dirty="0" smtClean="0">
                          <a:solidFill>
                            <a:schemeClr val="tx1"/>
                          </a:solidFill>
                        </a:rPr>
                        <a:t>C</a:t>
                      </a:r>
                    </a:p>
                    <a:p>
                      <a:pPr indent="-365760">
                        <a:lnSpc>
                          <a:spcPct val="200000"/>
                        </a:lnSpc>
                        <a:buClr>
                          <a:schemeClr val="tx2"/>
                        </a:buClr>
                        <a:buFont typeface="+mj-lt"/>
                        <a:buAutoNum type="arabicPeriod"/>
                      </a:pPr>
                      <a:r>
                        <a:rPr lang="en-US" sz="1800" b="1" dirty="0" smtClean="0">
                          <a:solidFill>
                            <a:schemeClr val="tx1"/>
                          </a:solidFill>
                        </a:rPr>
                        <a:t>A</a:t>
                      </a:r>
                    </a:p>
                    <a:p>
                      <a:pPr indent="-365760">
                        <a:lnSpc>
                          <a:spcPct val="200000"/>
                        </a:lnSpc>
                        <a:buClr>
                          <a:schemeClr val="tx2"/>
                        </a:buClr>
                        <a:buFont typeface="+mj-lt"/>
                        <a:buAutoNum type="arabicPeriod"/>
                      </a:pPr>
                      <a:r>
                        <a:rPr lang="en-US" sz="1800" b="1" dirty="0" smtClean="0">
                          <a:solidFill>
                            <a:schemeClr val="tx1"/>
                          </a:solidFill>
                        </a:rPr>
                        <a:t>C</a:t>
                      </a:r>
                    </a:p>
                    <a:p>
                      <a:pPr indent="-365760">
                        <a:lnSpc>
                          <a:spcPct val="200000"/>
                        </a:lnSpc>
                        <a:buClr>
                          <a:schemeClr val="tx2"/>
                        </a:buClr>
                        <a:buFont typeface="+mj-lt"/>
                        <a:buAutoNum type="arabicPeriod"/>
                      </a:pPr>
                      <a:r>
                        <a:rPr lang="en-US" sz="1800" b="1" dirty="0" smtClean="0">
                          <a:solidFill>
                            <a:schemeClr val="tx1"/>
                          </a:solidFill>
                        </a:rPr>
                        <a:t>A, E, F</a:t>
                      </a:r>
                    </a:p>
                    <a:p>
                      <a:pPr indent="-365760">
                        <a:lnSpc>
                          <a:spcPct val="200000"/>
                        </a:lnSpc>
                        <a:buClr>
                          <a:schemeClr val="tx2"/>
                        </a:buClr>
                        <a:buFont typeface="+mj-lt"/>
                        <a:buAutoNum type="arabicPeriod"/>
                      </a:pPr>
                      <a:r>
                        <a:rPr lang="en-US" sz="1800" b="1" dirty="0" smtClean="0">
                          <a:solidFill>
                            <a:schemeClr val="tx1"/>
                          </a:solidFill>
                        </a:rPr>
                        <a:t>B</a:t>
                      </a:r>
                    </a:p>
                    <a:p>
                      <a:pPr indent="-365760">
                        <a:lnSpc>
                          <a:spcPct val="200000"/>
                        </a:lnSpc>
                        <a:buClr>
                          <a:schemeClr val="tx2"/>
                        </a:buClr>
                        <a:buFont typeface="+mj-lt"/>
                        <a:buAutoNum type="arabicPeriod"/>
                      </a:pPr>
                      <a:r>
                        <a:rPr lang="en-US" sz="1800" b="1" dirty="0" smtClean="0">
                          <a:solidFill>
                            <a:schemeClr val="tx1"/>
                          </a:solidFill>
                        </a:rPr>
                        <a:t>A</a:t>
                      </a:r>
                    </a:p>
                    <a:p>
                      <a:pPr indent="-365760">
                        <a:lnSpc>
                          <a:spcPct val="200000"/>
                        </a:lnSpc>
                        <a:buClr>
                          <a:schemeClr val="tx2"/>
                        </a:buClr>
                        <a:buFont typeface="+mj-lt"/>
                        <a:buAutoNum type="arabicPeriod"/>
                      </a:pPr>
                      <a:r>
                        <a:rPr lang="en-US" sz="1800" b="1" dirty="0" smtClean="0">
                          <a:solidFill>
                            <a:schemeClr val="tx1"/>
                          </a:solidFill>
                        </a:rPr>
                        <a:t>B</a:t>
                      </a:r>
                    </a:p>
                    <a:p>
                      <a:pPr indent="-365760">
                        <a:lnSpc>
                          <a:spcPct val="200000"/>
                        </a:lnSpc>
                        <a:buClr>
                          <a:schemeClr val="tx2"/>
                        </a:buClr>
                        <a:buFont typeface="+mj-lt"/>
                        <a:buAutoNum type="arabicPeriod"/>
                      </a:pPr>
                      <a:r>
                        <a:rPr lang="en-US" sz="1800" b="1" dirty="0" smtClean="0">
                          <a:solidFill>
                            <a:schemeClr val="tx1"/>
                          </a:solidFill>
                        </a:rPr>
                        <a:t>D</a:t>
                      </a:r>
                    </a:p>
                    <a:p>
                      <a:pPr indent="-365760">
                        <a:lnSpc>
                          <a:spcPct val="200000"/>
                        </a:lnSpc>
                        <a:buClr>
                          <a:schemeClr val="tx2"/>
                        </a:buClr>
                        <a:buFont typeface="+mj-lt"/>
                        <a:buAutoNum type="arabicPeriod"/>
                      </a:pPr>
                      <a:r>
                        <a:rPr lang="en-US" sz="1800" b="1" dirty="0" smtClean="0">
                          <a:solidFill>
                            <a:schemeClr val="tx1"/>
                          </a:solidFill>
                        </a:rPr>
                        <a:t>B</a:t>
                      </a:r>
                    </a:p>
                    <a:p>
                      <a:endParaRPr lang="en-US" sz="1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457200" algn="l" defTabSz="914400" rtl="0" eaLnBrk="1" latinLnBrk="0" hangingPunct="1">
                        <a:lnSpc>
                          <a:spcPct val="200000"/>
                        </a:lnSpc>
                        <a:buClr>
                          <a:schemeClr val="tx2"/>
                        </a:buClr>
                        <a:buFont typeface="+mj-lt"/>
                        <a:buAutoNum type="arabicPeriod" startAt="10"/>
                      </a:pPr>
                      <a:r>
                        <a:rPr lang="en-US" sz="1800" b="1" kern="1200" dirty="0" smtClean="0">
                          <a:solidFill>
                            <a:schemeClr val="tx1"/>
                          </a:solidFill>
                          <a:latin typeface="+mn-lt"/>
                          <a:ea typeface="+mn-ea"/>
                          <a:cs typeface="+mn-cs"/>
                        </a:rPr>
                        <a:t>A, B, C, E</a:t>
                      </a:r>
                    </a:p>
                    <a:p>
                      <a:pPr marL="0" indent="-457200" algn="l" defTabSz="914400" rtl="0" eaLnBrk="1" latinLnBrk="0" hangingPunct="1">
                        <a:lnSpc>
                          <a:spcPct val="200000"/>
                        </a:lnSpc>
                        <a:buClr>
                          <a:schemeClr val="tx2"/>
                        </a:buClr>
                        <a:buFont typeface="+mj-lt"/>
                        <a:buAutoNum type="arabicPeriod" startAt="10"/>
                      </a:pPr>
                      <a:r>
                        <a:rPr lang="en-US" sz="1800" b="1" kern="1200" dirty="0" smtClean="0">
                          <a:solidFill>
                            <a:schemeClr val="tx1"/>
                          </a:solidFill>
                          <a:latin typeface="+mn-lt"/>
                          <a:ea typeface="+mn-ea"/>
                          <a:cs typeface="+mn-cs"/>
                        </a:rPr>
                        <a:t>C</a:t>
                      </a:r>
                    </a:p>
                    <a:p>
                      <a:pPr marL="0" indent="-457200" algn="l" defTabSz="914400" rtl="0" eaLnBrk="1" latinLnBrk="0" hangingPunct="1">
                        <a:lnSpc>
                          <a:spcPct val="200000"/>
                        </a:lnSpc>
                        <a:buClr>
                          <a:schemeClr val="tx2"/>
                        </a:buClr>
                        <a:buFont typeface="+mj-lt"/>
                        <a:buAutoNum type="arabicPeriod" startAt="10"/>
                      </a:pPr>
                      <a:r>
                        <a:rPr lang="en-US" sz="1800" b="1" kern="1200" dirty="0" smtClean="0">
                          <a:solidFill>
                            <a:schemeClr val="tx1"/>
                          </a:solidFill>
                          <a:latin typeface="+mn-lt"/>
                          <a:ea typeface="+mn-ea"/>
                          <a:cs typeface="+mn-cs"/>
                        </a:rPr>
                        <a:t>B</a:t>
                      </a:r>
                    </a:p>
                    <a:p>
                      <a:pPr marL="0" indent="-457200" algn="l" defTabSz="914400" rtl="0" eaLnBrk="1" latinLnBrk="0" hangingPunct="1">
                        <a:lnSpc>
                          <a:spcPct val="200000"/>
                        </a:lnSpc>
                        <a:buClr>
                          <a:schemeClr val="tx2"/>
                        </a:buClr>
                        <a:buFont typeface="+mj-lt"/>
                        <a:buAutoNum type="arabicPeriod" startAt="10"/>
                      </a:pPr>
                      <a:r>
                        <a:rPr lang="en-US" sz="1800" b="1" kern="1200" dirty="0" smtClean="0">
                          <a:solidFill>
                            <a:schemeClr val="tx1"/>
                          </a:solidFill>
                          <a:latin typeface="+mn-lt"/>
                          <a:ea typeface="+mn-ea"/>
                          <a:cs typeface="+mn-cs"/>
                        </a:rPr>
                        <a:t>D</a:t>
                      </a:r>
                    </a:p>
                    <a:p>
                      <a:pPr marL="0" indent="-457200" algn="l" defTabSz="914400" rtl="0" eaLnBrk="1" latinLnBrk="0" hangingPunct="1">
                        <a:lnSpc>
                          <a:spcPct val="200000"/>
                        </a:lnSpc>
                        <a:buClr>
                          <a:schemeClr val="tx2"/>
                        </a:buClr>
                        <a:buFont typeface="+mj-lt"/>
                        <a:buAutoNum type="arabicPeriod" startAt="10"/>
                      </a:pPr>
                      <a:r>
                        <a:rPr lang="en-US" sz="1800" b="1" kern="1200" dirty="0" smtClean="0">
                          <a:solidFill>
                            <a:schemeClr val="tx1"/>
                          </a:solidFill>
                          <a:latin typeface="+mn-lt"/>
                          <a:ea typeface="+mn-ea"/>
                          <a:cs typeface="+mn-cs"/>
                        </a:rPr>
                        <a:t>C</a:t>
                      </a:r>
                    </a:p>
                    <a:p>
                      <a:pPr marL="0" indent="-457200" algn="l" defTabSz="914400" rtl="0" eaLnBrk="1" latinLnBrk="0" hangingPunct="1">
                        <a:lnSpc>
                          <a:spcPct val="200000"/>
                        </a:lnSpc>
                        <a:buClr>
                          <a:schemeClr val="tx2"/>
                        </a:buClr>
                        <a:buFont typeface="+mj-lt"/>
                        <a:buAutoNum type="arabicPeriod" startAt="10"/>
                      </a:pPr>
                      <a:r>
                        <a:rPr lang="en-US" sz="1800" b="1" kern="1200" dirty="0" smtClean="0">
                          <a:solidFill>
                            <a:schemeClr val="tx1"/>
                          </a:solidFill>
                          <a:latin typeface="+mn-lt"/>
                          <a:ea typeface="+mn-ea"/>
                          <a:cs typeface="+mn-cs"/>
                        </a:rPr>
                        <a:t>C</a:t>
                      </a:r>
                    </a:p>
                    <a:p>
                      <a:pPr marL="0" indent="-457200" algn="l" defTabSz="914400" rtl="0" eaLnBrk="1" latinLnBrk="0" hangingPunct="1">
                        <a:lnSpc>
                          <a:spcPct val="200000"/>
                        </a:lnSpc>
                        <a:buClr>
                          <a:schemeClr val="tx2"/>
                        </a:buClr>
                        <a:buFont typeface="+mj-lt"/>
                        <a:buAutoNum type="arabicPeriod" startAt="10"/>
                      </a:pPr>
                      <a:r>
                        <a:rPr lang="en-US" sz="1800" b="1" kern="1200" dirty="0" smtClean="0">
                          <a:solidFill>
                            <a:schemeClr val="tx1"/>
                          </a:solidFill>
                          <a:latin typeface="+mn-lt"/>
                          <a:ea typeface="+mn-ea"/>
                          <a:cs typeface="+mn-cs"/>
                        </a:rPr>
                        <a:t>A</a:t>
                      </a:r>
                    </a:p>
                    <a:p>
                      <a:endParaRPr lang="en-US" sz="18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736583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524002" y="2732481"/>
            <a:ext cx="9143999" cy="1362075"/>
          </a:xfrm>
        </p:spPr>
        <p:txBody>
          <a:bodyPr/>
          <a:lstStyle/>
          <a:p>
            <a:pPr algn="ctr"/>
            <a:r>
              <a:rPr lang="en-US" dirty="0" smtClean="0"/>
              <a:t>The Psm certification</a:t>
            </a:r>
            <a:endParaRPr lang="en-US" dirty="0"/>
          </a:p>
        </p:txBody>
      </p:sp>
    </p:spTree>
    <p:extLst>
      <p:ext uri="{BB962C8B-B14F-4D97-AF65-F5344CB8AC3E}">
        <p14:creationId xmlns:p14="http://schemas.microsoft.com/office/powerpoint/2010/main" val="33447506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Scrum.org</a:t>
            </a:r>
            <a:endParaRPr lang="en-US" dirty="0"/>
          </a:p>
        </p:txBody>
      </p:sp>
      <p:sp>
        <p:nvSpPr>
          <p:cNvPr id="3" name="Content Placeholder 2"/>
          <p:cNvSpPr>
            <a:spLocks noGrp="1"/>
          </p:cNvSpPr>
          <p:nvPr>
            <p:ph idx="1"/>
          </p:nvPr>
        </p:nvSpPr>
        <p:spPr>
          <a:xfrm>
            <a:off x="240030" y="1185149"/>
            <a:ext cx="11830050" cy="5101351"/>
          </a:xfrm>
        </p:spPr>
        <p:txBody>
          <a:bodyPr>
            <a:noAutofit/>
          </a:bodyPr>
          <a:lstStyle/>
          <a:p>
            <a:pPr>
              <a:lnSpc>
                <a:spcPct val="150000"/>
              </a:lnSpc>
              <a:buFont typeface="Arial" pitchFamily="34" charset="0"/>
              <a:buChar char="•"/>
            </a:pPr>
            <a:r>
              <a:rPr lang="en-US" sz="1800" b="1" dirty="0"/>
              <a:t>Scrum.org is the institution that administers the PSM exam.</a:t>
            </a:r>
          </a:p>
          <a:p>
            <a:pPr>
              <a:lnSpc>
                <a:spcPct val="150000"/>
              </a:lnSpc>
              <a:buFont typeface="Arial" pitchFamily="34" charset="0"/>
              <a:buChar char="•"/>
            </a:pPr>
            <a:r>
              <a:rPr lang="en-US" sz="1800" b="1" dirty="0"/>
              <a:t>Founded by Ken Schwaber, one of the founding members of Scurm,  in 2009. </a:t>
            </a:r>
          </a:p>
          <a:p>
            <a:pPr>
              <a:lnSpc>
                <a:spcPct val="150000"/>
              </a:lnSpc>
              <a:buFont typeface="Arial" pitchFamily="34" charset="0"/>
              <a:buChar char="•"/>
            </a:pPr>
            <a:r>
              <a:rPr lang="en-US" sz="1800" b="1" dirty="0" smtClean="0"/>
              <a:t>Provides </a:t>
            </a:r>
            <a:r>
              <a:rPr lang="en-US" sz="1800" b="1" dirty="0"/>
              <a:t>all of the tools and resources needed by Scrum practitioners and experts in agility to deliver value using Scrum. </a:t>
            </a:r>
          </a:p>
          <a:p>
            <a:pPr>
              <a:lnSpc>
                <a:spcPct val="150000"/>
              </a:lnSpc>
              <a:buFont typeface="Arial" pitchFamily="34" charset="0"/>
              <a:buChar char="•"/>
            </a:pPr>
            <a:r>
              <a:rPr lang="en-US" sz="1800" b="1" dirty="0"/>
              <a:t>A link to the latest Scrum guide is on their website</a:t>
            </a:r>
            <a:r>
              <a:rPr lang="en-US" sz="1800" b="1" dirty="0" smtClean="0"/>
              <a:t>.</a:t>
            </a:r>
            <a:endParaRPr lang="en-US" sz="1800" b="1" dirty="0"/>
          </a:p>
          <a:p>
            <a:pPr>
              <a:lnSpc>
                <a:spcPct val="150000"/>
              </a:lnSpc>
              <a:buFont typeface="Arial" pitchFamily="34" charset="0"/>
              <a:buChar char="•"/>
            </a:pPr>
            <a:r>
              <a:rPr lang="en-US" sz="1800" b="1" dirty="0">
                <a:solidFill>
                  <a:schemeClr val="tx2"/>
                </a:solidFill>
              </a:rPr>
              <a:t>Open Assessment is available to Scrum.org members (free membership).</a:t>
            </a:r>
          </a:p>
          <a:p>
            <a:pPr>
              <a:lnSpc>
                <a:spcPct val="150000"/>
              </a:lnSpc>
              <a:buFont typeface="Arial" pitchFamily="34" charset="0"/>
              <a:buChar char="•"/>
            </a:pPr>
            <a:r>
              <a:rPr lang="en-US" sz="1800" b="1" dirty="0">
                <a:solidFill>
                  <a:schemeClr val="tx2"/>
                </a:solidFill>
              </a:rPr>
              <a:t>Very active forum full of Scrum Masters who’ve taken the exam, are a part of a Scrum team, and some are teaching the Scrum framework.</a:t>
            </a:r>
          </a:p>
          <a:p>
            <a:pPr>
              <a:buFont typeface="Arial" pitchFamily="34" charset="0"/>
              <a:buChar char="•"/>
            </a:pPr>
            <a:endParaRPr lang="en-US" sz="1800" b="1" dirty="0"/>
          </a:p>
        </p:txBody>
      </p:sp>
    </p:spTree>
    <p:extLst>
      <p:ext uri="{BB962C8B-B14F-4D97-AF65-F5344CB8AC3E}">
        <p14:creationId xmlns:p14="http://schemas.microsoft.com/office/powerpoint/2010/main" val="413741886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Office Them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Sogeti">
      <a:dk1>
        <a:srgbClr val="262626"/>
      </a:dk1>
      <a:lt1>
        <a:sysClr val="window" lastClr="FFFFFF"/>
      </a:lt1>
      <a:dk2>
        <a:srgbClr val="FF4019"/>
      </a:dk2>
      <a:lt2>
        <a:srgbClr val="FFFFFF"/>
      </a:lt2>
      <a:accent1>
        <a:srgbClr val="FF4019"/>
      </a:accent1>
      <a:accent2>
        <a:srgbClr val="262626"/>
      </a:accent2>
      <a:accent3>
        <a:srgbClr val="595959"/>
      </a:accent3>
      <a:accent4>
        <a:srgbClr val="7F7F7F"/>
      </a:accent4>
      <a:accent5>
        <a:srgbClr val="C4BBAF"/>
      </a:accent5>
      <a:accent6>
        <a:srgbClr val="F2F2F2"/>
      </a:accent6>
      <a:hlink>
        <a:srgbClr val="FF4019"/>
      </a:hlink>
      <a:folHlink>
        <a:srgbClr val="FF40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Sogeti">
      <a:dk1>
        <a:srgbClr val="262626"/>
      </a:dk1>
      <a:lt1>
        <a:sysClr val="window" lastClr="FFFFFF"/>
      </a:lt1>
      <a:dk2>
        <a:srgbClr val="FF4019"/>
      </a:dk2>
      <a:lt2>
        <a:srgbClr val="FFFFFF"/>
      </a:lt2>
      <a:accent1>
        <a:srgbClr val="FF4019"/>
      </a:accent1>
      <a:accent2>
        <a:srgbClr val="262626"/>
      </a:accent2>
      <a:accent3>
        <a:srgbClr val="595959"/>
      </a:accent3>
      <a:accent4>
        <a:srgbClr val="7F7F7F"/>
      </a:accent4>
      <a:accent5>
        <a:srgbClr val="C4BBAF"/>
      </a:accent5>
      <a:accent6>
        <a:srgbClr val="F2F2F2"/>
      </a:accent6>
      <a:hlink>
        <a:srgbClr val="FF4019"/>
      </a:hlink>
      <a:folHlink>
        <a:srgbClr val="FF40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Sogeti">
      <a:dk1>
        <a:srgbClr val="262626"/>
      </a:dk1>
      <a:lt1>
        <a:sysClr val="window" lastClr="FFFFFF"/>
      </a:lt1>
      <a:dk2>
        <a:srgbClr val="FF4019"/>
      </a:dk2>
      <a:lt2>
        <a:srgbClr val="FFFFFF"/>
      </a:lt2>
      <a:accent1>
        <a:srgbClr val="FF4019"/>
      </a:accent1>
      <a:accent2>
        <a:srgbClr val="262626"/>
      </a:accent2>
      <a:accent3>
        <a:srgbClr val="595959"/>
      </a:accent3>
      <a:accent4>
        <a:srgbClr val="7F7F7F"/>
      </a:accent4>
      <a:accent5>
        <a:srgbClr val="C4BBAF"/>
      </a:accent5>
      <a:accent6>
        <a:srgbClr val="F2F2F2"/>
      </a:accent6>
      <a:hlink>
        <a:srgbClr val="FF4019"/>
      </a:hlink>
      <a:folHlink>
        <a:srgbClr val="FF40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ustom Design">
  <a:themeElements>
    <a:clrScheme name="Sogeti">
      <a:dk1>
        <a:srgbClr val="262626"/>
      </a:dk1>
      <a:lt1>
        <a:sysClr val="window" lastClr="FFFFFF"/>
      </a:lt1>
      <a:dk2>
        <a:srgbClr val="FF4019"/>
      </a:dk2>
      <a:lt2>
        <a:srgbClr val="FFFFFF"/>
      </a:lt2>
      <a:accent1>
        <a:srgbClr val="FF4019"/>
      </a:accent1>
      <a:accent2>
        <a:srgbClr val="262626"/>
      </a:accent2>
      <a:accent3>
        <a:srgbClr val="595959"/>
      </a:accent3>
      <a:accent4>
        <a:srgbClr val="7F7F7F"/>
      </a:accent4>
      <a:accent5>
        <a:srgbClr val="C4BBAF"/>
      </a:accent5>
      <a:accent6>
        <a:srgbClr val="F2F2F2"/>
      </a:accent6>
      <a:hlink>
        <a:srgbClr val="FF4019"/>
      </a:hlink>
      <a:folHlink>
        <a:srgbClr val="FF40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ustom Design">
  <a:themeElements>
    <a:clrScheme name="Sogeti">
      <a:dk1>
        <a:srgbClr val="262626"/>
      </a:dk1>
      <a:lt1>
        <a:sysClr val="window" lastClr="FFFFFF"/>
      </a:lt1>
      <a:dk2>
        <a:srgbClr val="FF4019"/>
      </a:dk2>
      <a:lt2>
        <a:srgbClr val="FFFFFF"/>
      </a:lt2>
      <a:accent1>
        <a:srgbClr val="FF4019"/>
      </a:accent1>
      <a:accent2>
        <a:srgbClr val="262626"/>
      </a:accent2>
      <a:accent3>
        <a:srgbClr val="595959"/>
      </a:accent3>
      <a:accent4>
        <a:srgbClr val="7F7F7F"/>
      </a:accent4>
      <a:accent5>
        <a:srgbClr val="C4BBAF"/>
      </a:accent5>
      <a:accent6>
        <a:srgbClr val="F2F2F2"/>
      </a:accent6>
      <a:hlink>
        <a:srgbClr val="FF4019"/>
      </a:hlink>
      <a:folHlink>
        <a:srgbClr val="FF40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Custom Design">
  <a:themeElements>
    <a:clrScheme name="Sogeti">
      <a:dk1>
        <a:srgbClr val="262626"/>
      </a:dk1>
      <a:lt1>
        <a:sysClr val="window" lastClr="FFFFFF"/>
      </a:lt1>
      <a:dk2>
        <a:srgbClr val="FF4019"/>
      </a:dk2>
      <a:lt2>
        <a:srgbClr val="FFFFFF"/>
      </a:lt2>
      <a:accent1>
        <a:srgbClr val="FF4019"/>
      </a:accent1>
      <a:accent2>
        <a:srgbClr val="262626"/>
      </a:accent2>
      <a:accent3>
        <a:srgbClr val="595959"/>
      </a:accent3>
      <a:accent4>
        <a:srgbClr val="7F7F7F"/>
      </a:accent4>
      <a:accent5>
        <a:srgbClr val="C4BBAF"/>
      </a:accent5>
      <a:accent6>
        <a:srgbClr val="F2F2F2"/>
      </a:accent6>
      <a:hlink>
        <a:srgbClr val="FF4019"/>
      </a:hlink>
      <a:folHlink>
        <a:srgbClr val="FF40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Custom Design">
  <a:themeElements>
    <a:clrScheme name="Sogeti">
      <a:dk1>
        <a:srgbClr val="262626"/>
      </a:dk1>
      <a:lt1>
        <a:sysClr val="window" lastClr="FFFFFF"/>
      </a:lt1>
      <a:dk2>
        <a:srgbClr val="FF4019"/>
      </a:dk2>
      <a:lt2>
        <a:srgbClr val="FFFFFF"/>
      </a:lt2>
      <a:accent1>
        <a:srgbClr val="FF4019"/>
      </a:accent1>
      <a:accent2>
        <a:srgbClr val="262626"/>
      </a:accent2>
      <a:accent3>
        <a:srgbClr val="595959"/>
      </a:accent3>
      <a:accent4>
        <a:srgbClr val="7F7F7F"/>
      </a:accent4>
      <a:accent5>
        <a:srgbClr val="C4BBAF"/>
      </a:accent5>
      <a:accent6>
        <a:srgbClr val="F2F2F2"/>
      </a:accent6>
      <a:hlink>
        <a:srgbClr val="FF4019"/>
      </a:hlink>
      <a:folHlink>
        <a:srgbClr val="FF40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Custom Design">
  <a:themeElements>
    <a:clrScheme name="Sogeti">
      <a:dk1>
        <a:srgbClr val="262626"/>
      </a:dk1>
      <a:lt1>
        <a:sysClr val="window" lastClr="FFFFFF"/>
      </a:lt1>
      <a:dk2>
        <a:srgbClr val="FF4019"/>
      </a:dk2>
      <a:lt2>
        <a:srgbClr val="FFFFFF"/>
      </a:lt2>
      <a:accent1>
        <a:srgbClr val="FF4019"/>
      </a:accent1>
      <a:accent2>
        <a:srgbClr val="262626"/>
      </a:accent2>
      <a:accent3>
        <a:srgbClr val="595959"/>
      </a:accent3>
      <a:accent4>
        <a:srgbClr val="7F7F7F"/>
      </a:accent4>
      <a:accent5>
        <a:srgbClr val="C4BBAF"/>
      </a:accent5>
      <a:accent6>
        <a:srgbClr val="F2F2F2"/>
      </a:accent6>
      <a:hlink>
        <a:srgbClr val="FF4019"/>
      </a:hlink>
      <a:folHlink>
        <a:srgbClr val="FF401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22223</TotalTime>
  <Words>4028</Words>
  <Application>Microsoft Office PowerPoint</Application>
  <PresentationFormat>Widescreen</PresentationFormat>
  <Paragraphs>595</Paragraphs>
  <Slides>70</Slides>
  <Notes>44</Notes>
  <HiddenSlides>0</HiddenSlides>
  <MMClips>0</MMClips>
  <ScaleCrop>false</ScaleCrop>
  <HeadingPairs>
    <vt:vector size="8" baseType="variant">
      <vt:variant>
        <vt:lpstr>Fonts Used</vt:lpstr>
      </vt:variant>
      <vt:variant>
        <vt:i4>11</vt:i4>
      </vt:variant>
      <vt:variant>
        <vt:lpstr>Theme</vt:lpstr>
      </vt:variant>
      <vt:variant>
        <vt:i4>9</vt:i4>
      </vt:variant>
      <vt:variant>
        <vt:lpstr>Embedded OLE Servers</vt:lpstr>
      </vt:variant>
      <vt:variant>
        <vt:i4>1</vt:i4>
      </vt:variant>
      <vt:variant>
        <vt:lpstr>Slide Titles</vt:lpstr>
      </vt:variant>
      <vt:variant>
        <vt:i4>70</vt:i4>
      </vt:variant>
    </vt:vector>
  </HeadingPairs>
  <TitlesOfParts>
    <vt:vector size="91" baseType="lpstr">
      <vt:lpstr>Microsoft JhengHei UI Light</vt:lpstr>
      <vt:lpstr>Yu Gothic Light</vt:lpstr>
      <vt:lpstr>Arial</vt:lpstr>
      <vt:lpstr>Arial Narrow</vt:lpstr>
      <vt:lpstr>Calibri</vt:lpstr>
      <vt:lpstr>Calibri Light</vt:lpstr>
      <vt:lpstr>museo sans for dell</vt:lpstr>
      <vt:lpstr>Segoe UI Light</vt:lpstr>
      <vt:lpstr>Segoe UI Semibold</vt:lpstr>
      <vt:lpstr>Source Sans Pro Light</vt:lpstr>
      <vt:lpstr>Wingdings</vt:lpstr>
      <vt:lpstr>Office Theme Dark</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Passing the PSM I Exam</vt:lpstr>
      <vt:lpstr>Agenda</vt:lpstr>
      <vt:lpstr>Scrum certifications</vt:lpstr>
      <vt:lpstr>Scrum Master Certifications</vt:lpstr>
      <vt:lpstr>Other Scrum Certifications</vt:lpstr>
      <vt:lpstr>Other Scrum Certifications</vt:lpstr>
      <vt:lpstr>Other Scrum Certifications</vt:lpstr>
      <vt:lpstr>The Psm certification</vt:lpstr>
      <vt:lpstr>Scrum.org</vt:lpstr>
      <vt:lpstr>PSM I Exam</vt:lpstr>
      <vt:lpstr>PSM I Exam Format – Question Screen</vt:lpstr>
      <vt:lpstr>PSM I Exam Format – Bookmark Screen</vt:lpstr>
      <vt:lpstr>PSM I Exam</vt:lpstr>
      <vt:lpstr>Open Assessment </vt:lpstr>
      <vt:lpstr>Scrum theory and Principles </vt:lpstr>
      <vt:lpstr>Agile Manifesto</vt:lpstr>
      <vt:lpstr>Scrum Definition</vt:lpstr>
      <vt:lpstr>Scrum Framework</vt:lpstr>
      <vt:lpstr>Empiricism </vt:lpstr>
      <vt:lpstr> Scrum Values</vt:lpstr>
      <vt:lpstr>Review Question #1</vt:lpstr>
      <vt:lpstr>Review Question #2</vt:lpstr>
      <vt:lpstr>Review Question #3</vt:lpstr>
      <vt:lpstr>THE Scrum FRAMEWORK</vt:lpstr>
      <vt:lpstr>The Scrum Team</vt:lpstr>
      <vt:lpstr>The Product Owner</vt:lpstr>
      <vt:lpstr>The Development Team</vt:lpstr>
      <vt:lpstr>The Development Team</vt:lpstr>
      <vt:lpstr>The Scrum Master</vt:lpstr>
      <vt:lpstr>Review Question #4</vt:lpstr>
      <vt:lpstr>Review Question #5</vt:lpstr>
      <vt:lpstr>Review Question #6</vt:lpstr>
      <vt:lpstr>Review Question #7</vt:lpstr>
      <vt:lpstr>Scrum Events</vt:lpstr>
      <vt:lpstr>The Sprint</vt:lpstr>
      <vt:lpstr>The Sprint</vt:lpstr>
      <vt:lpstr>Sprint Planning</vt:lpstr>
      <vt:lpstr>Daily Scrum</vt:lpstr>
      <vt:lpstr>Sprint Review</vt:lpstr>
      <vt:lpstr>Sprint Retrospective</vt:lpstr>
      <vt:lpstr>Review Question #8</vt:lpstr>
      <vt:lpstr>Review Question #9</vt:lpstr>
      <vt:lpstr>Review Question #10</vt:lpstr>
      <vt:lpstr>Review Question #11</vt:lpstr>
      <vt:lpstr>Review Question #12</vt:lpstr>
      <vt:lpstr>Review Question #13</vt:lpstr>
      <vt:lpstr>Scrum Artifacts</vt:lpstr>
      <vt:lpstr>Product Backlog</vt:lpstr>
      <vt:lpstr>Product Backlog</vt:lpstr>
      <vt:lpstr>Sprint Backlog</vt:lpstr>
      <vt:lpstr>Increment</vt:lpstr>
      <vt:lpstr>Definition of “Done”</vt:lpstr>
      <vt:lpstr>Monitoring Progress</vt:lpstr>
      <vt:lpstr>Monitoring Progress</vt:lpstr>
      <vt:lpstr>Scrum Artifact Flow</vt:lpstr>
      <vt:lpstr>Definition of “Done”</vt:lpstr>
      <vt:lpstr>Review Question #14</vt:lpstr>
      <vt:lpstr>Review Question #15</vt:lpstr>
      <vt:lpstr>Review Question #16</vt:lpstr>
      <vt:lpstr>Cross Functional, self-organizing Teams</vt:lpstr>
      <vt:lpstr>the five dysfunctions of a team are are: Absence of trust—  unwilling to be vulnerable within the group  Fear of conflict—  seeking artificial harmony over constructive passionate debate  Lack of commitment—  feigning buy-in for group decisions creates ambiguity throughout the organization  Avoidance of accountability—  ducking the responsibility to call peers on counterproductive behavior which sets low standards  Inattention to results—  focusing on personal success, status and ego before team success </vt:lpstr>
      <vt:lpstr>To motivate employees who work beyond basic tasks, give them these three factors to increase performance and satisfaction:  Autonomy — Our desire to be self directed. It increases engagement over compliance.  Mastery — The urge to get better skills.  Purpose — The desire to do something that has meaning and is important. Businesses that only focus on profits without valuing purpose will end up with poor customer service and unhappy employees.[6]  </vt:lpstr>
      <vt:lpstr>Peopleware: Productive Projects and Teams  group chemistry and team jelling "flow time“ quiet in the work environment the high cost of turnover the conflicts between individual work perspective and corporate ideology, corporate entropy “teamicide” workspace theory     </vt:lpstr>
      <vt:lpstr>Coaching and Facilitating</vt:lpstr>
      <vt:lpstr> Provides understanding what it takes to be a great agile coach:  Mastering all of the agile coach’s roles: teacher, mentor, problem solver, conflict navigator, and performance coach.  Creating an environment where self-organized, high-performance teams can emerge.  Coaching teams past cooperation and into full collaboration.  Evolving leadership style as the team grows and changes.  Staying actively engaged without dominating the team and stunting its growth.  Recognizing failure, recovery, and success modes in coaching.  Getting the most out of your personal agile coaching journey.      </vt:lpstr>
      <vt:lpstr>SCRUM AT large </vt:lpstr>
      <vt:lpstr>PowerPoint Presentation</vt:lpstr>
      <vt:lpstr>Study Tips</vt:lpstr>
      <vt:lpstr>Good Luck</vt:lpstr>
      <vt:lpstr>Answers to the Review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White, Evan</dc:creator>
  <cp:lastModifiedBy>Conner, Raymond</cp:lastModifiedBy>
  <cp:revision>1115</cp:revision>
  <dcterms:created xsi:type="dcterms:W3CDTF">2015-10-28T15:24:37Z</dcterms:created>
  <dcterms:modified xsi:type="dcterms:W3CDTF">2017-03-20T12:59:34Z</dcterms:modified>
</cp:coreProperties>
</file>