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654" r:id="rId5"/>
    <p:sldMasterId id="2147483657" r:id="rId6"/>
  </p:sldMasterIdLst>
  <p:notesMasterIdLst>
    <p:notesMasterId r:id="rId35"/>
  </p:notesMasterIdLst>
  <p:sldIdLst>
    <p:sldId id="477" r:id="rId7"/>
    <p:sldId id="500" r:id="rId8"/>
    <p:sldId id="499" r:id="rId9"/>
    <p:sldId id="421" r:id="rId10"/>
    <p:sldId id="359" r:id="rId11"/>
    <p:sldId id="360" r:id="rId12"/>
    <p:sldId id="443" r:id="rId13"/>
    <p:sldId id="364" r:id="rId14"/>
    <p:sldId id="456" r:id="rId15"/>
    <p:sldId id="459" r:id="rId16"/>
    <p:sldId id="502" r:id="rId17"/>
    <p:sldId id="462" r:id="rId18"/>
    <p:sldId id="503" r:id="rId19"/>
    <p:sldId id="501" r:id="rId20"/>
    <p:sldId id="465" r:id="rId21"/>
    <p:sldId id="504" r:id="rId22"/>
    <p:sldId id="505" r:id="rId23"/>
    <p:sldId id="506" r:id="rId24"/>
    <p:sldId id="507" r:id="rId25"/>
    <p:sldId id="508" r:id="rId26"/>
    <p:sldId id="469" r:id="rId27"/>
    <p:sldId id="387" r:id="rId28"/>
    <p:sldId id="484" r:id="rId29"/>
    <p:sldId id="485" r:id="rId30"/>
    <p:sldId id="483" r:id="rId31"/>
    <p:sldId id="494" r:id="rId32"/>
    <p:sldId id="475" r:id="rId33"/>
    <p:sldId id="44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552F"/>
    <a:srgbClr val="3E3E3F"/>
    <a:srgbClr val="BF2427"/>
    <a:srgbClr val="E1E1E1"/>
    <a:srgbClr val="CCCCCC"/>
    <a:srgbClr val="D4D4D4"/>
    <a:srgbClr val="BF1719"/>
    <a:srgbClr val="404041"/>
    <a:srgbClr val="F04412"/>
    <a:srgbClr val="FF4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461"/>
  </p:normalViewPr>
  <p:slideViewPr>
    <p:cSldViewPr snapToGrid="0" snapToObjects="1">
      <p:cViewPr varScale="1">
        <p:scale>
          <a:sx n="68" d="100"/>
          <a:sy n="68" d="100"/>
        </p:scale>
        <p:origin x="62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C0EF2-931E-4048-AE19-6A5A03265176}" type="datetimeFigureOut">
              <a:rPr lang="en-US" smtClean="0"/>
              <a:t>6/16/2017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E2563-5BDA-844B-B692-DD5EDA5D4F51}" type="slidenum">
              <a:rPr lang="en-US" smtClean="0"/>
              <a:t>‹#›</a:t>
            </a:fld>
            <a:endParaRPr lang="en-US" dirty="0"/>
          </a:p>
        </p:txBody>
      </p:sp>
    </p:spTree>
    <p:extLst>
      <p:ext uri="{BB962C8B-B14F-4D97-AF65-F5344CB8AC3E}">
        <p14:creationId xmlns:p14="http://schemas.microsoft.com/office/powerpoint/2010/main" val="197050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E2563-5BDA-844B-B692-DD5EDA5D4F51}" type="slidenum">
              <a:rPr lang="en-US" smtClean="0"/>
              <a:t>1</a:t>
            </a:fld>
            <a:endParaRPr lang="en-US" dirty="0"/>
          </a:p>
        </p:txBody>
      </p:sp>
    </p:spTree>
    <p:extLst>
      <p:ext uri="{BB962C8B-B14F-4D97-AF65-F5344CB8AC3E}">
        <p14:creationId xmlns:p14="http://schemas.microsoft.com/office/powerpoint/2010/main" val="3310998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12</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921571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13</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921571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14</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921571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15</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748638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16</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748638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17</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262043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18</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26204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19</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262043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20</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262043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E2563-5BDA-844B-B692-DD5EDA5D4F51}" type="slidenum">
              <a:rPr lang="en-US" smtClean="0"/>
              <a:t>21</a:t>
            </a:fld>
            <a:endParaRPr lang="en-US" dirty="0"/>
          </a:p>
        </p:txBody>
      </p:sp>
    </p:spTree>
    <p:extLst>
      <p:ext uri="{BB962C8B-B14F-4D97-AF65-F5344CB8AC3E}">
        <p14:creationId xmlns:p14="http://schemas.microsoft.com/office/powerpoint/2010/main" val="424112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E2563-5BDA-844B-B692-DD5EDA5D4F51}" type="slidenum">
              <a:rPr lang="en-US" smtClean="0"/>
              <a:t>4</a:t>
            </a:fld>
            <a:endParaRPr lang="en-US" dirty="0"/>
          </a:p>
        </p:txBody>
      </p:sp>
    </p:spTree>
    <p:extLst>
      <p:ext uri="{BB962C8B-B14F-4D97-AF65-F5344CB8AC3E}">
        <p14:creationId xmlns:p14="http://schemas.microsoft.com/office/powerpoint/2010/main" val="2780585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455A6FE-AB56-42DA-86E1-EDCBA5AB040E}" type="slidenum">
              <a:rPr lang="en-US" altLang="fr-FR" smtClean="0"/>
              <a:pPr/>
              <a:t>22</a:t>
            </a:fld>
            <a:endParaRPr lang="en-US" altLang="fr-F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50266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455A6FE-AB56-42DA-86E1-EDCBA5AB040E}" type="slidenum">
              <a:rPr lang="en-US" altLang="fr-FR" smtClean="0"/>
              <a:pPr/>
              <a:t>23</a:t>
            </a:fld>
            <a:endParaRPr lang="en-US" altLang="fr-F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97063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455A6FE-AB56-42DA-86E1-EDCBA5AB040E}" type="slidenum">
              <a:rPr lang="en-US" altLang="fr-FR" smtClean="0"/>
              <a:pPr/>
              <a:t>24</a:t>
            </a:fld>
            <a:endParaRPr lang="en-US" altLang="fr-F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297514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455A6FE-AB56-42DA-86E1-EDCBA5AB040E}" type="slidenum">
              <a:rPr lang="en-US" altLang="fr-FR" smtClean="0"/>
              <a:pPr/>
              <a:t>25</a:t>
            </a:fld>
            <a:endParaRPr lang="en-US" altLang="fr-F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46994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E2563-5BDA-844B-B692-DD5EDA5D4F51}" type="slidenum">
              <a:rPr lang="en-US" smtClean="0"/>
              <a:t>26</a:t>
            </a:fld>
            <a:endParaRPr lang="en-US" dirty="0"/>
          </a:p>
        </p:txBody>
      </p:sp>
    </p:spTree>
    <p:extLst>
      <p:ext uri="{BB962C8B-B14F-4D97-AF65-F5344CB8AC3E}">
        <p14:creationId xmlns:p14="http://schemas.microsoft.com/office/powerpoint/2010/main" val="1009697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455A6FE-AB56-42DA-86E1-EDCBA5AB040E}" type="slidenum">
              <a:rPr lang="en-US" altLang="fr-FR" smtClean="0"/>
              <a:pPr/>
              <a:t>27</a:t>
            </a:fld>
            <a:endParaRPr lang="en-US" altLang="fr-F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17182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455A6FE-AB56-42DA-86E1-EDCBA5AB040E}" type="slidenum">
              <a:rPr lang="en-US" altLang="fr-FR" smtClean="0"/>
              <a:pPr/>
              <a:t>5</a:t>
            </a:fld>
            <a:endParaRPr lang="en-US" altLang="fr-F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64957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455A6FE-AB56-42DA-86E1-EDCBA5AB040E}" type="slidenum">
              <a:rPr lang="en-US" altLang="fr-FR" smtClean="0"/>
              <a:pPr/>
              <a:t>6</a:t>
            </a:fld>
            <a:endParaRPr lang="en-US" altLang="fr-F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8580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455A6FE-AB56-42DA-86E1-EDCBA5AB040E}" type="slidenum">
              <a:rPr lang="en-US" altLang="fr-FR" smtClean="0"/>
              <a:pPr/>
              <a:t>7</a:t>
            </a:fld>
            <a:endParaRPr lang="en-US" altLang="fr-F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23265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455A6FE-AB56-42DA-86E1-EDCBA5AB040E}" type="slidenum">
              <a:rPr lang="en-US" altLang="fr-FR" smtClean="0"/>
              <a:pPr/>
              <a:t>8</a:t>
            </a:fld>
            <a:endParaRPr lang="en-US" altLang="fr-F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5661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9</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295371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10</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65833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85372" indent="-302066">
              <a:defRPr>
                <a:solidFill>
                  <a:schemeClr val="tx1"/>
                </a:solidFill>
                <a:latin typeface="Arial" charset="0"/>
              </a:defRPr>
            </a:lvl2pPr>
            <a:lvl3pPr marL="1208265" indent="-241653">
              <a:defRPr>
                <a:solidFill>
                  <a:schemeClr val="tx1"/>
                </a:solidFill>
                <a:latin typeface="Arial" charset="0"/>
              </a:defRPr>
            </a:lvl3pPr>
            <a:lvl4pPr marL="1691571" indent="-241653">
              <a:defRPr>
                <a:solidFill>
                  <a:schemeClr val="tx1"/>
                </a:solidFill>
                <a:latin typeface="Arial" charset="0"/>
              </a:defRPr>
            </a:lvl4pPr>
            <a:lvl5pPr marL="2174878" indent="-241653">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fld id="{599F0FAB-E747-4B95-85EE-A96EE304EB65}" type="slidenum">
              <a:rPr lang="en-US">
                <a:solidFill>
                  <a:prstClr val="black"/>
                </a:solidFill>
              </a:rPr>
              <a:pPr/>
              <a:t>11</a:t>
            </a:fld>
            <a:endParaRPr lang="en-US">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6583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9843" y="2907959"/>
            <a:ext cx="9144000" cy="632958"/>
          </a:xfrm>
        </p:spPr>
        <p:txBody>
          <a:bodyPr anchor="t">
            <a:normAutofit/>
          </a:bodyPr>
          <a:lstStyle>
            <a:lvl1pPr algn="l">
              <a:defRPr sz="4000">
                <a:solidFill>
                  <a:srgbClr val="FE552F"/>
                </a:solidFill>
              </a:defRPr>
            </a:lvl1pPr>
          </a:lstStyle>
          <a:p>
            <a:r>
              <a:rPr lang="en-US" dirty="0"/>
              <a:t>CLICK TO EDIT MASTER TITLE STYLE</a:t>
            </a:r>
          </a:p>
        </p:txBody>
      </p:sp>
      <p:sp>
        <p:nvSpPr>
          <p:cNvPr id="5" name="Footer Placeholder 4"/>
          <p:cNvSpPr>
            <a:spLocks noGrp="1"/>
          </p:cNvSpPr>
          <p:nvPr>
            <p:ph type="ftr" sz="quarter" idx="11"/>
          </p:nvPr>
        </p:nvSpPr>
        <p:spPr/>
        <p:txBody>
          <a:bodyPr/>
          <a:lstStyle/>
          <a:p>
            <a:r>
              <a:rPr lang="en-US" dirty="0"/>
              <a:t>CONFIDENTIAL AND PROPRIETARY INFORMATION. © 2015 SOGETI USA LLC</a:t>
            </a:r>
          </a:p>
        </p:txBody>
      </p:sp>
      <p:sp>
        <p:nvSpPr>
          <p:cNvPr id="11" name="Text Placeholder 7"/>
          <p:cNvSpPr>
            <a:spLocks noGrp="1"/>
          </p:cNvSpPr>
          <p:nvPr>
            <p:ph type="body" sz="quarter" idx="13" hasCustomPrompt="1"/>
          </p:nvPr>
        </p:nvSpPr>
        <p:spPr>
          <a:xfrm>
            <a:off x="239843" y="3540917"/>
            <a:ext cx="6070600" cy="315912"/>
          </a:xfrm>
        </p:spPr>
        <p:txBody>
          <a:bodyPr>
            <a:noAutofit/>
          </a:bodyPr>
          <a:lstStyle>
            <a:lvl1pPr marL="0" indent="0">
              <a:buNone/>
              <a:defRPr sz="2000" baseline="0">
                <a:solidFill>
                  <a:schemeClr val="bg1"/>
                </a:solidFill>
              </a:defRPr>
            </a:lvl1pPr>
          </a:lstStyle>
          <a:p>
            <a:pPr lvl="0"/>
            <a:r>
              <a:rPr lang="en-US" dirty="0"/>
              <a:t>Click to add a little subtitle</a:t>
            </a:r>
          </a:p>
        </p:txBody>
      </p:sp>
      <p:sp>
        <p:nvSpPr>
          <p:cNvPr id="7" name="Slide Number Placeholder 5"/>
          <p:cNvSpPr>
            <a:spLocks noGrp="1"/>
          </p:cNvSpPr>
          <p:nvPr>
            <p:ph type="sldNum" sz="quarter" idx="12"/>
          </p:nvPr>
        </p:nvSpPr>
        <p:spPr>
          <a:xfrm>
            <a:off x="0" y="6494578"/>
            <a:ext cx="486064" cy="365125"/>
          </a:xfrm>
          <a:prstGeom prst="rect">
            <a:avLst/>
          </a:prstGeom>
        </p:spPr>
        <p:txBody>
          <a:bodyPr/>
          <a:lstStyle/>
          <a:p>
            <a:fld id="{89B52C92-7CC8-4344-907B-65DD82B95168}" type="slidenum">
              <a:rPr lang="en-US" smtClean="0"/>
              <a:t>‹#›</a:t>
            </a:fld>
            <a:endParaRPr lang="en-US" dirty="0"/>
          </a:p>
        </p:txBody>
      </p:sp>
    </p:spTree>
    <p:extLst>
      <p:ext uri="{BB962C8B-B14F-4D97-AF65-F5344CB8AC3E}">
        <p14:creationId xmlns:p14="http://schemas.microsoft.com/office/powerpoint/2010/main" val="214658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alphaModFix amt="20000"/>
            <a:extLst>
              <a:ext uri="{28A0092B-C50C-407E-A947-70E740481C1C}">
                <a14:useLocalDpi xmlns:a14="http://schemas.microsoft.com/office/drawing/2010/main"/>
              </a:ext>
            </a:extLst>
          </a:blip>
          <a:stretch>
            <a:fillRect/>
          </a:stretch>
        </p:blipFill>
        <p:spPr>
          <a:xfrm>
            <a:off x="9609144" y="290343"/>
            <a:ext cx="2308832" cy="529361"/>
          </a:xfrm>
          <a:prstGeom prst="rect">
            <a:avLst/>
          </a:prstGeom>
        </p:spPr>
      </p:pic>
      <p:sp>
        <p:nvSpPr>
          <p:cNvPr id="2" name="Title 1"/>
          <p:cNvSpPr>
            <a:spLocks noGrp="1"/>
          </p:cNvSpPr>
          <p:nvPr>
            <p:ph type="title" hasCustomPrompt="1"/>
          </p:nvPr>
        </p:nvSpPr>
        <p:spPr>
          <a:xfrm>
            <a:off x="239844" y="254834"/>
            <a:ext cx="8664314" cy="599605"/>
          </a:xfrm>
        </p:spPr>
        <p:txBody>
          <a:bodyPr anchor="t">
            <a:normAutofit/>
          </a:bodyPr>
          <a:lstStyle>
            <a:lvl1pPr algn="l">
              <a:defRPr sz="4000">
                <a:solidFill>
                  <a:srgbClr val="FE552F"/>
                </a:solidFill>
              </a:defRPr>
            </a:lvl1pPr>
          </a:lstStyle>
          <a:p>
            <a:r>
              <a:rPr lang="en-US" dirty="0"/>
              <a:t>CLICK TO EDIT MASTER TITLE STYLE</a:t>
            </a:r>
          </a:p>
        </p:txBody>
      </p:sp>
      <p:sp>
        <p:nvSpPr>
          <p:cNvPr id="3" name="Content Placeholder 2"/>
          <p:cNvSpPr>
            <a:spLocks noGrp="1"/>
          </p:cNvSpPr>
          <p:nvPr>
            <p:ph idx="1"/>
          </p:nvPr>
        </p:nvSpPr>
        <p:spPr>
          <a:xfrm>
            <a:off x="239843" y="1567543"/>
            <a:ext cx="11113957" cy="46094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422073" y="6494578"/>
            <a:ext cx="5347854" cy="365125"/>
          </a:xfrm>
        </p:spPr>
        <p:txBody>
          <a:bodyPr/>
          <a:lstStyle>
            <a:lvl1pPr>
              <a:defRPr sz="1200"/>
            </a:lvl1pPr>
          </a:lstStyle>
          <a:p>
            <a:r>
              <a:rPr lang="en-US" dirty="0"/>
              <a:t>CONFIDENTIAL AND PROPRIETARY INFORMATION. © 2015 SOGETI USA LLC</a:t>
            </a:r>
          </a:p>
        </p:txBody>
      </p:sp>
      <p:sp>
        <p:nvSpPr>
          <p:cNvPr id="6" name="Slide Number Placeholder 5"/>
          <p:cNvSpPr>
            <a:spLocks noGrp="1"/>
          </p:cNvSpPr>
          <p:nvPr>
            <p:ph type="sldNum" sz="quarter" idx="12"/>
          </p:nvPr>
        </p:nvSpPr>
        <p:spPr>
          <a:xfrm>
            <a:off x="0" y="6494578"/>
            <a:ext cx="486064" cy="365125"/>
          </a:xfrm>
          <a:prstGeom prst="rect">
            <a:avLst/>
          </a:prstGeom>
        </p:spPr>
        <p:txBody>
          <a:bodyPr anchor="ctr"/>
          <a:lstStyle>
            <a:lvl1pPr algn="ctr">
              <a:defRPr lang="en-US" sz="1200" kern="1200" smtClean="0">
                <a:solidFill>
                  <a:schemeClr val="bg1"/>
                </a:solidFill>
                <a:latin typeface="+mn-lt"/>
                <a:ea typeface="+mn-ea"/>
                <a:cs typeface="+mn-cs"/>
              </a:defRPr>
            </a:lvl1pPr>
          </a:lstStyle>
          <a:p>
            <a:fld id="{89B52C92-7CC8-4344-907B-65DD82B95168}" type="slidenum">
              <a:rPr lang="en-US" smtClean="0"/>
              <a:pPr/>
              <a:t>‹#›</a:t>
            </a:fld>
            <a:endParaRPr lang="en-US" dirty="0"/>
          </a:p>
        </p:txBody>
      </p:sp>
      <p:sp>
        <p:nvSpPr>
          <p:cNvPr id="8" name="Text Placeholder 7"/>
          <p:cNvSpPr>
            <a:spLocks noGrp="1"/>
          </p:cNvSpPr>
          <p:nvPr>
            <p:ph type="body" sz="quarter" idx="13" hasCustomPrompt="1"/>
          </p:nvPr>
        </p:nvSpPr>
        <p:spPr>
          <a:xfrm>
            <a:off x="239843" y="856142"/>
            <a:ext cx="6070600" cy="315912"/>
          </a:xfrm>
        </p:spPr>
        <p:txBody>
          <a:bodyPr>
            <a:noAutofit/>
          </a:bodyPr>
          <a:lstStyle>
            <a:lvl1pPr marL="0" indent="0">
              <a:buNone/>
              <a:defRPr sz="2000" baseline="0">
                <a:solidFill>
                  <a:schemeClr val="bg2">
                    <a:lumMod val="75000"/>
                  </a:schemeClr>
                </a:solidFill>
              </a:defRPr>
            </a:lvl1pPr>
          </a:lstStyle>
          <a:p>
            <a:pPr lvl="0"/>
            <a:r>
              <a:rPr lang="en-US" dirty="0"/>
              <a:t>Click to add a little subtitle</a:t>
            </a:r>
          </a:p>
        </p:txBody>
      </p:sp>
    </p:spTree>
    <p:extLst>
      <p:ext uri="{BB962C8B-B14F-4D97-AF65-F5344CB8AC3E}">
        <p14:creationId xmlns:p14="http://schemas.microsoft.com/office/powerpoint/2010/main" val="493394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9843" y="2907959"/>
            <a:ext cx="9144000" cy="632958"/>
          </a:xfrm>
        </p:spPr>
        <p:txBody>
          <a:bodyPr anchor="t">
            <a:normAutofit/>
          </a:bodyPr>
          <a:lstStyle>
            <a:lvl1pPr algn="l">
              <a:defRPr sz="4000">
                <a:solidFill>
                  <a:srgbClr val="FE552F"/>
                </a:solidFill>
              </a:defRPr>
            </a:lvl1pPr>
          </a:lstStyle>
          <a:p>
            <a:r>
              <a:rPr lang="en-US" dirty="0"/>
              <a:t>CLICK TO EDIT MASTER TITLE STYLE</a:t>
            </a:r>
          </a:p>
        </p:txBody>
      </p:sp>
      <p:sp>
        <p:nvSpPr>
          <p:cNvPr id="5" name="Footer Placeholder 4"/>
          <p:cNvSpPr>
            <a:spLocks noGrp="1"/>
          </p:cNvSpPr>
          <p:nvPr>
            <p:ph type="ftr" sz="quarter" idx="11"/>
          </p:nvPr>
        </p:nvSpPr>
        <p:spPr/>
        <p:txBody>
          <a:bodyPr/>
          <a:lstStyle/>
          <a:p>
            <a:r>
              <a:rPr lang="en-US"/>
              <a:t>CONFIDENTIAL AND PROPRIETARY INFORMATION. © 2015 SOGETI USA LLC</a:t>
            </a:r>
            <a:endParaRPr lang="en-US" dirty="0"/>
          </a:p>
        </p:txBody>
      </p:sp>
      <p:sp>
        <p:nvSpPr>
          <p:cNvPr id="11" name="Text Placeholder 7"/>
          <p:cNvSpPr>
            <a:spLocks noGrp="1"/>
          </p:cNvSpPr>
          <p:nvPr>
            <p:ph type="body" sz="quarter" idx="13" hasCustomPrompt="1"/>
          </p:nvPr>
        </p:nvSpPr>
        <p:spPr>
          <a:xfrm>
            <a:off x="239843" y="3540917"/>
            <a:ext cx="6070600" cy="315912"/>
          </a:xfrm>
        </p:spPr>
        <p:txBody>
          <a:bodyPr>
            <a:noAutofit/>
          </a:bodyPr>
          <a:lstStyle>
            <a:lvl1pPr marL="0" indent="0">
              <a:buNone/>
              <a:defRPr sz="2000" baseline="0">
                <a:solidFill>
                  <a:srgbClr val="404041"/>
                </a:solidFill>
              </a:defRPr>
            </a:lvl1pPr>
          </a:lstStyle>
          <a:p>
            <a:pPr lvl="0"/>
            <a:r>
              <a:rPr lang="en-US" dirty="0"/>
              <a:t>Click to add a little subtitle</a:t>
            </a:r>
          </a:p>
        </p:txBody>
      </p:sp>
      <p:sp>
        <p:nvSpPr>
          <p:cNvPr id="7" name="Slide Number Placeholder 5"/>
          <p:cNvSpPr>
            <a:spLocks noGrp="1"/>
          </p:cNvSpPr>
          <p:nvPr>
            <p:ph type="sldNum" sz="quarter" idx="12"/>
          </p:nvPr>
        </p:nvSpPr>
        <p:spPr>
          <a:xfrm>
            <a:off x="0" y="6494578"/>
            <a:ext cx="486064" cy="365125"/>
          </a:xfrm>
          <a:prstGeom prst="rect">
            <a:avLst/>
          </a:prstGeom>
        </p:spPr>
        <p:txBody>
          <a:bodyPr/>
          <a:lstStyle/>
          <a:p>
            <a:fld id="{89B52C92-7CC8-4344-907B-65DD82B95168}" type="slidenum">
              <a:rPr lang="en-US" smtClean="0"/>
              <a:t>‹#›</a:t>
            </a:fld>
            <a:endParaRPr lang="en-US" dirty="0"/>
          </a:p>
        </p:txBody>
      </p:sp>
    </p:spTree>
    <p:extLst>
      <p:ext uri="{BB962C8B-B14F-4D97-AF65-F5344CB8AC3E}">
        <p14:creationId xmlns:p14="http://schemas.microsoft.com/office/powerpoint/2010/main" val="95296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844" y="254834"/>
            <a:ext cx="8664314" cy="599605"/>
          </a:xfrm>
        </p:spPr>
        <p:txBody>
          <a:bodyPr anchor="t">
            <a:normAutofit/>
          </a:bodyPr>
          <a:lstStyle>
            <a:lvl1pPr algn="l">
              <a:defRPr sz="4000">
                <a:solidFill>
                  <a:srgbClr val="FE552F"/>
                </a:solidFill>
              </a:defRPr>
            </a:lvl1pPr>
          </a:lstStyle>
          <a:p>
            <a:r>
              <a:rPr lang="en-US" dirty="0"/>
              <a:t>CLICK TO EDIT MASTER TITLE STYLE</a:t>
            </a:r>
          </a:p>
        </p:txBody>
      </p:sp>
      <p:sp>
        <p:nvSpPr>
          <p:cNvPr id="3" name="Content Placeholder 2"/>
          <p:cNvSpPr>
            <a:spLocks noGrp="1"/>
          </p:cNvSpPr>
          <p:nvPr>
            <p:ph idx="1"/>
          </p:nvPr>
        </p:nvSpPr>
        <p:spPr>
          <a:xfrm>
            <a:off x="239843" y="1567543"/>
            <a:ext cx="11113957" cy="4609420"/>
          </a:xfrm>
        </p:spPr>
        <p:txBody>
          <a:bodyPr/>
          <a:lstStyle>
            <a:lvl1pPr>
              <a:defRPr>
                <a:solidFill>
                  <a:srgbClr val="404041"/>
                </a:solidFill>
              </a:defRPr>
            </a:lvl1pPr>
            <a:lvl2pPr>
              <a:defRPr>
                <a:solidFill>
                  <a:srgbClr val="404041"/>
                </a:solidFill>
              </a:defRPr>
            </a:lvl2pPr>
            <a:lvl3pPr>
              <a:defRPr>
                <a:solidFill>
                  <a:srgbClr val="404041"/>
                </a:solidFill>
              </a:defRPr>
            </a:lvl3pPr>
            <a:lvl4pPr>
              <a:defRPr>
                <a:solidFill>
                  <a:srgbClr val="404041"/>
                </a:solidFill>
              </a:defRPr>
            </a:lvl4pPr>
            <a:lvl5pPr>
              <a:defRPr>
                <a:solidFill>
                  <a:srgbClr val="40404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422073" y="6494578"/>
            <a:ext cx="5347854" cy="365125"/>
          </a:xfrm>
        </p:spPr>
        <p:txBody>
          <a:bodyPr/>
          <a:lstStyle>
            <a:lvl1pPr>
              <a:defRPr sz="1200"/>
            </a:lvl1pPr>
          </a:lstStyle>
          <a:p>
            <a:r>
              <a:rPr lang="en-US"/>
              <a:t>CONFIDENTIAL AND PROPRIETARY INFORMATION. © 2015 SOGETI USA LLC</a:t>
            </a:r>
            <a:endParaRPr lang="en-US" dirty="0"/>
          </a:p>
        </p:txBody>
      </p:sp>
      <p:sp>
        <p:nvSpPr>
          <p:cNvPr id="6" name="Slide Number Placeholder 5"/>
          <p:cNvSpPr>
            <a:spLocks noGrp="1"/>
          </p:cNvSpPr>
          <p:nvPr>
            <p:ph type="sldNum" sz="quarter" idx="12"/>
          </p:nvPr>
        </p:nvSpPr>
        <p:spPr>
          <a:xfrm>
            <a:off x="0" y="6494578"/>
            <a:ext cx="486064" cy="365125"/>
          </a:xfrm>
          <a:prstGeom prst="rect">
            <a:avLst/>
          </a:prstGeom>
        </p:spPr>
        <p:txBody>
          <a:bodyPr anchor="ctr"/>
          <a:lstStyle>
            <a:lvl1pPr algn="ctr">
              <a:defRPr lang="en-US" sz="1200" kern="1200" smtClean="0">
                <a:solidFill>
                  <a:schemeClr val="bg1"/>
                </a:solidFill>
                <a:latin typeface="+mn-lt"/>
                <a:ea typeface="+mn-ea"/>
                <a:cs typeface="+mn-cs"/>
              </a:defRPr>
            </a:lvl1pPr>
          </a:lstStyle>
          <a:p>
            <a:fld id="{89B52C92-7CC8-4344-907B-65DD82B95168}" type="slidenum">
              <a:rPr lang="en-US" smtClean="0"/>
              <a:pPr/>
              <a:t>‹#›</a:t>
            </a:fld>
            <a:endParaRPr lang="en-US" dirty="0"/>
          </a:p>
        </p:txBody>
      </p:sp>
      <p:sp>
        <p:nvSpPr>
          <p:cNvPr id="8" name="Text Placeholder 7"/>
          <p:cNvSpPr>
            <a:spLocks noGrp="1"/>
          </p:cNvSpPr>
          <p:nvPr>
            <p:ph type="body" sz="quarter" idx="13" hasCustomPrompt="1"/>
          </p:nvPr>
        </p:nvSpPr>
        <p:spPr>
          <a:xfrm>
            <a:off x="239843" y="856142"/>
            <a:ext cx="6070600" cy="315912"/>
          </a:xfrm>
        </p:spPr>
        <p:txBody>
          <a:bodyPr>
            <a:noAutofit/>
          </a:bodyPr>
          <a:lstStyle>
            <a:lvl1pPr marL="0" indent="0">
              <a:buNone/>
              <a:defRPr sz="2000" baseline="0">
                <a:solidFill>
                  <a:schemeClr val="bg2">
                    <a:lumMod val="75000"/>
                  </a:schemeClr>
                </a:solidFill>
              </a:defRPr>
            </a:lvl1pPr>
          </a:lstStyle>
          <a:p>
            <a:pPr lvl="0"/>
            <a:r>
              <a:rPr lang="en-US" dirty="0"/>
              <a:t>Click to add a little subtitle</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609144" y="290343"/>
            <a:ext cx="2308766" cy="528586"/>
          </a:xfrm>
          <a:prstGeom prst="rect">
            <a:avLst/>
          </a:prstGeom>
        </p:spPr>
      </p:pic>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09144" y="290343"/>
            <a:ext cx="2308766" cy="528586"/>
          </a:xfrm>
          <a:prstGeom prst="rect">
            <a:avLst/>
          </a:prstGeom>
        </p:spPr>
      </p:pic>
    </p:spTree>
    <p:extLst>
      <p:ext uri="{BB962C8B-B14F-4D97-AF65-F5344CB8AC3E}">
        <p14:creationId xmlns:p14="http://schemas.microsoft.com/office/powerpoint/2010/main" val="259820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9843" y="2907959"/>
            <a:ext cx="9144000" cy="632958"/>
          </a:xfrm>
        </p:spPr>
        <p:txBody>
          <a:bodyPr anchor="t">
            <a:normAutofit/>
          </a:bodyPr>
          <a:lstStyle>
            <a:lvl1pPr algn="l">
              <a:defRPr sz="4000">
                <a:solidFill>
                  <a:srgbClr val="FE552F"/>
                </a:solidFill>
              </a:defRPr>
            </a:lvl1pPr>
          </a:lstStyle>
          <a:p>
            <a:r>
              <a:rPr lang="en-US" dirty="0"/>
              <a:t>CLICK TO EDIT MASTER TITLE STYLE</a:t>
            </a:r>
          </a:p>
        </p:txBody>
      </p:sp>
      <p:sp>
        <p:nvSpPr>
          <p:cNvPr id="5" name="Footer Placeholder 4"/>
          <p:cNvSpPr>
            <a:spLocks noGrp="1"/>
          </p:cNvSpPr>
          <p:nvPr>
            <p:ph type="ftr" sz="quarter" idx="11"/>
          </p:nvPr>
        </p:nvSpPr>
        <p:spPr/>
        <p:txBody>
          <a:bodyPr/>
          <a:lstStyle/>
          <a:p>
            <a:r>
              <a:rPr lang="en-US" dirty="0"/>
              <a:t>CONFIDENTIAL AND PROPRIETARY INFORMATION. © 2015 SOGETI USA LLC</a:t>
            </a:r>
          </a:p>
        </p:txBody>
      </p:sp>
      <p:sp>
        <p:nvSpPr>
          <p:cNvPr id="11" name="Text Placeholder 7"/>
          <p:cNvSpPr>
            <a:spLocks noGrp="1"/>
          </p:cNvSpPr>
          <p:nvPr>
            <p:ph type="body" sz="quarter" idx="13" hasCustomPrompt="1"/>
          </p:nvPr>
        </p:nvSpPr>
        <p:spPr>
          <a:xfrm>
            <a:off x="239843" y="3540917"/>
            <a:ext cx="6070600" cy="315912"/>
          </a:xfrm>
        </p:spPr>
        <p:txBody>
          <a:bodyPr>
            <a:noAutofit/>
          </a:bodyPr>
          <a:lstStyle>
            <a:lvl1pPr marL="0" indent="0">
              <a:buNone/>
              <a:defRPr sz="2000" baseline="0">
                <a:solidFill>
                  <a:srgbClr val="404041"/>
                </a:solidFill>
              </a:defRPr>
            </a:lvl1pPr>
          </a:lstStyle>
          <a:p>
            <a:pPr lvl="0"/>
            <a:r>
              <a:rPr lang="en-US" dirty="0"/>
              <a:t>Click to add a little subtitle</a:t>
            </a:r>
          </a:p>
        </p:txBody>
      </p:sp>
      <p:sp>
        <p:nvSpPr>
          <p:cNvPr id="7" name="Slide Number Placeholder 5"/>
          <p:cNvSpPr>
            <a:spLocks noGrp="1"/>
          </p:cNvSpPr>
          <p:nvPr>
            <p:ph type="sldNum" sz="quarter" idx="12"/>
          </p:nvPr>
        </p:nvSpPr>
        <p:spPr>
          <a:xfrm>
            <a:off x="0" y="6494578"/>
            <a:ext cx="486064" cy="365125"/>
          </a:xfrm>
          <a:prstGeom prst="rect">
            <a:avLst/>
          </a:prstGeom>
        </p:spPr>
        <p:txBody>
          <a:bodyPr/>
          <a:lstStyle/>
          <a:p>
            <a:fld id="{89B52C92-7CC8-4344-907B-65DD82B95168}" type="slidenum">
              <a:rPr lang="en-US" smtClean="0"/>
              <a:t>‹#›</a:t>
            </a:fld>
            <a:endParaRPr lang="en-US" dirty="0"/>
          </a:p>
        </p:txBody>
      </p:sp>
    </p:spTree>
    <p:extLst>
      <p:ext uri="{BB962C8B-B14F-4D97-AF65-F5344CB8AC3E}">
        <p14:creationId xmlns:p14="http://schemas.microsoft.com/office/powerpoint/2010/main" val="32995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844" y="254834"/>
            <a:ext cx="8664314" cy="599605"/>
          </a:xfrm>
        </p:spPr>
        <p:txBody>
          <a:bodyPr anchor="t">
            <a:normAutofit/>
          </a:bodyPr>
          <a:lstStyle>
            <a:lvl1pPr algn="l">
              <a:defRPr sz="4000">
                <a:solidFill>
                  <a:srgbClr val="FE552F"/>
                </a:solidFill>
              </a:defRPr>
            </a:lvl1pPr>
          </a:lstStyle>
          <a:p>
            <a:r>
              <a:rPr lang="en-US" dirty="0"/>
              <a:t>CLICK TO EDIT MASTER TITLE STYLE</a:t>
            </a:r>
          </a:p>
        </p:txBody>
      </p:sp>
      <p:sp>
        <p:nvSpPr>
          <p:cNvPr id="3" name="Content Placeholder 2"/>
          <p:cNvSpPr>
            <a:spLocks noGrp="1"/>
          </p:cNvSpPr>
          <p:nvPr>
            <p:ph idx="1"/>
          </p:nvPr>
        </p:nvSpPr>
        <p:spPr>
          <a:xfrm>
            <a:off x="239843" y="1567543"/>
            <a:ext cx="11113957" cy="4609420"/>
          </a:xfrm>
        </p:spPr>
        <p:txBody>
          <a:bodyPr/>
          <a:lstStyle>
            <a:lvl1pPr>
              <a:defRPr>
                <a:solidFill>
                  <a:srgbClr val="404041"/>
                </a:solidFill>
              </a:defRPr>
            </a:lvl1pPr>
            <a:lvl2pPr>
              <a:defRPr>
                <a:solidFill>
                  <a:srgbClr val="404041"/>
                </a:solidFill>
              </a:defRPr>
            </a:lvl2pPr>
            <a:lvl3pPr>
              <a:defRPr>
                <a:solidFill>
                  <a:srgbClr val="404041"/>
                </a:solidFill>
              </a:defRPr>
            </a:lvl3pPr>
            <a:lvl4pPr>
              <a:defRPr>
                <a:solidFill>
                  <a:srgbClr val="404041"/>
                </a:solidFill>
              </a:defRPr>
            </a:lvl4pPr>
            <a:lvl5pPr>
              <a:defRPr>
                <a:solidFill>
                  <a:srgbClr val="40404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422073" y="6494578"/>
            <a:ext cx="5347854" cy="365125"/>
          </a:xfrm>
        </p:spPr>
        <p:txBody>
          <a:bodyPr/>
          <a:lstStyle>
            <a:lvl1pPr>
              <a:defRPr sz="1200"/>
            </a:lvl1pPr>
          </a:lstStyle>
          <a:p>
            <a:r>
              <a:rPr lang="en-US" dirty="0"/>
              <a:t>CONFIDENTIAL AND PROPRIETARY INFORMATION. © 2015 SOGETI USA LLC</a:t>
            </a:r>
          </a:p>
        </p:txBody>
      </p:sp>
      <p:sp>
        <p:nvSpPr>
          <p:cNvPr id="6" name="Slide Number Placeholder 5"/>
          <p:cNvSpPr>
            <a:spLocks noGrp="1"/>
          </p:cNvSpPr>
          <p:nvPr>
            <p:ph type="sldNum" sz="quarter" idx="12"/>
          </p:nvPr>
        </p:nvSpPr>
        <p:spPr>
          <a:xfrm>
            <a:off x="0" y="6494578"/>
            <a:ext cx="486064" cy="365125"/>
          </a:xfrm>
          <a:prstGeom prst="rect">
            <a:avLst/>
          </a:prstGeom>
        </p:spPr>
        <p:txBody>
          <a:bodyPr anchor="ctr"/>
          <a:lstStyle>
            <a:lvl1pPr algn="ctr">
              <a:defRPr lang="en-US" sz="1200" kern="1200" smtClean="0">
                <a:solidFill>
                  <a:schemeClr val="bg1"/>
                </a:solidFill>
                <a:latin typeface="+mn-lt"/>
                <a:ea typeface="+mn-ea"/>
                <a:cs typeface="+mn-cs"/>
              </a:defRPr>
            </a:lvl1pPr>
          </a:lstStyle>
          <a:p>
            <a:fld id="{89B52C92-7CC8-4344-907B-65DD82B95168}" type="slidenum">
              <a:rPr lang="en-US" smtClean="0"/>
              <a:pPr/>
              <a:t>‹#›</a:t>
            </a:fld>
            <a:endParaRPr lang="en-US" dirty="0"/>
          </a:p>
        </p:txBody>
      </p:sp>
      <p:sp>
        <p:nvSpPr>
          <p:cNvPr id="8" name="Text Placeholder 7"/>
          <p:cNvSpPr>
            <a:spLocks noGrp="1"/>
          </p:cNvSpPr>
          <p:nvPr>
            <p:ph type="body" sz="quarter" idx="13" hasCustomPrompt="1"/>
          </p:nvPr>
        </p:nvSpPr>
        <p:spPr>
          <a:xfrm>
            <a:off x="239843" y="856142"/>
            <a:ext cx="6070600" cy="315912"/>
          </a:xfrm>
        </p:spPr>
        <p:txBody>
          <a:bodyPr>
            <a:noAutofit/>
          </a:bodyPr>
          <a:lstStyle>
            <a:lvl1pPr marL="0" indent="0">
              <a:buNone/>
              <a:defRPr sz="2000" baseline="0">
                <a:solidFill>
                  <a:schemeClr val="bg2">
                    <a:lumMod val="75000"/>
                  </a:schemeClr>
                </a:solidFill>
              </a:defRPr>
            </a:lvl1pPr>
          </a:lstStyle>
          <a:p>
            <a:pPr lvl="0"/>
            <a:r>
              <a:rPr lang="en-US" dirty="0"/>
              <a:t>Click to add a little subtitle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09144" y="290343"/>
            <a:ext cx="2308766" cy="528586"/>
          </a:xfrm>
          <a:prstGeom prst="rect">
            <a:avLst/>
          </a:prstGeom>
        </p:spPr>
      </p:pic>
    </p:spTree>
    <p:extLst>
      <p:ext uri="{BB962C8B-B14F-4D97-AF65-F5344CB8AC3E}">
        <p14:creationId xmlns:p14="http://schemas.microsoft.com/office/powerpoint/2010/main" val="118046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2_Title and Content">
    <p:spTree>
      <p:nvGrpSpPr>
        <p:cNvPr id="1" name=""/>
        <p:cNvGrpSpPr/>
        <p:nvPr/>
      </p:nvGrpSpPr>
      <p:grpSpPr>
        <a:xfrm>
          <a:off x="0" y="0"/>
          <a:ext cx="0" cy="0"/>
          <a:chOff x="0" y="0"/>
          <a:chExt cx="0" cy="0"/>
        </a:xfrm>
      </p:grpSpPr>
      <p:pic>
        <p:nvPicPr>
          <p:cNvPr id="4" name="Picture 8" descr="logo"/>
          <p:cNvPicPr>
            <a:picLocks noChangeAspect="1" noChangeArrowheads="1"/>
          </p:cNvPicPr>
          <p:nvPr userDrawn="1"/>
        </p:nvPicPr>
        <p:blipFill>
          <a:blip r:embed="rId2" cstate="print"/>
          <a:srcRect/>
          <a:stretch>
            <a:fillRect/>
          </a:stretch>
        </p:blipFill>
        <p:spPr bwMode="auto">
          <a:xfrm>
            <a:off x="9734552" y="6327776"/>
            <a:ext cx="2254249" cy="377825"/>
          </a:xfrm>
          <a:prstGeom prst="rect">
            <a:avLst/>
          </a:prstGeom>
          <a:noFill/>
          <a:ln w="9525">
            <a:noFill/>
            <a:miter lim="800000"/>
            <a:headEnd/>
            <a:tailEnd/>
          </a:ln>
        </p:spPr>
      </p:pic>
      <p:pic>
        <p:nvPicPr>
          <p:cNvPr id="5" name="Picture 10" descr="top"/>
          <p:cNvPicPr>
            <a:picLocks noChangeAspect="1" noChangeArrowheads="1"/>
          </p:cNvPicPr>
          <p:nvPr userDrawn="1"/>
        </p:nvPicPr>
        <p:blipFill>
          <a:blip r:embed="rId3" cstate="print"/>
          <a:srcRect/>
          <a:stretch>
            <a:fillRect/>
          </a:stretch>
        </p:blipFill>
        <p:spPr bwMode="auto">
          <a:xfrm>
            <a:off x="0" y="1"/>
            <a:ext cx="12192000" cy="1158875"/>
          </a:xfrm>
          <a:prstGeom prst="rect">
            <a:avLst/>
          </a:prstGeom>
          <a:noFill/>
          <a:ln w="9525">
            <a:noFill/>
            <a:miter lim="800000"/>
            <a:headEnd/>
            <a:tailEnd/>
          </a:ln>
        </p:spPr>
      </p:pic>
      <p:sp>
        <p:nvSpPr>
          <p:cNvPr id="2" name="Title 1"/>
          <p:cNvSpPr>
            <a:spLocks noGrp="1"/>
          </p:cNvSpPr>
          <p:nvPr>
            <p:ph type="title"/>
          </p:nvPr>
        </p:nvSpPr>
        <p:spPr>
          <a:xfrm>
            <a:off x="568960" y="350521"/>
            <a:ext cx="11032067" cy="460375"/>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914400" y="1203960"/>
            <a:ext cx="10668000" cy="5059363"/>
          </a:xfrm>
          <a:prstGeom prst="rect">
            <a:avLst/>
          </a:prstGeom>
        </p:spPr>
        <p:txBody>
          <a:bodyPr/>
          <a:lstStyle>
            <a:lvl2pPr>
              <a:buClr>
                <a:srgbClr val="AF2626"/>
              </a:buClr>
              <a:buFont typeface="Verdana" pitchFamily="34" charset="0"/>
              <a:buChar char="&gt;"/>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3"/>
          <p:cNvSpPr>
            <a:spLocks noGrp="1"/>
          </p:cNvSpPr>
          <p:nvPr>
            <p:ph type="sldNum" sz="quarter" idx="10"/>
          </p:nvPr>
        </p:nvSpPr>
        <p:spPr>
          <a:xfrm>
            <a:off x="8714317" y="6311900"/>
            <a:ext cx="2844800" cy="476250"/>
          </a:xfrm>
        </p:spPr>
        <p:txBody>
          <a:bodyPr/>
          <a:lstStyle>
            <a:lvl1pPr>
              <a:defRPr sz="1400" smtClean="0"/>
            </a:lvl1pPr>
          </a:lstStyle>
          <a:p>
            <a:pPr>
              <a:defRPr/>
            </a:pPr>
            <a:fld id="{424EA6CF-86E4-49FE-8C0E-0361B2F1CCA5}" type="slidenum">
              <a:rPr lang="en-US"/>
              <a:pPr>
                <a:defRPr/>
              </a:pPr>
              <a:t>‹#›</a:t>
            </a:fld>
            <a:endParaRPr lang="en-US" dirty="0"/>
          </a:p>
        </p:txBody>
      </p:sp>
      <p:sp>
        <p:nvSpPr>
          <p:cNvPr id="9" name="Text Box 21"/>
          <p:cNvSpPr txBox="1">
            <a:spLocks noChangeArrowheads="1"/>
          </p:cNvSpPr>
          <p:nvPr userDrawn="1"/>
        </p:nvSpPr>
        <p:spPr bwMode="auto">
          <a:xfrm>
            <a:off x="3087806" y="6403622"/>
            <a:ext cx="3079689" cy="246221"/>
          </a:xfrm>
          <a:prstGeom prst="rect">
            <a:avLst/>
          </a:prstGeom>
          <a:noFill/>
          <a:ln w="9525">
            <a:noFill/>
            <a:miter lim="800000"/>
            <a:headEnd/>
            <a:tailEnd/>
          </a:ln>
          <a:effectLst/>
        </p:spPr>
        <p:txBody>
          <a:bodyPr wrap="none">
            <a:spAutoFit/>
          </a:bodyPr>
          <a:lstStyle/>
          <a:p>
            <a:pPr defTabSz="717550" eaLnBrk="0" hangingPunct="0">
              <a:defRPr/>
            </a:pPr>
            <a:r>
              <a:rPr lang="nl-NL" sz="1000" b="0" i="1" dirty="0">
                <a:solidFill>
                  <a:schemeClr val="tx1"/>
                </a:solidFill>
              </a:rPr>
              <a:t>Property of Sogeti USA - do not copy without permission</a:t>
            </a:r>
          </a:p>
        </p:txBody>
      </p:sp>
    </p:spTree>
    <p:extLst>
      <p:ext uri="{BB962C8B-B14F-4D97-AF65-F5344CB8AC3E}">
        <p14:creationId xmlns:p14="http://schemas.microsoft.com/office/powerpoint/2010/main" val="168133405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9843" y="2907959"/>
            <a:ext cx="9144000" cy="632958"/>
          </a:xfrm>
        </p:spPr>
        <p:txBody>
          <a:bodyPr anchor="t">
            <a:normAutofit/>
          </a:bodyPr>
          <a:lstStyle>
            <a:lvl1pPr algn="l">
              <a:defRPr sz="4000">
                <a:solidFill>
                  <a:srgbClr val="FE552F"/>
                </a:solidFill>
              </a:defRPr>
            </a:lvl1pPr>
          </a:lstStyle>
          <a:p>
            <a:r>
              <a:rPr lang="en-US" dirty="0"/>
              <a:t>CLICK TO EDIT MASTER TITLE STYLE</a:t>
            </a:r>
          </a:p>
        </p:txBody>
      </p:sp>
      <p:sp>
        <p:nvSpPr>
          <p:cNvPr id="5" name="Footer Placeholder 4"/>
          <p:cNvSpPr>
            <a:spLocks noGrp="1"/>
          </p:cNvSpPr>
          <p:nvPr>
            <p:ph type="ftr" sz="quarter" idx="11"/>
          </p:nvPr>
        </p:nvSpPr>
        <p:spPr/>
        <p:txBody>
          <a:bodyPr/>
          <a:lstStyle/>
          <a:p>
            <a:r>
              <a:rPr lang="en-US" dirty="0"/>
              <a:t>CONFIDENTIAL AND PROPRIETARY INFORMATION. © 2015 SOGETI USA LLC</a:t>
            </a:r>
          </a:p>
        </p:txBody>
      </p:sp>
      <p:sp>
        <p:nvSpPr>
          <p:cNvPr id="11" name="Text Placeholder 7"/>
          <p:cNvSpPr>
            <a:spLocks noGrp="1"/>
          </p:cNvSpPr>
          <p:nvPr>
            <p:ph type="body" sz="quarter" idx="13" hasCustomPrompt="1"/>
          </p:nvPr>
        </p:nvSpPr>
        <p:spPr>
          <a:xfrm>
            <a:off x="239843" y="3540917"/>
            <a:ext cx="6070600" cy="315912"/>
          </a:xfrm>
        </p:spPr>
        <p:txBody>
          <a:bodyPr>
            <a:noAutofit/>
          </a:bodyPr>
          <a:lstStyle>
            <a:lvl1pPr marL="0" indent="0">
              <a:buNone/>
              <a:defRPr sz="2000" baseline="0">
                <a:solidFill>
                  <a:schemeClr val="bg1"/>
                </a:solidFill>
              </a:defRPr>
            </a:lvl1pPr>
          </a:lstStyle>
          <a:p>
            <a:pPr lvl="0"/>
            <a:r>
              <a:rPr lang="en-US" dirty="0"/>
              <a:t>Click to add a little subtitle</a:t>
            </a:r>
          </a:p>
        </p:txBody>
      </p:sp>
      <p:sp>
        <p:nvSpPr>
          <p:cNvPr id="7" name="Slide Number Placeholder 5"/>
          <p:cNvSpPr>
            <a:spLocks noGrp="1"/>
          </p:cNvSpPr>
          <p:nvPr>
            <p:ph type="sldNum" sz="quarter" idx="12"/>
          </p:nvPr>
        </p:nvSpPr>
        <p:spPr>
          <a:xfrm>
            <a:off x="0" y="6494578"/>
            <a:ext cx="486064" cy="365125"/>
          </a:xfrm>
          <a:prstGeom prst="rect">
            <a:avLst/>
          </a:prstGeom>
        </p:spPr>
        <p:txBody>
          <a:bodyPr/>
          <a:lstStyle/>
          <a:p>
            <a:fld id="{89B52C92-7CC8-4344-907B-65DD82B95168}" type="slidenum">
              <a:rPr lang="en-US" smtClean="0"/>
              <a:t>‹#›</a:t>
            </a:fld>
            <a:endParaRPr lang="en-US" dirty="0"/>
          </a:p>
        </p:txBody>
      </p:sp>
    </p:spTree>
    <p:extLst>
      <p:ext uri="{BB962C8B-B14F-4D97-AF65-F5344CB8AC3E}">
        <p14:creationId xmlns:p14="http://schemas.microsoft.com/office/powerpoint/2010/main" val="426156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alphaModFix amt="20000"/>
            <a:extLst>
              <a:ext uri="{28A0092B-C50C-407E-A947-70E740481C1C}">
                <a14:useLocalDpi xmlns:a14="http://schemas.microsoft.com/office/drawing/2010/main"/>
              </a:ext>
            </a:extLst>
          </a:blip>
          <a:stretch>
            <a:fillRect/>
          </a:stretch>
        </p:blipFill>
        <p:spPr>
          <a:xfrm>
            <a:off x="9609144" y="290343"/>
            <a:ext cx="2308832" cy="529361"/>
          </a:xfrm>
          <a:prstGeom prst="rect">
            <a:avLst/>
          </a:prstGeom>
        </p:spPr>
      </p:pic>
      <p:sp>
        <p:nvSpPr>
          <p:cNvPr id="2" name="Title 1"/>
          <p:cNvSpPr>
            <a:spLocks noGrp="1"/>
          </p:cNvSpPr>
          <p:nvPr>
            <p:ph type="title" hasCustomPrompt="1"/>
          </p:nvPr>
        </p:nvSpPr>
        <p:spPr>
          <a:xfrm>
            <a:off x="239844" y="254834"/>
            <a:ext cx="8664314" cy="599605"/>
          </a:xfrm>
        </p:spPr>
        <p:txBody>
          <a:bodyPr anchor="t">
            <a:normAutofit/>
          </a:bodyPr>
          <a:lstStyle>
            <a:lvl1pPr algn="l">
              <a:defRPr sz="4000">
                <a:solidFill>
                  <a:srgbClr val="FE552F"/>
                </a:solidFill>
              </a:defRPr>
            </a:lvl1pPr>
          </a:lstStyle>
          <a:p>
            <a:r>
              <a:rPr lang="en-US" dirty="0"/>
              <a:t>CLICK TO EDIT MASTER TITLE STYLE</a:t>
            </a:r>
          </a:p>
        </p:txBody>
      </p:sp>
      <p:sp>
        <p:nvSpPr>
          <p:cNvPr id="3" name="Content Placeholder 2"/>
          <p:cNvSpPr>
            <a:spLocks noGrp="1"/>
          </p:cNvSpPr>
          <p:nvPr>
            <p:ph idx="1"/>
          </p:nvPr>
        </p:nvSpPr>
        <p:spPr>
          <a:xfrm>
            <a:off x="239843" y="1567543"/>
            <a:ext cx="11113957" cy="46094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422073" y="6494578"/>
            <a:ext cx="5347854" cy="365125"/>
          </a:xfrm>
        </p:spPr>
        <p:txBody>
          <a:bodyPr/>
          <a:lstStyle>
            <a:lvl1pPr>
              <a:defRPr sz="1200"/>
            </a:lvl1pPr>
          </a:lstStyle>
          <a:p>
            <a:r>
              <a:rPr lang="en-US" dirty="0"/>
              <a:t>CONFIDENTIAL AND PROPRIETARY INFORMATION. © 2015 SOGETI USA LLC</a:t>
            </a:r>
          </a:p>
        </p:txBody>
      </p:sp>
      <p:sp>
        <p:nvSpPr>
          <p:cNvPr id="6" name="Slide Number Placeholder 5"/>
          <p:cNvSpPr>
            <a:spLocks noGrp="1"/>
          </p:cNvSpPr>
          <p:nvPr>
            <p:ph type="sldNum" sz="quarter" idx="12"/>
          </p:nvPr>
        </p:nvSpPr>
        <p:spPr>
          <a:xfrm>
            <a:off x="0" y="6494578"/>
            <a:ext cx="486064" cy="365125"/>
          </a:xfrm>
          <a:prstGeom prst="rect">
            <a:avLst/>
          </a:prstGeom>
        </p:spPr>
        <p:txBody>
          <a:bodyPr anchor="ctr"/>
          <a:lstStyle>
            <a:lvl1pPr algn="ctr">
              <a:defRPr lang="en-US" sz="1200" kern="1200" smtClean="0">
                <a:solidFill>
                  <a:schemeClr val="bg1"/>
                </a:solidFill>
                <a:latin typeface="+mn-lt"/>
                <a:ea typeface="+mn-ea"/>
                <a:cs typeface="+mn-cs"/>
              </a:defRPr>
            </a:lvl1pPr>
          </a:lstStyle>
          <a:p>
            <a:fld id="{89B52C92-7CC8-4344-907B-65DD82B95168}" type="slidenum">
              <a:rPr lang="en-US" smtClean="0"/>
              <a:pPr/>
              <a:t>‹#›</a:t>
            </a:fld>
            <a:endParaRPr lang="en-US" dirty="0"/>
          </a:p>
        </p:txBody>
      </p:sp>
      <p:sp>
        <p:nvSpPr>
          <p:cNvPr id="8" name="Text Placeholder 7"/>
          <p:cNvSpPr>
            <a:spLocks noGrp="1"/>
          </p:cNvSpPr>
          <p:nvPr>
            <p:ph type="body" sz="quarter" idx="13" hasCustomPrompt="1"/>
          </p:nvPr>
        </p:nvSpPr>
        <p:spPr>
          <a:xfrm>
            <a:off x="239843" y="856142"/>
            <a:ext cx="6070600" cy="315912"/>
          </a:xfrm>
        </p:spPr>
        <p:txBody>
          <a:bodyPr>
            <a:noAutofit/>
          </a:bodyPr>
          <a:lstStyle>
            <a:lvl1pPr marL="0" indent="0">
              <a:buNone/>
              <a:defRPr sz="2000" baseline="0">
                <a:solidFill>
                  <a:schemeClr val="bg2">
                    <a:lumMod val="75000"/>
                  </a:schemeClr>
                </a:solidFill>
              </a:defRPr>
            </a:lvl1pPr>
          </a:lstStyle>
          <a:p>
            <a:pPr lvl="0"/>
            <a:r>
              <a:rPr lang="en-US" dirty="0"/>
              <a:t>Click to add a little subtitle</a:t>
            </a:r>
          </a:p>
        </p:txBody>
      </p:sp>
    </p:spTree>
    <p:extLst>
      <p:ext uri="{BB962C8B-B14F-4D97-AF65-F5344CB8AC3E}">
        <p14:creationId xmlns:p14="http://schemas.microsoft.com/office/powerpoint/2010/main" val="17594521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6130" y="0"/>
            <a:ext cx="1219813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userDrawn="1"/>
        </p:nvSpPr>
        <p:spPr>
          <a:xfrm>
            <a:off x="-6130" y="6494578"/>
            <a:ext cx="12198130" cy="370003"/>
          </a:xfrm>
          <a:custGeom>
            <a:avLst/>
            <a:gdLst>
              <a:gd name="connsiteX0" fmla="*/ 0 w 20128844"/>
              <a:gd name="connsiteY0" fmla="*/ 0 h 777875"/>
              <a:gd name="connsiteX1" fmla="*/ 1806354 w 20128844"/>
              <a:gd name="connsiteY1" fmla="*/ 0 h 777875"/>
              <a:gd name="connsiteX2" fmla="*/ 2252957 w 20128844"/>
              <a:gd name="connsiteY2" fmla="*/ 372170 h 777875"/>
              <a:gd name="connsiteX3" fmla="*/ 2699560 w 20128844"/>
              <a:gd name="connsiteY3" fmla="*/ 0 h 777875"/>
              <a:gd name="connsiteX4" fmla="*/ 20128844 w 20128844"/>
              <a:gd name="connsiteY4" fmla="*/ 0 h 777875"/>
              <a:gd name="connsiteX5" fmla="*/ 20128844 w 20128844"/>
              <a:gd name="connsiteY5" fmla="*/ 777875 h 777875"/>
              <a:gd name="connsiteX6" fmla="*/ 0 w 20128844"/>
              <a:gd name="connsiteY6" fmla="*/ 777875 h 7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8844" h="777875">
                <a:moveTo>
                  <a:pt x="0" y="0"/>
                </a:moveTo>
                <a:lnTo>
                  <a:pt x="1806354" y="0"/>
                </a:lnTo>
                <a:lnTo>
                  <a:pt x="2252957" y="372170"/>
                </a:lnTo>
                <a:lnTo>
                  <a:pt x="2699560" y="0"/>
                </a:lnTo>
                <a:lnTo>
                  <a:pt x="20128844" y="0"/>
                </a:lnTo>
                <a:lnTo>
                  <a:pt x="20128844" y="777875"/>
                </a:lnTo>
                <a:lnTo>
                  <a:pt x="0" y="777875"/>
                </a:lnTo>
                <a:close/>
              </a:path>
            </a:pathLst>
          </a:custGeom>
          <a:solidFill>
            <a:srgbClr val="FE5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519055" y="6494578"/>
            <a:ext cx="5153890" cy="365125"/>
          </a:xfrm>
          <a:prstGeom prst="rect">
            <a:avLst/>
          </a:prstGeom>
        </p:spPr>
        <p:txBody>
          <a:bodyPr vert="horz" lIns="91440" tIns="45720" rIns="91440" bIns="45720" rtlCol="0" anchor="ctr"/>
          <a:lstStyle>
            <a:lvl1pPr algn="ctr">
              <a:defRPr sz="1200">
                <a:solidFill>
                  <a:schemeClr val="bg1"/>
                </a:solidFill>
              </a:defRPr>
            </a:lvl1pPr>
          </a:lstStyle>
          <a:p>
            <a:r>
              <a:rPr lang="en-US" dirty="0"/>
              <a:t>CONFIDENTIAL AND PROPRIETARY INFORMATION. © 2015 SOGETI USA LLC</a:t>
            </a:r>
          </a:p>
        </p:txBody>
      </p:sp>
      <p:sp>
        <p:nvSpPr>
          <p:cNvPr id="10" name="Slide Number Placeholder 5"/>
          <p:cNvSpPr>
            <a:spLocks noGrp="1"/>
          </p:cNvSpPr>
          <p:nvPr>
            <p:ph type="sldNum" sz="quarter" idx="4"/>
          </p:nvPr>
        </p:nvSpPr>
        <p:spPr>
          <a:xfrm>
            <a:off x="0" y="6494578"/>
            <a:ext cx="486064" cy="365125"/>
          </a:xfrm>
          <a:prstGeom prst="rect">
            <a:avLst/>
          </a:prstGeom>
        </p:spPr>
        <p:txBody>
          <a:bodyPr anchor="ctr"/>
          <a:lstStyle>
            <a:lvl1pPr algn="ctr">
              <a:defRPr lang="en-US" sz="1200" kern="1200" smtClean="0">
                <a:solidFill>
                  <a:schemeClr val="bg1"/>
                </a:solidFill>
                <a:latin typeface="+mn-lt"/>
                <a:ea typeface="+mn-ea"/>
                <a:cs typeface="+mn-cs"/>
              </a:defRPr>
            </a:lvl1pPr>
          </a:lstStyle>
          <a:p>
            <a:fld id="{89B52C92-7CC8-4344-907B-65DD82B95168}" type="slidenum">
              <a:rPr lang="en-US" smtClean="0"/>
              <a:pPr/>
              <a:t>‹#›</a:t>
            </a:fld>
            <a:endParaRPr lang="en-US" dirty="0"/>
          </a:p>
        </p:txBody>
      </p:sp>
      <p:sp>
        <p:nvSpPr>
          <p:cNvPr id="11" name="Footer Placeholder 4"/>
          <p:cNvSpPr txBox="1">
            <a:spLocks/>
          </p:cNvSpPr>
          <p:nvPr userDrawn="1"/>
        </p:nvSpPr>
        <p:spPr>
          <a:xfrm>
            <a:off x="10709564" y="6494578"/>
            <a:ext cx="148243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us.sogeti.com</a:t>
            </a:r>
          </a:p>
        </p:txBody>
      </p:sp>
    </p:spTree>
    <p:extLst>
      <p:ext uri="{BB962C8B-B14F-4D97-AF65-F5344CB8AC3E}">
        <p14:creationId xmlns:p14="http://schemas.microsoft.com/office/powerpoint/2010/main" val="1282983471"/>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6130" y="6494578"/>
            <a:ext cx="12198130" cy="370003"/>
          </a:xfrm>
          <a:custGeom>
            <a:avLst/>
            <a:gdLst>
              <a:gd name="connsiteX0" fmla="*/ 0 w 20128844"/>
              <a:gd name="connsiteY0" fmla="*/ 0 h 777875"/>
              <a:gd name="connsiteX1" fmla="*/ 1806354 w 20128844"/>
              <a:gd name="connsiteY1" fmla="*/ 0 h 777875"/>
              <a:gd name="connsiteX2" fmla="*/ 2252957 w 20128844"/>
              <a:gd name="connsiteY2" fmla="*/ 372170 h 777875"/>
              <a:gd name="connsiteX3" fmla="*/ 2699560 w 20128844"/>
              <a:gd name="connsiteY3" fmla="*/ 0 h 777875"/>
              <a:gd name="connsiteX4" fmla="*/ 20128844 w 20128844"/>
              <a:gd name="connsiteY4" fmla="*/ 0 h 777875"/>
              <a:gd name="connsiteX5" fmla="*/ 20128844 w 20128844"/>
              <a:gd name="connsiteY5" fmla="*/ 777875 h 777875"/>
              <a:gd name="connsiteX6" fmla="*/ 0 w 20128844"/>
              <a:gd name="connsiteY6" fmla="*/ 777875 h 7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8844" h="777875">
                <a:moveTo>
                  <a:pt x="0" y="0"/>
                </a:moveTo>
                <a:lnTo>
                  <a:pt x="1806354" y="0"/>
                </a:lnTo>
                <a:lnTo>
                  <a:pt x="2252957" y="372170"/>
                </a:lnTo>
                <a:lnTo>
                  <a:pt x="2699560" y="0"/>
                </a:lnTo>
                <a:lnTo>
                  <a:pt x="20128844" y="0"/>
                </a:lnTo>
                <a:lnTo>
                  <a:pt x="20128844" y="777875"/>
                </a:lnTo>
                <a:lnTo>
                  <a:pt x="0" y="777875"/>
                </a:lnTo>
                <a:close/>
              </a:path>
            </a:pathLst>
          </a:custGeom>
          <a:solidFill>
            <a:srgbClr val="FE5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519055" y="6494578"/>
            <a:ext cx="5153890" cy="365125"/>
          </a:xfrm>
          <a:prstGeom prst="rect">
            <a:avLst/>
          </a:prstGeom>
        </p:spPr>
        <p:txBody>
          <a:bodyPr vert="horz" lIns="91440" tIns="45720" rIns="91440" bIns="45720" rtlCol="0" anchor="ctr"/>
          <a:lstStyle>
            <a:lvl1pPr algn="ctr">
              <a:defRPr sz="1200">
                <a:solidFill>
                  <a:schemeClr val="bg1"/>
                </a:solidFill>
              </a:defRPr>
            </a:lvl1pPr>
          </a:lstStyle>
          <a:p>
            <a:r>
              <a:rPr lang="en-US"/>
              <a:t>CONFIDENTIAL AND PROPRIETARY INFORMATION. © 2015 SOGETI USA LLC</a:t>
            </a:r>
            <a:endParaRPr lang="en-US" dirty="0"/>
          </a:p>
        </p:txBody>
      </p:sp>
      <p:sp>
        <p:nvSpPr>
          <p:cNvPr id="10" name="Slide Number Placeholder 5"/>
          <p:cNvSpPr>
            <a:spLocks noGrp="1"/>
          </p:cNvSpPr>
          <p:nvPr>
            <p:ph type="sldNum" sz="quarter" idx="4"/>
          </p:nvPr>
        </p:nvSpPr>
        <p:spPr>
          <a:xfrm>
            <a:off x="0" y="6494578"/>
            <a:ext cx="486064" cy="365125"/>
          </a:xfrm>
          <a:prstGeom prst="rect">
            <a:avLst/>
          </a:prstGeom>
        </p:spPr>
        <p:txBody>
          <a:bodyPr anchor="ctr"/>
          <a:lstStyle>
            <a:lvl1pPr algn="ctr">
              <a:defRPr lang="en-US" sz="1200" kern="1200" smtClean="0">
                <a:solidFill>
                  <a:schemeClr val="bg1"/>
                </a:solidFill>
                <a:latin typeface="+mn-lt"/>
                <a:ea typeface="+mn-ea"/>
                <a:cs typeface="+mn-cs"/>
              </a:defRPr>
            </a:lvl1pPr>
          </a:lstStyle>
          <a:p>
            <a:fld id="{89B52C92-7CC8-4344-907B-65DD82B95168}" type="slidenum">
              <a:rPr lang="en-US" smtClean="0"/>
              <a:pPr/>
              <a:t>‹#›</a:t>
            </a:fld>
            <a:endParaRPr lang="en-US" dirty="0"/>
          </a:p>
        </p:txBody>
      </p:sp>
      <p:sp>
        <p:nvSpPr>
          <p:cNvPr id="11" name="Footer Placeholder 4"/>
          <p:cNvSpPr txBox="1">
            <a:spLocks/>
          </p:cNvSpPr>
          <p:nvPr/>
        </p:nvSpPr>
        <p:spPr>
          <a:xfrm>
            <a:off x="10709564" y="6494578"/>
            <a:ext cx="148243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us.sogeti.com</a:t>
            </a:r>
          </a:p>
        </p:txBody>
      </p:sp>
      <p:sp>
        <p:nvSpPr>
          <p:cNvPr id="8" name="Freeform 7"/>
          <p:cNvSpPr/>
          <p:nvPr userDrawn="1"/>
        </p:nvSpPr>
        <p:spPr>
          <a:xfrm>
            <a:off x="-6130" y="6494578"/>
            <a:ext cx="12198130" cy="370003"/>
          </a:xfrm>
          <a:custGeom>
            <a:avLst/>
            <a:gdLst>
              <a:gd name="connsiteX0" fmla="*/ 0 w 20128844"/>
              <a:gd name="connsiteY0" fmla="*/ 0 h 777875"/>
              <a:gd name="connsiteX1" fmla="*/ 1806354 w 20128844"/>
              <a:gd name="connsiteY1" fmla="*/ 0 h 777875"/>
              <a:gd name="connsiteX2" fmla="*/ 2252957 w 20128844"/>
              <a:gd name="connsiteY2" fmla="*/ 372170 h 777875"/>
              <a:gd name="connsiteX3" fmla="*/ 2699560 w 20128844"/>
              <a:gd name="connsiteY3" fmla="*/ 0 h 777875"/>
              <a:gd name="connsiteX4" fmla="*/ 20128844 w 20128844"/>
              <a:gd name="connsiteY4" fmla="*/ 0 h 777875"/>
              <a:gd name="connsiteX5" fmla="*/ 20128844 w 20128844"/>
              <a:gd name="connsiteY5" fmla="*/ 777875 h 777875"/>
              <a:gd name="connsiteX6" fmla="*/ 0 w 20128844"/>
              <a:gd name="connsiteY6" fmla="*/ 777875 h 7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8844" h="777875">
                <a:moveTo>
                  <a:pt x="0" y="0"/>
                </a:moveTo>
                <a:lnTo>
                  <a:pt x="1806354" y="0"/>
                </a:lnTo>
                <a:lnTo>
                  <a:pt x="2252957" y="372170"/>
                </a:lnTo>
                <a:lnTo>
                  <a:pt x="2699560" y="0"/>
                </a:lnTo>
                <a:lnTo>
                  <a:pt x="20128844" y="0"/>
                </a:lnTo>
                <a:lnTo>
                  <a:pt x="20128844" y="777875"/>
                </a:lnTo>
                <a:lnTo>
                  <a:pt x="0" y="777875"/>
                </a:lnTo>
                <a:close/>
              </a:path>
            </a:pathLst>
          </a:custGeom>
          <a:solidFill>
            <a:srgbClr val="FE5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4"/>
          <p:cNvSpPr txBox="1">
            <a:spLocks/>
          </p:cNvSpPr>
          <p:nvPr userDrawn="1"/>
        </p:nvSpPr>
        <p:spPr>
          <a:xfrm>
            <a:off x="10709564" y="6494578"/>
            <a:ext cx="148243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us.sogeti.com</a:t>
            </a:r>
          </a:p>
        </p:txBody>
      </p:sp>
    </p:spTree>
    <p:extLst>
      <p:ext uri="{BB962C8B-B14F-4D97-AF65-F5344CB8AC3E}">
        <p14:creationId xmlns:p14="http://schemas.microsoft.com/office/powerpoint/2010/main" val="339498781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49" r:id="rId3"/>
    <p:sldLayoutId id="2147483650" r:id="rId4"/>
    <p:sldLayoutId id="2147483661"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6130" y="0"/>
            <a:ext cx="1219813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6130" y="6494578"/>
            <a:ext cx="12198130" cy="370003"/>
          </a:xfrm>
          <a:custGeom>
            <a:avLst/>
            <a:gdLst>
              <a:gd name="connsiteX0" fmla="*/ 0 w 20128844"/>
              <a:gd name="connsiteY0" fmla="*/ 0 h 777875"/>
              <a:gd name="connsiteX1" fmla="*/ 1806354 w 20128844"/>
              <a:gd name="connsiteY1" fmla="*/ 0 h 777875"/>
              <a:gd name="connsiteX2" fmla="*/ 2252957 w 20128844"/>
              <a:gd name="connsiteY2" fmla="*/ 372170 h 777875"/>
              <a:gd name="connsiteX3" fmla="*/ 2699560 w 20128844"/>
              <a:gd name="connsiteY3" fmla="*/ 0 h 777875"/>
              <a:gd name="connsiteX4" fmla="*/ 20128844 w 20128844"/>
              <a:gd name="connsiteY4" fmla="*/ 0 h 777875"/>
              <a:gd name="connsiteX5" fmla="*/ 20128844 w 20128844"/>
              <a:gd name="connsiteY5" fmla="*/ 777875 h 777875"/>
              <a:gd name="connsiteX6" fmla="*/ 0 w 20128844"/>
              <a:gd name="connsiteY6" fmla="*/ 777875 h 7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8844" h="777875">
                <a:moveTo>
                  <a:pt x="0" y="0"/>
                </a:moveTo>
                <a:lnTo>
                  <a:pt x="1806354" y="0"/>
                </a:lnTo>
                <a:lnTo>
                  <a:pt x="2252957" y="372170"/>
                </a:lnTo>
                <a:lnTo>
                  <a:pt x="2699560" y="0"/>
                </a:lnTo>
                <a:lnTo>
                  <a:pt x="20128844" y="0"/>
                </a:lnTo>
                <a:lnTo>
                  <a:pt x="20128844" y="777875"/>
                </a:lnTo>
                <a:lnTo>
                  <a:pt x="0" y="777875"/>
                </a:lnTo>
                <a:close/>
              </a:path>
            </a:pathLst>
          </a:custGeom>
          <a:solidFill>
            <a:srgbClr val="FE5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519055" y="6494578"/>
            <a:ext cx="5153890" cy="365125"/>
          </a:xfrm>
          <a:prstGeom prst="rect">
            <a:avLst/>
          </a:prstGeom>
        </p:spPr>
        <p:txBody>
          <a:bodyPr vert="horz" lIns="91440" tIns="45720" rIns="91440" bIns="45720" rtlCol="0" anchor="ctr"/>
          <a:lstStyle>
            <a:lvl1pPr algn="ctr">
              <a:defRPr sz="1200">
                <a:solidFill>
                  <a:schemeClr val="bg1"/>
                </a:solidFill>
              </a:defRPr>
            </a:lvl1pPr>
          </a:lstStyle>
          <a:p>
            <a:r>
              <a:rPr lang="en-US" dirty="0"/>
              <a:t>CONFIDENTIAL AND PROPRIETARY INFORMATION. © 2015 SOGETI USA LLC</a:t>
            </a:r>
          </a:p>
        </p:txBody>
      </p:sp>
      <p:sp>
        <p:nvSpPr>
          <p:cNvPr id="10" name="Slide Number Placeholder 5"/>
          <p:cNvSpPr>
            <a:spLocks noGrp="1"/>
          </p:cNvSpPr>
          <p:nvPr>
            <p:ph type="sldNum" sz="quarter" idx="4"/>
          </p:nvPr>
        </p:nvSpPr>
        <p:spPr>
          <a:xfrm>
            <a:off x="0" y="6494578"/>
            <a:ext cx="486064" cy="365125"/>
          </a:xfrm>
          <a:prstGeom prst="rect">
            <a:avLst/>
          </a:prstGeom>
        </p:spPr>
        <p:txBody>
          <a:bodyPr anchor="ctr"/>
          <a:lstStyle>
            <a:lvl1pPr algn="ctr">
              <a:defRPr lang="en-US" sz="1200" kern="1200" smtClean="0">
                <a:solidFill>
                  <a:schemeClr val="bg1"/>
                </a:solidFill>
                <a:latin typeface="+mn-lt"/>
                <a:ea typeface="+mn-ea"/>
                <a:cs typeface="+mn-cs"/>
              </a:defRPr>
            </a:lvl1pPr>
          </a:lstStyle>
          <a:p>
            <a:fld id="{89B52C92-7CC8-4344-907B-65DD82B95168}" type="slidenum">
              <a:rPr lang="en-US" smtClean="0"/>
              <a:pPr/>
              <a:t>‹#›</a:t>
            </a:fld>
            <a:endParaRPr lang="en-US" dirty="0"/>
          </a:p>
        </p:txBody>
      </p:sp>
      <p:sp>
        <p:nvSpPr>
          <p:cNvPr id="11" name="Footer Placeholder 4"/>
          <p:cNvSpPr txBox="1">
            <a:spLocks/>
          </p:cNvSpPr>
          <p:nvPr/>
        </p:nvSpPr>
        <p:spPr>
          <a:xfrm>
            <a:off x="10709564" y="6494578"/>
            <a:ext cx="148243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us.sogeti.com</a:t>
            </a:r>
          </a:p>
        </p:txBody>
      </p:sp>
    </p:spTree>
    <p:extLst>
      <p:ext uri="{BB962C8B-B14F-4D97-AF65-F5344CB8AC3E}">
        <p14:creationId xmlns:p14="http://schemas.microsoft.com/office/powerpoint/2010/main" val="2758389712"/>
      </p:ext>
    </p:extLst>
  </p:cSld>
  <p:clrMap bg1="lt1" tx1="dk1" bg2="lt2" tx2="dk2" accent1="accent1" accent2="accent2" accent3="accent3" accent4="accent4" accent5="accent5" accent6="accent6" hlink="hlink" folHlink="folHlink"/>
  <p:sldLayoutIdLst>
    <p:sldLayoutId id="2147483658" r:id="rId1"/>
    <p:sldLayoutId id="2147483659"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docs.seleniumhq.org/download/"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hyperlink" Target="http://www.pluralsight.com/courses/selenium" TargetMode="External"/><Relationship Id="rId2" Type="http://schemas.openxmlformats.org/officeDocument/2006/relationships/hyperlink" Target="https://webmail.sogeti.com/owa/redir.aspx?SURL=m22ImFhXyA5JIl5bJPOja5u2HTdFawEv4SMIaPRakn8NIYiJm_DSCGgAdAB0AHAAOgAvAC8AdwB3AHcALgBwAGwAdQByAGEAbABzAGkAZwBoAHQALgBjAG8AbQAvAGMAbwB1AHIAcwBlAHMALwBhAHUAdABvAG0AYQB0AGUAZAAtAHQAZQBzAHQAaQBuAGcALQBmAHIAYQBtAGUAdwBvAHIAawAtAHMAZQBsAGUAbgBpAHUAbQA.&amp;URL=http://www.pluralsight.com/courses/automated-testing-framework-selenium" TargetMode="External"/><Relationship Id="rId1" Type="http://schemas.openxmlformats.org/officeDocument/2006/relationships/slideLayout" Target="../slideLayouts/slideLayout7.xml"/><Relationship Id="rId6" Type="http://schemas.openxmlformats.org/officeDocument/2006/relationships/hyperlink" Target="https://cucumber.io/" TargetMode="External"/><Relationship Id="rId5" Type="http://schemas.openxmlformats.org/officeDocument/2006/relationships/hyperlink" Target="http://behaviour-driven.org/" TargetMode="External"/><Relationship Id="rId4" Type="http://schemas.openxmlformats.org/officeDocument/2006/relationships/hyperlink" Target="https://github.com/cucumber/cucumber/wik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jp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84726" y="103908"/>
            <a:ext cx="12007273" cy="6754091"/>
          </a:xfrm>
          <a:prstGeom prst="rect">
            <a:avLst/>
          </a:prstGeom>
        </p:spPr>
      </p:pic>
      <p:sp>
        <p:nvSpPr>
          <p:cNvPr id="14" name="Rectangle 13"/>
          <p:cNvSpPr/>
          <p:nvPr/>
        </p:nvSpPr>
        <p:spPr>
          <a:xfrm>
            <a:off x="0" y="10391"/>
            <a:ext cx="12192000" cy="6865432"/>
          </a:xfrm>
          <a:prstGeom prst="rect">
            <a:avLst/>
          </a:prstGeom>
          <a:solidFill>
            <a:srgbClr val="FE552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p:cNvSpPr/>
          <p:nvPr/>
        </p:nvSpPr>
        <p:spPr>
          <a:xfrm>
            <a:off x="-6130" y="6495429"/>
            <a:ext cx="12198130" cy="370003"/>
          </a:xfrm>
          <a:custGeom>
            <a:avLst/>
            <a:gdLst>
              <a:gd name="connsiteX0" fmla="*/ 0 w 20128844"/>
              <a:gd name="connsiteY0" fmla="*/ 0 h 777875"/>
              <a:gd name="connsiteX1" fmla="*/ 1806354 w 20128844"/>
              <a:gd name="connsiteY1" fmla="*/ 0 h 777875"/>
              <a:gd name="connsiteX2" fmla="*/ 2252957 w 20128844"/>
              <a:gd name="connsiteY2" fmla="*/ 372170 h 777875"/>
              <a:gd name="connsiteX3" fmla="*/ 2699560 w 20128844"/>
              <a:gd name="connsiteY3" fmla="*/ 0 h 777875"/>
              <a:gd name="connsiteX4" fmla="*/ 20128844 w 20128844"/>
              <a:gd name="connsiteY4" fmla="*/ 0 h 777875"/>
              <a:gd name="connsiteX5" fmla="*/ 20128844 w 20128844"/>
              <a:gd name="connsiteY5" fmla="*/ 777875 h 777875"/>
              <a:gd name="connsiteX6" fmla="*/ 0 w 20128844"/>
              <a:gd name="connsiteY6" fmla="*/ 777875 h 7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8844" h="777875">
                <a:moveTo>
                  <a:pt x="0" y="0"/>
                </a:moveTo>
                <a:lnTo>
                  <a:pt x="1806354" y="0"/>
                </a:lnTo>
                <a:lnTo>
                  <a:pt x="2252957" y="372170"/>
                </a:lnTo>
                <a:lnTo>
                  <a:pt x="2699560" y="0"/>
                </a:lnTo>
                <a:lnTo>
                  <a:pt x="20128844" y="0"/>
                </a:lnTo>
                <a:lnTo>
                  <a:pt x="20128844" y="777875"/>
                </a:lnTo>
                <a:lnTo>
                  <a:pt x="0" y="7778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p:txBody>
          <a:bodyPr>
            <a:normAutofit fontScale="90000"/>
          </a:bodyPr>
          <a:lstStyle/>
          <a:p>
            <a:r>
              <a:rPr lang="en-US" dirty="0">
                <a:solidFill>
                  <a:schemeClr val="bg1"/>
                </a:solidFill>
                <a:latin typeface="Trebuchet MS" pitchFamily="34" charset="0"/>
              </a:rPr>
              <a:t>New Hire Academy</a:t>
            </a:r>
            <a:r>
              <a:rPr lang="en-US" dirty="0">
                <a:latin typeface="Trebuchet MS" pitchFamily="34" charset="0"/>
              </a:rPr>
              <a:t> </a:t>
            </a:r>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tx1">
                    <a:lumMod val="75000"/>
                    <a:lumOff val="25000"/>
                  </a:schemeClr>
                </a:solidFill>
              </a:rPr>
              <a:t>CONFIDENTIAL AND PROPRIETARY INFORMATION. © 2015 SOGETI USA LLC</a:t>
            </a:r>
          </a:p>
        </p:txBody>
      </p:sp>
      <p:sp>
        <p:nvSpPr>
          <p:cNvPr id="4" name="Slide Number Placeholder 3"/>
          <p:cNvSpPr>
            <a:spLocks noGrp="1"/>
          </p:cNvSpPr>
          <p:nvPr>
            <p:ph type="sldNum" sz="quarter" idx="12"/>
          </p:nvPr>
        </p:nvSpPr>
        <p:spPr/>
        <p:txBody>
          <a:bodyPr/>
          <a:lstStyle/>
          <a:p>
            <a:fld id="{89B52C92-7CC8-4344-907B-65DD82B95168}" type="slidenum">
              <a:rPr lang="en-US" smtClean="0">
                <a:solidFill>
                  <a:schemeClr val="tx1">
                    <a:lumMod val="75000"/>
                    <a:lumOff val="25000"/>
                  </a:schemeClr>
                </a:solidFill>
              </a:rPr>
              <a:t>1</a:t>
            </a:fld>
            <a:endParaRPr lang="en-US" dirty="0">
              <a:solidFill>
                <a:schemeClr val="tx1">
                  <a:lumMod val="75000"/>
                  <a:lumOff val="25000"/>
                </a:schemeClr>
              </a:solidFill>
            </a:endParaRPr>
          </a:p>
        </p:txBody>
      </p:sp>
      <p:sp>
        <p:nvSpPr>
          <p:cNvPr id="10" name="Freeform 9"/>
          <p:cNvSpPr/>
          <p:nvPr/>
        </p:nvSpPr>
        <p:spPr>
          <a:xfrm>
            <a:off x="6115" y="4441974"/>
            <a:ext cx="12185885" cy="2064327"/>
          </a:xfrm>
          <a:custGeom>
            <a:avLst/>
            <a:gdLst>
              <a:gd name="connsiteX0" fmla="*/ 10818790 w 12204245"/>
              <a:gd name="connsiteY0" fmla="*/ 0 h 2216727"/>
              <a:gd name="connsiteX1" fmla="*/ 12204245 w 12204245"/>
              <a:gd name="connsiteY1" fmla="*/ 0 h 2216727"/>
              <a:gd name="connsiteX2" fmla="*/ 12204245 w 12204245"/>
              <a:gd name="connsiteY2" fmla="*/ 1620449 h 2216727"/>
              <a:gd name="connsiteX3" fmla="*/ 12204245 w 12204245"/>
              <a:gd name="connsiteY3" fmla="*/ 2216727 h 2216727"/>
              <a:gd name="connsiteX4" fmla="*/ 12198131 w 12204245"/>
              <a:gd name="connsiteY4" fmla="*/ 2216727 h 2216727"/>
              <a:gd name="connsiteX5" fmla="*/ 10818790 w 12204245"/>
              <a:gd name="connsiteY5" fmla="*/ 2216727 h 2216727"/>
              <a:gd name="connsiteX6" fmla="*/ 1 w 12204245"/>
              <a:gd name="connsiteY6" fmla="*/ 2216727 h 2216727"/>
              <a:gd name="connsiteX7" fmla="*/ 1 w 12204245"/>
              <a:gd name="connsiteY7" fmla="*/ 2215024 h 2216727"/>
              <a:gd name="connsiteX8" fmla="*/ 0 w 12204245"/>
              <a:gd name="connsiteY8" fmla="*/ 2215024 h 2216727"/>
              <a:gd name="connsiteX9" fmla="*/ 0 w 12204245"/>
              <a:gd name="connsiteY9" fmla="*/ 10667 h 2216727"/>
              <a:gd name="connsiteX10" fmla="*/ 4413 w 12204245"/>
              <a:gd name="connsiteY10" fmla="*/ 10667 h 2216727"/>
              <a:gd name="connsiteX11" fmla="*/ 4415 w 12204245"/>
              <a:gd name="connsiteY11" fmla="*/ 9576 h 2216727"/>
              <a:gd name="connsiteX12" fmla="*/ 690027 w 12204245"/>
              <a:gd name="connsiteY12" fmla="*/ 8933 h 2216727"/>
              <a:gd name="connsiteX13" fmla="*/ 1049071 w 12204245"/>
              <a:gd name="connsiteY13" fmla="*/ 274133 h 2216727"/>
              <a:gd name="connsiteX14" fmla="*/ 1397396 w 12204245"/>
              <a:gd name="connsiteY14" fmla="*/ 10859 h 2216727"/>
              <a:gd name="connsiteX15" fmla="*/ 10818790 w 12204245"/>
              <a:gd name="connsiteY15" fmla="*/ 1897 h 221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04245" h="2216727">
                <a:moveTo>
                  <a:pt x="10818790" y="0"/>
                </a:moveTo>
                <a:lnTo>
                  <a:pt x="12204245" y="0"/>
                </a:lnTo>
                <a:lnTo>
                  <a:pt x="12204245" y="1620449"/>
                </a:lnTo>
                <a:lnTo>
                  <a:pt x="12204245" y="2216727"/>
                </a:lnTo>
                <a:lnTo>
                  <a:pt x="12198131" y="2216727"/>
                </a:lnTo>
                <a:lnTo>
                  <a:pt x="10818790" y="2216727"/>
                </a:lnTo>
                <a:lnTo>
                  <a:pt x="1" y="2216727"/>
                </a:lnTo>
                <a:lnTo>
                  <a:pt x="1" y="2215024"/>
                </a:lnTo>
                <a:lnTo>
                  <a:pt x="0" y="2215024"/>
                </a:lnTo>
                <a:lnTo>
                  <a:pt x="0" y="10667"/>
                </a:lnTo>
                <a:lnTo>
                  <a:pt x="4413" y="10667"/>
                </a:lnTo>
                <a:lnTo>
                  <a:pt x="4415" y="9576"/>
                </a:lnTo>
                <a:lnTo>
                  <a:pt x="690027" y="8933"/>
                </a:lnTo>
                <a:lnTo>
                  <a:pt x="1049071" y="274133"/>
                </a:lnTo>
                <a:lnTo>
                  <a:pt x="1397396" y="10859"/>
                </a:lnTo>
                <a:lnTo>
                  <a:pt x="10818790" y="18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All about Testing…</a:t>
            </a:r>
          </a:p>
        </p:txBody>
      </p:sp>
    </p:spTree>
    <p:extLst>
      <p:ext uri="{BB962C8B-B14F-4D97-AF65-F5344CB8AC3E}">
        <p14:creationId xmlns:p14="http://schemas.microsoft.com/office/powerpoint/2010/main" val="34288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0884" y="1252381"/>
            <a:ext cx="2660650" cy="653692"/>
          </a:xfrm>
        </p:spPr>
        <p:txBody>
          <a:bodyPr>
            <a:normAutofit/>
          </a:bodyPr>
          <a:lstStyle/>
          <a:p>
            <a:pPr algn="ctr"/>
            <a:r>
              <a:rPr lang="en-US" sz="2400" dirty="0">
                <a:solidFill>
                  <a:srgbClr val="FF0000"/>
                </a:solidFill>
                <a:latin typeface="Trebuchet MS" panose="020B0603020202020204" pitchFamily="34" charset="0"/>
              </a:rPr>
              <a:t>Limitations</a:t>
            </a:r>
          </a:p>
        </p:txBody>
      </p:sp>
      <p:sp>
        <p:nvSpPr>
          <p:cNvPr id="4099" name="Rectangle 3"/>
          <p:cNvSpPr>
            <a:spLocks noGrp="1" noChangeArrowheads="1"/>
          </p:cNvSpPr>
          <p:nvPr>
            <p:ph idx="1"/>
          </p:nvPr>
        </p:nvSpPr>
        <p:spPr>
          <a:xfrm>
            <a:off x="655750" y="1541172"/>
            <a:ext cx="11025388" cy="2088524"/>
          </a:xfrm>
        </p:spPr>
        <p:txBody>
          <a:bodyPr>
            <a:normAutofit lnSpcReduction="10000"/>
          </a:bodyPr>
          <a:lstStyle/>
          <a:p>
            <a:pPr marL="114300" indent="0" algn="just">
              <a:buNone/>
            </a:pPr>
            <a:endParaRPr lang="en-US" sz="1800" dirty="0">
              <a:latin typeface="+mj-lt"/>
            </a:endParaRPr>
          </a:p>
          <a:p>
            <a:pPr marL="400050" indent="-285750" algn="just">
              <a:buFont typeface="Wingdings" pitchFamily="2" charset="2"/>
              <a:buChar char="Ø"/>
            </a:pPr>
            <a:r>
              <a:rPr lang="en-US" sz="1800" dirty="0">
                <a:latin typeface="+mj-lt"/>
              </a:rPr>
              <a:t>Selenium supports only web-based applications.</a:t>
            </a:r>
          </a:p>
          <a:p>
            <a:pPr marL="400050" indent="-285750" algn="just">
              <a:buFont typeface="Wingdings" pitchFamily="2" charset="2"/>
              <a:buChar char="Ø"/>
            </a:pPr>
            <a:r>
              <a:rPr lang="en-US" sz="1800" dirty="0">
                <a:latin typeface="+mj-lt"/>
              </a:rPr>
              <a:t>Understanding of programming languages is required for writing better test scripts.</a:t>
            </a:r>
          </a:p>
          <a:p>
            <a:pPr marL="400050" indent="-285750" algn="just">
              <a:buFont typeface="Wingdings" pitchFamily="2" charset="2"/>
              <a:buChar char="Ø"/>
            </a:pPr>
            <a:r>
              <a:rPr lang="en-US" sz="1800" dirty="0">
                <a:latin typeface="+mj-lt"/>
              </a:rPr>
              <a:t>Unlike QTP, Selenium does not have Object Repository/Recovery scenarios.</a:t>
            </a:r>
          </a:p>
          <a:p>
            <a:pPr marL="400050" indent="-285750" algn="just">
              <a:buFont typeface="Wingdings" pitchFamily="2" charset="2"/>
              <a:buChar char="Ø"/>
            </a:pPr>
            <a:r>
              <a:rPr lang="en-US" sz="1800" dirty="0">
                <a:latin typeface="+mj-lt"/>
              </a:rPr>
              <a:t>Does not generate default test reports.</a:t>
            </a:r>
          </a:p>
          <a:p>
            <a:pPr marL="400050" indent="-285750" algn="just">
              <a:buFont typeface="Wingdings" pitchFamily="2" charset="2"/>
              <a:buChar char="Ø"/>
            </a:pPr>
            <a:r>
              <a:rPr lang="en-US" sz="1800" dirty="0">
                <a:latin typeface="+mj-lt"/>
              </a:rPr>
              <a:t>Limited usage in client-server applications.</a:t>
            </a:r>
          </a:p>
          <a:p>
            <a:pPr marL="400050" indent="-285750" algn="just">
              <a:buFont typeface="Wingdings" pitchFamily="2" charset="2"/>
              <a:buChar char="Ø"/>
            </a:pPr>
            <a:endParaRPr lang="en-US" sz="1800" dirty="0">
              <a:latin typeface="+mj-lt"/>
            </a:endParaRPr>
          </a:p>
          <a:p>
            <a:pPr marL="400050" indent="-285750" algn="just">
              <a:buFont typeface="Wingdings" pitchFamily="2" charset="2"/>
              <a:buChar char="Ø"/>
            </a:pPr>
            <a:endParaRPr lang="en-US" sz="1800" dirty="0">
              <a:latin typeface="+mj-lt"/>
            </a:endParaRPr>
          </a:p>
          <a:p>
            <a:pPr marL="400050" indent="-285750" algn="just">
              <a:buFont typeface="Wingdings" pitchFamily="2" charset="2"/>
              <a:buChar char="Ø"/>
            </a:pPr>
            <a:endParaRPr lang="en-US" sz="1800" dirty="0">
              <a:latin typeface="+mj-lt"/>
            </a:endParaRPr>
          </a:p>
          <a:p>
            <a:pPr marL="400050" indent="-285750" algn="just">
              <a:buFont typeface="Wingdings" pitchFamily="2" charset="2"/>
              <a:buChar char="Ø"/>
            </a:pPr>
            <a:endParaRPr lang="en-US" sz="1800" dirty="0">
              <a:latin typeface="+mj-lt"/>
            </a:endParaRPr>
          </a:p>
          <a:p>
            <a:pPr marL="400050" indent="-285750" algn="just">
              <a:buFont typeface="Wingdings" pitchFamily="2" charset="2"/>
              <a:buChar char="Ø"/>
            </a:pPr>
            <a:endParaRPr lang="en-US" sz="1800" dirty="0">
              <a:latin typeface="+mj-lt"/>
            </a:endParaRPr>
          </a:p>
          <a:p>
            <a:pPr marL="114300" indent="0" algn="just">
              <a:buNone/>
            </a:pPr>
            <a:endParaRPr lang="en-US" sz="1800" dirty="0">
              <a:latin typeface="+mj-lt"/>
            </a:endParaRPr>
          </a:p>
        </p:txBody>
      </p:sp>
      <p:sp>
        <p:nvSpPr>
          <p:cNvPr id="4" name="Slide Number Placeholder 3"/>
          <p:cNvSpPr>
            <a:spLocks noGrp="1"/>
          </p:cNvSpPr>
          <p:nvPr>
            <p:ph type="sldNum" sz="quarter" idx="4294967295"/>
          </p:nvPr>
        </p:nvSpPr>
        <p:spPr>
          <a:xfrm>
            <a:off x="7981950" y="6356352"/>
            <a:ext cx="2057400" cy="365125"/>
          </a:xfrm>
          <a:prstGeom prst="rect">
            <a:avLst/>
          </a:prstGeom>
        </p:spPr>
        <p:txBody>
          <a:bodyPr/>
          <a:lstStyle/>
          <a:p>
            <a:pPr>
              <a:defRPr/>
            </a:pPr>
            <a:r>
              <a:rPr lang="en-US" dirty="0">
                <a:solidFill>
                  <a:srgbClr val="FFFFFF"/>
                </a:solidFill>
              </a:rPr>
              <a:t>4</a:t>
            </a:r>
          </a:p>
        </p:txBody>
      </p:sp>
      <p:sp>
        <p:nvSpPr>
          <p:cNvPr id="2" name="Rectangle 1"/>
          <p:cNvSpPr/>
          <p:nvPr/>
        </p:nvSpPr>
        <p:spPr>
          <a:xfrm>
            <a:off x="949441" y="449618"/>
            <a:ext cx="3466718" cy="523220"/>
          </a:xfrm>
          <a:prstGeom prst="rect">
            <a:avLst/>
          </a:prstGeom>
        </p:spPr>
        <p:txBody>
          <a:bodyPr wrap="none">
            <a:spAutoFit/>
          </a:bodyPr>
          <a:lstStyle/>
          <a:p>
            <a:r>
              <a:rPr lang="en-US" sz="2800" b="1" dirty="0">
                <a:solidFill>
                  <a:schemeClr val="bg1"/>
                </a:solidFill>
                <a:latin typeface="+mj-lt"/>
              </a:rPr>
              <a:t>Selenium Introduction </a:t>
            </a:r>
            <a:endParaRPr lang="en-US" sz="2800" b="1" dirty="0">
              <a:latin typeface="+mj-lt"/>
            </a:endParaRPr>
          </a:p>
        </p:txBody>
      </p:sp>
      <p:sp>
        <p:nvSpPr>
          <p:cNvPr id="3" name="Rectangle 2"/>
          <p:cNvSpPr/>
          <p:nvPr/>
        </p:nvSpPr>
        <p:spPr>
          <a:xfrm>
            <a:off x="155293" y="3666186"/>
            <a:ext cx="2880917" cy="461665"/>
          </a:xfrm>
          <a:prstGeom prst="rect">
            <a:avLst/>
          </a:prstGeom>
        </p:spPr>
        <p:txBody>
          <a:bodyPr wrap="none">
            <a:spAutoFit/>
          </a:bodyPr>
          <a:lstStyle/>
          <a:p>
            <a:r>
              <a:rPr lang="en-US" sz="2400" dirty="0">
                <a:solidFill>
                  <a:srgbClr val="FF0000"/>
                </a:solidFill>
                <a:latin typeface="Trebuchet MS" panose="020B0603020202020204" pitchFamily="34" charset="0"/>
              </a:rPr>
              <a:t>Flavors of Selenium</a:t>
            </a:r>
          </a:p>
        </p:txBody>
      </p:sp>
      <p:sp>
        <p:nvSpPr>
          <p:cNvPr id="6" name="Rectangle 5"/>
          <p:cNvSpPr/>
          <p:nvPr/>
        </p:nvSpPr>
        <p:spPr>
          <a:xfrm>
            <a:off x="832833" y="4127851"/>
            <a:ext cx="10590728" cy="2308324"/>
          </a:xfrm>
          <a:prstGeom prst="rect">
            <a:avLst/>
          </a:prstGeom>
        </p:spPr>
        <p:txBody>
          <a:bodyPr wrap="square">
            <a:spAutoFit/>
          </a:bodyPr>
          <a:lstStyle/>
          <a:p>
            <a:r>
              <a:rPr lang="en-US" dirty="0"/>
              <a:t>Selenium is a set of tools that helps testers to automate web based applications more efficiently. </a:t>
            </a:r>
          </a:p>
          <a:p>
            <a:r>
              <a:rPr lang="en-US" dirty="0"/>
              <a:t> </a:t>
            </a:r>
            <a:r>
              <a:rPr lang="en-US" b="1" dirty="0"/>
              <a:t>Flavors of selenium:</a:t>
            </a:r>
            <a:endParaRPr lang="en-US" dirty="0"/>
          </a:p>
          <a:p>
            <a:pPr marL="742950" lvl="1" indent="-285750" algn="just">
              <a:lnSpc>
                <a:spcPct val="150000"/>
              </a:lnSpc>
              <a:buFont typeface="Wingdings" panose="05000000000000000000" pitchFamily="2" charset="2"/>
              <a:buChar char="Ø"/>
            </a:pPr>
            <a:r>
              <a:rPr lang="en-US" dirty="0"/>
              <a:t>Selenium IDE</a:t>
            </a:r>
          </a:p>
          <a:p>
            <a:pPr marL="742950" lvl="1" indent="-285750" algn="just">
              <a:lnSpc>
                <a:spcPct val="150000"/>
              </a:lnSpc>
              <a:buFont typeface="Wingdings" panose="05000000000000000000" pitchFamily="2" charset="2"/>
              <a:buChar char="Ø"/>
            </a:pPr>
            <a:r>
              <a:rPr lang="en-US" dirty="0"/>
              <a:t>Selenium RC</a:t>
            </a:r>
          </a:p>
          <a:p>
            <a:pPr marL="742950" lvl="1" indent="-285750" algn="just">
              <a:lnSpc>
                <a:spcPct val="150000"/>
              </a:lnSpc>
              <a:buFont typeface="Wingdings" panose="05000000000000000000" pitchFamily="2" charset="2"/>
              <a:buChar char="Ø"/>
            </a:pPr>
            <a:r>
              <a:rPr lang="en-US" dirty="0"/>
              <a:t>Selenium </a:t>
            </a:r>
            <a:r>
              <a:rPr lang="en-US" dirty="0" err="1"/>
              <a:t>WebDriver</a:t>
            </a:r>
            <a:endParaRPr lang="en-US" dirty="0"/>
          </a:p>
          <a:p>
            <a:pPr marL="742950" lvl="1" indent="-285750" algn="just">
              <a:lnSpc>
                <a:spcPct val="150000"/>
              </a:lnSpc>
              <a:buFont typeface="Wingdings" panose="05000000000000000000" pitchFamily="2" charset="2"/>
              <a:buChar char="Ø"/>
            </a:pPr>
            <a:r>
              <a:rPr lang="en-US" dirty="0"/>
              <a:t>Selenium Grid</a:t>
            </a:r>
          </a:p>
        </p:txBody>
      </p:sp>
    </p:spTree>
    <p:extLst>
      <p:ext uri="{BB962C8B-B14F-4D97-AF65-F5344CB8AC3E}">
        <p14:creationId xmlns:p14="http://schemas.microsoft.com/office/powerpoint/2010/main" val="33200501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fade">
                                      <p:cBhvr>
                                        <p:cTn id="7" dur="1000"/>
                                        <p:tgtEl>
                                          <p:spTgt spid="4099">
                                            <p:txEl>
                                              <p:pRg st="1" end="1"/>
                                            </p:txEl>
                                          </p:spTgt>
                                        </p:tgtEl>
                                      </p:cBhvr>
                                    </p:animEffect>
                                    <p:anim calcmode="lin" valueType="num">
                                      <p:cBhvr>
                                        <p:cTn id="8" dur="1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0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9">
                                            <p:txEl>
                                              <p:pRg st="2" end="2"/>
                                            </p:txEl>
                                          </p:spTgt>
                                        </p:tgtEl>
                                        <p:attrNameLst>
                                          <p:attrName>style.visibility</p:attrName>
                                        </p:attrNameLst>
                                      </p:cBhvr>
                                      <p:to>
                                        <p:strVal val="visible"/>
                                      </p:to>
                                    </p:set>
                                    <p:animEffect transition="in" filter="fade">
                                      <p:cBhvr>
                                        <p:cTn id="14" dur="1000"/>
                                        <p:tgtEl>
                                          <p:spTgt spid="4099">
                                            <p:txEl>
                                              <p:pRg st="2" end="2"/>
                                            </p:txEl>
                                          </p:spTgt>
                                        </p:tgtEl>
                                      </p:cBhvr>
                                    </p:animEffect>
                                    <p:anim calcmode="lin" valueType="num">
                                      <p:cBhvr>
                                        <p:cTn id="15" dur="1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0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Effect transition="in" filter="fade">
                                      <p:cBhvr>
                                        <p:cTn id="21" dur="1000"/>
                                        <p:tgtEl>
                                          <p:spTgt spid="4099">
                                            <p:txEl>
                                              <p:pRg st="3" end="3"/>
                                            </p:txEl>
                                          </p:spTgt>
                                        </p:tgtEl>
                                      </p:cBhvr>
                                    </p:animEffect>
                                    <p:anim calcmode="lin" valueType="num">
                                      <p:cBhvr>
                                        <p:cTn id="22" dur="10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0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099">
                                            <p:txEl>
                                              <p:pRg st="4" end="4"/>
                                            </p:txEl>
                                          </p:spTgt>
                                        </p:tgtEl>
                                        <p:attrNameLst>
                                          <p:attrName>style.visibility</p:attrName>
                                        </p:attrNameLst>
                                      </p:cBhvr>
                                      <p:to>
                                        <p:strVal val="visible"/>
                                      </p:to>
                                    </p:set>
                                    <p:animEffect transition="in" filter="fade">
                                      <p:cBhvr>
                                        <p:cTn id="28" dur="1000"/>
                                        <p:tgtEl>
                                          <p:spTgt spid="4099">
                                            <p:txEl>
                                              <p:pRg st="4" end="4"/>
                                            </p:txEl>
                                          </p:spTgt>
                                        </p:tgtEl>
                                      </p:cBhvr>
                                    </p:animEffect>
                                    <p:anim calcmode="lin" valueType="num">
                                      <p:cBhvr>
                                        <p:cTn id="29" dur="10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0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099">
                                            <p:txEl>
                                              <p:pRg st="5" end="5"/>
                                            </p:txEl>
                                          </p:spTgt>
                                        </p:tgtEl>
                                        <p:attrNameLst>
                                          <p:attrName>style.visibility</p:attrName>
                                        </p:attrNameLst>
                                      </p:cBhvr>
                                      <p:to>
                                        <p:strVal val="visible"/>
                                      </p:to>
                                    </p:set>
                                    <p:animEffect transition="in" filter="fade">
                                      <p:cBhvr>
                                        <p:cTn id="35" dur="1000"/>
                                        <p:tgtEl>
                                          <p:spTgt spid="4099">
                                            <p:txEl>
                                              <p:pRg st="5" end="5"/>
                                            </p:txEl>
                                          </p:spTgt>
                                        </p:tgtEl>
                                      </p:cBhvr>
                                    </p:animEffect>
                                    <p:anim calcmode="lin" valueType="num">
                                      <p:cBhvr>
                                        <p:cTn id="36" dur="1000" fill="hold"/>
                                        <p:tgtEl>
                                          <p:spTgt spid="409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09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0884" y="1252381"/>
            <a:ext cx="2660650" cy="653692"/>
          </a:xfrm>
        </p:spPr>
        <p:txBody>
          <a:bodyPr>
            <a:normAutofit/>
          </a:bodyPr>
          <a:lstStyle/>
          <a:p>
            <a:pPr algn="ctr"/>
            <a:r>
              <a:rPr lang="en-US" sz="2400" dirty="0">
                <a:solidFill>
                  <a:srgbClr val="FF0000"/>
                </a:solidFill>
                <a:latin typeface="Trebuchet MS" panose="020B0603020202020204" pitchFamily="34" charset="0"/>
              </a:rPr>
              <a:t>      Selenium IDE</a:t>
            </a:r>
          </a:p>
        </p:txBody>
      </p:sp>
      <p:sp>
        <p:nvSpPr>
          <p:cNvPr id="4099" name="Rectangle 3"/>
          <p:cNvSpPr>
            <a:spLocks noGrp="1" noChangeArrowheads="1"/>
          </p:cNvSpPr>
          <p:nvPr>
            <p:ph idx="1"/>
          </p:nvPr>
        </p:nvSpPr>
        <p:spPr>
          <a:xfrm>
            <a:off x="655750" y="1541172"/>
            <a:ext cx="11025388" cy="2088524"/>
          </a:xfrm>
        </p:spPr>
        <p:txBody>
          <a:bodyPr>
            <a:noAutofit/>
          </a:bodyPr>
          <a:lstStyle/>
          <a:p>
            <a:pPr marL="114300" indent="0" algn="just">
              <a:buNone/>
            </a:pPr>
            <a:endParaRPr lang="en-US" sz="1800" dirty="0">
              <a:latin typeface="+mj-lt"/>
            </a:endParaRPr>
          </a:p>
          <a:p>
            <a:pPr marL="742950" lvl="1" indent="-285750">
              <a:buFont typeface="Wingdings" pitchFamily="2" charset="2"/>
              <a:buChar char="Ø"/>
            </a:pPr>
            <a:r>
              <a:rPr lang="en-US" sz="1800" dirty="0"/>
              <a:t>Selenium IDE is an integrated development environment (IDE) for Selenium tests. It is a Firefox Add-On.</a:t>
            </a:r>
          </a:p>
          <a:p>
            <a:pPr marL="742950" lvl="1" indent="-285750">
              <a:buFont typeface="Wingdings" pitchFamily="2" charset="2"/>
              <a:buChar char="Ø"/>
            </a:pPr>
            <a:endParaRPr lang="en-US" sz="1800" dirty="0"/>
          </a:p>
          <a:p>
            <a:pPr marL="742950" lvl="1" indent="-285750">
              <a:buFont typeface="Wingdings" pitchFamily="2" charset="2"/>
              <a:buChar char="Ø"/>
            </a:pPr>
            <a:r>
              <a:rPr lang="en-US" sz="1800" dirty="0"/>
              <a:t>Scripts can  be recorded automatically and edited manually using a special test scripting language called </a:t>
            </a:r>
            <a:r>
              <a:rPr lang="en-US" sz="1800" dirty="0" err="1"/>
              <a:t>Selenese</a:t>
            </a:r>
            <a:r>
              <a:rPr lang="en-US" sz="1800" dirty="0"/>
              <a:t> . </a:t>
            </a:r>
          </a:p>
          <a:p>
            <a:pPr marL="742950" lvl="1" indent="-285750">
              <a:buFont typeface="Wingdings" pitchFamily="2" charset="2"/>
              <a:buChar char="Ø"/>
            </a:pPr>
            <a:endParaRPr lang="en-US" sz="1800" dirty="0"/>
          </a:p>
          <a:p>
            <a:pPr marL="742950" lvl="1" indent="-285750">
              <a:buFont typeface="Wingdings" pitchFamily="2" charset="2"/>
              <a:buChar char="Ø"/>
            </a:pPr>
            <a:r>
              <a:rPr lang="en-US" sz="1800" dirty="0"/>
              <a:t>Using </a:t>
            </a:r>
            <a:r>
              <a:rPr lang="en-US" sz="1800" dirty="0" err="1"/>
              <a:t>Selenese</a:t>
            </a:r>
            <a:r>
              <a:rPr lang="en-US" sz="1800" dirty="0"/>
              <a:t> commands, all the browser actions like clicking on a link or a button, selecting an option, entering data in the text field, retrieving data from the resulting pages etc., are performed.</a:t>
            </a:r>
          </a:p>
          <a:p>
            <a:pPr marL="742950" lvl="1" indent="-285750">
              <a:buFont typeface="Wingdings" pitchFamily="2" charset="2"/>
              <a:buChar char="Ø"/>
            </a:pPr>
            <a:endParaRPr lang="en-US" sz="1800" dirty="0"/>
          </a:p>
          <a:p>
            <a:pPr marL="400050" indent="-285750" algn="just">
              <a:buFont typeface="Wingdings" pitchFamily="2" charset="2"/>
              <a:buChar char="Ø"/>
            </a:pPr>
            <a:endParaRPr lang="en-US" sz="1800" dirty="0">
              <a:latin typeface="+mj-lt"/>
            </a:endParaRPr>
          </a:p>
          <a:p>
            <a:pPr marL="400050" indent="-285750" algn="just">
              <a:buFont typeface="Wingdings" pitchFamily="2" charset="2"/>
              <a:buChar char="Ø"/>
            </a:pPr>
            <a:endParaRPr lang="en-US" sz="1800" dirty="0">
              <a:latin typeface="+mj-lt"/>
            </a:endParaRPr>
          </a:p>
          <a:p>
            <a:pPr marL="400050" indent="-285750" algn="just">
              <a:buFont typeface="Wingdings" pitchFamily="2" charset="2"/>
              <a:buChar char="Ø"/>
            </a:pPr>
            <a:endParaRPr lang="en-US" sz="1800" dirty="0">
              <a:latin typeface="+mj-lt"/>
            </a:endParaRPr>
          </a:p>
          <a:p>
            <a:pPr marL="400050" indent="-285750" algn="just">
              <a:buFont typeface="Wingdings" pitchFamily="2" charset="2"/>
              <a:buChar char="Ø"/>
            </a:pPr>
            <a:endParaRPr lang="en-US" sz="1800" dirty="0">
              <a:latin typeface="+mj-lt"/>
            </a:endParaRPr>
          </a:p>
          <a:p>
            <a:pPr marL="400050" indent="-285750" algn="just">
              <a:buFont typeface="Wingdings" pitchFamily="2" charset="2"/>
              <a:buChar char="Ø"/>
            </a:pPr>
            <a:endParaRPr lang="en-US" sz="1800" dirty="0">
              <a:latin typeface="+mj-lt"/>
            </a:endParaRPr>
          </a:p>
          <a:p>
            <a:pPr marL="114300" indent="0" algn="just">
              <a:buNone/>
            </a:pPr>
            <a:endParaRPr lang="en-US" sz="1800" dirty="0">
              <a:latin typeface="+mj-lt"/>
            </a:endParaRPr>
          </a:p>
        </p:txBody>
      </p:sp>
      <p:sp>
        <p:nvSpPr>
          <p:cNvPr id="4" name="Slide Number Placeholder 3"/>
          <p:cNvSpPr>
            <a:spLocks noGrp="1"/>
          </p:cNvSpPr>
          <p:nvPr>
            <p:ph type="sldNum" sz="quarter" idx="4294967295"/>
          </p:nvPr>
        </p:nvSpPr>
        <p:spPr>
          <a:xfrm>
            <a:off x="7981950" y="6356352"/>
            <a:ext cx="2057400" cy="365125"/>
          </a:xfrm>
          <a:prstGeom prst="rect">
            <a:avLst/>
          </a:prstGeom>
        </p:spPr>
        <p:txBody>
          <a:bodyPr/>
          <a:lstStyle/>
          <a:p>
            <a:pPr>
              <a:defRPr/>
            </a:pPr>
            <a:r>
              <a:rPr lang="en-US" dirty="0">
                <a:solidFill>
                  <a:srgbClr val="FFFFFF"/>
                </a:solidFill>
              </a:rPr>
              <a:t>4</a:t>
            </a:r>
          </a:p>
        </p:txBody>
      </p:sp>
      <p:sp>
        <p:nvSpPr>
          <p:cNvPr id="2" name="Rectangle 1"/>
          <p:cNvSpPr/>
          <p:nvPr/>
        </p:nvSpPr>
        <p:spPr>
          <a:xfrm>
            <a:off x="949441" y="449618"/>
            <a:ext cx="3466718" cy="523220"/>
          </a:xfrm>
          <a:prstGeom prst="rect">
            <a:avLst/>
          </a:prstGeom>
        </p:spPr>
        <p:txBody>
          <a:bodyPr wrap="none">
            <a:spAutoFit/>
          </a:bodyPr>
          <a:lstStyle/>
          <a:p>
            <a:r>
              <a:rPr lang="en-US" sz="2800" b="1" dirty="0">
                <a:solidFill>
                  <a:schemeClr val="bg1"/>
                </a:solidFill>
                <a:latin typeface="+mj-lt"/>
              </a:rPr>
              <a:t>Selenium Introduction </a:t>
            </a:r>
            <a:endParaRPr lang="en-US" sz="2800" b="1" dirty="0">
              <a:latin typeface="+mj-lt"/>
            </a:endParaRPr>
          </a:p>
        </p:txBody>
      </p:sp>
      <p:sp>
        <p:nvSpPr>
          <p:cNvPr id="3" name="Rectangle 2"/>
          <p:cNvSpPr/>
          <p:nvPr/>
        </p:nvSpPr>
        <p:spPr>
          <a:xfrm>
            <a:off x="155293" y="3666186"/>
            <a:ext cx="1896673" cy="830997"/>
          </a:xfrm>
          <a:prstGeom prst="rect">
            <a:avLst/>
          </a:prstGeom>
        </p:spPr>
        <p:txBody>
          <a:bodyPr wrap="none">
            <a:spAutoFit/>
          </a:bodyPr>
          <a:lstStyle/>
          <a:p>
            <a:r>
              <a:rPr lang="en-US" sz="2400" dirty="0">
                <a:solidFill>
                  <a:srgbClr val="FF0000"/>
                </a:solidFill>
                <a:latin typeface="Trebuchet MS" panose="020B0603020202020204" pitchFamily="34" charset="0"/>
              </a:rPr>
              <a:t>  </a:t>
            </a:r>
          </a:p>
          <a:p>
            <a:r>
              <a:rPr lang="en-US" sz="2400" dirty="0">
                <a:solidFill>
                  <a:srgbClr val="FF0000"/>
                </a:solidFill>
                <a:latin typeface="Trebuchet MS" panose="020B0603020202020204" pitchFamily="34" charset="0"/>
              </a:rPr>
              <a:t>Selenium RC</a:t>
            </a:r>
          </a:p>
        </p:txBody>
      </p:sp>
      <p:sp>
        <p:nvSpPr>
          <p:cNvPr id="6" name="Rectangle 5"/>
          <p:cNvSpPr/>
          <p:nvPr/>
        </p:nvSpPr>
        <p:spPr>
          <a:xfrm>
            <a:off x="832833" y="4127851"/>
            <a:ext cx="10590728" cy="2031325"/>
          </a:xfrm>
          <a:prstGeom prst="rect">
            <a:avLst/>
          </a:prstGeom>
        </p:spPr>
        <p:txBody>
          <a:bodyPr wrap="square">
            <a:spAutoFit/>
          </a:bodyPr>
          <a:lstStyle/>
          <a:p>
            <a:pPr marL="285750" indent="-285750">
              <a:buFont typeface="Wingdings" pitchFamily="2" charset="2"/>
              <a:buChar char="Ø"/>
            </a:pPr>
            <a:endParaRPr lang="en-US" dirty="0"/>
          </a:p>
          <a:p>
            <a:pPr marL="285750" indent="-285750">
              <a:buFont typeface="Wingdings" pitchFamily="2" charset="2"/>
              <a:buChar char="Ø"/>
            </a:pPr>
            <a:endParaRPr lang="en-US" dirty="0"/>
          </a:p>
          <a:p>
            <a:pPr marL="285750" indent="-285750">
              <a:buFont typeface="Wingdings" pitchFamily="2" charset="2"/>
              <a:buChar char="Ø"/>
            </a:pPr>
            <a:r>
              <a:rPr lang="en-US" dirty="0"/>
              <a:t>Selenium-RC stands for Selenium Remote Control(Selenium 1.0)</a:t>
            </a:r>
          </a:p>
          <a:p>
            <a:pPr marL="285750" indent="-285750">
              <a:buFont typeface="Wingdings" pitchFamily="2" charset="2"/>
              <a:buChar char="Ø"/>
            </a:pPr>
            <a:endParaRPr lang="en-US" dirty="0"/>
          </a:p>
          <a:p>
            <a:pPr marL="285750" indent="-285750">
              <a:buFont typeface="Wingdings" pitchFamily="2" charset="2"/>
              <a:buChar char="Ø"/>
            </a:pPr>
            <a:r>
              <a:rPr lang="en-US" dirty="0"/>
              <a:t>It was used for a long time before selenium WebDriver 2.0 is released.</a:t>
            </a:r>
          </a:p>
          <a:p>
            <a:r>
              <a:rPr lang="en-US" dirty="0"/>
              <a:t> </a:t>
            </a:r>
          </a:p>
          <a:p>
            <a:pPr marL="285750" indent="-285750">
              <a:buFont typeface="Wingdings" pitchFamily="2" charset="2"/>
              <a:buChar char="Ø"/>
            </a:pPr>
            <a:r>
              <a:rPr lang="en-US" dirty="0"/>
              <a:t>Now Selenium RC is hardly used in industry as WebDriver has more powerful features and more easy to use.</a:t>
            </a:r>
          </a:p>
        </p:txBody>
      </p:sp>
    </p:spTree>
    <p:extLst>
      <p:ext uri="{BB962C8B-B14F-4D97-AF65-F5344CB8AC3E}">
        <p14:creationId xmlns:p14="http://schemas.microsoft.com/office/powerpoint/2010/main" val="315515377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4830" y="234951"/>
            <a:ext cx="5164859" cy="831850"/>
          </a:xfrm>
        </p:spPr>
        <p:txBody>
          <a:bodyPr>
            <a:normAutofit/>
          </a:bodyPr>
          <a:lstStyle/>
          <a:p>
            <a:pPr algn="ctr"/>
            <a:r>
              <a:rPr lang="en-US" sz="2800" b="1" dirty="0">
                <a:solidFill>
                  <a:schemeClr val="bg1"/>
                </a:solidFill>
              </a:rPr>
              <a:t>Selenium </a:t>
            </a:r>
            <a:r>
              <a:rPr lang="en-US" sz="2800" b="1" dirty="0" err="1">
                <a:solidFill>
                  <a:schemeClr val="bg1"/>
                </a:solidFill>
              </a:rPr>
              <a:t>WebDriver</a:t>
            </a:r>
            <a:endParaRPr lang="en-US" sz="2800" b="1" dirty="0">
              <a:solidFill>
                <a:schemeClr val="bg1"/>
              </a:solidFill>
            </a:endParaRPr>
          </a:p>
        </p:txBody>
      </p:sp>
      <p:sp>
        <p:nvSpPr>
          <p:cNvPr id="4" name="Slide Number Placeholder 3"/>
          <p:cNvSpPr>
            <a:spLocks noGrp="1"/>
          </p:cNvSpPr>
          <p:nvPr>
            <p:ph type="sldNum" sz="quarter" idx="4294967295"/>
          </p:nvPr>
        </p:nvSpPr>
        <p:spPr>
          <a:xfrm>
            <a:off x="7981950" y="6356352"/>
            <a:ext cx="2057400" cy="365125"/>
          </a:xfrm>
          <a:prstGeom prst="rect">
            <a:avLst/>
          </a:prstGeom>
        </p:spPr>
        <p:txBody>
          <a:bodyPr/>
          <a:lstStyle/>
          <a:p>
            <a:pPr>
              <a:defRPr/>
            </a:pPr>
            <a:r>
              <a:rPr lang="en-US" dirty="0">
                <a:solidFill>
                  <a:srgbClr val="FFFFFF"/>
                </a:solidFill>
              </a:rPr>
              <a:t>8</a:t>
            </a:r>
          </a:p>
        </p:txBody>
      </p:sp>
      <p:sp>
        <p:nvSpPr>
          <p:cNvPr id="2" name="TextBox 1"/>
          <p:cNvSpPr txBox="1"/>
          <p:nvPr/>
        </p:nvSpPr>
        <p:spPr>
          <a:xfrm>
            <a:off x="674830" y="1322233"/>
            <a:ext cx="9456306" cy="495520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t>WebDriver is popularly known as Selenium 2.0. (Selenium 3.0 was released 10/2016)</a:t>
            </a:r>
          </a:p>
          <a:p>
            <a:pPr marL="285750" indent="-285750">
              <a:lnSpc>
                <a:spcPct val="150000"/>
              </a:lnSpc>
              <a:buFont typeface="Wingdings" panose="05000000000000000000" pitchFamily="2" charset="2"/>
              <a:buChar char="Ø"/>
            </a:pPr>
            <a:r>
              <a:rPr lang="en-US" sz="2000" dirty="0"/>
              <a:t>It is a programming interface, which better supports testing dynamic web applications with object oriented API that mimics the behavior of real user.</a:t>
            </a:r>
          </a:p>
          <a:p>
            <a:pPr marL="285750" indent="-285750">
              <a:lnSpc>
                <a:spcPct val="150000"/>
              </a:lnSpc>
              <a:buFont typeface="Wingdings" panose="05000000000000000000" pitchFamily="2" charset="2"/>
              <a:buChar char="Ø"/>
            </a:pPr>
            <a:r>
              <a:rPr lang="en-US" sz="2000" dirty="0"/>
              <a:t> </a:t>
            </a:r>
            <a:r>
              <a:rPr lang="en-US" sz="2000" dirty="0" err="1"/>
              <a:t>WebDriver</a:t>
            </a:r>
            <a:r>
              <a:rPr lang="en-US" sz="2000" dirty="0"/>
              <a:t> interacts directly with the browser therefore making execution faster.</a:t>
            </a:r>
          </a:p>
          <a:p>
            <a:pPr marL="285750" indent="-285750">
              <a:lnSpc>
                <a:spcPct val="150000"/>
              </a:lnSpc>
              <a:buFont typeface="Wingdings" panose="05000000000000000000" pitchFamily="2" charset="2"/>
              <a:buChar char="Ø"/>
            </a:pPr>
            <a:r>
              <a:rPr lang="en-US" sz="2000" dirty="0"/>
              <a:t> Supports several programming languages like Java, c#, Ruby and Python which enables writing test scripts using conditional operations, looping and other programming concepts, making it robust.</a:t>
            </a:r>
          </a:p>
          <a:p>
            <a:pPr marL="285750" indent="-285750">
              <a:lnSpc>
                <a:spcPct val="150000"/>
              </a:lnSpc>
              <a:buFont typeface="Wingdings" panose="05000000000000000000" pitchFamily="2" charset="2"/>
              <a:buChar char="Ø"/>
            </a:pPr>
            <a:r>
              <a:rPr lang="en-US" sz="2000" dirty="0"/>
              <a:t> </a:t>
            </a:r>
            <a:r>
              <a:rPr lang="en-US" sz="2000" dirty="0" err="1"/>
              <a:t>WebDriver</a:t>
            </a:r>
            <a:r>
              <a:rPr lang="en-US" sz="2000" dirty="0"/>
              <a:t> can be used efficiently for complex page navigation like interacting with multiple frames, browser windows, popups, alerts, drag and drop etc.</a:t>
            </a:r>
          </a:p>
          <a:p>
            <a:pPr marL="285750" indent="-285750">
              <a:lnSpc>
                <a:spcPct val="150000"/>
              </a:lnSpc>
              <a:buFont typeface="Wingdings" panose="05000000000000000000" pitchFamily="2" charset="2"/>
              <a:buChar char="Ø"/>
            </a:pPr>
            <a:r>
              <a:rPr lang="en-US" sz="2000" dirty="0"/>
              <a:t> </a:t>
            </a:r>
            <a:r>
              <a:rPr lang="en-US" sz="2000" u="sng" dirty="0">
                <a:hlinkClick r:id="rId3"/>
              </a:rPr>
              <a:t>http://docs.seleniumhq.org/download/</a:t>
            </a:r>
            <a:endParaRPr lang="en-US" sz="2000" u="sng" dirty="0"/>
          </a:p>
          <a:p>
            <a:pPr marL="285750" indent="-285750">
              <a:buFont typeface="Wingdings" panose="05000000000000000000" pitchFamily="2" charset="2"/>
              <a:buChar char="Ø"/>
            </a:pPr>
            <a:endParaRPr lang="en-US" sz="1600" dirty="0">
              <a:latin typeface="+mj-lt"/>
            </a:endParaRPr>
          </a:p>
        </p:txBody>
      </p:sp>
    </p:spTree>
    <p:extLst>
      <p:ext uri="{BB962C8B-B14F-4D97-AF65-F5344CB8AC3E}">
        <p14:creationId xmlns:p14="http://schemas.microsoft.com/office/powerpoint/2010/main" val="28041387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4830" y="159536"/>
            <a:ext cx="2662856" cy="831850"/>
          </a:xfrm>
        </p:spPr>
        <p:txBody>
          <a:bodyPr>
            <a:normAutofit/>
          </a:bodyPr>
          <a:lstStyle/>
          <a:p>
            <a:pPr algn="ctr"/>
            <a:r>
              <a:rPr lang="en-US" sz="2800" b="1" dirty="0">
                <a:solidFill>
                  <a:schemeClr val="bg1"/>
                </a:solidFill>
              </a:rPr>
              <a:t>Selenium Grid</a:t>
            </a:r>
          </a:p>
        </p:txBody>
      </p:sp>
      <p:sp>
        <p:nvSpPr>
          <p:cNvPr id="4" name="Slide Number Placeholder 3"/>
          <p:cNvSpPr>
            <a:spLocks noGrp="1"/>
          </p:cNvSpPr>
          <p:nvPr>
            <p:ph type="sldNum" sz="quarter" idx="4294967295"/>
          </p:nvPr>
        </p:nvSpPr>
        <p:spPr>
          <a:xfrm>
            <a:off x="7981950" y="6356352"/>
            <a:ext cx="2057400" cy="365125"/>
          </a:xfrm>
          <a:prstGeom prst="rect">
            <a:avLst/>
          </a:prstGeom>
        </p:spPr>
        <p:txBody>
          <a:bodyPr/>
          <a:lstStyle/>
          <a:p>
            <a:pPr>
              <a:defRPr/>
            </a:pPr>
            <a:r>
              <a:rPr lang="en-US" dirty="0">
                <a:solidFill>
                  <a:srgbClr val="FFFFFF"/>
                </a:solidFill>
              </a:rPr>
              <a:t>8</a:t>
            </a:r>
          </a:p>
        </p:txBody>
      </p:sp>
      <p:sp>
        <p:nvSpPr>
          <p:cNvPr id="2" name="TextBox 1"/>
          <p:cNvSpPr txBox="1"/>
          <p:nvPr/>
        </p:nvSpPr>
        <p:spPr>
          <a:xfrm>
            <a:off x="674830" y="1322233"/>
            <a:ext cx="9456306" cy="5293757"/>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Selenium Grid is setting up multiple Selenium instances(nodes) and connecting them to one Selenium Server(hub) to run the tests in different environments simultaneously. </a:t>
            </a:r>
          </a:p>
          <a:p>
            <a:pPr marL="285750" indent="-285750">
              <a:buFont typeface="Wingdings" panose="05000000000000000000" pitchFamily="2" charset="2"/>
              <a:buChar char="Ø"/>
            </a:pPr>
            <a:r>
              <a:rPr lang="en-US" sz="2000" dirty="0"/>
              <a:t>Using this tool, tests can be distributed across multiple physical or virtual machines so that scripts can be executed in parallel. </a:t>
            </a:r>
          </a:p>
          <a:p>
            <a:pPr marL="285750" indent="-285750">
              <a:buFont typeface="Wingdings" panose="05000000000000000000" pitchFamily="2" charset="2"/>
              <a:buChar char="Ø"/>
            </a:pPr>
            <a:r>
              <a:rPr lang="en-US" sz="2000" dirty="0"/>
              <a:t>Test scripts are sent to hub and then commands are pushed to Selenium Server nodes that are connected to the hub. </a:t>
            </a:r>
          </a:p>
          <a:p>
            <a:pPr marL="285750" indent="-285750">
              <a:buFont typeface="Wingdings" panose="05000000000000000000" pitchFamily="2" charset="2"/>
              <a:buChar char="Ø"/>
            </a:pPr>
            <a:r>
              <a:rPr lang="en-US" sz="2000" dirty="0"/>
              <a:t>This speeds up the testing across different browsers and platforms thereby cutting down the time required for running tests.</a:t>
            </a:r>
          </a:p>
          <a:p>
            <a:pPr marL="285750" indent="-285750">
              <a:buFont typeface="Wingdings" panose="05000000000000000000" pitchFamily="2" charset="2"/>
              <a:buChar char="Ø"/>
            </a:pPr>
            <a:r>
              <a:rPr lang="en-US" sz="2000" dirty="0"/>
              <a:t>Selenium Grid has a Hub and a Node</a:t>
            </a:r>
          </a:p>
          <a:p>
            <a:pPr marL="285750" indent="-285750">
              <a:buFont typeface="Wingdings" panose="05000000000000000000" pitchFamily="2" charset="2"/>
              <a:buChar char="Ø"/>
            </a:pPr>
            <a:endParaRPr lang="en-US" sz="2000" dirty="0"/>
          </a:p>
          <a:p>
            <a:pPr lvl="0"/>
            <a:r>
              <a:rPr lang="en-US" sz="2000" b="1" dirty="0"/>
              <a:t>Hub - </a:t>
            </a:r>
            <a:r>
              <a:rPr lang="en-US" sz="2000" dirty="0"/>
              <a:t>The hub is a server which acts as the central point where the tests will be triggered. There is only one Hub in a Selenium Grid.</a:t>
            </a:r>
          </a:p>
          <a:p>
            <a:pPr lvl="0"/>
            <a:endParaRPr lang="en-US" sz="2000" b="1" dirty="0"/>
          </a:p>
          <a:p>
            <a:pPr lvl="0"/>
            <a:r>
              <a:rPr lang="en-US" sz="2000" b="1" dirty="0"/>
              <a:t>Node - </a:t>
            </a:r>
            <a:r>
              <a:rPr lang="en-US" sz="2000" dirty="0"/>
              <a:t>Nodes are the Selenium instances that are connected to the Hub and the tests will be executed here. A Grid can have one or more nodes with  any OS containing any browser supported by Selenium.</a:t>
            </a:r>
          </a:p>
          <a:p>
            <a:pPr algn="just"/>
            <a:endParaRPr lang="en-US" sz="2000" dirty="0"/>
          </a:p>
        </p:txBody>
      </p:sp>
    </p:spTree>
    <p:extLst>
      <p:ext uri="{BB962C8B-B14F-4D97-AF65-F5344CB8AC3E}">
        <p14:creationId xmlns:p14="http://schemas.microsoft.com/office/powerpoint/2010/main" val="23067639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4830" y="234951"/>
            <a:ext cx="5164859" cy="831850"/>
          </a:xfrm>
        </p:spPr>
        <p:txBody>
          <a:bodyPr>
            <a:normAutofit/>
          </a:bodyPr>
          <a:lstStyle/>
          <a:p>
            <a:pPr algn="ctr"/>
            <a:r>
              <a:rPr lang="en-US" sz="2800" b="1" dirty="0">
                <a:solidFill>
                  <a:schemeClr val="bg1"/>
                </a:solidFill>
              </a:rPr>
              <a:t>Browser Development Tools</a:t>
            </a:r>
          </a:p>
        </p:txBody>
      </p:sp>
      <p:sp>
        <p:nvSpPr>
          <p:cNvPr id="4" name="Slide Number Placeholder 3"/>
          <p:cNvSpPr>
            <a:spLocks noGrp="1"/>
          </p:cNvSpPr>
          <p:nvPr>
            <p:ph type="sldNum" sz="quarter" idx="4294967295"/>
          </p:nvPr>
        </p:nvSpPr>
        <p:spPr>
          <a:xfrm>
            <a:off x="7981950" y="6356352"/>
            <a:ext cx="2057400" cy="365125"/>
          </a:xfrm>
          <a:prstGeom prst="rect">
            <a:avLst/>
          </a:prstGeom>
        </p:spPr>
        <p:txBody>
          <a:bodyPr/>
          <a:lstStyle/>
          <a:p>
            <a:pPr>
              <a:defRPr/>
            </a:pPr>
            <a:r>
              <a:rPr lang="en-US" dirty="0">
                <a:solidFill>
                  <a:srgbClr val="FFFFFF"/>
                </a:solidFill>
              </a:rPr>
              <a:t>8</a:t>
            </a:r>
          </a:p>
        </p:txBody>
      </p:sp>
      <p:sp>
        <p:nvSpPr>
          <p:cNvPr id="2" name="TextBox 1"/>
          <p:cNvSpPr txBox="1"/>
          <p:nvPr/>
        </p:nvSpPr>
        <p:spPr>
          <a:xfrm>
            <a:off x="674830" y="1322233"/>
            <a:ext cx="9456306" cy="4708981"/>
          </a:xfrm>
          <a:prstGeom prst="rect">
            <a:avLst/>
          </a:prstGeom>
          <a:noFill/>
        </p:spPr>
        <p:txBody>
          <a:bodyPr wrap="square" rtlCol="0">
            <a:spAutoFit/>
          </a:bodyPr>
          <a:lstStyle/>
          <a:p>
            <a:pPr algn="just" fontAlgn="base"/>
            <a:r>
              <a:rPr lang="en-US" sz="2000" dirty="0"/>
              <a:t>Most common browsers have some built-in development tools. These tools will help you to reveal the page and understand how the page is structured. </a:t>
            </a:r>
          </a:p>
          <a:p>
            <a:pPr algn="just" fontAlgn="base"/>
            <a:endParaRPr lang="en-US" sz="2000" dirty="0"/>
          </a:p>
          <a:p>
            <a:pPr fontAlgn="base"/>
            <a:r>
              <a:rPr lang="en-US" sz="2000" b="1" dirty="0"/>
              <a:t>Internet Explorer:</a:t>
            </a:r>
          </a:p>
          <a:p>
            <a:pPr fontAlgn="base"/>
            <a:r>
              <a:rPr lang="en-US" sz="2000" dirty="0"/>
              <a:t>In Internet Explorer we can access Developer Tools by pressing F12.</a:t>
            </a:r>
          </a:p>
          <a:p>
            <a:pPr fontAlgn="base"/>
            <a:endParaRPr lang="en-US" sz="2000" dirty="0"/>
          </a:p>
          <a:p>
            <a:pPr fontAlgn="base"/>
            <a:r>
              <a:rPr lang="en-US" sz="2000" b="1" dirty="0"/>
              <a:t>Firefox:</a:t>
            </a:r>
          </a:p>
          <a:p>
            <a:pPr fontAlgn="base"/>
            <a:r>
              <a:rPr lang="en-US" sz="2000" dirty="0"/>
              <a:t>Firefox has some built-in developer tools, but Firebug seems to be more popular and powerful. </a:t>
            </a:r>
          </a:p>
          <a:p>
            <a:pPr fontAlgn="base"/>
            <a:r>
              <a:rPr lang="en-US" sz="2000" dirty="0"/>
              <a:t>The shortcut to open Firebug is F12.</a:t>
            </a:r>
          </a:p>
          <a:p>
            <a:pPr fontAlgn="base"/>
            <a:endParaRPr lang="en-US" sz="2000" dirty="0"/>
          </a:p>
          <a:p>
            <a:pPr fontAlgn="base"/>
            <a:r>
              <a:rPr lang="en-US" sz="2000" b="1" dirty="0"/>
              <a:t>Chrome:</a:t>
            </a:r>
          </a:p>
          <a:p>
            <a:pPr fontAlgn="base"/>
            <a:r>
              <a:rPr lang="en-US" sz="2000" dirty="0"/>
              <a:t>Chrome comes with Developer Tools. The shortcut to open Developer Tools is CTRL + SHIFT + I or F12.</a:t>
            </a:r>
          </a:p>
          <a:p>
            <a:pPr algn="just" fontAlgn="base"/>
            <a:endParaRPr lang="en-US" sz="2000" dirty="0"/>
          </a:p>
        </p:txBody>
      </p:sp>
    </p:spTree>
    <p:extLst>
      <p:ext uri="{BB962C8B-B14F-4D97-AF65-F5344CB8AC3E}">
        <p14:creationId xmlns:p14="http://schemas.microsoft.com/office/powerpoint/2010/main" val="10437000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Effect transition="in" filter="fade">
                                      <p:cBhvr>
                                        <p:cTn id="56" dur="1000"/>
                                        <p:tgtEl>
                                          <p:spTgt spid="2">
                                            <p:txEl>
                                              <p:pRg st="10" end="10"/>
                                            </p:txEl>
                                          </p:spTgt>
                                        </p:tgtEl>
                                      </p:cBhvr>
                                    </p:animEffect>
                                    <p:anim calcmode="lin" valueType="num">
                                      <p:cBhvr>
                                        <p:cTn id="5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9621" y="166255"/>
            <a:ext cx="2854664" cy="831850"/>
          </a:xfrm>
        </p:spPr>
        <p:txBody>
          <a:bodyPr>
            <a:normAutofit/>
          </a:bodyPr>
          <a:lstStyle/>
          <a:p>
            <a:pPr algn="ctr"/>
            <a:r>
              <a:rPr lang="en-US" sz="2800" b="1" dirty="0">
                <a:solidFill>
                  <a:schemeClr val="bg1"/>
                </a:solidFill>
              </a:rPr>
              <a:t>Driver Commands</a:t>
            </a:r>
          </a:p>
        </p:txBody>
      </p:sp>
      <p:sp>
        <p:nvSpPr>
          <p:cNvPr id="4" name="Slide Number Placeholder 3"/>
          <p:cNvSpPr>
            <a:spLocks noGrp="1"/>
          </p:cNvSpPr>
          <p:nvPr>
            <p:ph type="sldNum" sz="quarter" idx="4294967295"/>
          </p:nvPr>
        </p:nvSpPr>
        <p:spPr>
          <a:xfrm>
            <a:off x="4552950" y="6356352"/>
            <a:ext cx="3086100" cy="365125"/>
          </a:xfrm>
          <a:prstGeom prst="rect">
            <a:avLst/>
          </a:prstGeom>
        </p:spPr>
        <p:txBody>
          <a:bodyPr/>
          <a:lstStyle/>
          <a:p>
            <a:pPr>
              <a:defRPr/>
            </a:pPr>
            <a:r>
              <a:rPr lang="en-US" dirty="0">
                <a:solidFill>
                  <a:srgbClr val="FFFFFF"/>
                </a:solidFill>
              </a:rPr>
              <a:t>9</a:t>
            </a:r>
          </a:p>
        </p:txBody>
      </p:sp>
      <p:sp>
        <p:nvSpPr>
          <p:cNvPr id="2" name="TextBox 1"/>
          <p:cNvSpPr txBox="1"/>
          <p:nvPr/>
        </p:nvSpPr>
        <p:spPr>
          <a:xfrm>
            <a:off x="199621" y="1190224"/>
            <a:ext cx="11487955" cy="2923877"/>
          </a:xfrm>
          <a:prstGeom prst="rect">
            <a:avLst/>
          </a:prstGeom>
          <a:noFill/>
        </p:spPr>
        <p:txBody>
          <a:bodyPr wrap="square" rtlCol="0">
            <a:spAutoFit/>
          </a:bodyPr>
          <a:lstStyle/>
          <a:p>
            <a:pPr algn="just"/>
            <a:r>
              <a:rPr lang="en-US" sz="2000" b="1" dirty="0"/>
              <a:t>get()</a:t>
            </a:r>
          </a:p>
          <a:p>
            <a:r>
              <a:rPr lang="en-US" dirty="0"/>
              <a:t>Load a new web page in the current browser window. This is done using an HTTP GET operation, and the method will block until the load is complete.</a:t>
            </a:r>
          </a:p>
          <a:p>
            <a:r>
              <a:rPr lang="en-US" dirty="0"/>
              <a:t>	</a:t>
            </a:r>
            <a:r>
              <a:rPr lang="en-US" dirty="0" err="1"/>
              <a:t>syn</a:t>
            </a:r>
            <a:r>
              <a:rPr lang="en-US" dirty="0"/>
              <a:t> : </a:t>
            </a:r>
            <a:r>
              <a:rPr lang="en-US" dirty="0" err="1"/>
              <a:t>driver.get</a:t>
            </a:r>
            <a:r>
              <a:rPr lang="en-US" dirty="0"/>
              <a:t>(String </a:t>
            </a:r>
            <a:r>
              <a:rPr lang="en-US" dirty="0" err="1"/>
              <a:t>url</a:t>
            </a:r>
            <a:r>
              <a:rPr lang="en-US" dirty="0"/>
              <a:t>);</a:t>
            </a:r>
          </a:p>
          <a:p>
            <a:r>
              <a:rPr lang="en-US" dirty="0"/>
              <a:t>	ex :   </a:t>
            </a:r>
            <a:r>
              <a:rPr lang="en-US" dirty="0" err="1"/>
              <a:t>driver.get</a:t>
            </a:r>
            <a:r>
              <a:rPr lang="en-US" dirty="0"/>
              <a:t>(“http://google.com”);</a:t>
            </a:r>
          </a:p>
          <a:p>
            <a:pPr algn="just"/>
            <a:r>
              <a:rPr lang="en-US" sz="2000" b="1" dirty="0" err="1"/>
              <a:t>getCurrentUrl</a:t>
            </a:r>
            <a:r>
              <a:rPr lang="en-US" sz="2000" b="1" dirty="0"/>
              <a:t>()</a:t>
            </a:r>
          </a:p>
          <a:p>
            <a:pPr algn="just"/>
            <a:r>
              <a:rPr lang="en-US" dirty="0"/>
              <a:t>Get a string representing the current URL that the browser is looking at. Returns The URL of the page currently loaded.  	</a:t>
            </a:r>
            <a:r>
              <a:rPr lang="en-US" dirty="0" err="1"/>
              <a:t>syn</a:t>
            </a:r>
            <a:r>
              <a:rPr lang="en-US" dirty="0"/>
              <a:t> : </a:t>
            </a:r>
            <a:r>
              <a:rPr lang="en-US" dirty="0" err="1"/>
              <a:t>driver.getCurrentUrl</a:t>
            </a:r>
            <a:r>
              <a:rPr lang="en-US" dirty="0"/>
              <a:t>();</a:t>
            </a:r>
          </a:p>
          <a:p>
            <a:pPr algn="just"/>
            <a:r>
              <a:rPr lang="en-US" dirty="0"/>
              <a:t>	ex :   String </a:t>
            </a:r>
            <a:r>
              <a:rPr lang="en-US" dirty="0" err="1"/>
              <a:t>url</a:t>
            </a:r>
            <a:r>
              <a:rPr lang="en-US" dirty="0"/>
              <a:t> = </a:t>
            </a:r>
            <a:r>
              <a:rPr lang="en-US" dirty="0" err="1"/>
              <a:t>driver.getCurrentUrl</a:t>
            </a:r>
            <a:r>
              <a:rPr lang="en-US" dirty="0"/>
              <a:t>();</a:t>
            </a:r>
          </a:p>
          <a:p>
            <a:pPr algn="just"/>
            <a:endParaRPr lang="en-US" dirty="0"/>
          </a:p>
        </p:txBody>
      </p:sp>
      <p:sp>
        <p:nvSpPr>
          <p:cNvPr id="5" name="Rectangle 4"/>
          <p:cNvSpPr/>
          <p:nvPr/>
        </p:nvSpPr>
        <p:spPr>
          <a:xfrm>
            <a:off x="124227" y="3710317"/>
            <a:ext cx="11711458" cy="3539430"/>
          </a:xfrm>
          <a:prstGeom prst="rect">
            <a:avLst/>
          </a:prstGeom>
        </p:spPr>
        <p:txBody>
          <a:bodyPr wrap="square">
            <a:spAutoFit/>
          </a:bodyPr>
          <a:lstStyle/>
          <a:p>
            <a:pPr algn="just"/>
            <a:r>
              <a:rPr lang="en-US" sz="2000" b="1" dirty="0" err="1"/>
              <a:t>getTitle</a:t>
            </a:r>
            <a:r>
              <a:rPr lang="en-US" sz="2000" b="1" dirty="0"/>
              <a:t>()</a:t>
            </a:r>
          </a:p>
          <a:p>
            <a:pPr algn="just"/>
            <a:r>
              <a:rPr lang="en-US" dirty="0"/>
              <a:t>Gets the Title of the Current Page. </a:t>
            </a:r>
          </a:p>
          <a:p>
            <a:pPr algn="just"/>
            <a:r>
              <a:rPr lang="en-US" dirty="0"/>
              <a:t>Returns the title of the current page, with leading and trailing whitespace stripped, or null if one is not already set</a:t>
            </a:r>
          </a:p>
          <a:p>
            <a:pPr lvl="1" algn="just"/>
            <a:r>
              <a:rPr lang="en-US" dirty="0"/>
              <a:t>	</a:t>
            </a:r>
            <a:r>
              <a:rPr lang="en-US" dirty="0" err="1"/>
              <a:t>syn</a:t>
            </a:r>
            <a:r>
              <a:rPr lang="en-US" dirty="0"/>
              <a:t> : </a:t>
            </a:r>
            <a:r>
              <a:rPr lang="en-US" dirty="0" err="1"/>
              <a:t>driver.getTitle</a:t>
            </a:r>
            <a:r>
              <a:rPr lang="en-US" dirty="0"/>
              <a:t>();</a:t>
            </a:r>
          </a:p>
          <a:p>
            <a:pPr algn="just"/>
            <a:r>
              <a:rPr lang="en-US" sz="2000" b="1" dirty="0"/>
              <a:t>close()</a:t>
            </a:r>
          </a:p>
          <a:p>
            <a:pPr algn="just"/>
            <a:r>
              <a:rPr lang="en-US" dirty="0"/>
              <a:t>Close the current window; quits the browser if it is the last window opened.</a:t>
            </a:r>
          </a:p>
          <a:p>
            <a:pPr algn="just"/>
            <a:r>
              <a:rPr lang="en-US" dirty="0"/>
              <a:t>	</a:t>
            </a:r>
            <a:r>
              <a:rPr lang="en-US" dirty="0" err="1"/>
              <a:t>syn</a:t>
            </a:r>
            <a:r>
              <a:rPr lang="en-US" dirty="0"/>
              <a:t> : </a:t>
            </a:r>
            <a:r>
              <a:rPr lang="en-US" dirty="0" err="1"/>
              <a:t>driver.close</a:t>
            </a:r>
            <a:r>
              <a:rPr lang="en-US" dirty="0"/>
              <a:t>();</a:t>
            </a:r>
          </a:p>
          <a:p>
            <a:pPr algn="just"/>
            <a:r>
              <a:rPr lang="en-US" sz="2000" b="1" dirty="0"/>
              <a:t>quit() </a:t>
            </a:r>
          </a:p>
          <a:p>
            <a:pPr algn="just"/>
            <a:r>
              <a:rPr lang="en-US" dirty="0"/>
              <a:t>Quits this driver, closing every associated window.</a:t>
            </a:r>
          </a:p>
          <a:p>
            <a:pPr algn="just"/>
            <a:r>
              <a:rPr lang="en-US" dirty="0"/>
              <a:t>	</a:t>
            </a:r>
            <a:r>
              <a:rPr lang="en-US" dirty="0" err="1"/>
              <a:t>syn</a:t>
            </a:r>
            <a:r>
              <a:rPr lang="en-US" dirty="0"/>
              <a:t> : </a:t>
            </a:r>
            <a:r>
              <a:rPr lang="en-US" dirty="0" err="1"/>
              <a:t>driver.quit</a:t>
            </a:r>
            <a:r>
              <a:rPr lang="en-US" dirty="0"/>
              <a:t>();</a:t>
            </a:r>
          </a:p>
          <a:p>
            <a:pPr algn="just"/>
            <a:endParaRPr lang="en-US" dirty="0"/>
          </a:p>
          <a:p>
            <a:pPr algn="just"/>
            <a:r>
              <a:rPr lang="en-US" dirty="0"/>
              <a:t>	</a:t>
            </a:r>
          </a:p>
        </p:txBody>
      </p:sp>
    </p:spTree>
    <p:extLst>
      <p:ext uri="{BB962C8B-B14F-4D97-AF65-F5344CB8AC3E}">
        <p14:creationId xmlns:p14="http://schemas.microsoft.com/office/powerpoint/2010/main" val="24036327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9621" y="166255"/>
            <a:ext cx="3090334" cy="831850"/>
          </a:xfrm>
        </p:spPr>
        <p:txBody>
          <a:bodyPr>
            <a:normAutofit/>
          </a:bodyPr>
          <a:lstStyle/>
          <a:p>
            <a:pPr algn="ctr"/>
            <a:r>
              <a:rPr lang="en-US" sz="2800" b="1" dirty="0">
                <a:solidFill>
                  <a:schemeClr val="bg1"/>
                </a:solidFill>
              </a:rPr>
              <a:t>Driver Commands</a:t>
            </a:r>
          </a:p>
        </p:txBody>
      </p:sp>
      <p:sp>
        <p:nvSpPr>
          <p:cNvPr id="4" name="Slide Number Placeholder 3"/>
          <p:cNvSpPr>
            <a:spLocks noGrp="1"/>
          </p:cNvSpPr>
          <p:nvPr>
            <p:ph type="sldNum" sz="quarter" idx="4294967295"/>
          </p:nvPr>
        </p:nvSpPr>
        <p:spPr>
          <a:xfrm>
            <a:off x="4552950" y="6356352"/>
            <a:ext cx="3086100" cy="365125"/>
          </a:xfrm>
          <a:prstGeom prst="rect">
            <a:avLst/>
          </a:prstGeom>
        </p:spPr>
        <p:txBody>
          <a:bodyPr/>
          <a:lstStyle/>
          <a:p>
            <a:pPr>
              <a:defRPr/>
            </a:pPr>
            <a:r>
              <a:rPr lang="en-US" dirty="0">
                <a:solidFill>
                  <a:srgbClr val="FFFFFF"/>
                </a:solidFill>
              </a:rPr>
              <a:t>9</a:t>
            </a:r>
          </a:p>
        </p:txBody>
      </p:sp>
      <p:sp>
        <p:nvSpPr>
          <p:cNvPr id="2" name="TextBox 1"/>
          <p:cNvSpPr txBox="1"/>
          <p:nvPr/>
        </p:nvSpPr>
        <p:spPr>
          <a:xfrm>
            <a:off x="199621" y="1190224"/>
            <a:ext cx="11487955" cy="3877985"/>
          </a:xfrm>
          <a:prstGeom prst="rect">
            <a:avLst/>
          </a:prstGeom>
          <a:noFill/>
        </p:spPr>
        <p:txBody>
          <a:bodyPr wrap="square" rtlCol="0">
            <a:spAutoFit/>
          </a:bodyPr>
          <a:lstStyle/>
          <a:p>
            <a:pPr algn="just"/>
            <a:r>
              <a:rPr lang="en-US" sz="2800" b="1" dirty="0" err="1"/>
              <a:t>findElement</a:t>
            </a:r>
            <a:r>
              <a:rPr lang="en-US" sz="2800" b="1" dirty="0"/>
              <a:t>()</a:t>
            </a:r>
          </a:p>
          <a:p>
            <a:pPr algn="just"/>
            <a:endParaRPr lang="en-US" sz="2000" dirty="0"/>
          </a:p>
          <a:p>
            <a:pPr algn="just"/>
            <a:r>
              <a:rPr lang="en-US" sz="2000" dirty="0"/>
              <a:t>Find the first </a:t>
            </a:r>
            <a:r>
              <a:rPr lang="en-US" sz="2000" dirty="0" err="1"/>
              <a:t>WebElement</a:t>
            </a:r>
            <a:r>
              <a:rPr lang="en-US" sz="2000" dirty="0"/>
              <a:t> using the given method. This method is affected by the 'implicit wait' times in force at the time of execution. </a:t>
            </a:r>
          </a:p>
          <a:p>
            <a:pPr algn="just"/>
            <a:endParaRPr lang="en-US" sz="2000" dirty="0"/>
          </a:p>
          <a:p>
            <a:pPr algn="just"/>
            <a:r>
              <a:rPr lang="en-US" sz="2000" dirty="0"/>
              <a:t>The </a:t>
            </a:r>
            <a:r>
              <a:rPr lang="en-US" sz="2000" dirty="0" err="1"/>
              <a:t>findElement</a:t>
            </a:r>
            <a:r>
              <a:rPr lang="en-US" sz="2000" dirty="0"/>
              <a:t>(..) invocation will return a matching row, or try again repeatedly until the configured timeout is reached. </a:t>
            </a:r>
          </a:p>
          <a:p>
            <a:pPr algn="just"/>
            <a:endParaRPr lang="en-US" sz="2000" dirty="0"/>
          </a:p>
          <a:p>
            <a:pPr algn="just"/>
            <a:r>
              <a:rPr lang="en-US" sz="2000" dirty="0"/>
              <a:t>	</a:t>
            </a:r>
            <a:r>
              <a:rPr lang="en-US" sz="2000" dirty="0" err="1"/>
              <a:t>syn</a:t>
            </a:r>
            <a:r>
              <a:rPr lang="en-US" sz="2000" dirty="0"/>
              <a:t> : </a:t>
            </a:r>
            <a:r>
              <a:rPr lang="en-US" sz="2000" dirty="0" err="1"/>
              <a:t>driver.findElement</a:t>
            </a:r>
            <a:r>
              <a:rPr lang="en-US" sz="2000" dirty="0"/>
              <a:t>(By by);</a:t>
            </a:r>
          </a:p>
          <a:p>
            <a:pPr algn="just"/>
            <a:r>
              <a:rPr lang="en-US" sz="2000" dirty="0"/>
              <a:t>	ex :   </a:t>
            </a:r>
            <a:r>
              <a:rPr lang="en-US" sz="2000" dirty="0" err="1"/>
              <a:t>driver.findElement</a:t>
            </a:r>
            <a:r>
              <a:rPr lang="en-US" sz="2000" dirty="0"/>
              <a:t>(By.name(“</a:t>
            </a:r>
            <a:r>
              <a:rPr lang="en-US" sz="2000" dirty="0" err="1"/>
              <a:t>userName</a:t>
            </a:r>
            <a:r>
              <a:rPr lang="en-US" sz="2000" dirty="0"/>
              <a:t>”));</a:t>
            </a:r>
          </a:p>
          <a:p>
            <a:pPr algn="just"/>
            <a:endParaRPr lang="en-US" sz="2000" dirty="0"/>
          </a:p>
          <a:p>
            <a:pPr algn="just"/>
            <a:endParaRPr lang="en-US" sz="2000" dirty="0"/>
          </a:p>
        </p:txBody>
      </p:sp>
    </p:spTree>
    <p:extLst>
      <p:ext uri="{BB962C8B-B14F-4D97-AF65-F5344CB8AC3E}">
        <p14:creationId xmlns:p14="http://schemas.microsoft.com/office/powerpoint/2010/main" val="8423803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37193" y="131976"/>
            <a:ext cx="2089150" cy="831850"/>
          </a:xfrm>
        </p:spPr>
        <p:txBody>
          <a:bodyPr>
            <a:normAutofit/>
          </a:bodyPr>
          <a:lstStyle/>
          <a:p>
            <a:pPr algn="ctr" eaLnBrk="1" hangingPunct="1"/>
            <a:r>
              <a:rPr lang="en-US" sz="2800" b="1" dirty="0">
                <a:solidFill>
                  <a:schemeClr val="bg1"/>
                </a:solidFill>
              </a:rPr>
              <a:t>Locators</a:t>
            </a:r>
          </a:p>
        </p:txBody>
      </p:sp>
      <p:sp>
        <p:nvSpPr>
          <p:cNvPr id="4" name="Slide Number Placeholder 3"/>
          <p:cNvSpPr>
            <a:spLocks noGrp="1"/>
          </p:cNvSpPr>
          <p:nvPr>
            <p:ph type="sldNum" sz="quarter" idx="4294967295"/>
          </p:nvPr>
        </p:nvSpPr>
        <p:spPr>
          <a:xfrm>
            <a:off x="4552950" y="6356352"/>
            <a:ext cx="3086100" cy="365125"/>
          </a:xfrm>
          <a:prstGeom prst="rect">
            <a:avLst/>
          </a:prstGeom>
        </p:spPr>
        <p:txBody>
          <a:bodyPr/>
          <a:lstStyle/>
          <a:p>
            <a:pPr>
              <a:defRPr/>
            </a:pPr>
            <a:r>
              <a:rPr lang="en-US" dirty="0">
                <a:solidFill>
                  <a:srgbClr val="FFFFFF"/>
                </a:solidFill>
              </a:rPr>
              <a:t>5</a:t>
            </a:r>
          </a:p>
        </p:txBody>
      </p:sp>
      <p:sp>
        <p:nvSpPr>
          <p:cNvPr id="6" name="TextBox 5"/>
          <p:cNvSpPr txBox="1"/>
          <p:nvPr/>
        </p:nvSpPr>
        <p:spPr>
          <a:xfrm>
            <a:off x="440662" y="1207820"/>
            <a:ext cx="11011437" cy="2462213"/>
          </a:xfrm>
          <a:prstGeom prst="rect">
            <a:avLst/>
          </a:prstGeom>
          <a:noFill/>
        </p:spPr>
        <p:txBody>
          <a:bodyPr wrap="square" rtlCol="0">
            <a:spAutoFit/>
          </a:bodyPr>
          <a:lstStyle/>
          <a:p>
            <a:pPr marL="342900" indent="-342900" algn="just" fontAlgn="base">
              <a:buFont typeface="Arial" panose="020B0604020202020204" pitchFamily="34" charset="0"/>
              <a:buChar char="•"/>
            </a:pPr>
            <a:r>
              <a:rPr lang="en-US" sz="2000" dirty="0"/>
              <a:t>Locators are used to tell the Selenium with which web element we would like to do the operations (It can be any action (e.g. clicking,  typing, selecting, verifying, etc.))</a:t>
            </a:r>
          </a:p>
          <a:p>
            <a:pPr marL="342900" indent="-342900" algn="just" fontAlgn="base">
              <a:buFont typeface="Arial" panose="020B0604020202020204" pitchFamily="34" charset="0"/>
              <a:buChar char="•"/>
            </a:pPr>
            <a:r>
              <a:rPr lang="en-US" sz="2000" dirty="0"/>
              <a:t>Selenium provides different ways of locating those web elements; we call this the locator strategy.</a:t>
            </a:r>
          </a:p>
          <a:p>
            <a:pPr marL="342900" indent="-342900" algn="just" fontAlgn="base">
              <a:buFont typeface="Arial" panose="020B0604020202020204" pitchFamily="34" charset="0"/>
              <a:buChar char="•"/>
            </a:pPr>
            <a:r>
              <a:rPr lang="en-US" sz="2000" dirty="0"/>
              <a:t>Selenium </a:t>
            </a:r>
            <a:r>
              <a:rPr lang="en-US" sz="2000" dirty="0" err="1"/>
              <a:t>WebDriver</a:t>
            </a:r>
            <a:r>
              <a:rPr lang="en-US" sz="2000" dirty="0"/>
              <a:t> provides By Class to support various locator strategies.</a:t>
            </a:r>
          </a:p>
          <a:p>
            <a:pPr marL="342900" indent="-342900" algn="just" fontAlgn="base">
              <a:buFont typeface="Arial" panose="020B0604020202020204" pitchFamily="34" charset="0"/>
              <a:buChar char="•"/>
            </a:pPr>
            <a:r>
              <a:rPr lang="en-US" sz="2000" dirty="0"/>
              <a:t>Find methods take a locator object as an instance of By class as an argument.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p:txBody>
      </p:sp>
      <p:sp>
        <p:nvSpPr>
          <p:cNvPr id="3" name="Rectangle 2"/>
          <p:cNvSpPr/>
          <p:nvPr/>
        </p:nvSpPr>
        <p:spPr>
          <a:xfrm>
            <a:off x="440662" y="2992474"/>
            <a:ext cx="9311425" cy="3693319"/>
          </a:xfrm>
          <a:prstGeom prst="rect">
            <a:avLst/>
          </a:prstGeom>
        </p:spPr>
        <p:txBody>
          <a:bodyPr wrap="square">
            <a:spAutoFit/>
          </a:bodyPr>
          <a:lstStyle/>
          <a:p>
            <a:pPr fontAlgn="base"/>
            <a:r>
              <a:rPr lang="en-US" dirty="0"/>
              <a:t>The following are the different locators supported by the </a:t>
            </a:r>
            <a:r>
              <a:rPr lang="en-US" dirty="0" err="1"/>
              <a:t>WebDriver</a:t>
            </a:r>
            <a:r>
              <a:rPr lang="en-US" dirty="0"/>
              <a:t>:</a:t>
            </a:r>
          </a:p>
          <a:p>
            <a:pPr marL="742950" lvl="1" indent="-285750" fontAlgn="base">
              <a:lnSpc>
                <a:spcPct val="150000"/>
              </a:lnSpc>
              <a:buFont typeface="Wingdings" pitchFamily="2" charset="2"/>
              <a:buChar char="Ø"/>
            </a:pPr>
            <a:r>
              <a:rPr lang="en-US" dirty="0"/>
              <a:t>By ID</a:t>
            </a:r>
          </a:p>
          <a:p>
            <a:pPr marL="742950" lvl="1" indent="-285750" fontAlgn="base">
              <a:lnSpc>
                <a:spcPct val="150000"/>
              </a:lnSpc>
              <a:buFont typeface="Wingdings" pitchFamily="2" charset="2"/>
              <a:buChar char="Ø"/>
            </a:pPr>
            <a:r>
              <a:rPr lang="en-US" dirty="0"/>
              <a:t>By Class Name</a:t>
            </a:r>
          </a:p>
          <a:p>
            <a:pPr marL="742950" lvl="1" indent="-285750" fontAlgn="base">
              <a:lnSpc>
                <a:spcPct val="150000"/>
              </a:lnSpc>
              <a:buFont typeface="Wingdings" pitchFamily="2" charset="2"/>
              <a:buChar char="Ø"/>
            </a:pPr>
            <a:r>
              <a:rPr lang="en-US" dirty="0"/>
              <a:t>By Tag Name</a:t>
            </a:r>
          </a:p>
          <a:p>
            <a:pPr marL="742950" lvl="1" indent="-285750" fontAlgn="base">
              <a:lnSpc>
                <a:spcPct val="150000"/>
              </a:lnSpc>
              <a:buFont typeface="Wingdings" pitchFamily="2" charset="2"/>
              <a:buChar char="Ø"/>
            </a:pPr>
            <a:r>
              <a:rPr lang="en-US" dirty="0"/>
              <a:t>By Name</a:t>
            </a:r>
          </a:p>
          <a:p>
            <a:pPr marL="742950" lvl="1" indent="-285750" fontAlgn="base">
              <a:lnSpc>
                <a:spcPct val="150000"/>
              </a:lnSpc>
              <a:buFont typeface="Wingdings" pitchFamily="2" charset="2"/>
              <a:buChar char="Ø"/>
            </a:pPr>
            <a:r>
              <a:rPr lang="en-US" dirty="0"/>
              <a:t>By Link Text</a:t>
            </a:r>
          </a:p>
          <a:p>
            <a:pPr marL="742950" lvl="1" indent="-285750" fontAlgn="base">
              <a:lnSpc>
                <a:spcPct val="150000"/>
              </a:lnSpc>
              <a:buFont typeface="Wingdings" pitchFamily="2" charset="2"/>
              <a:buChar char="Ø"/>
            </a:pPr>
            <a:r>
              <a:rPr lang="en-US" dirty="0"/>
              <a:t>By Partial Link Text</a:t>
            </a:r>
          </a:p>
          <a:p>
            <a:pPr marL="742950" lvl="1" indent="-285750" fontAlgn="base">
              <a:lnSpc>
                <a:spcPct val="150000"/>
              </a:lnSpc>
              <a:buFont typeface="Wingdings" pitchFamily="2" charset="2"/>
              <a:buChar char="Ø"/>
            </a:pPr>
            <a:r>
              <a:rPr lang="en-US" dirty="0"/>
              <a:t>By </a:t>
            </a:r>
            <a:r>
              <a:rPr lang="en-US" dirty="0" err="1"/>
              <a:t>Xpath</a:t>
            </a:r>
            <a:endParaRPr lang="en-US" dirty="0"/>
          </a:p>
          <a:p>
            <a:pPr marL="742950" lvl="1" indent="-285750" fontAlgn="base">
              <a:lnSpc>
                <a:spcPct val="150000"/>
              </a:lnSpc>
              <a:buFont typeface="Wingdings" pitchFamily="2" charset="2"/>
              <a:buChar char="Ø"/>
            </a:pPr>
            <a:r>
              <a:rPr lang="en-US" dirty="0"/>
              <a:t>By CSS</a:t>
            </a:r>
          </a:p>
        </p:txBody>
      </p:sp>
    </p:spTree>
    <p:extLst>
      <p:ext uri="{BB962C8B-B14F-4D97-AF65-F5344CB8AC3E}">
        <p14:creationId xmlns:p14="http://schemas.microsoft.com/office/powerpoint/2010/main" val="38340686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99622" y="152400"/>
            <a:ext cx="2089150" cy="831850"/>
          </a:xfrm>
        </p:spPr>
        <p:txBody>
          <a:bodyPr>
            <a:normAutofit/>
          </a:bodyPr>
          <a:lstStyle/>
          <a:p>
            <a:pPr algn="ctr"/>
            <a:r>
              <a:rPr lang="en-US" sz="2800" b="1" dirty="0">
                <a:solidFill>
                  <a:schemeClr val="bg1"/>
                </a:solidFill>
              </a:rPr>
              <a:t>By XPath</a:t>
            </a:r>
          </a:p>
        </p:txBody>
      </p:sp>
      <p:sp>
        <p:nvSpPr>
          <p:cNvPr id="4" name="Slide Number Placeholder 3"/>
          <p:cNvSpPr>
            <a:spLocks noGrp="1"/>
          </p:cNvSpPr>
          <p:nvPr>
            <p:ph type="sldNum" sz="quarter" idx="4294967295"/>
          </p:nvPr>
        </p:nvSpPr>
        <p:spPr>
          <a:xfrm>
            <a:off x="4552950" y="6356352"/>
            <a:ext cx="3086100" cy="365125"/>
          </a:xfrm>
          <a:prstGeom prst="rect">
            <a:avLst/>
          </a:prstGeom>
        </p:spPr>
        <p:txBody>
          <a:bodyPr/>
          <a:lstStyle/>
          <a:p>
            <a:pPr>
              <a:defRPr/>
            </a:pPr>
            <a:r>
              <a:rPr lang="en-US" dirty="0">
                <a:solidFill>
                  <a:srgbClr val="FFFFFF"/>
                </a:solidFill>
              </a:rPr>
              <a:t>5</a:t>
            </a:r>
          </a:p>
        </p:txBody>
      </p:sp>
      <p:sp>
        <p:nvSpPr>
          <p:cNvPr id="3" name="Rectangle 2"/>
          <p:cNvSpPr/>
          <p:nvPr/>
        </p:nvSpPr>
        <p:spPr>
          <a:xfrm>
            <a:off x="599622" y="1381388"/>
            <a:ext cx="9311425" cy="3139321"/>
          </a:xfrm>
          <a:prstGeom prst="rect">
            <a:avLst/>
          </a:prstGeom>
        </p:spPr>
        <p:txBody>
          <a:bodyPr wrap="square">
            <a:spAutoFit/>
          </a:bodyPr>
          <a:lstStyle/>
          <a:p>
            <a:pPr algn="just" fontAlgn="base"/>
            <a:r>
              <a:rPr lang="en-US" b="1" dirty="0"/>
              <a:t>By XPath:</a:t>
            </a:r>
          </a:p>
          <a:p>
            <a:pPr algn="just" fontAlgn="base"/>
            <a:endParaRPr lang="en-US" dirty="0"/>
          </a:p>
          <a:p>
            <a:pPr marL="285750" indent="-285750" algn="just" fontAlgn="base">
              <a:buFont typeface="Wingdings" pitchFamily="2" charset="2"/>
              <a:buChar char="Ø"/>
            </a:pPr>
            <a:r>
              <a:rPr lang="en-US" dirty="0"/>
              <a:t>XPath is a query language for selecting nodes from an XML document.</a:t>
            </a:r>
          </a:p>
          <a:p>
            <a:pPr marL="285750" indent="-285750" algn="just" fontAlgn="base">
              <a:buFont typeface="Wingdings" pitchFamily="2" charset="2"/>
              <a:buChar char="Ø"/>
            </a:pPr>
            <a:endParaRPr lang="en-US" dirty="0"/>
          </a:p>
          <a:p>
            <a:pPr marL="285750" indent="-285750" algn="just" fontAlgn="base">
              <a:buFont typeface="Wingdings" pitchFamily="2" charset="2"/>
              <a:buChar char="Ø"/>
            </a:pPr>
            <a:r>
              <a:rPr lang="en-US" dirty="0"/>
              <a:t>XPath is based on a tree representation of the XML document and provides the ability to navigate around the tree.</a:t>
            </a:r>
          </a:p>
          <a:p>
            <a:pPr marL="285750" indent="-285750" algn="just" fontAlgn="base">
              <a:buFont typeface="Wingdings" pitchFamily="2" charset="2"/>
              <a:buChar char="Ø"/>
            </a:pPr>
            <a:endParaRPr lang="en-US" dirty="0"/>
          </a:p>
          <a:p>
            <a:pPr marL="285750" indent="-285750" algn="just" fontAlgn="base">
              <a:buFont typeface="Wingdings" pitchFamily="2" charset="2"/>
              <a:buChar char="Ø"/>
            </a:pPr>
            <a:r>
              <a:rPr lang="en-US" dirty="0"/>
              <a:t>At a high level, </a:t>
            </a:r>
            <a:r>
              <a:rPr lang="en-US" dirty="0" err="1"/>
              <a:t>WebDriver</a:t>
            </a:r>
            <a:r>
              <a:rPr lang="en-US" dirty="0"/>
              <a:t> uses a browser’s native XPath capabilities wherever possible. </a:t>
            </a:r>
          </a:p>
          <a:p>
            <a:pPr marL="285750" indent="-285750" algn="just" fontAlgn="base">
              <a:buFont typeface="Wingdings" pitchFamily="2" charset="2"/>
              <a:buChar char="Ø"/>
            </a:pPr>
            <a:endParaRPr lang="en-US" dirty="0"/>
          </a:p>
          <a:p>
            <a:pPr marL="285750" indent="-285750" algn="just" fontAlgn="base">
              <a:buFont typeface="Wingdings" pitchFamily="2" charset="2"/>
              <a:buChar char="Ø"/>
            </a:pPr>
            <a:r>
              <a:rPr lang="en-US" dirty="0"/>
              <a:t>On those browsers that don’t have native XPath support, Selenium has provided its own implementation. </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693" y="4520709"/>
            <a:ext cx="542837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13528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99622" y="152400"/>
            <a:ext cx="3953328" cy="831850"/>
          </a:xfrm>
        </p:spPr>
        <p:txBody>
          <a:bodyPr>
            <a:normAutofit/>
          </a:bodyPr>
          <a:lstStyle/>
          <a:p>
            <a:pPr algn="ctr"/>
            <a:r>
              <a:rPr lang="en-US" sz="2800" b="1" dirty="0" err="1">
                <a:solidFill>
                  <a:schemeClr val="bg1"/>
                </a:solidFill>
              </a:rPr>
              <a:t>WebElement</a:t>
            </a:r>
            <a:r>
              <a:rPr lang="en-US" sz="2800" b="1" dirty="0">
                <a:solidFill>
                  <a:schemeClr val="bg1"/>
                </a:solidFill>
              </a:rPr>
              <a:t> Commands</a:t>
            </a:r>
          </a:p>
        </p:txBody>
      </p:sp>
      <p:sp>
        <p:nvSpPr>
          <p:cNvPr id="4" name="Slide Number Placeholder 3"/>
          <p:cNvSpPr>
            <a:spLocks noGrp="1"/>
          </p:cNvSpPr>
          <p:nvPr>
            <p:ph type="sldNum" sz="quarter" idx="4294967295"/>
          </p:nvPr>
        </p:nvSpPr>
        <p:spPr>
          <a:xfrm>
            <a:off x="4552950" y="6356352"/>
            <a:ext cx="3086100" cy="365125"/>
          </a:xfrm>
          <a:prstGeom prst="rect">
            <a:avLst/>
          </a:prstGeom>
        </p:spPr>
        <p:txBody>
          <a:bodyPr/>
          <a:lstStyle/>
          <a:p>
            <a:pPr>
              <a:defRPr/>
            </a:pPr>
            <a:r>
              <a:rPr lang="en-US" dirty="0">
                <a:solidFill>
                  <a:srgbClr val="FFFFFF"/>
                </a:solidFill>
              </a:rPr>
              <a:t>5</a:t>
            </a:r>
          </a:p>
        </p:txBody>
      </p:sp>
      <p:sp>
        <p:nvSpPr>
          <p:cNvPr id="3" name="Rectangle 2"/>
          <p:cNvSpPr/>
          <p:nvPr/>
        </p:nvSpPr>
        <p:spPr>
          <a:xfrm>
            <a:off x="599622" y="1381388"/>
            <a:ext cx="9311425" cy="5016758"/>
          </a:xfrm>
          <a:prstGeom prst="rect">
            <a:avLst/>
          </a:prstGeom>
        </p:spPr>
        <p:txBody>
          <a:bodyPr wrap="square">
            <a:spAutoFit/>
          </a:bodyPr>
          <a:lstStyle/>
          <a:p>
            <a:pPr algn="just" fontAlgn="base"/>
            <a:r>
              <a:rPr lang="en-US" sz="1600" b="1" dirty="0"/>
              <a:t>click()</a:t>
            </a:r>
          </a:p>
          <a:p>
            <a:pPr algn="just"/>
            <a:r>
              <a:rPr lang="en-US" sz="1600" dirty="0"/>
              <a:t>Clicks the element. If this causes a new page to load, this method will attempt to block until the page has loaded. </a:t>
            </a:r>
          </a:p>
          <a:p>
            <a:pPr algn="just"/>
            <a:r>
              <a:rPr lang="en-US" sz="1600" dirty="0"/>
              <a:t>	ex : </a:t>
            </a:r>
            <a:r>
              <a:rPr lang="en-US" sz="1600" dirty="0" err="1"/>
              <a:t>driver.findElement</a:t>
            </a:r>
            <a:r>
              <a:rPr lang="en-US" sz="1600" dirty="0"/>
              <a:t>(By.</a:t>
            </a:r>
            <a:r>
              <a:rPr lang="en-US" sz="1600" i="1" dirty="0"/>
              <a:t>name("login")).click();</a:t>
            </a:r>
          </a:p>
          <a:p>
            <a:pPr algn="just"/>
            <a:endParaRPr lang="en-US" sz="1600" i="1" dirty="0"/>
          </a:p>
          <a:p>
            <a:pPr algn="just" fontAlgn="base"/>
            <a:r>
              <a:rPr lang="en-US" sz="1600" b="1" dirty="0"/>
              <a:t>clear()</a:t>
            </a:r>
          </a:p>
          <a:p>
            <a:pPr algn="just" fontAlgn="base"/>
            <a:r>
              <a:rPr lang="en-US" sz="1600" dirty="0"/>
              <a:t>If this element is a text entry element, this will clear the value. Has no effect on other elements. Text entry elements are INPUT and TEXTAREA elements.</a:t>
            </a:r>
          </a:p>
          <a:p>
            <a:pPr algn="just" fontAlgn="base"/>
            <a:r>
              <a:rPr lang="en-US" sz="1600" dirty="0"/>
              <a:t>	ex : </a:t>
            </a:r>
            <a:r>
              <a:rPr lang="en-US" sz="1600" dirty="0" err="1"/>
              <a:t>driver.findElement</a:t>
            </a:r>
            <a:r>
              <a:rPr lang="en-US" sz="1600" dirty="0"/>
              <a:t>(By.name("</a:t>
            </a:r>
            <a:r>
              <a:rPr lang="en-US" sz="1600" dirty="0" err="1"/>
              <a:t>userName</a:t>
            </a:r>
            <a:r>
              <a:rPr lang="en-US" sz="1600" dirty="0"/>
              <a:t>")).clear();</a:t>
            </a:r>
          </a:p>
          <a:p>
            <a:pPr algn="just" fontAlgn="base"/>
            <a:endParaRPr lang="en-US" sz="1600" dirty="0"/>
          </a:p>
          <a:p>
            <a:pPr algn="just" fontAlgn="base"/>
            <a:r>
              <a:rPr lang="en-US" sz="1600" b="1" dirty="0" err="1"/>
              <a:t>sendKeys</a:t>
            </a:r>
            <a:r>
              <a:rPr lang="en-US" sz="1600" b="1" dirty="0"/>
              <a:t>(</a:t>
            </a:r>
            <a:r>
              <a:rPr lang="en-US" sz="1600" b="1" dirty="0" err="1"/>
              <a:t>CharSequence</a:t>
            </a:r>
            <a:r>
              <a:rPr lang="en-US" sz="1600" b="1" dirty="0"/>
              <a:t>)</a:t>
            </a:r>
          </a:p>
          <a:p>
            <a:pPr algn="just" fontAlgn="base"/>
            <a:r>
              <a:rPr lang="en-US" sz="1600" dirty="0"/>
              <a:t>Use this method to simulate typing into an element, which may set its value.</a:t>
            </a:r>
          </a:p>
          <a:p>
            <a:pPr algn="just" fontAlgn="base"/>
            <a:r>
              <a:rPr lang="en-US" sz="1600" dirty="0"/>
              <a:t>	ex : </a:t>
            </a:r>
            <a:r>
              <a:rPr lang="en-US" sz="1600" dirty="0" err="1"/>
              <a:t>driver.findElement</a:t>
            </a:r>
            <a:r>
              <a:rPr lang="en-US" sz="1600" dirty="0"/>
              <a:t>(By.</a:t>
            </a:r>
            <a:r>
              <a:rPr lang="en-US" sz="1600" i="1" dirty="0"/>
              <a:t>name("</a:t>
            </a:r>
            <a:r>
              <a:rPr lang="en-US" sz="1600" i="1" dirty="0" err="1"/>
              <a:t>userName</a:t>
            </a:r>
            <a:r>
              <a:rPr lang="en-US" sz="1600" i="1" dirty="0"/>
              <a:t>")).</a:t>
            </a:r>
            <a:r>
              <a:rPr lang="en-US" sz="1600" i="1" dirty="0" err="1"/>
              <a:t>sendKeys</a:t>
            </a:r>
            <a:r>
              <a:rPr lang="en-US" sz="1600" i="1" dirty="0"/>
              <a:t>("name");</a:t>
            </a:r>
          </a:p>
          <a:p>
            <a:pPr algn="just" fontAlgn="base"/>
            <a:endParaRPr lang="en-US" sz="1600" i="1" dirty="0"/>
          </a:p>
          <a:p>
            <a:pPr algn="just" fontAlgn="base"/>
            <a:r>
              <a:rPr lang="en-US" sz="1600" b="1" dirty="0"/>
              <a:t>String </a:t>
            </a:r>
            <a:r>
              <a:rPr lang="en-US" sz="1600" b="1" dirty="0" err="1"/>
              <a:t>getTagName</a:t>
            </a:r>
            <a:r>
              <a:rPr lang="en-US" sz="1600" b="1" dirty="0"/>
              <a:t>()</a:t>
            </a:r>
          </a:p>
          <a:p>
            <a:pPr algn="just" fontAlgn="base"/>
            <a:r>
              <a:rPr lang="en-US" sz="1600" dirty="0"/>
              <a:t>Get the tag name of this element. </a:t>
            </a:r>
            <a:r>
              <a:rPr lang="en-US" sz="1600" b="1" dirty="0"/>
              <a:t>Not</a:t>
            </a:r>
            <a:r>
              <a:rPr lang="en-US" sz="1600" dirty="0"/>
              <a:t> the value of the name attribute: will return "input" for the element &lt;input name="foo" /&gt;.</a:t>
            </a:r>
          </a:p>
          <a:p>
            <a:pPr algn="just" fontAlgn="base"/>
            <a:r>
              <a:rPr lang="en-US" sz="1600" dirty="0"/>
              <a:t>  ex : String </a:t>
            </a:r>
            <a:r>
              <a:rPr lang="en-US" sz="1600" dirty="0" err="1"/>
              <a:t>tagName</a:t>
            </a:r>
            <a:r>
              <a:rPr lang="en-US" sz="1600" dirty="0"/>
              <a:t> = </a:t>
            </a:r>
            <a:r>
              <a:rPr lang="en-US" sz="1600" dirty="0" err="1"/>
              <a:t>driver.findElement</a:t>
            </a:r>
            <a:r>
              <a:rPr lang="en-US" sz="1600" dirty="0"/>
              <a:t>(By.</a:t>
            </a:r>
            <a:r>
              <a:rPr lang="en-US" sz="1600" i="1" dirty="0"/>
              <a:t>name("</a:t>
            </a:r>
            <a:r>
              <a:rPr lang="en-US" sz="1600" i="1" dirty="0" err="1"/>
              <a:t>userName</a:t>
            </a:r>
            <a:r>
              <a:rPr lang="en-US" sz="1600" i="1" dirty="0"/>
              <a:t>")).</a:t>
            </a:r>
            <a:r>
              <a:rPr lang="en-US" sz="1600" dirty="0" err="1"/>
              <a:t>getTagName</a:t>
            </a:r>
            <a:r>
              <a:rPr lang="en-US" sz="1600" dirty="0"/>
              <a:t>(</a:t>
            </a:r>
            <a:r>
              <a:rPr lang="en-US" sz="1600" u="sng" dirty="0"/>
              <a:t>)</a:t>
            </a:r>
            <a:r>
              <a:rPr lang="en-US" sz="1600" i="1" dirty="0"/>
              <a:t>;</a:t>
            </a:r>
            <a:r>
              <a:rPr lang="en-US" sz="1600" dirty="0">
                <a:solidFill>
                  <a:schemeClr val="bg1">
                    <a:lumMod val="60000"/>
                    <a:lumOff val="40000"/>
                  </a:schemeClr>
                </a:solidFill>
              </a:rPr>
              <a:t>	</a:t>
            </a:r>
          </a:p>
          <a:p>
            <a:pPr algn="just"/>
            <a:endParaRPr lang="en-US" sz="1600" dirty="0"/>
          </a:p>
          <a:p>
            <a:pPr algn="just" fontAlgn="base"/>
            <a:endParaRPr lang="en-US" sz="1600" dirty="0"/>
          </a:p>
        </p:txBody>
      </p:sp>
    </p:spTree>
    <p:extLst>
      <p:ext uri="{BB962C8B-B14F-4D97-AF65-F5344CB8AC3E}">
        <p14:creationId xmlns:p14="http://schemas.microsoft.com/office/powerpoint/2010/main" val="1083600665"/>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2073" y="2107306"/>
            <a:ext cx="8769927" cy="29152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sz="3200" b="1" dirty="0"/>
              <a:t>Matt Harsh</a:t>
            </a:r>
          </a:p>
        </p:txBody>
      </p:sp>
      <p:sp>
        <p:nvSpPr>
          <p:cNvPr id="16" name="Content Placeholder 2"/>
          <p:cNvSpPr>
            <a:spLocks noGrp="1"/>
          </p:cNvSpPr>
          <p:nvPr>
            <p:ph idx="1"/>
          </p:nvPr>
        </p:nvSpPr>
        <p:spPr>
          <a:xfrm>
            <a:off x="3804579" y="2404321"/>
            <a:ext cx="8194915" cy="2951875"/>
          </a:xfrm>
        </p:spPr>
        <p:txBody>
          <a:bodyPr>
            <a:normAutofit fontScale="25000" lnSpcReduction="20000"/>
          </a:bodyPr>
          <a:lstStyle/>
          <a:p>
            <a:pPr marL="0" indent="0">
              <a:buNone/>
            </a:pPr>
            <a:r>
              <a:rPr lang="en-US" sz="4500" dirty="0">
                <a:solidFill>
                  <a:srgbClr val="FE552F"/>
                </a:solidFill>
              </a:rPr>
              <a:t>Current Project: </a:t>
            </a:r>
          </a:p>
          <a:p>
            <a:pPr marL="0" indent="0">
              <a:buNone/>
            </a:pPr>
            <a:r>
              <a:rPr lang="en-US" sz="4800" dirty="0">
                <a:solidFill>
                  <a:schemeClr val="tx1"/>
                </a:solidFill>
              </a:rPr>
              <a:t>Test Leader at Kroger, Cincinnati OH</a:t>
            </a:r>
          </a:p>
          <a:p>
            <a:pPr marL="0" indent="0">
              <a:buNone/>
            </a:pPr>
            <a:r>
              <a:rPr lang="en-US" sz="4500" dirty="0">
                <a:solidFill>
                  <a:srgbClr val="FE552F"/>
                </a:solidFill>
              </a:rPr>
              <a:t>SKILLS:</a:t>
            </a:r>
          </a:p>
          <a:p>
            <a:pPr lvl="0"/>
            <a:r>
              <a:rPr lang="en-US" sz="4500" dirty="0"/>
              <a:t>Automation Frameworks &amp; Architecture</a:t>
            </a:r>
          </a:p>
          <a:p>
            <a:pPr lvl="0"/>
            <a:r>
              <a:rPr lang="en-US" sz="4500" dirty="0"/>
              <a:t>Automation Leadership</a:t>
            </a:r>
          </a:p>
          <a:p>
            <a:pPr lvl="0"/>
            <a:r>
              <a:rPr lang="en-US" sz="4500" dirty="0"/>
              <a:t>Implementation of frameworks using Selenium (WebDriver &amp; Grid), </a:t>
            </a:r>
            <a:r>
              <a:rPr lang="en-US" sz="4500" dirty="0" err="1"/>
              <a:t>CodedUI</a:t>
            </a:r>
            <a:r>
              <a:rPr lang="en-US" sz="4500" dirty="0"/>
              <a:t>, Appium, UFT, SOASTA, Cucumber-JVM, SpecFlow, </a:t>
            </a:r>
            <a:r>
              <a:rPr lang="en-US" sz="4500" dirty="0" err="1"/>
              <a:t>SilkTest</a:t>
            </a:r>
            <a:r>
              <a:rPr lang="en-US" sz="4500" dirty="0"/>
              <a:t>, Silk4J, Protractor, SoapUI, </a:t>
            </a:r>
            <a:r>
              <a:rPr lang="en-US" sz="4500" dirty="0" err="1"/>
              <a:t>Sikuli</a:t>
            </a:r>
            <a:r>
              <a:rPr lang="en-US" sz="4500" dirty="0"/>
              <a:t> &amp; Tosca</a:t>
            </a:r>
          </a:p>
          <a:p>
            <a:pPr lvl="0"/>
            <a:r>
              <a:rPr lang="en-US" sz="4500" dirty="0"/>
              <a:t>Used JUnit, TestNG, </a:t>
            </a:r>
            <a:r>
              <a:rPr lang="en-US" sz="4500" dirty="0" err="1"/>
              <a:t>MSTest</a:t>
            </a:r>
            <a:r>
              <a:rPr lang="en-US" sz="4500" dirty="0"/>
              <a:t>, </a:t>
            </a:r>
            <a:r>
              <a:rPr lang="en-US" sz="4500" dirty="0" err="1"/>
              <a:t>MbUnit</a:t>
            </a:r>
            <a:r>
              <a:rPr lang="en-US" sz="4500" dirty="0"/>
              <a:t>, </a:t>
            </a:r>
            <a:r>
              <a:rPr lang="en-US" sz="4500" dirty="0" err="1"/>
              <a:t>xUnit</a:t>
            </a:r>
            <a:r>
              <a:rPr lang="en-US" sz="4500" dirty="0"/>
              <a:t> &amp; </a:t>
            </a:r>
            <a:r>
              <a:rPr lang="en-US" sz="4500" dirty="0" err="1"/>
              <a:t>Nunit</a:t>
            </a:r>
            <a:r>
              <a:rPr lang="en-US" sz="4500" dirty="0"/>
              <a:t> unit testing frameworks in conjunction with above mentioned tools</a:t>
            </a:r>
          </a:p>
          <a:p>
            <a:pPr lvl="0"/>
            <a:r>
              <a:rPr lang="en-US" sz="4500" dirty="0"/>
              <a:t>Implemented Continuous Integration and Continuous Delivery Pipelines using Jenkins, TFS &amp; VSTS</a:t>
            </a:r>
          </a:p>
          <a:p>
            <a:pPr lvl="0"/>
            <a:r>
              <a:rPr lang="en-US" sz="4500" dirty="0"/>
              <a:t>Certified Scrum Master (Scrum Alliance) since 2010</a:t>
            </a:r>
          </a:p>
          <a:p>
            <a:pPr marL="0" indent="0">
              <a:buNone/>
            </a:pPr>
            <a:endParaRPr lang="en-US" sz="2400" dirty="0">
              <a:solidFill>
                <a:srgbClr val="FE552F"/>
              </a:solidFill>
            </a:endParaRPr>
          </a:p>
          <a:p>
            <a:pPr marL="0" indent="0">
              <a:buNone/>
            </a:pPr>
            <a:r>
              <a:rPr lang="en-US" sz="2400" dirty="0">
                <a:solidFill>
                  <a:srgbClr val="FE552F"/>
                </a:solidFill>
              </a:rPr>
              <a:t>.</a:t>
            </a:r>
            <a:endParaRPr lang="en-US" sz="2400" dirty="0"/>
          </a:p>
        </p:txBody>
      </p:sp>
      <p:sp>
        <p:nvSpPr>
          <p:cNvPr id="8" name="Footer Placeholder 7"/>
          <p:cNvSpPr>
            <a:spLocks noGrp="1"/>
          </p:cNvSpPr>
          <p:nvPr>
            <p:ph type="ftr" sz="quarter" idx="11"/>
          </p:nvPr>
        </p:nvSpPr>
        <p:spPr/>
        <p:txBody>
          <a:bodyPr/>
          <a:lstStyle/>
          <a:p>
            <a:r>
              <a:rPr lang="en-US" dirty="0"/>
              <a:t>CONFIDENTIAL AND PROPRIETARY INFORMATION. © 2015 SOGETI USA LLC</a:t>
            </a:r>
          </a:p>
        </p:txBody>
      </p:sp>
      <p:sp>
        <p:nvSpPr>
          <p:cNvPr id="9" name="Slide Number Placeholder 8"/>
          <p:cNvSpPr>
            <a:spLocks noGrp="1"/>
          </p:cNvSpPr>
          <p:nvPr>
            <p:ph type="sldNum" sz="quarter" idx="12"/>
          </p:nvPr>
        </p:nvSpPr>
        <p:spPr/>
        <p:txBody>
          <a:bodyPr/>
          <a:lstStyle/>
          <a:p>
            <a:fld id="{89B52C92-7CC8-4344-907B-65DD82B95168}" type="slidenum">
              <a:rPr lang="en-US" smtClean="0"/>
              <a:pPr/>
              <a:t>2</a:t>
            </a:fld>
            <a:endParaRPr lang="en-US" dirty="0"/>
          </a:p>
        </p:txBody>
      </p:sp>
      <p:sp>
        <p:nvSpPr>
          <p:cNvPr id="7" name="Text Placeholder 6"/>
          <p:cNvSpPr>
            <a:spLocks noGrp="1"/>
          </p:cNvSpPr>
          <p:nvPr>
            <p:ph type="body" sz="quarter" idx="13"/>
          </p:nvPr>
        </p:nvSpPr>
        <p:spPr/>
        <p:txBody>
          <a:bodyPr/>
          <a:lstStyle/>
          <a:p>
            <a:r>
              <a:rPr lang="en-US" b="1" dirty="0">
                <a:solidFill>
                  <a:srgbClr val="FE552F"/>
                </a:solidFill>
              </a:rPr>
              <a:t>Manager </a:t>
            </a:r>
            <a:endParaRPr lang="en-US" dirty="0">
              <a:solidFill>
                <a:srgbClr val="FE552F"/>
              </a:solidFill>
            </a:endParaRPr>
          </a:p>
          <a:p>
            <a:endParaRPr lang="en-US" dirty="0"/>
          </a:p>
        </p:txBody>
      </p:sp>
      <p:sp>
        <p:nvSpPr>
          <p:cNvPr id="17" name="TextBox 16"/>
          <p:cNvSpPr txBox="1"/>
          <p:nvPr/>
        </p:nvSpPr>
        <p:spPr>
          <a:xfrm>
            <a:off x="486065" y="4321486"/>
            <a:ext cx="2936008" cy="707886"/>
          </a:xfrm>
          <a:prstGeom prst="rect">
            <a:avLst/>
          </a:prstGeom>
          <a:noFill/>
        </p:spPr>
        <p:txBody>
          <a:bodyPr wrap="square" rtlCol="0">
            <a:spAutoFit/>
          </a:bodyPr>
          <a:lstStyle/>
          <a:p>
            <a:pPr algn="ctr"/>
            <a:r>
              <a:rPr lang="en-US" sz="2000" b="1" dirty="0">
                <a:solidFill>
                  <a:srgbClr val="FE552F"/>
                </a:solidFill>
              </a:rPr>
              <a:t>Manager </a:t>
            </a:r>
          </a:p>
          <a:p>
            <a:pPr algn="ctr"/>
            <a:r>
              <a:rPr lang="en-US" sz="2000" b="1" dirty="0">
                <a:solidFill>
                  <a:srgbClr val="FE552F"/>
                </a:solidFill>
              </a:rPr>
              <a:t>(Sr. Automation Architect) </a:t>
            </a:r>
            <a:endParaRPr lang="en-US" sz="2000" dirty="0">
              <a:solidFill>
                <a:srgbClr val="FE552F"/>
              </a:solidFill>
            </a:endParaRPr>
          </a:p>
        </p:txBody>
      </p:sp>
      <p:sp>
        <p:nvSpPr>
          <p:cNvPr id="22" name="Content Placeholder 2"/>
          <p:cNvSpPr txBox="1">
            <a:spLocks/>
          </p:cNvSpPr>
          <p:nvPr/>
        </p:nvSpPr>
        <p:spPr>
          <a:xfrm>
            <a:off x="7713368" y="2433260"/>
            <a:ext cx="4094317" cy="2893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40404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40404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40404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40404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4040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400" dirty="0"/>
          </a:p>
        </p:txBody>
      </p:sp>
      <p:pic>
        <p:nvPicPr>
          <p:cNvPr id="6" name="Picture 5" descr="A person wearing a suit and tie&#10;&#10;Description generated with very high confidence"/>
          <p:cNvPicPr>
            <a:picLocks noChangeAspect="1"/>
          </p:cNvPicPr>
          <p:nvPr/>
        </p:nvPicPr>
        <p:blipFill>
          <a:blip r:embed="rId2"/>
          <a:stretch>
            <a:fillRect/>
          </a:stretch>
        </p:blipFill>
        <p:spPr>
          <a:xfrm>
            <a:off x="986453" y="1711222"/>
            <a:ext cx="1935232" cy="2610264"/>
          </a:xfrm>
          <a:prstGeom prst="rect">
            <a:avLst/>
          </a:prstGeom>
        </p:spPr>
      </p:pic>
    </p:spTree>
    <p:extLst>
      <p:ext uri="{BB962C8B-B14F-4D97-AF65-F5344CB8AC3E}">
        <p14:creationId xmlns:p14="http://schemas.microsoft.com/office/powerpoint/2010/main" val="395226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99622" y="152400"/>
            <a:ext cx="3953328" cy="831850"/>
          </a:xfrm>
        </p:spPr>
        <p:txBody>
          <a:bodyPr>
            <a:normAutofit fontScale="90000"/>
          </a:bodyPr>
          <a:lstStyle/>
          <a:p>
            <a:pPr algn="ctr"/>
            <a:r>
              <a:rPr lang="en-US" sz="2800" b="1" dirty="0">
                <a:solidFill>
                  <a:schemeClr val="bg1"/>
                </a:solidFill>
              </a:rPr>
              <a:t>Driver Commands - Navigate</a:t>
            </a:r>
          </a:p>
        </p:txBody>
      </p:sp>
      <p:sp>
        <p:nvSpPr>
          <p:cNvPr id="4" name="Slide Number Placeholder 3"/>
          <p:cNvSpPr>
            <a:spLocks noGrp="1"/>
          </p:cNvSpPr>
          <p:nvPr>
            <p:ph type="sldNum" sz="quarter" idx="4294967295"/>
          </p:nvPr>
        </p:nvSpPr>
        <p:spPr>
          <a:xfrm>
            <a:off x="4552950" y="6356352"/>
            <a:ext cx="3086100" cy="365125"/>
          </a:xfrm>
          <a:prstGeom prst="rect">
            <a:avLst/>
          </a:prstGeom>
        </p:spPr>
        <p:txBody>
          <a:bodyPr/>
          <a:lstStyle/>
          <a:p>
            <a:pPr>
              <a:defRPr/>
            </a:pPr>
            <a:r>
              <a:rPr lang="en-US" dirty="0">
                <a:solidFill>
                  <a:srgbClr val="FFFFFF"/>
                </a:solidFill>
              </a:rPr>
              <a:t>5</a:t>
            </a:r>
          </a:p>
        </p:txBody>
      </p:sp>
      <p:sp>
        <p:nvSpPr>
          <p:cNvPr id="3" name="Rectangle 2"/>
          <p:cNvSpPr/>
          <p:nvPr/>
        </p:nvSpPr>
        <p:spPr>
          <a:xfrm>
            <a:off x="599622" y="1381388"/>
            <a:ext cx="9311425" cy="7879080"/>
          </a:xfrm>
          <a:prstGeom prst="rect">
            <a:avLst/>
          </a:prstGeom>
        </p:spPr>
        <p:txBody>
          <a:bodyPr wrap="square">
            <a:spAutoFit/>
          </a:bodyPr>
          <a:lstStyle/>
          <a:p>
            <a:pPr algn="just" fontAlgn="base"/>
            <a:r>
              <a:rPr lang="en-US" b="1" dirty="0" err="1"/>
              <a:t>WebDriver.Navigation</a:t>
            </a:r>
            <a:r>
              <a:rPr lang="en-US" b="1" dirty="0"/>
              <a:t> navigate()</a:t>
            </a:r>
          </a:p>
          <a:p>
            <a:pPr algn="just" fontAlgn="base"/>
            <a:r>
              <a:rPr lang="en-US" dirty="0"/>
              <a:t>An abstraction allowing the driver to access the browser's history and to navigate to a given URL. </a:t>
            </a:r>
          </a:p>
          <a:p>
            <a:pPr algn="just" fontAlgn="base"/>
            <a:endParaRPr lang="en-US" dirty="0"/>
          </a:p>
          <a:p>
            <a:pPr algn="just" fontAlgn="base"/>
            <a:r>
              <a:rPr lang="en-US" b="1" dirty="0"/>
              <a:t>back()</a:t>
            </a:r>
          </a:p>
          <a:p>
            <a:pPr algn="just" fontAlgn="base"/>
            <a:r>
              <a:rPr lang="en-US" dirty="0"/>
              <a:t>Move back a single "item" in the browser's history.</a:t>
            </a:r>
          </a:p>
          <a:p>
            <a:pPr algn="just" fontAlgn="base"/>
            <a:r>
              <a:rPr lang="en-US" dirty="0"/>
              <a:t> </a:t>
            </a:r>
          </a:p>
          <a:p>
            <a:pPr algn="just" fontAlgn="base"/>
            <a:r>
              <a:rPr lang="en-US" b="1" dirty="0"/>
              <a:t>forward()</a:t>
            </a:r>
          </a:p>
          <a:p>
            <a:pPr algn="just" fontAlgn="base"/>
            <a:r>
              <a:rPr lang="en-US" dirty="0"/>
              <a:t>Move a single "item" forward in the browser's history. Does nothing if we are on the latest page viewed.</a:t>
            </a:r>
          </a:p>
          <a:p>
            <a:pPr algn="just" fontAlgn="base"/>
            <a:r>
              <a:rPr lang="en-US" dirty="0"/>
              <a:t>       ex :</a:t>
            </a:r>
          </a:p>
          <a:p>
            <a:r>
              <a:rPr lang="en-US" dirty="0"/>
              <a:t>	</a:t>
            </a:r>
            <a:r>
              <a:rPr lang="en-US" dirty="0" err="1"/>
              <a:t>WebDriver.Navigation</a:t>
            </a:r>
            <a:r>
              <a:rPr lang="en-US" dirty="0"/>
              <a:t> </a:t>
            </a:r>
            <a:r>
              <a:rPr lang="en-US" dirty="0" err="1"/>
              <a:t>nav</a:t>
            </a:r>
            <a:r>
              <a:rPr lang="en-US" dirty="0"/>
              <a:t> = </a:t>
            </a:r>
            <a:r>
              <a:rPr lang="en-US" dirty="0" err="1"/>
              <a:t>driver.navigate</a:t>
            </a:r>
            <a:r>
              <a:rPr lang="en-US" dirty="0"/>
              <a:t>();</a:t>
            </a:r>
          </a:p>
          <a:p>
            <a:r>
              <a:rPr lang="en-US" dirty="0"/>
              <a:t>	</a:t>
            </a:r>
            <a:r>
              <a:rPr lang="en-US" dirty="0" err="1"/>
              <a:t>nav.back</a:t>
            </a:r>
            <a:r>
              <a:rPr lang="en-US" dirty="0"/>
              <a:t>();</a:t>
            </a:r>
          </a:p>
          <a:p>
            <a:r>
              <a:rPr lang="en-US" dirty="0"/>
              <a:t>	</a:t>
            </a:r>
            <a:r>
              <a:rPr lang="en-US" dirty="0" err="1"/>
              <a:t>nav.forward</a:t>
            </a:r>
            <a:r>
              <a:rPr lang="en-US" dirty="0"/>
              <a:t>();</a:t>
            </a:r>
          </a:p>
          <a:p>
            <a:r>
              <a:rPr lang="en-US" dirty="0"/>
              <a:t>	</a:t>
            </a:r>
            <a:r>
              <a:rPr lang="en-US" dirty="0" err="1"/>
              <a:t>driver.navigate</a:t>
            </a:r>
            <a:r>
              <a:rPr lang="en-US" dirty="0"/>
              <a:t>().back();</a:t>
            </a:r>
          </a:p>
          <a:p>
            <a:endParaRPr lang="en-US" dirty="0"/>
          </a:p>
          <a:p>
            <a:pPr algn="just" fontAlgn="base"/>
            <a:r>
              <a:rPr lang="en-US" sz="2000" b="1" dirty="0"/>
              <a:t>to(String </a:t>
            </a:r>
            <a:r>
              <a:rPr lang="en-US" sz="2000" b="1" dirty="0" err="1"/>
              <a:t>url</a:t>
            </a:r>
            <a:r>
              <a:rPr lang="en-US" sz="2000" b="1" dirty="0"/>
              <a:t>)</a:t>
            </a:r>
          </a:p>
          <a:p>
            <a:pPr algn="just" fontAlgn="base"/>
            <a:r>
              <a:rPr lang="en-US" dirty="0"/>
              <a:t>Load a new web page in the current browser window. This is done using an HTTP GET operation, and the method will block until the load is complete. </a:t>
            </a:r>
          </a:p>
          <a:p>
            <a:pPr algn="just" fontAlgn="base"/>
            <a:endParaRPr lang="en-US" sz="1600" dirty="0"/>
          </a:p>
          <a:p>
            <a:pPr algn="just" fontAlgn="base"/>
            <a:r>
              <a:rPr lang="en-US" sz="1600" dirty="0"/>
              <a:t>	ex : </a:t>
            </a:r>
            <a:r>
              <a:rPr lang="en-US" sz="1600" dirty="0" err="1"/>
              <a:t>driver.navigate</a:t>
            </a:r>
            <a:r>
              <a:rPr lang="en-US" sz="1600" dirty="0"/>
              <a:t>().to(“http:\\google.com”);</a:t>
            </a:r>
          </a:p>
          <a:p>
            <a:pPr algn="just" fontAlgn="base"/>
            <a:endParaRPr lang="en-US" sz="1600" dirty="0"/>
          </a:p>
          <a:p>
            <a:pPr algn="just" fontAlgn="base"/>
            <a:endParaRPr lang="en-US" sz="1600" dirty="0"/>
          </a:p>
          <a:p>
            <a:pPr algn="just" fontAlgn="base"/>
            <a:r>
              <a:rPr lang="en-US" sz="2000" b="1" dirty="0"/>
              <a:t>void refresh()</a:t>
            </a:r>
          </a:p>
          <a:p>
            <a:pPr algn="just" fontAlgn="base"/>
            <a:r>
              <a:rPr lang="en-US" sz="1600" dirty="0"/>
              <a:t>Refresh the current page.</a:t>
            </a:r>
          </a:p>
          <a:p>
            <a:pPr algn="just" fontAlgn="base"/>
            <a:endParaRPr lang="en-US" sz="1600" dirty="0"/>
          </a:p>
          <a:p>
            <a:pPr algn="just" fontAlgn="base"/>
            <a:r>
              <a:rPr lang="en-US" sz="1600" dirty="0"/>
              <a:t>      	 ex : </a:t>
            </a:r>
            <a:r>
              <a:rPr lang="en-US" sz="1600" dirty="0" err="1"/>
              <a:t>driver.navigate</a:t>
            </a:r>
            <a:r>
              <a:rPr lang="en-US" sz="1600" dirty="0"/>
              <a:t>().refresh();</a:t>
            </a:r>
          </a:p>
          <a:p>
            <a:pPr algn="just" fontAlgn="base"/>
            <a:endParaRPr lang="en-US" sz="1600" dirty="0"/>
          </a:p>
          <a:p>
            <a:endParaRPr lang="en-US" dirty="0"/>
          </a:p>
          <a:p>
            <a:pPr algn="just" fontAlgn="base"/>
            <a:endParaRPr lang="en-US" dirty="0"/>
          </a:p>
        </p:txBody>
      </p:sp>
    </p:spTree>
    <p:extLst>
      <p:ext uri="{BB962C8B-B14F-4D97-AF65-F5344CB8AC3E}">
        <p14:creationId xmlns:p14="http://schemas.microsoft.com/office/powerpoint/2010/main" val="875414374"/>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Rectangle 13"/>
          <p:cNvSpPr/>
          <p:nvPr/>
        </p:nvSpPr>
        <p:spPr>
          <a:xfrm>
            <a:off x="-18375" y="0"/>
            <a:ext cx="12192000" cy="6865432"/>
          </a:xfrm>
          <a:prstGeom prst="rect">
            <a:avLst/>
          </a:prstGeom>
          <a:solidFill>
            <a:srgbClr val="FE552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9" name="Freeform 8"/>
          <p:cNvSpPr/>
          <p:nvPr/>
        </p:nvSpPr>
        <p:spPr>
          <a:xfrm>
            <a:off x="-6130" y="6495429"/>
            <a:ext cx="12198130" cy="370003"/>
          </a:xfrm>
          <a:custGeom>
            <a:avLst/>
            <a:gdLst>
              <a:gd name="connsiteX0" fmla="*/ 0 w 20128844"/>
              <a:gd name="connsiteY0" fmla="*/ 0 h 777875"/>
              <a:gd name="connsiteX1" fmla="*/ 1806354 w 20128844"/>
              <a:gd name="connsiteY1" fmla="*/ 0 h 777875"/>
              <a:gd name="connsiteX2" fmla="*/ 2252957 w 20128844"/>
              <a:gd name="connsiteY2" fmla="*/ 372170 h 777875"/>
              <a:gd name="connsiteX3" fmla="*/ 2699560 w 20128844"/>
              <a:gd name="connsiteY3" fmla="*/ 0 h 777875"/>
              <a:gd name="connsiteX4" fmla="*/ 20128844 w 20128844"/>
              <a:gd name="connsiteY4" fmla="*/ 0 h 777875"/>
              <a:gd name="connsiteX5" fmla="*/ 20128844 w 20128844"/>
              <a:gd name="connsiteY5" fmla="*/ 777875 h 777875"/>
              <a:gd name="connsiteX6" fmla="*/ 0 w 20128844"/>
              <a:gd name="connsiteY6" fmla="*/ 777875 h 7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8844" h="777875">
                <a:moveTo>
                  <a:pt x="0" y="0"/>
                </a:moveTo>
                <a:lnTo>
                  <a:pt x="1806354" y="0"/>
                </a:lnTo>
                <a:lnTo>
                  <a:pt x="2252957" y="372170"/>
                </a:lnTo>
                <a:lnTo>
                  <a:pt x="2699560" y="0"/>
                </a:lnTo>
                <a:lnTo>
                  <a:pt x="20128844" y="0"/>
                </a:lnTo>
                <a:lnTo>
                  <a:pt x="20128844" y="777875"/>
                </a:lnTo>
                <a:lnTo>
                  <a:pt x="0" y="7778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p:txBody>
          <a:bodyPr>
            <a:normAutofit fontScale="90000"/>
          </a:bodyPr>
          <a:lstStyle/>
          <a:p>
            <a:r>
              <a:rPr lang="en-US" altLang="fr-FR" dirty="0">
                <a:solidFill>
                  <a:schemeClr val="bg1"/>
                </a:solidFill>
              </a:rPr>
              <a:t>Automation Frameworks</a:t>
            </a:r>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tx1">
                    <a:lumMod val="75000"/>
                    <a:lumOff val="25000"/>
                  </a:schemeClr>
                </a:solidFill>
              </a:rPr>
              <a:t>CONFIDENTIAL AND PROPRIETARY INFORMATION. © 2015 SOGETI USA LLC</a:t>
            </a:r>
          </a:p>
        </p:txBody>
      </p:sp>
      <p:sp>
        <p:nvSpPr>
          <p:cNvPr id="4" name="Slide Number Placeholder 3"/>
          <p:cNvSpPr>
            <a:spLocks noGrp="1"/>
          </p:cNvSpPr>
          <p:nvPr>
            <p:ph type="sldNum" sz="quarter" idx="12"/>
          </p:nvPr>
        </p:nvSpPr>
        <p:spPr/>
        <p:txBody>
          <a:bodyPr/>
          <a:lstStyle/>
          <a:p>
            <a:fld id="{89B52C92-7CC8-4344-907B-65DD82B95168}" type="slidenum">
              <a:rPr lang="en-US" smtClean="0">
                <a:solidFill>
                  <a:schemeClr val="tx1">
                    <a:lumMod val="75000"/>
                    <a:lumOff val="25000"/>
                  </a:schemeClr>
                </a:solidFill>
              </a:rPr>
              <a:t>21</a:t>
            </a:fld>
            <a:endParaRPr lang="en-US" dirty="0">
              <a:solidFill>
                <a:schemeClr val="tx1">
                  <a:lumMod val="75000"/>
                  <a:lumOff val="25000"/>
                </a:schemeClr>
              </a:solidFill>
            </a:endParaRPr>
          </a:p>
        </p:txBody>
      </p:sp>
      <p:sp>
        <p:nvSpPr>
          <p:cNvPr id="10" name="Freeform 9"/>
          <p:cNvSpPr/>
          <p:nvPr/>
        </p:nvSpPr>
        <p:spPr>
          <a:xfrm>
            <a:off x="-18375" y="4751358"/>
            <a:ext cx="12204245" cy="2216727"/>
          </a:xfrm>
          <a:custGeom>
            <a:avLst/>
            <a:gdLst>
              <a:gd name="connsiteX0" fmla="*/ 10818790 w 12204245"/>
              <a:gd name="connsiteY0" fmla="*/ 0 h 2216727"/>
              <a:gd name="connsiteX1" fmla="*/ 12204245 w 12204245"/>
              <a:gd name="connsiteY1" fmla="*/ 0 h 2216727"/>
              <a:gd name="connsiteX2" fmla="*/ 12204245 w 12204245"/>
              <a:gd name="connsiteY2" fmla="*/ 1620449 h 2216727"/>
              <a:gd name="connsiteX3" fmla="*/ 12204245 w 12204245"/>
              <a:gd name="connsiteY3" fmla="*/ 2216727 h 2216727"/>
              <a:gd name="connsiteX4" fmla="*/ 12198131 w 12204245"/>
              <a:gd name="connsiteY4" fmla="*/ 2216727 h 2216727"/>
              <a:gd name="connsiteX5" fmla="*/ 10818790 w 12204245"/>
              <a:gd name="connsiteY5" fmla="*/ 2216727 h 2216727"/>
              <a:gd name="connsiteX6" fmla="*/ 1 w 12204245"/>
              <a:gd name="connsiteY6" fmla="*/ 2216727 h 2216727"/>
              <a:gd name="connsiteX7" fmla="*/ 1 w 12204245"/>
              <a:gd name="connsiteY7" fmla="*/ 2215024 h 2216727"/>
              <a:gd name="connsiteX8" fmla="*/ 0 w 12204245"/>
              <a:gd name="connsiteY8" fmla="*/ 2215024 h 2216727"/>
              <a:gd name="connsiteX9" fmla="*/ 0 w 12204245"/>
              <a:gd name="connsiteY9" fmla="*/ 10667 h 2216727"/>
              <a:gd name="connsiteX10" fmla="*/ 4413 w 12204245"/>
              <a:gd name="connsiteY10" fmla="*/ 10667 h 2216727"/>
              <a:gd name="connsiteX11" fmla="*/ 4415 w 12204245"/>
              <a:gd name="connsiteY11" fmla="*/ 9576 h 2216727"/>
              <a:gd name="connsiteX12" fmla="*/ 690027 w 12204245"/>
              <a:gd name="connsiteY12" fmla="*/ 8933 h 2216727"/>
              <a:gd name="connsiteX13" fmla="*/ 1049071 w 12204245"/>
              <a:gd name="connsiteY13" fmla="*/ 274133 h 2216727"/>
              <a:gd name="connsiteX14" fmla="*/ 1397396 w 12204245"/>
              <a:gd name="connsiteY14" fmla="*/ 10859 h 2216727"/>
              <a:gd name="connsiteX15" fmla="*/ 10818790 w 12204245"/>
              <a:gd name="connsiteY15" fmla="*/ 1897 h 221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04245" h="2216727">
                <a:moveTo>
                  <a:pt x="10818790" y="0"/>
                </a:moveTo>
                <a:lnTo>
                  <a:pt x="12204245" y="0"/>
                </a:lnTo>
                <a:lnTo>
                  <a:pt x="12204245" y="1620449"/>
                </a:lnTo>
                <a:lnTo>
                  <a:pt x="12204245" y="2216727"/>
                </a:lnTo>
                <a:lnTo>
                  <a:pt x="12198131" y="2216727"/>
                </a:lnTo>
                <a:lnTo>
                  <a:pt x="10818790" y="2216727"/>
                </a:lnTo>
                <a:lnTo>
                  <a:pt x="1" y="2216727"/>
                </a:lnTo>
                <a:lnTo>
                  <a:pt x="1" y="2215024"/>
                </a:lnTo>
                <a:lnTo>
                  <a:pt x="0" y="2215024"/>
                </a:lnTo>
                <a:lnTo>
                  <a:pt x="0" y="10667"/>
                </a:lnTo>
                <a:lnTo>
                  <a:pt x="4413" y="10667"/>
                </a:lnTo>
                <a:lnTo>
                  <a:pt x="4415" y="9576"/>
                </a:lnTo>
                <a:lnTo>
                  <a:pt x="690027" y="8933"/>
                </a:lnTo>
                <a:lnTo>
                  <a:pt x="1049071" y="274133"/>
                </a:lnTo>
                <a:lnTo>
                  <a:pt x="1397396" y="10859"/>
                </a:lnTo>
                <a:lnTo>
                  <a:pt x="10818790" y="18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a:t>
            </a:r>
            <a:r>
              <a:rPr lang="en-US" dirty="0" err="1">
                <a:ln w="0"/>
                <a:solidFill>
                  <a:srgbClr val="FF0000"/>
                </a:solidFill>
                <a:effectLst>
                  <a:outerShdw blurRad="38100" dist="19050" dir="2700000" algn="tl" rotWithShape="0">
                    <a:schemeClr val="dk1">
                      <a:alpha val="40000"/>
                    </a:schemeClr>
                  </a:outerShdw>
                </a:effectLst>
              </a:rPr>
              <a:t>A</a:t>
            </a:r>
            <a:r>
              <a:rPr lang="en-US" dirty="0">
                <a:ln w="0"/>
                <a:solidFill>
                  <a:srgbClr val="FF0000"/>
                </a:solidFill>
                <a:effectLst>
                  <a:outerShdw blurRad="38100" dist="19050" dir="2700000" algn="tl" rotWithShape="0">
                    <a:schemeClr val="dk1">
                      <a:alpha val="40000"/>
                    </a:schemeClr>
                  </a:outerShdw>
                </a:effectLst>
              </a:rPr>
              <a:t> framework is a combination of guidelines, rules, tools and set protocols that together provide an environment to run the automation test scripts.</a:t>
            </a:r>
          </a:p>
          <a:p>
            <a:pPr algn="ctr"/>
            <a:r>
              <a:rPr lang="en-US" dirty="0" err="1"/>
              <a:t>rki</a:t>
            </a:r>
            <a:r>
              <a:rPr lang="en-US" dirty="0"/>
              <a:t> considered to be a combination of set protocols, rules, standards and guidelines that can be incorporated or followed as a whole so as to leverage the benefits of the scaffolding provided by the Framework.</a:t>
            </a:r>
            <a:endParaRPr lang="en-US" dirty="0">
              <a:solidFill>
                <a:srgbClr val="FF0000"/>
              </a:solidFill>
            </a:endParaRPr>
          </a:p>
        </p:txBody>
      </p:sp>
    </p:spTree>
    <p:extLst>
      <p:ext uri="{BB962C8B-B14F-4D97-AF65-F5344CB8AC3E}">
        <p14:creationId xmlns:p14="http://schemas.microsoft.com/office/powerpoint/2010/main" val="1054833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312" y="1422838"/>
            <a:ext cx="10507544" cy="4157080"/>
          </a:xfrm>
        </p:spPr>
        <p:txBody>
          <a:bodyPr>
            <a:noAutofit/>
          </a:bodyPr>
          <a:lstStyle/>
          <a:p>
            <a:pPr>
              <a:buFont typeface="Wingdings" panose="05000000000000000000" pitchFamily="2" charset="2"/>
              <a:buChar char="v"/>
            </a:pPr>
            <a:r>
              <a:rPr lang="en-US" sz="2400" dirty="0"/>
              <a:t>Module Based Testing Framework</a:t>
            </a:r>
          </a:p>
          <a:p>
            <a:pPr marL="0" indent="0">
              <a:buNone/>
            </a:pPr>
            <a:br>
              <a:rPr lang="en-US" altLang="en-US" sz="2400" dirty="0"/>
            </a:br>
            <a:endParaRPr lang="en-US" altLang="en-US" sz="2400" dirty="0"/>
          </a:p>
          <a:p>
            <a:pPr marL="0" indent="0">
              <a:buNone/>
            </a:pPr>
            <a:endParaRPr lang="en-US" altLang="en-US" sz="2400" dirty="0"/>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a:p>
            <a:pPr>
              <a:buFont typeface="Wingdings" panose="05000000000000000000" pitchFamily="2" charset="2"/>
              <a:buChar char="v"/>
            </a:pPr>
            <a:r>
              <a:rPr lang="en-US" sz="2400" dirty="0"/>
              <a:t>Library Architecture Testing Framework</a:t>
            </a:r>
          </a:p>
          <a:p>
            <a:pPr marL="0" indent="0">
              <a:buNone/>
            </a:pPr>
            <a:r>
              <a:rPr lang="en-US" altLang="en-US" sz="1800" dirty="0"/>
              <a:t>	</a:t>
            </a:r>
          </a:p>
          <a:p>
            <a:pPr marL="0" indent="0">
              <a:buNone/>
            </a:pPr>
            <a:endParaRPr lang="en-US" sz="1800" dirty="0"/>
          </a:p>
          <a:p>
            <a:pPr marL="0" indent="0">
              <a:buNone/>
            </a:pPr>
            <a:endParaRPr lang="en-US" sz="1800" dirty="0"/>
          </a:p>
          <a:p>
            <a:pPr marL="0" indent="0">
              <a:buNone/>
            </a:pPr>
            <a:br>
              <a:rPr lang="en-US" sz="1800" dirty="0"/>
            </a:br>
            <a:endParaRPr lang="en-US" altLang="en-US" sz="1800" dirty="0"/>
          </a:p>
          <a:p>
            <a:pPr marL="0" indent="0">
              <a:buNone/>
            </a:pPr>
            <a:endParaRPr lang="en-US" altLang="en-US" sz="2400" dirty="0"/>
          </a:p>
          <a:p>
            <a:pPr marL="0" indent="0">
              <a:buNone/>
            </a:pPr>
            <a:endParaRPr lang="en-US" sz="2400" dirty="0"/>
          </a:p>
        </p:txBody>
      </p:sp>
      <p:sp>
        <p:nvSpPr>
          <p:cNvPr id="15364" name="Slide Number Placeholder 3"/>
          <p:cNvSpPr>
            <a:spLocks noGrp="1"/>
          </p:cNvSpPr>
          <p:nvPr>
            <p:ph type="sldNum" sz="quarter" idx="4294967295"/>
          </p:nvPr>
        </p:nvSpPr>
        <p:spPr>
          <a:xfrm>
            <a:off x="1981200" y="6356351"/>
            <a:ext cx="2133600" cy="365125"/>
          </a:xfrm>
          <a:prstGeom prst="rect">
            <a:avLst/>
          </a:prstGeom>
          <a:noFill/>
        </p:spPr>
        <p:txBody>
          <a:bodyPr/>
          <a:lstStyle/>
          <a:p>
            <a:fld id="{EC759C5B-2971-486D-9216-A2638876BD64}" type="slidenum">
              <a:rPr lang="en-US" smtClean="0"/>
              <a:pPr/>
              <a:t>22</a:t>
            </a:fld>
            <a:endParaRPr lang="en-US" dirty="0"/>
          </a:p>
        </p:txBody>
      </p:sp>
      <p:sp>
        <p:nvSpPr>
          <p:cNvPr id="11" name="Title 8"/>
          <p:cNvSpPr txBox="1">
            <a:spLocks/>
          </p:cNvSpPr>
          <p:nvPr/>
        </p:nvSpPr>
        <p:spPr bwMode="gray">
          <a:xfrm>
            <a:off x="1641186" y="166255"/>
            <a:ext cx="8675688" cy="83185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eaLnBrk="0" hangingPunct="0"/>
            <a:r>
              <a:rPr lang="en-US" altLang="fr-FR" sz="3200" dirty="0">
                <a:solidFill>
                  <a:schemeClr val="bg1"/>
                </a:solidFill>
              </a:rPr>
              <a:t>Automation Frameworks</a:t>
            </a:r>
            <a:endParaRPr lang="en-US" sz="3200" b="1" kern="0" dirty="0">
              <a:solidFill>
                <a:schemeClr val="bg1"/>
              </a:solidFill>
              <a:latin typeface="Trebuchet MS" pitchFamily="34" charset="0"/>
              <a:ea typeface="+mj-ea"/>
              <a:cs typeface="+mj-cs"/>
            </a:endParaRPr>
          </a:p>
        </p:txBody>
      </p:sp>
      <p:sp>
        <p:nvSpPr>
          <p:cNvPr id="3" name="Rectangle 2"/>
          <p:cNvSpPr/>
          <p:nvPr/>
        </p:nvSpPr>
        <p:spPr>
          <a:xfrm>
            <a:off x="779319" y="1839384"/>
            <a:ext cx="6608617" cy="2031325"/>
          </a:xfrm>
          <a:prstGeom prst="rect">
            <a:avLst/>
          </a:prstGeom>
        </p:spPr>
        <p:txBody>
          <a:bodyPr wrap="square">
            <a:spAutoFit/>
          </a:bodyPr>
          <a:lstStyle/>
          <a:p>
            <a:r>
              <a:rPr lang="en-US" dirty="0"/>
              <a:t>The framework divides the entire “Application Under Test” into number of logical and isolated modules. For each module, we create a separate and independent test script. Thus, when these test scripts taken together builds a larger test script representing more than one module.</a:t>
            </a:r>
          </a:p>
          <a:p>
            <a:r>
              <a:rPr lang="en-US" dirty="0"/>
              <a:t>High level of modularization</a:t>
            </a:r>
            <a:endParaRPr lang="en-US" altLang="en-US" dirty="0"/>
          </a:p>
          <a:p>
            <a:endParaRPr lang="en-US" altLang="en-US" dirty="0"/>
          </a:p>
        </p:txBody>
      </p:sp>
      <p:sp>
        <p:nvSpPr>
          <p:cNvPr id="4" name="Rectangle 3"/>
          <p:cNvSpPr/>
          <p:nvPr/>
        </p:nvSpPr>
        <p:spPr>
          <a:xfrm>
            <a:off x="1107583" y="4656588"/>
            <a:ext cx="10612191" cy="369332"/>
          </a:xfrm>
          <a:prstGeom prst="rect">
            <a:avLst/>
          </a:prstGeom>
        </p:spPr>
        <p:txBody>
          <a:bodyPr wrap="square">
            <a:spAutoFit/>
          </a:bodyPr>
          <a:lstStyle/>
          <a:p>
            <a:r>
              <a:rPr lang="en-US" altLang="en-US" dirty="0"/>
              <a:t> </a:t>
            </a:r>
          </a:p>
        </p:txBody>
      </p:sp>
      <p:pic>
        <p:nvPicPr>
          <p:cNvPr id="5" name="Picture 4"/>
          <p:cNvPicPr>
            <a:picLocks noChangeAspect="1"/>
          </p:cNvPicPr>
          <p:nvPr/>
        </p:nvPicPr>
        <p:blipFill>
          <a:blip r:embed="rId3"/>
          <a:stretch>
            <a:fillRect/>
          </a:stretch>
        </p:blipFill>
        <p:spPr>
          <a:xfrm>
            <a:off x="7220382" y="1190676"/>
            <a:ext cx="4733925" cy="2486025"/>
          </a:xfrm>
          <a:prstGeom prst="rect">
            <a:avLst/>
          </a:prstGeom>
        </p:spPr>
      </p:pic>
      <p:sp>
        <p:nvSpPr>
          <p:cNvPr id="8" name="Rectangle 7"/>
          <p:cNvSpPr/>
          <p:nvPr/>
        </p:nvSpPr>
        <p:spPr>
          <a:xfrm>
            <a:off x="742954" y="4453134"/>
            <a:ext cx="6608617" cy="2031325"/>
          </a:xfrm>
          <a:prstGeom prst="rect">
            <a:avLst/>
          </a:prstGeom>
        </p:spPr>
        <p:txBody>
          <a:bodyPr wrap="square">
            <a:spAutoFit/>
          </a:bodyPr>
          <a:lstStyle/>
          <a:p>
            <a:r>
              <a:rPr lang="en-US" dirty="0"/>
              <a:t>The basic fundamental behind the framework is to determine the common steps and group them into functions under a library and call those functions in the test scripts. As we create common functions that can be efficiently used by the various test scripts across the Framework. Thus, the framework introduces a great degree of re-usability.</a:t>
            </a:r>
          </a:p>
          <a:p>
            <a:endParaRPr lang="en-US" altLang="en-US" dirty="0"/>
          </a:p>
        </p:txBody>
      </p:sp>
      <p:pic>
        <p:nvPicPr>
          <p:cNvPr id="6" name="Picture 5"/>
          <p:cNvPicPr>
            <a:picLocks noChangeAspect="1"/>
          </p:cNvPicPr>
          <p:nvPr/>
        </p:nvPicPr>
        <p:blipFill>
          <a:blip r:embed="rId4"/>
          <a:stretch>
            <a:fillRect/>
          </a:stretch>
        </p:blipFill>
        <p:spPr>
          <a:xfrm>
            <a:off x="7554624" y="4238191"/>
            <a:ext cx="2762250" cy="1914525"/>
          </a:xfrm>
          <a:prstGeom prst="rect">
            <a:avLst/>
          </a:prstGeom>
        </p:spPr>
      </p:pic>
    </p:spTree>
    <p:extLst>
      <p:ext uri="{BB962C8B-B14F-4D97-AF65-F5344CB8AC3E}">
        <p14:creationId xmlns:p14="http://schemas.microsoft.com/office/powerpoint/2010/main" val="484144093"/>
      </p:ext>
    </p:extLst>
  </p:cSld>
  <p:clrMapOvr>
    <a:masterClrMapping/>
  </p:clrMapOvr>
  <p:transition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312" y="1422838"/>
            <a:ext cx="8675688" cy="4157080"/>
          </a:xfrm>
        </p:spPr>
        <p:txBody>
          <a:bodyPr>
            <a:noAutofit/>
          </a:bodyPr>
          <a:lstStyle/>
          <a:p>
            <a:pPr>
              <a:buFont typeface="Wingdings" panose="05000000000000000000" pitchFamily="2" charset="2"/>
              <a:buChar char="v"/>
            </a:pPr>
            <a:r>
              <a:rPr lang="en-US" altLang="en-US" sz="2400" dirty="0"/>
              <a:t>Data Driven Automation Framework</a:t>
            </a:r>
            <a:br>
              <a:rPr lang="en-US" altLang="en-US" sz="2400" dirty="0"/>
            </a:br>
            <a:endParaRPr lang="en-US" altLang="en-US" sz="2400" dirty="0"/>
          </a:p>
          <a:p>
            <a:pPr>
              <a:buFont typeface="Wingdings" panose="05000000000000000000" pitchFamily="2" charset="2"/>
              <a:buChar char="v"/>
            </a:pPr>
            <a:endParaRPr lang="en-US" altLang="en-US" sz="2400" dirty="0"/>
          </a:p>
          <a:p>
            <a:pPr marL="0" indent="0">
              <a:buNone/>
            </a:pPr>
            <a:endParaRPr lang="en-US" altLang="en-US" sz="2400" dirty="0"/>
          </a:p>
          <a:p>
            <a:pPr marL="0" indent="0">
              <a:buNone/>
            </a:pPr>
            <a:endParaRPr lang="en-US" sz="2400" dirty="0"/>
          </a:p>
        </p:txBody>
      </p:sp>
      <p:sp>
        <p:nvSpPr>
          <p:cNvPr id="15364" name="Slide Number Placeholder 3"/>
          <p:cNvSpPr>
            <a:spLocks noGrp="1"/>
          </p:cNvSpPr>
          <p:nvPr>
            <p:ph type="sldNum" sz="quarter" idx="4294967295"/>
          </p:nvPr>
        </p:nvSpPr>
        <p:spPr>
          <a:xfrm>
            <a:off x="1981200" y="6356351"/>
            <a:ext cx="2133600" cy="365125"/>
          </a:xfrm>
          <a:prstGeom prst="rect">
            <a:avLst/>
          </a:prstGeom>
          <a:noFill/>
        </p:spPr>
        <p:txBody>
          <a:bodyPr/>
          <a:lstStyle/>
          <a:p>
            <a:fld id="{EC759C5B-2971-486D-9216-A2638876BD64}" type="slidenum">
              <a:rPr lang="en-US" smtClean="0"/>
              <a:pPr/>
              <a:t>23</a:t>
            </a:fld>
            <a:endParaRPr lang="en-US"/>
          </a:p>
        </p:txBody>
      </p:sp>
      <p:sp>
        <p:nvSpPr>
          <p:cNvPr id="11" name="Title 8"/>
          <p:cNvSpPr txBox="1">
            <a:spLocks/>
          </p:cNvSpPr>
          <p:nvPr/>
        </p:nvSpPr>
        <p:spPr bwMode="gray">
          <a:xfrm>
            <a:off x="1641186" y="166255"/>
            <a:ext cx="8675688" cy="83185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eaLnBrk="0" hangingPunct="0"/>
            <a:r>
              <a:rPr lang="en-US" altLang="fr-FR" sz="3200" dirty="0">
                <a:solidFill>
                  <a:schemeClr val="bg1"/>
                </a:solidFill>
              </a:rPr>
              <a:t>Automation Frameworks</a:t>
            </a:r>
            <a:endParaRPr lang="en-US" sz="3200" b="1" kern="0" dirty="0">
              <a:solidFill>
                <a:schemeClr val="bg1"/>
              </a:solidFill>
              <a:latin typeface="Trebuchet MS" pitchFamily="34" charset="0"/>
              <a:ea typeface="+mj-ea"/>
              <a:cs typeface="+mj-cs"/>
            </a:endParaRPr>
          </a:p>
        </p:txBody>
      </p:sp>
      <p:sp>
        <p:nvSpPr>
          <p:cNvPr id="3" name="Rectangle 2"/>
          <p:cNvSpPr/>
          <p:nvPr/>
        </p:nvSpPr>
        <p:spPr>
          <a:xfrm>
            <a:off x="1107584" y="1759684"/>
            <a:ext cx="6069072" cy="3970318"/>
          </a:xfrm>
          <a:prstGeom prst="rect">
            <a:avLst/>
          </a:prstGeom>
        </p:spPr>
        <p:txBody>
          <a:bodyPr wrap="square">
            <a:spAutoFit/>
          </a:bodyPr>
          <a:lstStyle/>
          <a:p>
            <a:r>
              <a:rPr lang="en-US" dirty="0"/>
              <a:t>Data Driven Testing Framework helps the user segregate the test script logic and the test data from each other. The test data is stored in external database. The external databases can be property files, xml files, excel files, text files, CSV files, ODBC repositories etc. The data is conventionally stored in “Key-Value” pairs. Thus, the key can be used to access and populate the data within the test scripts.</a:t>
            </a:r>
            <a:endParaRPr lang="en-US" altLang="en-US" dirty="0"/>
          </a:p>
          <a:p>
            <a:endParaRPr lang="en-US" altLang="en-US" dirty="0"/>
          </a:p>
          <a:p>
            <a:r>
              <a:rPr lang="en-US" altLang="en-US" dirty="0"/>
              <a:t>Repeated use of test scripts to test </a:t>
            </a:r>
            <a:r>
              <a:rPr lang="en-US" dirty="0"/>
              <a:t>the same functionality   multiple times </a:t>
            </a:r>
            <a:r>
              <a:rPr lang="en-US" altLang="en-US" dirty="0"/>
              <a:t>with </a:t>
            </a:r>
            <a:r>
              <a:rPr lang="en-US" dirty="0"/>
              <a:t>different set of input data </a:t>
            </a:r>
            <a:r>
              <a:rPr lang="en-US" altLang="en-US" dirty="0"/>
              <a:t>and response data coming out of predefined dataset.  </a:t>
            </a:r>
            <a:br>
              <a:rPr lang="en-US" altLang="en-US" dirty="0"/>
            </a:br>
            <a:r>
              <a:rPr lang="en-US" altLang="en-US" dirty="0"/>
              <a:t>Helps in reducing coding for large test cases</a:t>
            </a:r>
            <a:br>
              <a:rPr lang="en-US" altLang="en-US" dirty="0"/>
            </a:br>
            <a:r>
              <a:rPr lang="en-US" altLang="en-US" dirty="0"/>
              <a:t>Ease of testing of time-consuming &amp; complex test cases.</a:t>
            </a:r>
          </a:p>
          <a:p>
            <a:endParaRPr lang="en-US" altLang="en-US" dirty="0"/>
          </a:p>
        </p:txBody>
      </p:sp>
      <p:pic>
        <p:nvPicPr>
          <p:cNvPr id="4" name="Picture 3"/>
          <p:cNvPicPr>
            <a:picLocks noChangeAspect="1"/>
          </p:cNvPicPr>
          <p:nvPr/>
        </p:nvPicPr>
        <p:blipFill>
          <a:blip r:embed="rId3"/>
          <a:stretch>
            <a:fillRect/>
          </a:stretch>
        </p:blipFill>
        <p:spPr>
          <a:xfrm>
            <a:off x="7368623" y="2138182"/>
            <a:ext cx="3772426" cy="2581635"/>
          </a:xfrm>
          <a:prstGeom prst="rect">
            <a:avLst/>
          </a:prstGeom>
        </p:spPr>
      </p:pic>
    </p:spTree>
    <p:extLst>
      <p:ext uri="{BB962C8B-B14F-4D97-AF65-F5344CB8AC3E}">
        <p14:creationId xmlns:p14="http://schemas.microsoft.com/office/powerpoint/2010/main" val="1810147768"/>
      </p:ext>
    </p:extLst>
  </p:cSld>
  <p:clrMapOvr>
    <a:masterClrMapping/>
  </p:clrMapOvr>
  <p:transition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312" y="1422838"/>
            <a:ext cx="8675688" cy="4157080"/>
          </a:xfrm>
        </p:spPr>
        <p:txBody>
          <a:bodyPr>
            <a:noAutofit/>
          </a:bodyPr>
          <a:lstStyle/>
          <a:p>
            <a:pPr>
              <a:buFont typeface="Wingdings" panose="05000000000000000000" pitchFamily="2" charset="2"/>
              <a:buChar char="v"/>
            </a:pPr>
            <a:r>
              <a:rPr lang="en-US" altLang="en-US" sz="2400" dirty="0"/>
              <a:t>Keyword Driven Automation Framework</a:t>
            </a:r>
            <a:br>
              <a:rPr lang="en-US" altLang="en-US" sz="2400" dirty="0"/>
            </a:br>
            <a:endParaRPr lang="en-US" altLang="en-US" sz="2400" dirty="0"/>
          </a:p>
          <a:p>
            <a:pPr>
              <a:buFont typeface="Wingdings" panose="05000000000000000000" pitchFamily="2" charset="2"/>
              <a:buChar char="v"/>
            </a:pPr>
            <a:endParaRPr lang="en-US" altLang="en-US" sz="2400" dirty="0"/>
          </a:p>
          <a:p>
            <a:pPr marL="0" indent="0">
              <a:buNone/>
            </a:pPr>
            <a:endParaRPr lang="en-US" altLang="en-US" sz="2400" dirty="0"/>
          </a:p>
          <a:p>
            <a:pPr marL="0" indent="0">
              <a:buNone/>
            </a:pPr>
            <a:endParaRPr lang="en-US" sz="2400" dirty="0"/>
          </a:p>
        </p:txBody>
      </p:sp>
      <p:sp>
        <p:nvSpPr>
          <p:cNvPr id="15364" name="Slide Number Placeholder 3"/>
          <p:cNvSpPr>
            <a:spLocks noGrp="1"/>
          </p:cNvSpPr>
          <p:nvPr>
            <p:ph type="sldNum" sz="quarter" idx="4294967295"/>
          </p:nvPr>
        </p:nvSpPr>
        <p:spPr>
          <a:xfrm>
            <a:off x="1981200" y="6356351"/>
            <a:ext cx="2133600" cy="365125"/>
          </a:xfrm>
          <a:prstGeom prst="rect">
            <a:avLst/>
          </a:prstGeom>
          <a:noFill/>
        </p:spPr>
        <p:txBody>
          <a:bodyPr/>
          <a:lstStyle/>
          <a:p>
            <a:fld id="{EC759C5B-2971-486D-9216-A2638876BD64}" type="slidenum">
              <a:rPr lang="en-US" smtClean="0"/>
              <a:pPr/>
              <a:t>24</a:t>
            </a:fld>
            <a:endParaRPr lang="en-US"/>
          </a:p>
        </p:txBody>
      </p:sp>
      <p:sp>
        <p:nvSpPr>
          <p:cNvPr id="11" name="Title 8"/>
          <p:cNvSpPr txBox="1">
            <a:spLocks/>
          </p:cNvSpPr>
          <p:nvPr/>
        </p:nvSpPr>
        <p:spPr bwMode="gray">
          <a:xfrm>
            <a:off x="1641186" y="166255"/>
            <a:ext cx="8675688" cy="83185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eaLnBrk="0" hangingPunct="0"/>
            <a:r>
              <a:rPr lang="en-US" altLang="fr-FR" sz="3200" dirty="0">
                <a:solidFill>
                  <a:schemeClr val="bg1"/>
                </a:solidFill>
              </a:rPr>
              <a:t>Automation Frameworks</a:t>
            </a:r>
            <a:endParaRPr lang="en-US" sz="3200" b="1" kern="0" dirty="0">
              <a:solidFill>
                <a:schemeClr val="bg1"/>
              </a:solidFill>
              <a:latin typeface="Trebuchet MS" pitchFamily="34" charset="0"/>
              <a:ea typeface="+mj-ea"/>
              <a:cs typeface="+mj-cs"/>
            </a:endParaRPr>
          </a:p>
        </p:txBody>
      </p:sp>
      <p:sp>
        <p:nvSpPr>
          <p:cNvPr id="3" name="Rectangle 2"/>
          <p:cNvSpPr/>
          <p:nvPr/>
        </p:nvSpPr>
        <p:spPr>
          <a:xfrm>
            <a:off x="340179" y="1832036"/>
            <a:ext cx="8606394" cy="3139321"/>
          </a:xfrm>
          <a:prstGeom prst="rect">
            <a:avLst/>
          </a:prstGeom>
        </p:spPr>
        <p:txBody>
          <a:bodyPr wrap="square">
            <a:spAutoFit/>
          </a:bodyPr>
          <a:lstStyle/>
          <a:p>
            <a:r>
              <a:rPr lang="en-US" dirty="0"/>
              <a:t>The Keyword driven testing framework is an extension to Data driven Testing Framework in a sense that it not only segregates the test data from the scripts, it also keeps the certain set of code belonging to the test script into an external data file.</a:t>
            </a:r>
          </a:p>
          <a:p>
            <a:endParaRPr lang="en-US" dirty="0"/>
          </a:p>
          <a:p>
            <a:r>
              <a:rPr lang="en-US" dirty="0"/>
              <a:t>These set of code are known as Keywords and hence the framework is so named. Key words are self-guiding as to what actions needs to be performed on the application.</a:t>
            </a:r>
          </a:p>
          <a:p>
            <a:r>
              <a:rPr lang="en-US" dirty="0"/>
              <a:t>The keywords and the test data are stored in a tabular like structure and thus it is also popularly regarded as Table driven Framework. </a:t>
            </a:r>
          </a:p>
          <a:p>
            <a:endParaRPr lang="en-US" dirty="0"/>
          </a:p>
          <a:p>
            <a:endParaRPr lang="en-US" dirty="0"/>
          </a:p>
          <a:p>
            <a:endParaRPr lang="en-US" altLang="en-US" dirty="0"/>
          </a:p>
        </p:txBody>
      </p:sp>
      <p:pic>
        <p:nvPicPr>
          <p:cNvPr id="4" name="Picture 3"/>
          <p:cNvPicPr>
            <a:picLocks noChangeAspect="1"/>
          </p:cNvPicPr>
          <p:nvPr/>
        </p:nvPicPr>
        <p:blipFill>
          <a:blip r:embed="rId3"/>
          <a:stretch>
            <a:fillRect/>
          </a:stretch>
        </p:blipFill>
        <p:spPr>
          <a:xfrm>
            <a:off x="9376881" y="1772927"/>
            <a:ext cx="2286000" cy="1924050"/>
          </a:xfrm>
          <a:prstGeom prst="rect">
            <a:avLst/>
          </a:prstGeom>
        </p:spPr>
      </p:pic>
      <p:pic>
        <p:nvPicPr>
          <p:cNvPr id="5" name="Picture 4"/>
          <p:cNvPicPr>
            <a:picLocks noChangeAspect="1"/>
          </p:cNvPicPr>
          <p:nvPr/>
        </p:nvPicPr>
        <p:blipFill>
          <a:blip r:embed="rId4"/>
          <a:stretch>
            <a:fillRect/>
          </a:stretch>
        </p:blipFill>
        <p:spPr>
          <a:xfrm>
            <a:off x="6247943" y="4398963"/>
            <a:ext cx="5772150" cy="1304925"/>
          </a:xfrm>
          <a:prstGeom prst="rect">
            <a:avLst/>
          </a:prstGeom>
        </p:spPr>
      </p:pic>
      <p:sp>
        <p:nvSpPr>
          <p:cNvPr id="6" name="Rectangle 5"/>
          <p:cNvSpPr/>
          <p:nvPr/>
        </p:nvSpPr>
        <p:spPr>
          <a:xfrm>
            <a:off x="340179" y="4141506"/>
            <a:ext cx="5711536" cy="2308324"/>
          </a:xfrm>
          <a:prstGeom prst="rect">
            <a:avLst/>
          </a:prstGeom>
        </p:spPr>
        <p:txBody>
          <a:bodyPr wrap="square">
            <a:spAutoFit/>
          </a:bodyPr>
          <a:lstStyle/>
          <a:p>
            <a:r>
              <a:rPr lang="en-US" dirty="0"/>
              <a:t>Keywords like </a:t>
            </a:r>
            <a:r>
              <a:rPr lang="en-US" dirty="0" err="1"/>
              <a:t>GoToURL</a:t>
            </a:r>
            <a:r>
              <a:rPr lang="en-US" dirty="0"/>
              <a:t>, </a:t>
            </a:r>
            <a:r>
              <a:rPr lang="en-US" dirty="0" err="1"/>
              <a:t>TextBoxInput</a:t>
            </a:r>
            <a:r>
              <a:rPr lang="en-US" dirty="0"/>
              <a:t> and Click are defined within the code.</a:t>
            </a:r>
            <a:br>
              <a:rPr lang="en-US" dirty="0"/>
            </a:br>
            <a:r>
              <a:rPr lang="en-US" dirty="0"/>
              <a:t>Keywords can be reused multiple times in a single test case. Locator column contains the locator value that is used to identify the web elements on the screen or the test data that needs to be supplied.</a:t>
            </a:r>
          </a:p>
          <a:p>
            <a:r>
              <a:rPr lang="en-US" dirty="0"/>
              <a:t>All the required keywords are designed and placed in base code of the framework.</a:t>
            </a:r>
          </a:p>
        </p:txBody>
      </p:sp>
    </p:spTree>
    <p:extLst>
      <p:ext uri="{BB962C8B-B14F-4D97-AF65-F5344CB8AC3E}">
        <p14:creationId xmlns:p14="http://schemas.microsoft.com/office/powerpoint/2010/main" val="2547791004"/>
      </p:ext>
    </p:extLst>
  </p:cSld>
  <p:clrMapOvr>
    <a:masterClrMapping/>
  </p:clrMapOvr>
  <p:transition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312" y="1422838"/>
            <a:ext cx="5540688" cy="4157080"/>
          </a:xfrm>
        </p:spPr>
        <p:txBody>
          <a:bodyPr>
            <a:noAutofit/>
          </a:bodyPr>
          <a:lstStyle/>
          <a:p>
            <a:pPr>
              <a:buFont typeface="Wingdings" panose="05000000000000000000" pitchFamily="2" charset="2"/>
              <a:buChar char="v"/>
            </a:pPr>
            <a:r>
              <a:rPr lang="en-US" altLang="en-US" sz="2400" dirty="0"/>
              <a:t>Hybrid Automation Framework </a:t>
            </a:r>
          </a:p>
          <a:p>
            <a:pPr>
              <a:buFont typeface="Wingdings" panose="05000000000000000000" pitchFamily="2" charset="2"/>
              <a:buChar char="v"/>
            </a:pPr>
            <a:endParaRPr lang="en-US" altLang="en-US" sz="2400" dirty="0"/>
          </a:p>
          <a:p>
            <a:pPr marL="0" indent="0">
              <a:buNone/>
            </a:pPr>
            <a:endParaRPr lang="en-US" sz="2400" dirty="0"/>
          </a:p>
        </p:txBody>
      </p:sp>
      <p:sp>
        <p:nvSpPr>
          <p:cNvPr id="15364" name="Slide Number Placeholder 3"/>
          <p:cNvSpPr>
            <a:spLocks noGrp="1"/>
          </p:cNvSpPr>
          <p:nvPr>
            <p:ph type="sldNum" sz="quarter" idx="4294967295"/>
          </p:nvPr>
        </p:nvSpPr>
        <p:spPr>
          <a:xfrm>
            <a:off x="1981200" y="6356351"/>
            <a:ext cx="2133600" cy="365125"/>
          </a:xfrm>
          <a:prstGeom prst="rect">
            <a:avLst/>
          </a:prstGeom>
          <a:noFill/>
        </p:spPr>
        <p:txBody>
          <a:bodyPr/>
          <a:lstStyle/>
          <a:p>
            <a:fld id="{EC759C5B-2971-486D-9216-A2638876BD64}" type="slidenum">
              <a:rPr lang="en-US" smtClean="0"/>
              <a:pPr/>
              <a:t>25</a:t>
            </a:fld>
            <a:endParaRPr lang="en-US"/>
          </a:p>
        </p:txBody>
      </p:sp>
      <p:sp>
        <p:nvSpPr>
          <p:cNvPr id="11" name="Title 8"/>
          <p:cNvSpPr txBox="1">
            <a:spLocks/>
          </p:cNvSpPr>
          <p:nvPr/>
        </p:nvSpPr>
        <p:spPr bwMode="gray">
          <a:xfrm>
            <a:off x="1377156" y="166255"/>
            <a:ext cx="8675688" cy="83185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eaLnBrk="0" hangingPunct="0"/>
            <a:r>
              <a:rPr lang="en-US" altLang="fr-FR" sz="3200" dirty="0">
                <a:solidFill>
                  <a:schemeClr val="bg1"/>
                </a:solidFill>
              </a:rPr>
              <a:t>Automation Frameworks</a:t>
            </a:r>
            <a:endParaRPr lang="en-US" sz="3200" b="1" kern="0" dirty="0">
              <a:solidFill>
                <a:schemeClr val="bg1"/>
              </a:solidFill>
              <a:latin typeface="Trebuchet MS" pitchFamily="34" charset="0"/>
              <a:ea typeface="+mj-ea"/>
              <a:cs typeface="+mj-cs"/>
            </a:endParaRPr>
          </a:p>
        </p:txBody>
      </p:sp>
      <p:sp>
        <p:nvSpPr>
          <p:cNvPr id="4" name="Rectangle 3"/>
          <p:cNvSpPr/>
          <p:nvPr/>
        </p:nvSpPr>
        <p:spPr>
          <a:xfrm>
            <a:off x="672934" y="1975734"/>
            <a:ext cx="5343402" cy="4401205"/>
          </a:xfrm>
          <a:prstGeom prst="rect">
            <a:avLst/>
          </a:prstGeom>
        </p:spPr>
        <p:txBody>
          <a:bodyPr wrap="square">
            <a:spAutoFit/>
          </a:bodyPr>
          <a:lstStyle/>
          <a:p>
            <a:r>
              <a:rPr lang="en-US" altLang="en-US" sz="2000" dirty="0"/>
              <a:t> It is the Most Popularly Implemented Framework</a:t>
            </a:r>
          </a:p>
          <a:p>
            <a:r>
              <a:rPr lang="en-US" altLang="en-US" sz="2000" dirty="0"/>
              <a:t> </a:t>
            </a:r>
          </a:p>
          <a:p>
            <a:r>
              <a:rPr lang="en-US" sz="2000" dirty="0"/>
              <a:t>As the name suggests, the Hybrid Testing Framework is a combination of more than one above mentioned frameworks. </a:t>
            </a:r>
            <a:r>
              <a:rPr lang="en-US" altLang="en-US" sz="2000" dirty="0">
                <a:cs typeface="Arial" panose="020B0604020202020204" pitchFamily="34" charset="0"/>
              </a:rPr>
              <a:t>Hybrid Test Automation Framework is suitable for applications that have variety of functionality and larger number of variations in terms of test data </a:t>
            </a:r>
            <a:r>
              <a:rPr lang="en-US" sz="2000" dirty="0"/>
              <a:t>The best thing about such a setup is that it leverages the benefits of all kinds of associated frameworks.</a:t>
            </a:r>
            <a:br>
              <a:rPr lang="en-US" altLang="en-US" sz="2000" dirty="0"/>
            </a:br>
            <a:r>
              <a:rPr lang="en-US" altLang="en-US" sz="2000" dirty="0"/>
              <a:t> </a:t>
            </a:r>
            <a:br>
              <a:rPr lang="en-US" altLang="en-US" sz="2000" dirty="0"/>
            </a:br>
            <a:r>
              <a:rPr lang="en-US" altLang="en-US" sz="2000" dirty="0"/>
              <a:t> It is understood to have evolved over time and over many projects </a:t>
            </a:r>
          </a:p>
        </p:txBody>
      </p:sp>
      <p:pic>
        <p:nvPicPr>
          <p:cNvPr id="5" name="Picture 4"/>
          <p:cNvPicPr>
            <a:picLocks noChangeAspect="1"/>
          </p:cNvPicPr>
          <p:nvPr/>
        </p:nvPicPr>
        <p:blipFill>
          <a:blip r:embed="rId3"/>
          <a:stretch>
            <a:fillRect/>
          </a:stretch>
        </p:blipFill>
        <p:spPr>
          <a:xfrm>
            <a:off x="6516399" y="2494251"/>
            <a:ext cx="3800475" cy="2638425"/>
          </a:xfrm>
          <a:prstGeom prst="rect">
            <a:avLst/>
          </a:prstGeom>
        </p:spPr>
      </p:pic>
    </p:spTree>
    <p:extLst>
      <p:ext uri="{BB962C8B-B14F-4D97-AF65-F5344CB8AC3E}">
        <p14:creationId xmlns:p14="http://schemas.microsoft.com/office/powerpoint/2010/main" val="108389945"/>
      </p:ext>
    </p:extLst>
  </p:cSld>
  <p:clrMapOvr>
    <a:masterClrMapping/>
  </p:clrMapOvr>
  <p:transition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Rectangle 13"/>
          <p:cNvSpPr/>
          <p:nvPr/>
        </p:nvSpPr>
        <p:spPr>
          <a:xfrm>
            <a:off x="0" y="-7432"/>
            <a:ext cx="12192000" cy="6865432"/>
          </a:xfrm>
          <a:prstGeom prst="rect">
            <a:avLst/>
          </a:prstGeom>
          <a:solidFill>
            <a:srgbClr val="FE552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9" name="Freeform 8"/>
          <p:cNvSpPr/>
          <p:nvPr/>
        </p:nvSpPr>
        <p:spPr>
          <a:xfrm>
            <a:off x="-6130" y="6495429"/>
            <a:ext cx="12198130" cy="370003"/>
          </a:xfrm>
          <a:custGeom>
            <a:avLst/>
            <a:gdLst>
              <a:gd name="connsiteX0" fmla="*/ 0 w 20128844"/>
              <a:gd name="connsiteY0" fmla="*/ 0 h 777875"/>
              <a:gd name="connsiteX1" fmla="*/ 1806354 w 20128844"/>
              <a:gd name="connsiteY1" fmla="*/ 0 h 777875"/>
              <a:gd name="connsiteX2" fmla="*/ 2252957 w 20128844"/>
              <a:gd name="connsiteY2" fmla="*/ 372170 h 777875"/>
              <a:gd name="connsiteX3" fmla="*/ 2699560 w 20128844"/>
              <a:gd name="connsiteY3" fmla="*/ 0 h 777875"/>
              <a:gd name="connsiteX4" fmla="*/ 20128844 w 20128844"/>
              <a:gd name="connsiteY4" fmla="*/ 0 h 777875"/>
              <a:gd name="connsiteX5" fmla="*/ 20128844 w 20128844"/>
              <a:gd name="connsiteY5" fmla="*/ 777875 h 777875"/>
              <a:gd name="connsiteX6" fmla="*/ 0 w 20128844"/>
              <a:gd name="connsiteY6" fmla="*/ 777875 h 7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8844" h="777875">
                <a:moveTo>
                  <a:pt x="0" y="0"/>
                </a:moveTo>
                <a:lnTo>
                  <a:pt x="1806354" y="0"/>
                </a:lnTo>
                <a:lnTo>
                  <a:pt x="2252957" y="372170"/>
                </a:lnTo>
                <a:lnTo>
                  <a:pt x="2699560" y="0"/>
                </a:lnTo>
                <a:lnTo>
                  <a:pt x="20128844" y="0"/>
                </a:lnTo>
                <a:lnTo>
                  <a:pt x="20128844" y="777875"/>
                </a:lnTo>
                <a:lnTo>
                  <a:pt x="0" y="7778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p:txBody>
          <a:bodyPr>
            <a:normAutofit fontScale="90000"/>
          </a:bodyPr>
          <a:lstStyle/>
          <a:p>
            <a:r>
              <a:rPr lang="en-US" dirty="0">
                <a:solidFill>
                  <a:schemeClr val="bg1"/>
                </a:solidFill>
              </a:rPr>
              <a:t>Agile Automation Techniques</a:t>
            </a:r>
          </a:p>
        </p:txBody>
      </p:sp>
      <p:sp>
        <p:nvSpPr>
          <p:cNvPr id="3" name="Footer Placeholder 2"/>
          <p:cNvSpPr>
            <a:spLocks noGrp="1"/>
          </p:cNvSpPr>
          <p:nvPr>
            <p:ph type="ftr" sz="quarter" idx="11"/>
          </p:nvPr>
        </p:nvSpPr>
        <p:spPr/>
        <p:txBody>
          <a:bodyPr/>
          <a:lstStyle/>
          <a:p>
            <a:r>
              <a:rPr lang="en-US" dirty="0">
                <a:solidFill>
                  <a:schemeClr val="tx1">
                    <a:lumMod val="75000"/>
                    <a:lumOff val="25000"/>
                  </a:schemeClr>
                </a:solidFill>
              </a:rPr>
              <a:t>CONFIDENTIAL AND PROPRIETARY INFORMATION. © 2015 SOGETI USA LLC</a:t>
            </a:r>
          </a:p>
        </p:txBody>
      </p:sp>
      <p:sp>
        <p:nvSpPr>
          <p:cNvPr id="4" name="Slide Number Placeholder 3"/>
          <p:cNvSpPr>
            <a:spLocks noGrp="1"/>
          </p:cNvSpPr>
          <p:nvPr>
            <p:ph type="sldNum" sz="quarter" idx="12"/>
          </p:nvPr>
        </p:nvSpPr>
        <p:spPr/>
        <p:txBody>
          <a:bodyPr/>
          <a:lstStyle/>
          <a:p>
            <a:fld id="{89B52C92-7CC8-4344-907B-65DD82B95168}" type="slidenum">
              <a:rPr lang="en-US" smtClean="0">
                <a:solidFill>
                  <a:schemeClr val="tx1">
                    <a:lumMod val="75000"/>
                    <a:lumOff val="25000"/>
                  </a:schemeClr>
                </a:solidFill>
              </a:rPr>
              <a:t>26</a:t>
            </a:fld>
            <a:endParaRPr lang="en-US" dirty="0">
              <a:solidFill>
                <a:schemeClr val="tx1">
                  <a:lumMod val="75000"/>
                  <a:lumOff val="25000"/>
                </a:schemeClr>
              </a:solidFill>
            </a:endParaRPr>
          </a:p>
        </p:txBody>
      </p:sp>
      <p:sp>
        <p:nvSpPr>
          <p:cNvPr id="10" name="Freeform 9"/>
          <p:cNvSpPr/>
          <p:nvPr/>
        </p:nvSpPr>
        <p:spPr>
          <a:xfrm>
            <a:off x="-18375" y="4751358"/>
            <a:ext cx="12204245" cy="2216727"/>
          </a:xfrm>
          <a:custGeom>
            <a:avLst/>
            <a:gdLst>
              <a:gd name="connsiteX0" fmla="*/ 10818790 w 12204245"/>
              <a:gd name="connsiteY0" fmla="*/ 0 h 2216727"/>
              <a:gd name="connsiteX1" fmla="*/ 12204245 w 12204245"/>
              <a:gd name="connsiteY1" fmla="*/ 0 h 2216727"/>
              <a:gd name="connsiteX2" fmla="*/ 12204245 w 12204245"/>
              <a:gd name="connsiteY2" fmla="*/ 1620449 h 2216727"/>
              <a:gd name="connsiteX3" fmla="*/ 12204245 w 12204245"/>
              <a:gd name="connsiteY3" fmla="*/ 2216727 h 2216727"/>
              <a:gd name="connsiteX4" fmla="*/ 12198131 w 12204245"/>
              <a:gd name="connsiteY4" fmla="*/ 2216727 h 2216727"/>
              <a:gd name="connsiteX5" fmla="*/ 10818790 w 12204245"/>
              <a:gd name="connsiteY5" fmla="*/ 2216727 h 2216727"/>
              <a:gd name="connsiteX6" fmla="*/ 1 w 12204245"/>
              <a:gd name="connsiteY6" fmla="*/ 2216727 h 2216727"/>
              <a:gd name="connsiteX7" fmla="*/ 1 w 12204245"/>
              <a:gd name="connsiteY7" fmla="*/ 2215024 h 2216727"/>
              <a:gd name="connsiteX8" fmla="*/ 0 w 12204245"/>
              <a:gd name="connsiteY8" fmla="*/ 2215024 h 2216727"/>
              <a:gd name="connsiteX9" fmla="*/ 0 w 12204245"/>
              <a:gd name="connsiteY9" fmla="*/ 10667 h 2216727"/>
              <a:gd name="connsiteX10" fmla="*/ 4413 w 12204245"/>
              <a:gd name="connsiteY10" fmla="*/ 10667 h 2216727"/>
              <a:gd name="connsiteX11" fmla="*/ 4415 w 12204245"/>
              <a:gd name="connsiteY11" fmla="*/ 9576 h 2216727"/>
              <a:gd name="connsiteX12" fmla="*/ 690027 w 12204245"/>
              <a:gd name="connsiteY12" fmla="*/ 8933 h 2216727"/>
              <a:gd name="connsiteX13" fmla="*/ 1049071 w 12204245"/>
              <a:gd name="connsiteY13" fmla="*/ 274133 h 2216727"/>
              <a:gd name="connsiteX14" fmla="*/ 1397396 w 12204245"/>
              <a:gd name="connsiteY14" fmla="*/ 10859 h 2216727"/>
              <a:gd name="connsiteX15" fmla="*/ 10818790 w 12204245"/>
              <a:gd name="connsiteY15" fmla="*/ 1897 h 221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04245" h="2216727">
                <a:moveTo>
                  <a:pt x="10818790" y="0"/>
                </a:moveTo>
                <a:lnTo>
                  <a:pt x="12204245" y="0"/>
                </a:lnTo>
                <a:lnTo>
                  <a:pt x="12204245" y="1620449"/>
                </a:lnTo>
                <a:lnTo>
                  <a:pt x="12204245" y="2216727"/>
                </a:lnTo>
                <a:lnTo>
                  <a:pt x="12198131" y="2216727"/>
                </a:lnTo>
                <a:lnTo>
                  <a:pt x="10818790" y="2216727"/>
                </a:lnTo>
                <a:lnTo>
                  <a:pt x="1" y="2216727"/>
                </a:lnTo>
                <a:lnTo>
                  <a:pt x="1" y="2215024"/>
                </a:lnTo>
                <a:lnTo>
                  <a:pt x="0" y="2215024"/>
                </a:lnTo>
                <a:lnTo>
                  <a:pt x="0" y="10667"/>
                </a:lnTo>
                <a:lnTo>
                  <a:pt x="4413" y="10667"/>
                </a:lnTo>
                <a:lnTo>
                  <a:pt x="4415" y="9576"/>
                </a:lnTo>
                <a:lnTo>
                  <a:pt x="690027" y="8933"/>
                </a:lnTo>
                <a:lnTo>
                  <a:pt x="1049071" y="274133"/>
                </a:lnTo>
                <a:lnTo>
                  <a:pt x="1397396" y="10859"/>
                </a:lnTo>
                <a:lnTo>
                  <a:pt x="10818790" y="18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r>
              <a:rPr lang="en-US" dirty="0">
                <a:solidFill>
                  <a:srgbClr val="FF0000"/>
                </a:solidFill>
              </a:rPr>
              <a:t>Fred Brooks says:</a:t>
            </a:r>
          </a:p>
          <a:p>
            <a:pPr algn="ctr"/>
            <a:r>
              <a:rPr lang="en-US" dirty="0">
                <a:solidFill>
                  <a:srgbClr val="FF0000"/>
                </a:solidFill>
              </a:rPr>
              <a:t> ‘The hardest single part of building a software system is deciding</a:t>
            </a:r>
          </a:p>
          <a:p>
            <a:pPr algn="ctr"/>
            <a:r>
              <a:rPr lang="en-US" dirty="0">
                <a:solidFill>
                  <a:srgbClr val="FF0000"/>
                </a:solidFill>
              </a:rPr>
              <a:t>precisely what to build.’</a:t>
            </a:r>
          </a:p>
          <a:p>
            <a:r>
              <a:rPr lang="en-US" dirty="0"/>
              <a:t>precisely what to build.’” </a:t>
            </a:r>
            <a:r>
              <a:rPr lang="en-US" dirty="0" err="1"/>
              <a:t>rksid</a:t>
            </a:r>
            <a:endParaRPr lang="en-US" dirty="0"/>
          </a:p>
          <a:p>
            <a:r>
              <a:rPr lang="en-US" dirty="0"/>
              <a:t> to be a combination of s</a:t>
            </a:r>
          </a:p>
          <a:p>
            <a:r>
              <a:rPr lang="en-US" dirty="0"/>
              <a:t> </a:t>
            </a:r>
            <a:r>
              <a:rPr lang="en-US" dirty="0">
                <a:solidFill>
                  <a:srgbClr val="7030A0"/>
                </a:solidFill>
              </a:rPr>
              <a:t>Unit tests are for developers; helps “build the thing right” </a:t>
            </a:r>
          </a:p>
          <a:p>
            <a:r>
              <a:rPr lang="en-US" dirty="0">
                <a:solidFill>
                  <a:srgbClr val="FE552F"/>
                </a:solidFill>
              </a:rPr>
              <a:t>                                                                                                 </a:t>
            </a:r>
            <a:r>
              <a:rPr lang="en-US" dirty="0">
                <a:solidFill>
                  <a:srgbClr val="00B0F0"/>
                </a:solidFill>
              </a:rPr>
              <a:t>Acceptance tests are for customers; helps “build the right thing” </a:t>
            </a:r>
          </a:p>
          <a:p>
            <a:endParaRPr lang="en-US" dirty="0">
              <a:solidFill>
                <a:srgbClr val="FE552F"/>
              </a:solidFill>
            </a:endParaRPr>
          </a:p>
          <a:p>
            <a:pPr algn="ctr"/>
            <a:r>
              <a:rPr lang="en-US" dirty="0"/>
              <a:t>a whole so as to leverage the benefits of the scaffolding provided by the Framework.</a:t>
            </a:r>
            <a:endParaRPr lang="en-US" dirty="0">
              <a:solidFill>
                <a:srgbClr val="FF0000"/>
              </a:solidFill>
            </a:endParaRPr>
          </a:p>
        </p:txBody>
      </p:sp>
    </p:spTree>
    <p:extLst>
      <p:ext uri="{BB962C8B-B14F-4D97-AF65-F5344CB8AC3E}">
        <p14:creationId xmlns:p14="http://schemas.microsoft.com/office/powerpoint/2010/main" val="241304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4294967295"/>
          </p:nvPr>
        </p:nvSpPr>
        <p:spPr>
          <a:xfrm>
            <a:off x="1981200" y="6356351"/>
            <a:ext cx="2133600" cy="365125"/>
          </a:xfrm>
          <a:prstGeom prst="rect">
            <a:avLst/>
          </a:prstGeom>
          <a:noFill/>
        </p:spPr>
        <p:txBody>
          <a:bodyPr/>
          <a:lstStyle/>
          <a:p>
            <a:fld id="{EC759C5B-2971-486D-9216-A2638876BD64}" type="slidenum">
              <a:rPr lang="en-US" smtClean="0"/>
              <a:pPr/>
              <a:t>27</a:t>
            </a:fld>
            <a:endParaRPr lang="en-US" dirty="0"/>
          </a:p>
        </p:txBody>
      </p:sp>
      <p:sp>
        <p:nvSpPr>
          <p:cNvPr id="11" name="Title 8"/>
          <p:cNvSpPr txBox="1">
            <a:spLocks/>
          </p:cNvSpPr>
          <p:nvPr/>
        </p:nvSpPr>
        <p:spPr bwMode="gray">
          <a:xfrm>
            <a:off x="1367698" y="62150"/>
            <a:ext cx="8675688" cy="83185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r>
              <a:rPr lang="en-US" sz="3200" dirty="0">
                <a:solidFill>
                  <a:schemeClr val="bg1"/>
                </a:solidFill>
              </a:rPr>
              <a:t>What is TDD, BDD &amp; ATDD ?</a:t>
            </a:r>
          </a:p>
        </p:txBody>
      </p:sp>
      <p:sp>
        <p:nvSpPr>
          <p:cNvPr id="7" name="Rectangle 6"/>
          <p:cNvSpPr/>
          <p:nvPr/>
        </p:nvSpPr>
        <p:spPr>
          <a:xfrm>
            <a:off x="3244195" y="1669713"/>
            <a:ext cx="7754516" cy="1631216"/>
          </a:xfrm>
          <a:prstGeom prst="rect">
            <a:avLst/>
          </a:prstGeom>
        </p:spPr>
        <p:txBody>
          <a:bodyPr wrap="square">
            <a:spAutoFit/>
          </a:bodyPr>
          <a:lstStyle/>
          <a:p>
            <a:pPr>
              <a:buNone/>
            </a:pPr>
            <a:r>
              <a:rPr lang="en-US" b="1" dirty="0">
                <a:solidFill>
                  <a:srgbClr val="000000"/>
                </a:solidFill>
              </a:rPr>
              <a:t>TDD </a:t>
            </a:r>
            <a:r>
              <a:rPr lang="en-US" b="1" dirty="0"/>
              <a:t>–</a:t>
            </a:r>
            <a:r>
              <a:rPr lang="en-US" b="1" dirty="0">
                <a:solidFill>
                  <a:srgbClr val="000000"/>
                </a:solidFill>
              </a:rPr>
              <a:t> Test-driven development</a:t>
            </a:r>
            <a:r>
              <a:rPr lang="en-US" dirty="0">
                <a:solidFill>
                  <a:srgbClr val="414141"/>
                </a:solidFill>
              </a:rPr>
              <a:t> </a:t>
            </a:r>
            <a:r>
              <a:rPr lang="en-US" dirty="0"/>
              <a:t>is a technique of using automated unit tests to drive the design of software.</a:t>
            </a:r>
            <a:r>
              <a:rPr lang="en-US" dirty="0">
                <a:solidFill>
                  <a:srgbClr val="414141"/>
                </a:solidFill>
              </a:rPr>
              <a:t> TDD typically follows the below steps:</a:t>
            </a:r>
          </a:p>
          <a:p>
            <a:r>
              <a:rPr lang="en-US" dirty="0"/>
              <a:t>Start by writing a test </a:t>
            </a:r>
            <a:r>
              <a:rPr lang="en-US" dirty="0">
                <a:sym typeface="Wingdings" panose="05000000000000000000" pitchFamily="2" charset="2"/>
              </a:rPr>
              <a:t> </a:t>
            </a:r>
            <a:r>
              <a:rPr lang="en-US" dirty="0"/>
              <a:t>Run the test </a:t>
            </a:r>
            <a:r>
              <a:rPr lang="en-US" dirty="0">
                <a:sym typeface="Wingdings" panose="05000000000000000000" pitchFamily="2" charset="2"/>
              </a:rPr>
              <a:t> test </a:t>
            </a:r>
            <a:r>
              <a:rPr lang="en-US" dirty="0" err="1">
                <a:sym typeface="Wingdings" panose="05000000000000000000" pitchFamily="2" charset="2"/>
              </a:rPr>
              <a:t>failsw</a:t>
            </a:r>
            <a:r>
              <a:rPr lang="en-US" dirty="0" err="1"/>
              <a:t>rite</a:t>
            </a:r>
            <a:r>
              <a:rPr lang="en-US" dirty="0"/>
              <a:t> code to pass the test </a:t>
            </a:r>
          </a:p>
          <a:p>
            <a:r>
              <a:rPr lang="en-US" dirty="0"/>
              <a:t>Repeat the steps </a:t>
            </a:r>
          </a:p>
          <a:p>
            <a:pPr>
              <a:buNone/>
            </a:pPr>
            <a:endParaRPr lang="en-US" sz="2800" dirty="0">
              <a:ea typeface="Geneva" pitchFamily="-112" charset="-128"/>
              <a:cs typeface="Arial MT" charset="0"/>
            </a:endParaRPr>
          </a:p>
        </p:txBody>
      </p:sp>
      <p:sp>
        <p:nvSpPr>
          <p:cNvPr id="8" name="Rectangle 7"/>
          <p:cNvSpPr/>
          <p:nvPr/>
        </p:nvSpPr>
        <p:spPr>
          <a:xfrm>
            <a:off x="2705100" y="3221140"/>
            <a:ext cx="7951349" cy="1200329"/>
          </a:xfrm>
          <a:prstGeom prst="rect">
            <a:avLst/>
          </a:prstGeom>
        </p:spPr>
        <p:txBody>
          <a:bodyPr wrap="square">
            <a:spAutoFit/>
          </a:bodyPr>
          <a:lstStyle/>
          <a:p>
            <a:pPr marL="533400" lvl="1">
              <a:buClr>
                <a:schemeClr val="dk2"/>
              </a:buClr>
              <a:buSzPct val="100000"/>
            </a:pPr>
            <a:r>
              <a:rPr lang="en" dirty="0"/>
              <a:t>B</a:t>
            </a:r>
            <a:r>
              <a:rPr lang="en-US" b="1" dirty="0"/>
              <a:t>DD – Behavior Driven Development </a:t>
            </a:r>
            <a:r>
              <a:rPr lang="en-US" dirty="0"/>
              <a:t>suggests to test behaviors, so instead of thinking of how the code is implemented, we think of what the scenario is.</a:t>
            </a:r>
            <a:endParaRPr lang="en-US" b="1" dirty="0"/>
          </a:p>
          <a:p>
            <a:pPr marL="533400" lvl="1">
              <a:buClr>
                <a:schemeClr val="dk2"/>
              </a:buClr>
              <a:buSzPct val="100000"/>
            </a:pPr>
            <a:r>
              <a:rPr lang="en" dirty="0"/>
              <a:t> It uses natural language to describe the "desired behavior" of the system, that can be understood by both the developer and the customer</a:t>
            </a:r>
          </a:p>
        </p:txBody>
      </p:sp>
      <p:sp>
        <p:nvSpPr>
          <p:cNvPr id="9" name="Rectangle 8"/>
          <p:cNvSpPr/>
          <p:nvPr/>
        </p:nvSpPr>
        <p:spPr>
          <a:xfrm>
            <a:off x="3244195" y="4691936"/>
            <a:ext cx="7593524" cy="2031325"/>
          </a:xfrm>
          <a:prstGeom prst="rect">
            <a:avLst/>
          </a:prstGeom>
        </p:spPr>
        <p:txBody>
          <a:bodyPr wrap="square">
            <a:spAutoFit/>
          </a:bodyPr>
          <a:lstStyle/>
          <a:p>
            <a:r>
              <a:rPr lang="en-US" dirty="0">
                <a:solidFill>
                  <a:srgbClr val="3A3A3A"/>
                </a:solidFill>
                <a:latin typeface="Open Sans"/>
              </a:rPr>
              <a:t> </a:t>
            </a:r>
            <a:r>
              <a:rPr lang="en-US" b="1" dirty="0"/>
              <a:t>ATDD – Acceptance Test Driven Development </a:t>
            </a:r>
            <a:r>
              <a:rPr lang="en-US" dirty="0">
                <a:solidFill>
                  <a:srgbClr val="3A3A3A"/>
                </a:solidFill>
              </a:rPr>
              <a:t> is a collaborative practice where users, testers, and developers define automated acceptance criteria early in the development process. ATDD helps to ensure that all project members understand precisely what needs to be implemented.</a:t>
            </a:r>
            <a:r>
              <a:rPr lang="en-US" dirty="0">
                <a:solidFill>
                  <a:srgbClr val="3A3A3A"/>
                </a:solidFill>
                <a:latin typeface="Open Sans"/>
              </a:rPr>
              <a:t> </a:t>
            </a:r>
          </a:p>
          <a:p>
            <a:endParaRPr lang="en-US" altLang="en-US" dirty="0"/>
          </a:p>
          <a:p>
            <a:endParaRPr lang="en-US" dirty="0">
              <a:solidFill>
                <a:srgbClr val="3A3A3A"/>
              </a:solidFill>
              <a:latin typeface="Open Sans"/>
            </a:endParaRPr>
          </a:p>
          <a:p>
            <a:endParaRPr lang="en-US" dirty="0"/>
          </a:p>
        </p:txBody>
      </p:sp>
      <p:pic>
        <p:nvPicPr>
          <p:cNvPr id="2" name="Picture 1"/>
          <p:cNvPicPr>
            <a:picLocks noChangeAspect="1"/>
          </p:cNvPicPr>
          <p:nvPr/>
        </p:nvPicPr>
        <p:blipFill>
          <a:blip r:embed="rId3"/>
          <a:stretch>
            <a:fillRect/>
          </a:stretch>
        </p:blipFill>
        <p:spPr>
          <a:xfrm>
            <a:off x="685799" y="1801947"/>
            <a:ext cx="2343150" cy="847725"/>
          </a:xfrm>
          <a:prstGeom prst="rect">
            <a:avLst/>
          </a:prstGeom>
        </p:spPr>
      </p:pic>
      <p:pic>
        <p:nvPicPr>
          <p:cNvPr id="3" name="Picture 2"/>
          <p:cNvPicPr>
            <a:picLocks noChangeAspect="1"/>
          </p:cNvPicPr>
          <p:nvPr/>
        </p:nvPicPr>
        <p:blipFill>
          <a:blip r:embed="rId4"/>
          <a:stretch>
            <a:fillRect/>
          </a:stretch>
        </p:blipFill>
        <p:spPr>
          <a:xfrm>
            <a:off x="609594" y="3300929"/>
            <a:ext cx="2466975" cy="895350"/>
          </a:xfrm>
          <a:prstGeom prst="rect">
            <a:avLst/>
          </a:prstGeom>
        </p:spPr>
      </p:pic>
      <p:pic>
        <p:nvPicPr>
          <p:cNvPr id="10" name="Picture 9"/>
          <p:cNvPicPr>
            <a:picLocks noChangeAspect="1"/>
          </p:cNvPicPr>
          <p:nvPr/>
        </p:nvPicPr>
        <p:blipFill>
          <a:blip r:embed="rId5"/>
          <a:stretch>
            <a:fillRect/>
          </a:stretch>
        </p:blipFill>
        <p:spPr>
          <a:xfrm>
            <a:off x="666750" y="4809744"/>
            <a:ext cx="2381250" cy="962025"/>
          </a:xfrm>
          <a:prstGeom prst="rect">
            <a:avLst/>
          </a:prstGeom>
        </p:spPr>
      </p:pic>
    </p:spTree>
    <p:extLst>
      <p:ext uri="{BB962C8B-B14F-4D97-AF65-F5344CB8AC3E}">
        <p14:creationId xmlns:p14="http://schemas.microsoft.com/office/powerpoint/2010/main" val="2169909067"/>
      </p:ext>
    </p:extLst>
  </p:cSld>
  <p:clrMapOvr>
    <a:masterClrMapping/>
  </p:clrMapOvr>
  <p:transition advClick="0">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solidFill>
                  <a:schemeClr val="bg1"/>
                </a:solidFill>
                <a:latin typeface="+mn-lt"/>
              </a:rPr>
              <a:t>Further Reading</a:t>
            </a:r>
          </a:p>
        </p:txBody>
      </p:sp>
      <p:sp>
        <p:nvSpPr>
          <p:cNvPr id="4" name="Rectangle 3"/>
          <p:cNvSpPr/>
          <p:nvPr/>
        </p:nvSpPr>
        <p:spPr>
          <a:xfrm>
            <a:off x="1905000" y="1793263"/>
            <a:ext cx="8229600" cy="2031325"/>
          </a:xfrm>
          <a:prstGeom prst="rect">
            <a:avLst/>
          </a:prstGeom>
        </p:spPr>
        <p:txBody>
          <a:bodyPr wrap="square">
            <a:spAutoFit/>
          </a:bodyPr>
          <a:lstStyle/>
          <a:p>
            <a:r>
              <a:rPr lang="en-US" u="sng" dirty="0">
                <a:hlinkClick r:id="rId2"/>
              </a:rPr>
              <a:t>http://www.pluralsight.com/courses/automated-testing-framework-selenium</a:t>
            </a:r>
            <a:endParaRPr lang="en-US" dirty="0"/>
          </a:p>
          <a:p>
            <a:r>
              <a:rPr lang="en-US" u="sng" dirty="0">
                <a:hlinkClick r:id="rId3"/>
              </a:rPr>
              <a:t>http://www.pluralsight.com/courses/selenium</a:t>
            </a:r>
            <a:endParaRPr lang="en-US" u="sng" dirty="0"/>
          </a:p>
          <a:p>
            <a:r>
              <a:rPr lang="en-US" u="sng" dirty="0">
                <a:hlinkClick r:id="rId4"/>
              </a:rPr>
              <a:t>https://github.com/cucumber/cucumber/wiki</a:t>
            </a:r>
            <a:endParaRPr lang="en-US" u="sng" dirty="0"/>
          </a:p>
          <a:p>
            <a:r>
              <a:rPr lang="en-US" u="sng" dirty="0">
                <a:hlinkClick r:id="rId5"/>
              </a:rPr>
              <a:t>http://behaviour-driven.org/</a:t>
            </a:r>
            <a:endParaRPr lang="en-US" u="sng" dirty="0"/>
          </a:p>
          <a:p>
            <a:r>
              <a:rPr lang="en-US" u="sng" dirty="0">
                <a:hlinkClick r:id="rId6"/>
              </a:rPr>
              <a:t>https://cucumber.io/</a:t>
            </a:r>
            <a:endParaRPr lang="en-US" u="sng" dirty="0"/>
          </a:p>
          <a:p>
            <a:endParaRPr lang="en-US" u="sng" dirty="0"/>
          </a:p>
          <a:p>
            <a:endParaRPr lang="en-US" dirty="0"/>
          </a:p>
        </p:txBody>
      </p:sp>
    </p:spTree>
    <p:extLst>
      <p:ext uri="{BB962C8B-B14F-4D97-AF65-F5344CB8AC3E}">
        <p14:creationId xmlns:p14="http://schemas.microsoft.com/office/powerpoint/2010/main" val="249430572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New Hire Academy Training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1591" y="286328"/>
            <a:ext cx="2431472" cy="557479"/>
          </a:xfrm>
        </p:spPr>
      </p:pic>
      <p:sp>
        <p:nvSpPr>
          <p:cNvPr id="4" name="Footer Placeholder 3"/>
          <p:cNvSpPr>
            <a:spLocks noGrp="1"/>
          </p:cNvSpPr>
          <p:nvPr>
            <p:ph type="ftr" sz="quarter" idx="11"/>
          </p:nvPr>
        </p:nvSpPr>
        <p:spPr/>
        <p:txBody>
          <a:bodyPr/>
          <a:lstStyle/>
          <a:p>
            <a:r>
              <a:rPr lang="en-US"/>
              <a:t>CONFIDENTIAL AND PROPRIETARY INFORMATION. © 2015 SOGETI USA LLC</a:t>
            </a:r>
            <a:endParaRPr lang="en-US" dirty="0"/>
          </a:p>
        </p:txBody>
      </p:sp>
      <p:sp>
        <p:nvSpPr>
          <p:cNvPr id="5" name="Slide Number Placeholder 4"/>
          <p:cNvSpPr>
            <a:spLocks noGrp="1"/>
          </p:cNvSpPr>
          <p:nvPr>
            <p:ph type="sldNum" sz="quarter" idx="12"/>
          </p:nvPr>
        </p:nvSpPr>
        <p:spPr/>
        <p:txBody>
          <a:bodyPr/>
          <a:lstStyle/>
          <a:p>
            <a:fld id="{89B52C92-7CC8-4344-907B-65DD82B95168}" type="slidenum">
              <a:rPr lang="en-US" smtClean="0"/>
              <a:pPr/>
              <a:t>3</a:t>
            </a:fld>
            <a:endParaRPr lang="en-US" dirty="0"/>
          </a:p>
        </p:txBody>
      </p:sp>
      <p:sp>
        <p:nvSpPr>
          <p:cNvPr id="3" name="Text Placeholder 2"/>
          <p:cNvSpPr>
            <a:spLocks noGrp="1"/>
          </p:cNvSpPr>
          <p:nvPr>
            <p:ph type="body" sz="quarter" idx="13"/>
          </p:nvPr>
        </p:nvSpPr>
        <p:spPr>
          <a:xfrm>
            <a:off x="239844" y="830035"/>
            <a:ext cx="6070600" cy="315912"/>
          </a:xfrm>
        </p:spPr>
        <p:txBody>
          <a:bodyPr/>
          <a:lstStyle/>
          <a:p>
            <a:r>
              <a:rPr lang="en-US" sz="2400" dirty="0">
                <a:solidFill>
                  <a:srgbClr val="FF0000"/>
                </a:solidFill>
              </a:rPr>
              <a:t> Agenda</a:t>
            </a:r>
            <a:endParaRPr lang="en-US" sz="2400" dirty="0">
              <a:solidFill>
                <a:schemeClr val="bg1"/>
              </a:solidFill>
            </a:endParaRPr>
          </a:p>
          <a:p>
            <a:r>
              <a:rPr lang="en-US" sz="2400" dirty="0" err="1">
                <a:solidFill>
                  <a:schemeClr val="bg1"/>
                </a:solidFill>
              </a:rPr>
              <a:t>genda</a:t>
            </a:r>
            <a:endParaRPr lang="en-US" sz="2400" dirty="0">
              <a:solidFill>
                <a:schemeClr val="bg1"/>
              </a:solidFill>
            </a:endParaRPr>
          </a:p>
          <a:p>
            <a:r>
              <a:rPr lang="en-US" sz="2400" dirty="0">
                <a:solidFill>
                  <a:schemeClr val="bg1"/>
                </a:solidFill>
              </a:rPr>
              <a:t>Agenda</a:t>
            </a:r>
            <a:endParaRPr lang="en-US" sz="2400" dirty="0">
              <a:solidFill>
                <a:srgbClr val="FF0000"/>
              </a:solidFill>
            </a:endParaRPr>
          </a:p>
        </p:txBody>
      </p:sp>
      <p:sp>
        <p:nvSpPr>
          <p:cNvPr id="15" name="Rectangle 14"/>
          <p:cNvSpPr/>
          <p:nvPr/>
        </p:nvSpPr>
        <p:spPr>
          <a:xfrm>
            <a:off x="0" y="1282218"/>
            <a:ext cx="12192000" cy="478458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dirty="0"/>
              <a:t>Introduction </a:t>
            </a:r>
          </a:p>
          <a:p>
            <a:pPr marL="342900" indent="-342900">
              <a:buFont typeface="Wingdings" panose="05000000000000000000" pitchFamily="2" charset="2"/>
              <a:buChar char="Ø"/>
            </a:pPr>
            <a:r>
              <a:rPr lang="en-US" dirty="0"/>
              <a:t>Test Automation</a:t>
            </a:r>
          </a:p>
          <a:p>
            <a:pPr marL="342900" indent="-342900">
              <a:buFont typeface="Wingdings" panose="05000000000000000000" pitchFamily="2" charset="2"/>
              <a:buChar char="Ø"/>
            </a:pPr>
            <a:r>
              <a:rPr lang="en-US" dirty="0"/>
              <a:t>Selenium Introduction</a:t>
            </a:r>
          </a:p>
          <a:p>
            <a:pPr marL="742950" lvl="1" indent="-285750">
              <a:buFont typeface="Wingdings" panose="05000000000000000000" pitchFamily="2" charset="2"/>
              <a:buChar char="Ø"/>
            </a:pPr>
            <a:r>
              <a:rPr lang="en-US" dirty="0"/>
              <a:t> Setup in Eclipse IDE </a:t>
            </a:r>
          </a:p>
          <a:p>
            <a:pPr marL="800100" lvl="1" indent="-342900">
              <a:buFont typeface="Wingdings" panose="05000000000000000000" pitchFamily="2" charset="2"/>
              <a:buChar char="Ø"/>
            </a:pPr>
            <a:r>
              <a:rPr lang="en-US" dirty="0"/>
              <a:t>Basic WebDriver commands; find elements; sample code design and execution </a:t>
            </a:r>
          </a:p>
          <a:p>
            <a:pPr marL="342900" indent="-342900">
              <a:buFont typeface="Wingdings" panose="05000000000000000000" pitchFamily="2" charset="2"/>
              <a:buChar char="Ø"/>
            </a:pPr>
            <a:r>
              <a:rPr lang="en-US" dirty="0"/>
              <a:t>Automation Frameworks</a:t>
            </a:r>
          </a:p>
          <a:p>
            <a:pPr marL="800100" lvl="1" indent="-342900">
              <a:buFont typeface="Wingdings" panose="05000000000000000000" pitchFamily="2" charset="2"/>
              <a:buChar char="Ø"/>
            </a:pPr>
            <a:r>
              <a:rPr lang="en-US" dirty="0"/>
              <a:t>Introduction to TDD, DDD and BDD</a:t>
            </a:r>
          </a:p>
          <a:p>
            <a:pPr marL="342900" indent="-342900">
              <a:buFont typeface="Wingdings" panose="05000000000000000000" pitchFamily="2" charset="2"/>
              <a:buChar char="Ø"/>
            </a:pPr>
            <a:r>
              <a:rPr lang="en-US" dirty="0"/>
              <a:t>Further Reading/Training</a:t>
            </a:r>
          </a:p>
          <a:p>
            <a:endParaRPr lang="en-US" dirty="0"/>
          </a:p>
          <a:p>
            <a:pPr lvl="1"/>
            <a:endParaRPr lang="en-US" dirty="0"/>
          </a:p>
        </p:txBody>
      </p:sp>
    </p:spTree>
    <p:extLst>
      <p:ext uri="{BB962C8B-B14F-4D97-AF65-F5344CB8AC3E}">
        <p14:creationId xmlns:p14="http://schemas.microsoft.com/office/powerpoint/2010/main" val="393506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Rectangle 13"/>
          <p:cNvSpPr/>
          <p:nvPr/>
        </p:nvSpPr>
        <p:spPr>
          <a:xfrm>
            <a:off x="0" y="0"/>
            <a:ext cx="12192000" cy="6865432"/>
          </a:xfrm>
          <a:prstGeom prst="rect">
            <a:avLst/>
          </a:prstGeom>
          <a:solidFill>
            <a:srgbClr val="FE552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p:cNvSpPr/>
          <p:nvPr/>
        </p:nvSpPr>
        <p:spPr>
          <a:xfrm>
            <a:off x="-6130" y="6495429"/>
            <a:ext cx="12198130" cy="370003"/>
          </a:xfrm>
          <a:custGeom>
            <a:avLst/>
            <a:gdLst>
              <a:gd name="connsiteX0" fmla="*/ 0 w 20128844"/>
              <a:gd name="connsiteY0" fmla="*/ 0 h 777875"/>
              <a:gd name="connsiteX1" fmla="*/ 1806354 w 20128844"/>
              <a:gd name="connsiteY1" fmla="*/ 0 h 777875"/>
              <a:gd name="connsiteX2" fmla="*/ 2252957 w 20128844"/>
              <a:gd name="connsiteY2" fmla="*/ 372170 h 777875"/>
              <a:gd name="connsiteX3" fmla="*/ 2699560 w 20128844"/>
              <a:gd name="connsiteY3" fmla="*/ 0 h 777875"/>
              <a:gd name="connsiteX4" fmla="*/ 20128844 w 20128844"/>
              <a:gd name="connsiteY4" fmla="*/ 0 h 777875"/>
              <a:gd name="connsiteX5" fmla="*/ 20128844 w 20128844"/>
              <a:gd name="connsiteY5" fmla="*/ 777875 h 777875"/>
              <a:gd name="connsiteX6" fmla="*/ 0 w 20128844"/>
              <a:gd name="connsiteY6" fmla="*/ 777875 h 7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8844" h="777875">
                <a:moveTo>
                  <a:pt x="0" y="0"/>
                </a:moveTo>
                <a:lnTo>
                  <a:pt x="1806354" y="0"/>
                </a:lnTo>
                <a:lnTo>
                  <a:pt x="2252957" y="372170"/>
                </a:lnTo>
                <a:lnTo>
                  <a:pt x="2699560" y="0"/>
                </a:lnTo>
                <a:lnTo>
                  <a:pt x="20128844" y="0"/>
                </a:lnTo>
                <a:lnTo>
                  <a:pt x="20128844" y="777875"/>
                </a:lnTo>
                <a:lnTo>
                  <a:pt x="0" y="7778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p:txBody>
          <a:bodyPr>
            <a:normAutofit fontScale="90000"/>
          </a:bodyPr>
          <a:lstStyle/>
          <a:p>
            <a:r>
              <a:rPr lang="en-US" altLang="fr-FR" dirty="0">
                <a:solidFill>
                  <a:schemeClr val="bg1"/>
                </a:solidFill>
              </a:rPr>
              <a:t>Test Automation</a:t>
            </a:r>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tx1">
                    <a:lumMod val="75000"/>
                    <a:lumOff val="25000"/>
                  </a:schemeClr>
                </a:solidFill>
              </a:rPr>
              <a:t>CONFIDENTIAL AND PROPRIETARY INFORMATION. © 2015 SOGETI USA LLC</a:t>
            </a:r>
          </a:p>
        </p:txBody>
      </p:sp>
      <p:sp>
        <p:nvSpPr>
          <p:cNvPr id="4" name="Slide Number Placeholder 3"/>
          <p:cNvSpPr>
            <a:spLocks noGrp="1"/>
          </p:cNvSpPr>
          <p:nvPr>
            <p:ph type="sldNum" sz="quarter" idx="12"/>
          </p:nvPr>
        </p:nvSpPr>
        <p:spPr/>
        <p:txBody>
          <a:bodyPr/>
          <a:lstStyle/>
          <a:p>
            <a:fld id="{89B52C92-7CC8-4344-907B-65DD82B95168}" type="slidenum">
              <a:rPr lang="en-US" smtClean="0">
                <a:solidFill>
                  <a:schemeClr val="tx1">
                    <a:lumMod val="75000"/>
                    <a:lumOff val="25000"/>
                  </a:schemeClr>
                </a:solidFill>
              </a:rPr>
              <a:t>4</a:t>
            </a:fld>
            <a:endParaRPr lang="en-US" dirty="0">
              <a:solidFill>
                <a:schemeClr val="tx1">
                  <a:lumMod val="75000"/>
                  <a:lumOff val="25000"/>
                </a:schemeClr>
              </a:solidFill>
            </a:endParaRPr>
          </a:p>
        </p:txBody>
      </p:sp>
      <p:sp>
        <p:nvSpPr>
          <p:cNvPr id="10" name="Freeform 9"/>
          <p:cNvSpPr/>
          <p:nvPr/>
        </p:nvSpPr>
        <p:spPr>
          <a:xfrm>
            <a:off x="-18360" y="4793673"/>
            <a:ext cx="12204245" cy="2216727"/>
          </a:xfrm>
          <a:custGeom>
            <a:avLst/>
            <a:gdLst>
              <a:gd name="connsiteX0" fmla="*/ 10818790 w 12204245"/>
              <a:gd name="connsiteY0" fmla="*/ 0 h 2216727"/>
              <a:gd name="connsiteX1" fmla="*/ 12204245 w 12204245"/>
              <a:gd name="connsiteY1" fmla="*/ 0 h 2216727"/>
              <a:gd name="connsiteX2" fmla="*/ 12204245 w 12204245"/>
              <a:gd name="connsiteY2" fmla="*/ 1620449 h 2216727"/>
              <a:gd name="connsiteX3" fmla="*/ 12204245 w 12204245"/>
              <a:gd name="connsiteY3" fmla="*/ 2216727 h 2216727"/>
              <a:gd name="connsiteX4" fmla="*/ 12198131 w 12204245"/>
              <a:gd name="connsiteY4" fmla="*/ 2216727 h 2216727"/>
              <a:gd name="connsiteX5" fmla="*/ 10818790 w 12204245"/>
              <a:gd name="connsiteY5" fmla="*/ 2216727 h 2216727"/>
              <a:gd name="connsiteX6" fmla="*/ 1 w 12204245"/>
              <a:gd name="connsiteY6" fmla="*/ 2216727 h 2216727"/>
              <a:gd name="connsiteX7" fmla="*/ 1 w 12204245"/>
              <a:gd name="connsiteY7" fmla="*/ 2215024 h 2216727"/>
              <a:gd name="connsiteX8" fmla="*/ 0 w 12204245"/>
              <a:gd name="connsiteY8" fmla="*/ 2215024 h 2216727"/>
              <a:gd name="connsiteX9" fmla="*/ 0 w 12204245"/>
              <a:gd name="connsiteY9" fmla="*/ 10667 h 2216727"/>
              <a:gd name="connsiteX10" fmla="*/ 4413 w 12204245"/>
              <a:gd name="connsiteY10" fmla="*/ 10667 h 2216727"/>
              <a:gd name="connsiteX11" fmla="*/ 4415 w 12204245"/>
              <a:gd name="connsiteY11" fmla="*/ 9576 h 2216727"/>
              <a:gd name="connsiteX12" fmla="*/ 690027 w 12204245"/>
              <a:gd name="connsiteY12" fmla="*/ 8933 h 2216727"/>
              <a:gd name="connsiteX13" fmla="*/ 1049071 w 12204245"/>
              <a:gd name="connsiteY13" fmla="*/ 274133 h 2216727"/>
              <a:gd name="connsiteX14" fmla="*/ 1397396 w 12204245"/>
              <a:gd name="connsiteY14" fmla="*/ 10859 h 2216727"/>
              <a:gd name="connsiteX15" fmla="*/ 10818790 w 12204245"/>
              <a:gd name="connsiteY15" fmla="*/ 1897 h 221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04245" h="2216727">
                <a:moveTo>
                  <a:pt x="10818790" y="0"/>
                </a:moveTo>
                <a:lnTo>
                  <a:pt x="12204245" y="0"/>
                </a:lnTo>
                <a:lnTo>
                  <a:pt x="12204245" y="1620449"/>
                </a:lnTo>
                <a:lnTo>
                  <a:pt x="12204245" y="2216727"/>
                </a:lnTo>
                <a:lnTo>
                  <a:pt x="12198131" y="2216727"/>
                </a:lnTo>
                <a:lnTo>
                  <a:pt x="10818790" y="2216727"/>
                </a:lnTo>
                <a:lnTo>
                  <a:pt x="1" y="2216727"/>
                </a:lnTo>
                <a:lnTo>
                  <a:pt x="1" y="2215024"/>
                </a:lnTo>
                <a:lnTo>
                  <a:pt x="0" y="2215024"/>
                </a:lnTo>
                <a:lnTo>
                  <a:pt x="0" y="10667"/>
                </a:lnTo>
                <a:lnTo>
                  <a:pt x="4413" y="10667"/>
                </a:lnTo>
                <a:lnTo>
                  <a:pt x="4415" y="9576"/>
                </a:lnTo>
                <a:lnTo>
                  <a:pt x="690027" y="8933"/>
                </a:lnTo>
                <a:lnTo>
                  <a:pt x="1049071" y="274133"/>
                </a:lnTo>
                <a:lnTo>
                  <a:pt x="1397396" y="10859"/>
                </a:lnTo>
                <a:lnTo>
                  <a:pt x="10818790" y="18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Trebuchet MS" pitchFamily="34" charset="0"/>
              </a:rPr>
              <a:t>Testing Tools You</a:t>
            </a:r>
            <a:br>
              <a:rPr lang="en-US" dirty="0">
                <a:solidFill>
                  <a:srgbClr val="FF0000"/>
                </a:solidFill>
                <a:latin typeface="Trebuchet MS" pitchFamily="34" charset="0"/>
              </a:rPr>
            </a:br>
            <a:r>
              <a:rPr lang="en-US" dirty="0">
                <a:solidFill>
                  <a:srgbClr val="FF0000"/>
                </a:solidFill>
                <a:latin typeface="Trebuchet MS" pitchFamily="34" charset="0"/>
              </a:rPr>
              <a:t> Want To Know…</a:t>
            </a:r>
            <a:endParaRPr lang="en-US" dirty="0">
              <a:solidFill>
                <a:srgbClr val="FF0000"/>
              </a:solidFill>
            </a:endParaRPr>
          </a:p>
        </p:txBody>
      </p:sp>
    </p:spTree>
    <p:extLst>
      <p:ext uri="{BB962C8B-B14F-4D97-AF65-F5344CB8AC3E}">
        <p14:creationId xmlns:p14="http://schemas.microsoft.com/office/powerpoint/2010/main" val="207379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4294967295"/>
          </p:nvPr>
        </p:nvSpPr>
        <p:spPr>
          <a:xfrm>
            <a:off x="1981200" y="6356351"/>
            <a:ext cx="2133600" cy="365125"/>
          </a:xfrm>
          <a:prstGeom prst="rect">
            <a:avLst/>
          </a:prstGeom>
          <a:noFill/>
        </p:spPr>
        <p:txBody>
          <a:bodyPr/>
          <a:lstStyle/>
          <a:p>
            <a:fld id="{EC759C5B-2971-486D-9216-A2638876BD64}" type="slidenum">
              <a:rPr lang="en-US" smtClean="0"/>
              <a:pPr/>
              <a:t>5</a:t>
            </a:fld>
            <a:endParaRPr lang="en-US"/>
          </a:p>
        </p:txBody>
      </p:sp>
      <p:sp>
        <p:nvSpPr>
          <p:cNvPr id="11" name="Title 8"/>
          <p:cNvSpPr txBox="1">
            <a:spLocks/>
          </p:cNvSpPr>
          <p:nvPr/>
        </p:nvSpPr>
        <p:spPr bwMode="gray">
          <a:xfrm>
            <a:off x="1461216" y="38538"/>
            <a:ext cx="8675688" cy="83185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eaLnBrk="0" hangingPunct="0"/>
            <a:r>
              <a:rPr lang="en-US" sz="2400" b="1" kern="0" dirty="0">
                <a:solidFill>
                  <a:schemeClr val="bg1"/>
                </a:solidFill>
                <a:latin typeface="Trebuchet MS" pitchFamily="34" charset="0"/>
                <a:ea typeface="+mj-ea"/>
                <a:cs typeface="+mj-cs"/>
              </a:rPr>
              <a:t>What is Automated Testing?</a:t>
            </a:r>
          </a:p>
        </p:txBody>
      </p:sp>
      <p:sp>
        <p:nvSpPr>
          <p:cNvPr id="12" name="Content Placeholder 1"/>
          <p:cNvSpPr txBox="1">
            <a:spLocks/>
          </p:cNvSpPr>
          <p:nvPr/>
        </p:nvSpPr>
        <p:spPr bwMode="gray">
          <a:xfrm>
            <a:off x="944996" y="1187778"/>
            <a:ext cx="6016913" cy="4703868"/>
          </a:xfrm>
          <a:prstGeom prst="rect">
            <a:avLst/>
          </a:prstGeom>
          <a:noFill/>
          <a:ln w="9525" algn="ctr">
            <a:noFill/>
            <a:miter lim="800000"/>
            <a:headEnd/>
            <a:tailEnd/>
          </a:ln>
        </p:spPr>
        <p:txBody>
          <a:bodyPr vert="horz" wrap="square" lIns="0" tIns="0" rIns="0" bIns="0" numCol="1" anchor="t" anchorCtr="0" compatLnSpc="1">
            <a:prstTxWarp prst="textNoShape">
              <a:avLst/>
            </a:prstTxWarp>
            <a:noAutofit/>
          </a:bodyPr>
          <a:lstStyle/>
          <a:p>
            <a:pPr marL="231775" indent="-231775" eaLnBrk="0" hangingPunct="0">
              <a:spcAft>
                <a:spcPct val="50000"/>
              </a:spcAft>
              <a:buFont typeface="Arial" pitchFamily="34" charset="0"/>
              <a:buChar char="•"/>
            </a:pPr>
            <a:endParaRPr lang="en-US" sz="2000" dirty="0">
              <a:ea typeface="Geneva" pitchFamily="-112" charset="-128"/>
              <a:cs typeface="Arial MT" charset="0"/>
            </a:endParaRPr>
          </a:p>
          <a:p>
            <a:pPr marL="231775" indent="-231775" eaLnBrk="0" hangingPunct="0">
              <a:spcAft>
                <a:spcPct val="50000"/>
              </a:spcAft>
              <a:buFont typeface="Arial" pitchFamily="34" charset="0"/>
              <a:buChar char="•"/>
            </a:pPr>
            <a:r>
              <a:rPr lang="en-US" sz="2000" dirty="0">
                <a:ea typeface="Geneva" pitchFamily="-112" charset="-128"/>
                <a:cs typeface="Arial MT" charset="0"/>
              </a:rPr>
              <a:t>The use of software to accomplish unattended execution of testing, which eases manual processes</a:t>
            </a:r>
          </a:p>
          <a:p>
            <a:pPr marL="231775" indent="-231775" eaLnBrk="0" hangingPunct="0">
              <a:spcAft>
                <a:spcPct val="50000"/>
              </a:spcAft>
              <a:buFont typeface="Arial" pitchFamily="34" charset="0"/>
              <a:buChar char="•"/>
            </a:pPr>
            <a:r>
              <a:rPr lang="en-US" sz="2000" dirty="0">
                <a:ea typeface="Geneva" pitchFamily="-112" charset="-128"/>
                <a:cs typeface="Arial MT" charset="0"/>
              </a:rPr>
              <a:t>Test automation is the use of </a:t>
            </a:r>
            <a:br>
              <a:rPr lang="en-US" sz="2000" dirty="0">
                <a:ea typeface="Geneva" pitchFamily="-112" charset="-128"/>
                <a:cs typeface="Arial MT" charset="0"/>
              </a:rPr>
            </a:br>
            <a:r>
              <a:rPr lang="en-US" sz="2000" dirty="0">
                <a:ea typeface="Geneva" pitchFamily="-112" charset="-128"/>
                <a:cs typeface="Arial MT" charset="0"/>
              </a:rPr>
              <a:t>software to control the execution of tests, the comparison of actual outcomes to </a:t>
            </a:r>
            <a:br>
              <a:rPr lang="en-US" sz="2000" dirty="0">
                <a:ea typeface="Geneva" pitchFamily="-112" charset="-128"/>
                <a:cs typeface="Arial MT" charset="0"/>
              </a:rPr>
            </a:br>
            <a:r>
              <a:rPr lang="en-US" sz="2000" dirty="0">
                <a:ea typeface="Geneva" pitchFamily="-112" charset="-128"/>
                <a:cs typeface="Arial MT" charset="0"/>
              </a:rPr>
              <a:t>predicted outcomes, the setting up </a:t>
            </a:r>
            <a:br>
              <a:rPr lang="en-US" sz="2000" dirty="0">
                <a:ea typeface="Geneva" pitchFamily="-112" charset="-128"/>
                <a:cs typeface="Arial MT" charset="0"/>
              </a:rPr>
            </a:br>
            <a:r>
              <a:rPr lang="en-US" sz="2000" dirty="0">
                <a:ea typeface="Geneva" pitchFamily="-112" charset="-128"/>
                <a:cs typeface="Arial MT" charset="0"/>
              </a:rPr>
              <a:t>of test preconditions, and other test </a:t>
            </a:r>
            <a:br>
              <a:rPr lang="en-US" sz="2000" dirty="0">
                <a:ea typeface="Geneva" pitchFamily="-112" charset="-128"/>
                <a:cs typeface="Arial MT" charset="0"/>
              </a:rPr>
            </a:br>
            <a:r>
              <a:rPr lang="en-US" sz="2000" dirty="0">
                <a:ea typeface="Geneva" pitchFamily="-112" charset="-128"/>
                <a:cs typeface="Arial MT" charset="0"/>
              </a:rPr>
              <a:t>control and test reporting functions</a:t>
            </a:r>
          </a:p>
        </p:txBody>
      </p:sp>
      <p:pic>
        <p:nvPicPr>
          <p:cNvPr id="4" name="Picture 3" descr="A screenshot of a cell phone&#10;&#10;Description generated with high confidence"/>
          <p:cNvPicPr>
            <a:picLocks noChangeAspect="1"/>
          </p:cNvPicPr>
          <p:nvPr/>
        </p:nvPicPr>
        <p:blipFill>
          <a:blip r:embed="rId3"/>
          <a:stretch>
            <a:fillRect/>
          </a:stretch>
        </p:blipFill>
        <p:spPr>
          <a:xfrm>
            <a:off x="6501117" y="1991867"/>
            <a:ext cx="5442644" cy="3975300"/>
          </a:xfrm>
          <a:prstGeom prst="rect">
            <a:avLst/>
          </a:prstGeom>
        </p:spPr>
      </p:pic>
    </p:spTree>
    <p:extLst>
      <p:ext uri="{BB962C8B-B14F-4D97-AF65-F5344CB8AC3E}">
        <p14:creationId xmlns:p14="http://schemas.microsoft.com/office/powerpoint/2010/main" val="1469414251"/>
      </p:ext>
    </p:extLst>
  </p:cSld>
  <p:clrMapOvr>
    <a:masterClrMapping/>
  </p:clrMapOvr>
  <p:transition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4294967295"/>
          </p:nvPr>
        </p:nvSpPr>
        <p:spPr>
          <a:xfrm>
            <a:off x="1981200" y="6356351"/>
            <a:ext cx="2133600" cy="365125"/>
          </a:xfrm>
          <a:prstGeom prst="rect">
            <a:avLst/>
          </a:prstGeom>
          <a:noFill/>
        </p:spPr>
        <p:txBody>
          <a:bodyPr/>
          <a:lstStyle/>
          <a:p>
            <a:fld id="{EC759C5B-2971-486D-9216-A2638876BD64}" type="slidenum">
              <a:rPr lang="en-US" smtClean="0"/>
              <a:pPr/>
              <a:t>6</a:t>
            </a:fld>
            <a:endParaRPr lang="en-US"/>
          </a:p>
        </p:txBody>
      </p:sp>
      <p:sp>
        <p:nvSpPr>
          <p:cNvPr id="20" name="Oval 37"/>
          <p:cNvSpPr>
            <a:spLocks noChangeArrowheads="1"/>
          </p:cNvSpPr>
          <p:nvPr/>
        </p:nvSpPr>
        <p:spPr bwMode="auto">
          <a:xfrm>
            <a:off x="4648200" y="3200401"/>
            <a:ext cx="2895600" cy="1223963"/>
          </a:xfrm>
          <a:prstGeom prst="ellipse">
            <a:avLst/>
          </a:prstGeom>
          <a:gradFill rotWithShape="1">
            <a:gsLst>
              <a:gs pos="0">
                <a:srgbClr val="FFFFFF"/>
              </a:gs>
              <a:gs pos="100000">
                <a:srgbClr val="CC9933"/>
              </a:gs>
            </a:gsLst>
            <a:path path="shape">
              <a:fillToRect l="50000" t="50000" r="50000" b="50000"/>
            </a:path>
          </a:gradFill>
          <a:ln w="12700">
            <a:noFill/>
            <a:round/>
            <a:headEnd/>
            <a:tailEnd/>
          </a:ln>
        </p:spPr>
        <p:txBody>
          <a:bodyPr anchor="ctr"/>
          <a:lstStyle/>
          <a:p>
            <a:pPr algn="ctr"/>
            <a:r>
              <a:rPr lang="en-US" sz="3600" b="1" dirty="0">
                <a:latin typeface="Arial" panose="020B0604020202020204" pitchFamily="34" charset="0"/>
                <a:cs typeface="Arial" panose="020B0604020202020204" pitchFamily="34" charset="0"/>
              </a:rPr>
              <a:t>Pros</a:t>
            </a:r>
          </a:p>
        </p:txBody>
      </p:sp>
      <p:sp>
        <p:nvSpPr>
          <p:cNvPr id="21" name="Oval 40"/>
          <p:cNvSpPr>
            <a:spLocks noChangeArrowheads="1"/>
          </p:cNvSpPr>
          <p:nvPr/>
        </p:nvSpPr>
        <p:spPr bwMode="auto">
          <a:xfrm>
            <a:off x="4648200" y="1447801"/>
            <a:ext cx="2782888" cy="1154113"/>
          </a:xfrm>
          <a:prstGeom prst="ellipse">
            <a:avLst/>
          </a:prstGeom>
          <a:gradFill rotWithShape="1">
            <a:gsLst>
              <a:gs pos="0">
                <a:srgbClr val="FFFFFF"/>
              </a:gs>
              <a:gs pos="100000">
                <a:srgbClr val="99B27F"/>
              </a:gs>
            </a:gsLst>
            <a:path path="shape">
              <a:fillToRect l="50000" t="50000" r="50000" b="50000"/>
            </a:path>
          </a:gradFill>
          <a:ln w="12700">
            <a:noFill/>
            <a:round/>
            <a:headEnd/>
            <a:tailEnd/>
          </a:ln>
        </p:spPr>
        <p:txBody>
          <a:bodyPr anchor="ctr"/>
          <a:lstStyle/>
          <a:p>
            <a:pPr algn="ctr"/>
            <a:r>
              <a:rPr lang="en-US" sz="1400" dirty="0">
                <a:solidFill>
                  <a:srgbClr val="333333"/>
                </a:solidFill>
                <a:latin typeface="Arial" panose="020B0604020202020204" pitchFamily="34" charset="0"/>
                <a:cs typeface="Arial" panose="020B0604020202020204" pitchFamily="34" charset="0"/>
              </a:rPr>
              <a:t>Faster Test Execution </a:t>
            </a:r>
          </a:p>
          <a:p>
            <a:pPr algn="ctr"/>
            <a:r>
              <a:rPr lang="en-US" sz="1200" dirty="0">
                <a:solidFill>
                  <a:srgbClr val="333333"/>
                </a:solidFill>
                <a:latin typeface="Arial" panose="020B0604020202020204" pitchFamily="34" charset="0"/>
                <a:cs typeface="Arial" panose="020B0604020202020204" pitchFamily="34" charset="0"/>
              </a:rPr>
              <a:t>(Approx 75% productivity improvement)</a:t>
            </a:r>
          </a:p>
        </p:txBody>
      </p:sp>
      <p:sp>
        <p:nvSpPr>
          <p:cNvPr id="22" name="Oval 41"/>
          <p:cNvSpPr>
            <a:spLocks noChangeArrowheads="1"/>
          </p:cNvSpPr>
          <p:nvPr/>
        </p:nvSpPr>
        <p:spPr bwMode="auto">
          <a:xfrm>
            <a:off x="2133600" y="2286000"/>
            <a:ext cx="2819400" cy="1144588"/>
          </a:xfrm>
          <a:prstGeom prst="ellipse">
            <a:avLst/>
          </a:prstGeom>
          <a:gradFill rotWithShape="1">
            <a:gsLst>
              <a:gs pos="0">
                <a:schemeClr val="accent1">
                  <a:gamma/>
                  <a:tint val="0"/>
                  <a:invGamma/>
                </a:schemeClr>
              </a:gs>
              <a:gs pos="100000">
                <a:schemeClr val="accent1"/>
              </a:gs>
            </a:gsLst>
            <a:path path="shape">
              <a:fillToRect l="50000" t="50000" r="50000" b="50000"/>
            </a:path>
          </a:gradFill>
          <a:ln w="12700">
            <a:noFill/>
            <a:round/>
            <a:headEnd/>
            <a:tailEnd/>
          </a:ln>
          <a:effectLst/>
        </p:spPr>
        <p:txBody>
          <a:bodyPr anchor="ctr"/>
          <a:lstStyle/>
          <a:p>
            <a:pPr algn="ctr">
              <a:defRPr/>
            </a:pPr>
            <a:r>
              <a:rPr lang="en-US" sz="1400" dirty="0">
                <a:latin typeface="Arial" charset="0"/>
              </a:rPr>
              <a:t>Greater Test Coverage</a:t>
            </a:r>
          </a:p>
        </p:txBody>
      </p:sp>
      <p:sp>
        <p:nvSpPr>
          <p:cNvPr id="23" name="Oval 43"/>
          <p:cNvSpPr>
            <a:spLocks noChangeArrowheads="1"/>
          </p:cNvSpPr>
          <p:nvPr/>
        </p:nvSpPr>
        <p:spPr bwMode="auto">
          <a:xfrm>
            <a:off x="3124200" y="4724400"/>
            <a:ext cx="2782888" cy="1144588"/>
          </a:xfrm>
          <a:prstGeom prst="ellipse">
            <a:avLst/>
          </a:prstGeom>
          <a:gradFill rotWithShape="1">
            <a:gsLst>
              <a:gs pos="0">
                <a:srgbClr val="FFFFFF"/>
              </a:gs>
              <a:gs pos="100000">
                <a:srgbClr val="FF66CC">
                  <a:alpha val="79999"/>
                </a:srgbClr>
              </a:gs>
            </a:gsLst>
            <a:path path="shape">
              <a:fillToRect l="50000" t="50000" r="50000" b="50000"/>
            </a:path>
          </a:gradFill>
          <a:ln w="12700">
            <a:noFill/>
            <a:round/>
            <a:headEnd/>
            <a:tailEnd/>
          </a:ln>
        </p:spPr>
        <p:txBody>
          <a:bodyPr anchor="ctr"/>
          <a:lstStyle/>
          <a:p>
            <a:pPr algn="ctr"/>
            <a:r>
              <a:rPr lang="en-US" sz="1400" dirty="0">
                <a:solidFill>
                  <a:srgbClr val="333333"/>
                </a:solidFill>
                <a:latin typeface="Arial" panose="020B0604020202020204" pitchFamily="34" charset="0"/>
                <a:cs typeface="Arial" panose="020B0604020202020204" pitchFamily="34" charset="0"/>
              </a:rPr>
              <a:t>Continuous Integration/Delivery </a:t>
            </a:r>
          </a:p>
        </p:txBody>
      </p:sp>
      <p:sp>
        <p:nvSpPr>
          <p:cNvPr id="24" name="Oval 45"/>
          <p:cNvSpPr>
            <a:spLocks noChangeArrowheads="1"/>
          </p:cNvSpPr>
          <p:nvPr/>
        </p:nvSpPr>
        <p:spPr bwMode="auto">
          <a:xfrm>
            <a:off x="7620000" y="3657600"/>
            <a:ext cx="2895600" cy="1144588"/>
          </a:xfrm>
          <a:prstGeom prst="ellipse">
            <a:avLst/>
          </a:prstGeom>
          <a:gradFill rotWithShape="1">
            <a:gsLst>
              <a:gs pos="0">
                <a:schemeClr val="folHlink">
                  <a:gamma/>
                  <a:tint val="0"/>
                  <a:invGamma/>
                </a:schemeClr>
              </a:gs>
              <a:gs pos="100000">
                <a:schemeClr val="folHlink">
                  <a:alpha val="70000"/>
                </a:schemeClr>
              </a:gs>
            </a:gsLst>
            <a:path path="shape">
              <a:fillToRect l="50000" t="50000" r="50000" b="50000"/>
            </a:path>
          </a:gradFill>
          <a:ln w="12700">
            <a:noFill/>
            <a:round/>
            <a:headEnd/>
            <a:tailEnd/>
          </a:ln>
          <a:effectLst/>
        </p:spPr>
        <p:txBody>
          <a:bodyPr anchor="ctr"/>
          <a:lstStyle/>
          <a:p>
            <a:pPr algn="ctr">
              <a:defRPr/>
            </a:pPr>
            <a:r>
              <a:rPr lang="en-US" sz="1400" dirty="0">
                <a:solidFill>
                  <a:srgbClr val="333333"/>
                </a:solidFill>
                <a:latin typeface="Arial" charset="0"/>
              </a:rPr>
              <a:t>Programmable</a:t>
            </a:r>
          </a:p>
        </p:txBody>
      </p:sp>
      <p:sp>
        <p:nvSpPr>
          <p:cNvPr id="25" name="Oval 47"/>
          <p:cNvSpPr>
            <a:spLocks noChangeArrowheads="1"/>
          </p:cNvSpPr>
          <p:nvPr/>
        </p:nvSpPr>
        <p:spPr bwMode="auto">
          <a:xfrm>
            <a:off x="7162800" y="2286000"/>
            <a:ext cx="2782888" cy="1144588"/>
          </a:xfrm>
          <a:prstGeom prst="ellipse">
            <a:avLst/>
          </a:prstGeom>
          <a:gradFill rotWithShape="1">
            <a:gsLst>
              <a:gs pos="0">
                <a:srgbClr val="FFFFFF"/>
              </a:gs>
              <a:gs pos="100000">
                <a:srgbClr val="7F99B2"/>
              </a:gs>
            </a:gsLst>
            <a:path path="shape">
              <a:fillToRect l="50000" t="50000" r="50000" b="50000"/>
            </a:path>
          </a:gradFill>
          <a:ln w="12700">
            <a:noFill/>
            <a:round/>
            <a:headEnd/>
            <a:tailEnd/>
          </a:ln>
        </p:spPr>
        <p:txBody>
          <a:bodyPr anchor="ctr"/>
          <a:lstStyle/>
          <a:p>
            <a:pPr algn="ctr"/>
            <a:r>
              <a:rPr lang="en-US" sz="1400" dirty="0">
                <a:latin typeface="Arial" panose="020B0604020202020204" pitchFamily="34" charset="0"/>
                <a:cs typeface="Arial" panose="020B0604020202020204" pitchFamily="34" charset="0"/>
              </a:rPr>
              <a:t>Higher Test Accuracy No Human Error</a:t>
            </a:r>
          </a:p>
        </p:txBody>
      </p:sp>
      <p:sp>
        <p:nvSpPr>
          <p:cNvPr id="26" name="Oval 48"/>
          <p:cNvSpPr>
            <a:spLocks noChangeArrowheads="1"/>
          </p:cNvSpPr>
          <p:nvPr/>
        </p:nvSpPr>
        <p:spPr bwMode="auto">
          <a:xfrm>
            <a:off x="1712914" y="3581400"/>
            <a:ext cx="2782887" cy="1144588"/>
          </a:xfrm>
          <a:prstGeom prst="ellipse">
            <a:avLst/>
          </a:prstGeom>
          <a:gradFill rotWithShape="1">
            <a:gsLst>
              <a:gs pos="0">
                <a:srgbClr val="FFFFFF"/>
              </a:gs>
              <a:gs pos="100000">
                <a:srgbClr val="FFC285"/>
              </a:gs>
            </a:gsLst>
            <a:path path="shape">
              <a:fillToRect l="50000" t="50000" r="50000" b="50000"/>
            </a:path>
          </a:gradFill>
          <a:ln w="12700">
            <a:noFill/>
            <a:round/>
            <a:headEnd/>
            <a:tailEnd/>
          </a:ln>
        </p:spPr>
        <p:txBody>
          <a:bodyPr anchor="ctr"/>
          <a:lstStyle/>
          <a:p>
            <a:pPr algn="ctr"/>
            <a:r>
              <a:rPr lang="en-US" sz="1400" dirty="0">
                <a:latin typeface="Arial" panose="020B0604020202020204" pitchFamily="34" charset="0"/>
                <a:cs typeface="Arial" panose="020B0604020202020204" pitchFamily="34" charset="0"/>
              </a:rPr>
              <a:t>Unattended Execution</a:t>
            </a:r>
          </a:p>
        </p:txBody>
      </p:sp>
      <p:sp>
        <p:nvSpPr>
          <p:cNvPr id="27" name="Oval 50"/>
          <p:cNvSpPr>
            <a:spLocks noChangeArrowheads="1"/>
          </p:cNvSpPr>
          <p:nvPr/>
        </p:nvSpPr>
        <p:spPr bwMode="auto">
          <a:xfrm>
            <a:off x="6096000" y="4800600"/>
            <a:ext cx="2782888" cy="1144588"/>
          </a:xfrm>
          <a:prstGeom prst="ellipse">
            <a:avLst/>
          </a:prstGeom>
          <a:gradFill rotWithShape="1">
            <a:gsLst>
              <a:gs pos="0">
                <a:srgbClr val="FFFFFF"/>
              </a:gs>
              <a:gs pos="100000">
                <a:srgbClr val="CC6600">
                  <a:alpha val="79999"/>
                </a:srgbClr>
              </a:gs>
            </a:gsLst>
            <a:path path="shape">
              <a:fillToRect l="50000" t="50000" r="50000" b="50000"/>
            </a:path>
          </a:gradFill>
          <a:ln w="12700">
            <a:noFill/>
            <a:round/>
            <a:headEnd/>
            <a:tailEnd/>
          </a:ln>
        </p:spPr>
        <p:txBody>
          <a:bodyPr anchor="ctr"/>
          <a:lstStyle/>
          <a:p>
            <a:pPr algn="ctr"/>
            <a:r>
              <a:rPr lang="en-US" sz="1400" dirty="0">
                <a:solidFill>
                  <a:srgbClr val="333333"/>
                </a:solidFill>
                <a:latin typeface="Arial" panose="020B0604020202020204" pitchFamily="34" charset="0"/>
                <a:cs typeface="Arial" panose="020B0604020202020204" pitchFamily="34" charset="0"/>
              </a:rPr>
              <a:t>Reliable, Repeatable &amp; Reusable</a:t>
            </a:r>
          </a:p>
        </p:txBody>
      </p:sp>
      <p:sp>
        <p:nvSpPr>
          <p:cNvPr id="13" name="Title 8"/>
          <p:cNvSpPr txBox="1">
            <a:spLocks/>
          </p:cNvSpPr>
          <p:nvPr/>
        </p:nvSpPr>
        <p:spPr bwMode="gray">
          <a:xfrm>
            <a:off x="1897634" y="0"/>
            <a:ext cx="8675688" cy="83185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eaLnBrk="0" hangingPunct="0"/>
            <a:r>
              <a:rPr lang="en-US" sz="2400" b="1" kern="0" dirty="0">
                <a:solidFill>
                  <a:schemeClr val="bg1"/>
                </a:solidFill>
                <a:latin typeface="Trebuchet MS" pitchFamily="34" charset="0"/>
                <a:ea typeface="+mj-ea"/>
                <a:cs typeface="+mj-cs"/>
              </a:rPr>
              <a:t>Benefits of Automation</a:t>
            </a:r>
          </a:p>
        </p:txBody>
      </p:sp>
    </p:spTree>
    <p:extLst>
      <p:ext uri="{BB962C8B-B14F-4D97-AF65-F5344CB8AC3E}">
        <p14:creationId xmlns:p14="http://schemas.microsoft.com/office/powerpoint/2010/main" val="2397423701"/>
      </p:ext>
    </p:extLst>
  </p:cSld>
  <p:clrMapOvr>
    <a:masterClrMapping/>
  </p:clrMapOvr>
  <p:transition advClick="0">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4294967295"/>
          </p:nvPr>
        </p:nvSpPr>
        <p:spPr>
          <a:xfrm>
            <a:off x="1981200" y="6356351"/>
            <a:ext cx="2133600" cy="365125"/>
          </a:xfrm>
          <a:prstGeom prst="rect">
            <a:avLst/>
          </a:prstGeom>
          <a:noFill/>
        </p:spPr>
        <p:txBody>
          <a:bodyPr/>
          <a:lstStyle/>
          <a:p>
            <a:fld id="{EC759C5B-2971-486D-9216-A2638876BD64}" type="slidenum">
              <a:rPr lang="en-US" smtClean="0"/>
              <a:pPr/>
              <a:t>7</a:t>
            </a:fld>
            <a:endParaRPr lang="en-US"/>
          </a:p>
        </p:txBody>
      </p:sp>
      <p:sp>
        <p:nvSpPr>
          <p:cNvPr id="20" name="Oval 37"/>
          <p:cNvSpPr>
            <a:spLocks noChangeArrowheads="1"/>
          </p:cNvSpPr>
          <p:nvPr/>
        </p:nvSpPr>
        <p:spPr bwMode="auto">
          <a:xfrm>
            <a:off x="4648200" y="3200401"/>
            <a:ext cx="2895600" cy="1223963"/>
          </a:xfrm>
          <a:prstGeom prst="ellipse">
            <a:avLst/>
          </a:prstGeom>
          <a:gradFill rotWithShape="1">
            <a:gsLst>
              <a:gs pos="0">
                <a:srgbClr val="FFFFFF"/>
              </a:gs>
              <a:gs pos="100000">
                <a:srgbClr val="CC9933"/>
              </a:gs>
            </a:gsLst>
            <a:path path="shape">
              <a:fillToRect l="50000" t="50000" r="50000" b="50000"/>
            </a:path>
          </a:gradFill>
          <a:ln w="12700">
            <a:noFill/>
            <a:round/>
            <a:headEnd/>
            <a:tailEnd/>
          </a:ln>
        </p:spPr>
        <p:txBody>
          <a:bodyPr anchor="ctr"/>
          <a:lstStyle/>
          <a:p>
            <a:pPr algn="ctr"/>
            <a:r>
              <a:rPr lang="en-US" sz="3600" b="1" dirty="0">
                <a:latin typeface="Arial" panose="020B0604020202020204" pitchFamily="34" charset="0"/>
                <a:cs typeface="Arial" panose="020B0604020202020204" pitchFamily="34" charset="0"/>
              </a:rPr>
              <a:t>Cons</a:t>
            </a:r>
          </a:p>
        </p:txBody>
      </p:sp>
      <p:sp>
        <p:nvSpPr>
          <p:cNvPr id="21" name="Oval 40"/>
          <p:cNvSpPr>
            <a:spLocks noChangeArrowheads="1"/>
          </p:cNvSpPr>
          <p:nvPr/>
        </p:nvSpPr>
        <p:spPr bwMode="auto">
          <a:xfrm>
            <a:off x="4648200" y="1447801"/>
            <a:ext cx="2782888" cy="1154113"/>
          </a:xfrm>
          <a:prstGeom prst="ellipse">
            <a:avLst/>
          </a:prstGeom>
          <a:gradFill rotWithShape="1">
            <a:gsLst>
              <a:gs pos="0">
                <a:srgbClr val="FFFFFF"/>
              </a:gs>
              <a:gs pos="100000">
                <a:srgbClr val="99B27F"/>
              </a:gs>
            </a:gsLst>
            <a:path path="shape">
              <a:fillToRect l="50000" t="50000" r="50000" b="50000"/>
            </a:path>
          </a:gradFill>
          <a:ln w="12700">
            <a:noFill/>
            <a:round/>
            <a:headEnd/>
            <a:tailEnd/>
          </a:ln>
        </p:spPr>
        <p:txBody>
          <a:bodyPr anchor="ctr"/>
          <a:lstStyle/>
          <a:p>
            <a:pPr algn="ctr"/>
            <a:r>
              <a:rPr lang="en-US" sz="1400" dirty="0">
                <a:solidFill>
                  <a:srgbClr val="333333"/>
                </a:solidFill>
                <a:latin typeface="Arial" panose="020B0604020202020204" pitchFamily="34" charset="0"/>
                <a:cs typeface="Arial" panose="020B0604020202020204" pitchFamily="34" charset="0"/>
              </a:rPr>
              <a:t>Maintenance</a:t>
            </a:r>
          </a:p>
        </p:txBody>
      </p:sp>
      <p:sp>
        <p:nvSpPr>
          <p:cNvPr id="22" name="Oval 41"/>
          <p:cNvSpPr>
            <a:spLocks noChangeArrowheads="1"/>
          </p:cNvSpPr>
          <p:nvPr/>
        </p:nvSpPr>
        <p:spPr bwMode="auto">
          <a:xfrm>
            <a:off x="1828800" y="2286000"/>
            <a:ext cx="2819400" cy="1144588"/>
          </a:xfrm>
          <a:prstGeom prst="ellipse">
            <a:avLst/>
          </a:prstGeom>
          <a:gradFill rotWithShape="1">
            <a:gsLst>
              <a:gs pos="0">
                <a:schemeClr val="accent1">
                  <a:gamma/>
                  <a:tint val="0"/>
                  <a:invGamma/>
                </a:schemeClr>
              </a:gs>
              <a:gs pos="100000">
                <a:schemeClr val="accent1"/>
              </a:gs>
            </a:gsLst>
            <a:path path="shape">
              <a:fillToRect l="50000" t="50000" r="50000" b="50000"/>
            </a:path>
          </a:gradFill>
          <a:ln w="12700">
            <a:noFill/>
            <a:round/>
            <a:headEnd/>
            <a:tailEnd/>
          </a:ln>
          <a:effectLst/>
        </p:spPr>
        <p:txBody>
          <a:bodyPr anchor="ctr"/>
          <a:lstStyle/>
          <a:p>
            <a:pPr algn="ctr">
              <a:defRPr/>
            </a:pPr>
            <a:r>
              <a:rPr lang="en-US" sz="1400" dirty="0">
                <a:latin typeface="Arial" charset="0"/>
              </a:rPr>
              <a:t>Can be Frustrating!</a:t>
            </a:r>
          </a:p>
        </p:txBody>
      </p:sp>
      <p:sp>
        <p:nvSpPr>
          <p:cNvPr id="24" name="Oval 45"/>
          <p:cNvSpPr>
            <a:spLocks noChangeArrowheads="1"/>
          </p:cNvSpPr>
          <p:nvPr/>
        </p:nvSpPr>
        <p:spPr bwMode="auto">
          <a:xfrm>
            <a:off x="7583488" y="3852069"/>
            <a:ext cx="2895600" cy="1144588"/>
          </a:xfrm>
          <a:prstGeom prst="ellipse">
            <a:avLst/>
          </a:prstGeom>
          <a:gradFill rotWithShape="1">
            <a:gsLst>
              <a:gs pos="0">
                <a:schemeClr val="folHlink">
                  <a:gamma/>
                  <a:tint val="0"/>
                  <a:invGamma/>
                </a:schemeClr>
              </a:gs>
              <a:gs pos="100000">
                <a:schemeClr val="folHlink">
                  <a:alpha val="70000"/>
                </a:schemeClr>
              </a:gs>
            </a:gsLst>
            <a:path path="shape">
              <a:fillToRect l="50000" t="50000" r="50000" b="50000"/>
            </a:path>
          </a:gradFill>
          <a:ln w="12700">
            <a:noFill/>
            <a:round/>
            <a:headEnd/>
            <a:tailEnd/>
          </a:ln>
          <a:effectLst/>
        </p:spPr>
        <p:txBody>
          <a:bodyPr anchor="ctr"/>
          <a:lstStyle/>
          <a:p>
            <a:pPr algn="ctr">
              <a:defRPr/>
            </a:pPr>
            <a:r>
              <a:rPr lang="en-US" sz="1400" dirty="0">
                <a:solidFill>
                  <a:srgbClr val="333333"/>
                </a:solidFill>
                <a:latin typeface="Arial" charset="0"/>
              </a:rPr>
              <a:t>System Stress</a:t>
            </a:r>
          </a:p>
        </p:txBody>
      </p:sp>
      <p:sp>
        <p:nvSpPr>
          <p:cNvPr id="25" name="Oval 47"/>
          <p:cNvSpPr>
            <a:spLocks noChangeArrowheads="1"/>
          </p:cNvSpPr>
          <p:nvPr/>
        </p:nvSpPr>
        <p:spPr bwMode="auto">
          <a:xfrm>
            <a:off x="7351712" y="2286000"/>
            <a:ext cx="2782888" cy="1144588"/>
          </a:xfrm>
          <a:prstGeom prst="ellipse">
            <a:avLst/>
          </a:prstGeom>
          <a:gradFill rotWithShape="1">
            <a:gsLst>
              <a:gs pos="0">
                <a:srgbClr val="FFFFFF"/>
              </a:gs>
              <a:gs pos="100000">
                <a:srgbClr val="7F99B2"/>
              </a:gs>
            </a:gsLst>
            <a:path path="shape">
              <a:fillToRect l="50000" t="50000" r="50000" b="50000"/>
            </a:path>
          </a:gradFill>
          <a:ln w="12700">
            <a:noFill/>
            <a:round/>
            <a:headEnd/>
            <a:tailEnd/>
          </a:ln>
        </p:spPr>
        <p:txBody>
          <a:bodyPr anchor="ctr"/>
          <a:lstStyle/>
          <a:p>
            <a:pPr algn="ctr"/>
            <a:r>
              <a:rPr lang="en-US" sz="1400" dirty="0">
                <a:latin typeface="Arial" panose="020B0604020202020204" pitchFamily="34" charset="0"/>
                <a:cs typeface="Arial" panose="020B0604020202020204" pitchFamily="34" charset="0"/>
              </a:rPr>
              <a:t>Licensing Cost</a:t>
            </a:r>
          </a:p>
        </p:txBody>
      </p:sp>
      <p:sp>
        <p:nvSpPr>
          <p:cNvPr id="26" name="Oval 48"/>
          <p:cNvSpPr>
            <a:spLocks noChangeArrowheads="1"/>
          </p:cNvSpPr>
          <p:nvPr/>
        </p:nvSpPr>
        <p:spPr bwMode="auto">
          <a:xfrm>
            <a:off x="1865314" y="3852069"/>
            <a:ext cx="2782887" cy="1144588"/>
          </a:xfrm>
          <a:prstGeom prst="ellipse">
            <a:avLst/>
          </a:prstGeom>
          <a:gradFill rotWithShape="1">
            <a:gsLst>
              <a:gs pos="0">
                <a:srgbClr val="FFFFFF"/>
              </a:gs>
              <a:gs pos="100000">
                <a:srgbClr val="FFC285"/>
              </a:gs>
            </a:gsLst>
            <a:path path="shape">
              <a:fillToRect l="50000" t="50000" r="50000" b="50000"/>
            </a:path>
          </a:gradFill>
          <a:ln w="12700">
            <a:noFill/>
            <a:round/>
            <a:headEnd/>
            <a:tailEnd/>
          </a:ln>
        </p:spPr>
        <p:txBody>
          <a:bodyPr anchor="ctr"/>
          <a:lstStyle/>
          <a:p>
            <a:pPr algn="ctr"/>
            <a:r>
              <a:rPr lang="en-US" sz="1400" dirty="0">
                <a:latin typeface="Arial" panose="020B0604020202020204" pitchFamily="34" charset="0"/>
                <a:cs typeface="Arial" panose="020B0604020202020204" pitchFamily="34" charset="0"/>
              </a:rPr>
              <a:t>Technically Challenging</a:t>
            </a:r>
          </a:p>
        </p:txBody>
      </p:sp>
      <p:sp>
        <p:nvSpPr>
          <p:cNvPr id="13" name="Title 8"/>
          <p:cNvSpPr txBox="1">
            <a:spLocks/>
          </p:cNvSpPr>
          <p:nvPr/>
        </p:nvSpPr>
        <p:spPr bwMode="gray">
          <a:xfrm>
            <a:off x="1897634" y="0"/>
            <a:ext cx="8675688" cy="83185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eaLnBrk="0" hangingPunct="0"/>
            <a:r>
              <a:rPr lang="en-US" sz="2400" b="1" kern="0" dirty="0">
                <a:solidFill>
                  <a:schemeClr val="bg1"/>
                </a:solidFill>
                <a:latin typeface="Trebuchet MS" pitchFamily="34" charset="0"/>
                <a:ea typeface="+mj-ea"/>
                <a:cs typeface="+mj-cs"/>
              </a:rPr>
              <a:t>Drawbacks of Automation</a:t>
            </a:r>
          </a:p>
        </p:txBody>
      </p:sp>
      <p:sp>
        <p:nvSpPr>
          <p:cNvPr id="12" name="Oval 43"/>
          <p:cNvSpPr>
            <a:spLocks noChangeArrowheads="1"/>
          </p:cNvSpPr>
          <p:nvPr/>
        </p:nvSpPr>
        <p:spPr bwMode="auto">
          <a:xfrm>
            <a:off x="4724400" y="4875212"/>
            <a:ext cx="2782888" cy="1144588"/>
          </a:xfrm>
          <a:prstGeom prst="ellipse">
            <a:avLst/>
          </a:prstGeom>
          <a:gradFill rotWithShape="1">
            <a:gsLst>
              <a:gs pos="0">
                <a:srgbClr val="FFFFFF"/>
              </a:gs>
              <a:gs pos="100000">
                <a:srgbClr val="FF66CC">
                  <a:alpha val="79999"/>
                </a:srgbClr>
              </a:gs>
            </a:gsLst>
            <a:path path="shape">
              <a:fillToRect l="50000" t="50000" r="50000" b="50000"/>
            </a:path>
          </a:gradFill>
          <a:ln w="12700">
            <a:noFill/>
            <a:round/>
            <a:headEnd/>
            <a:tailEnd/>
          </a:ln>
        </p:spPr>
        <p:txBody>
          <a:bodyPr anchor="ctr"/>
          <a:lstStyle/>
          <a:p>
            <a:pPr algn="ctr"/>
            <a:r>
              <a:rPr lang="en-US" sz="1400" dirty="0">
                <a:solidFill>
                  <a:srgbClr val="333333"/>
                </a:solidFill>
                <a:latin typeface="Arial" panose="020B0604020202020204" pitchFamily="34" charset="0"/>
                <a:cs typeface="Arial" panose="020B0604020202020204" pitchFamily="34" charset="0"/>
              </a:rPr>
              <a:t>Limitations</a:t>
            </a:r>
          </a:p>
        </p:txBody>
      </p:sp>
    </p:spTree>
    <p:extLst>
      <p:ext uri="{BB962C8B-B14F-4D97-AF65-F5344CB8AC3E}">
        <p14:creationId xmlns:p14="http://schemas.microsoft.com/office/powerpoint/2010/main" val="346062548"/>
      </p:ext>
    </p:extLst>
  </p:cSld>
  <p:clrMapOvr>
    <a:masterClrMapping/>
  </p:clrMapOvr>
  <p:transition advClick="0">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4294967295"/>
          </p:nvPr>
        </p:nvSpPr>
        <p:spPr>
          <a:xfrm>
            <a:off x="1981200" y="6356351"/>
            <a:ext cx="2133600" cy="365125"/>
          </a:xfrm>
          <a:prstGeom prst="rect">
            <a:avLst/>
          </a:prstGeom>
          <a:noFill/>
        </p:spPr>
        <p:txBody>
          <a:bodyPr/>
          <a:lstStyle/>
          <a:p>
            <a:fld id="{EC759C5B-2971-486D-9216-A2638876BD64}" type="slidenum">
              <a:rPr lang="en-US" smtClean="0"/>
              <a:pPr/>
              <a:t>8</a:t>
            </a:fld>
            <a:endParaRPr lang="en-US"/>
          </a:p>
        </p:txBody>
      </p:sp>
      <p:sp>
        <p:nvSpPr>
          <p:cNvPr id="11" name="Title 8"/>
          <p:cNvSpPr txBox="1">
            <a:spLocks/>
          </p:cNvSpPr>
          <p:nvPr/>
        </p:nvSpPr>
        <p:spPr bwMode="gray">
          <a:xfrm>
            <a:off x="1897634" y="0"/>
            <a:ext cx="8675688" cy="83185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eaLnBrk="0" hangingPunct="0"/>
            <a:r>
              <a:rPr lang="en-US" sz="2400" b="1" kern="0" dirty="0">
                <a:solidFill>
                  <a:schemeClr val="bg1"/>
                </a:solidFill>
                <a:latin typeface="Trebuchet MS" pitchFamily="34" charset="0"/>
                <a:ea typeface="+mj-ea"/>
                <a:cs typeface="+mj-cs"/>
              </a:rPr>
              <a:t>Automation Tools in the Market</a:t>
            </a:r>
          </a:p>
        </p:txBody>
      </p:sp>
      <p:pic>
        <p:nvPicPr>
          <p:cNvPr id="19" name="Picture 18"/>
          <p:cNvPicPr>
            <a:picLocks noChangeAspect="1"/>
          </p:cNvPicPr>
          <p:nvPr/>
        </p:nvPicPr>
        <p:blipFill>
          <a:blip r:embed="rId3"/>
          <a:stretch>
            <a:fillRect/>
          </a:stretch>
        </p:blipFill>
        <p:spPr>
          <a:xfrm>
            <a:off x="231980" y="4652491"/>
            <a:ext cx="3809524" cy="1625397"/>
          </a:xfrm>
          <a:prstGeom prst="rect">
            <a:avLst/>
          </a:prstGeom>
        </p:spPr>
      </p:pic>
      <p:pic>
        <p:nvPicPr>
          <p:cNvPr id="21" name="Picture 20"/>
          <p:cNvPicPr>
            <a:picLocks noChangeAspect="1"/>
          </p:cNvPicPr>
          <p:nvPr/>
        </p:nvPicPr>
        <p:blipFill>
          <a:blip r:embed="rId4"/>
          <a:stretch>
            <a:fillRect/>
          </a:stretch>
        </p:blipFill>
        <p:spPr>
          <a:xfrm>
            <a:off x="129176" y="3869703"/>
            <a:ext cx="4505325" cy="1009650"/>
          </a:xfrm>
          <a:prstGeom prst="rect">
            <a:avLst/>
          </a:prstGeom>
        </p:spPr>
      </p:pic>
      <p:pic>
        <p:nvPicPr>
          <p:cNvPr id="25" name="Picture 24" descr="A picture containing thing&#10;&#10;Description generated with high confidence"/>
          <p:cNvPicPr>
            <a:picLocks noChangeAspect="1"/>
          </p:cNvPicPr>
          <p:nvPr/>
        </p:nvPicPr>
        <p:blipFill>
          <a:blip r:embed="rId5"/>
          <a:stretch>
            <a:fillRect/>
          </a:stretch>
        </p:blipFill>
        <p:spPr>
          <a:xfrm>
            <a:off x="22825" y="1218109"/>
            <a:ext cx="2113917" cy="1913095"/>
          </a:xfrm>
          <a:prstGeom prst="rect">
            <a:avLst/>
          </a:prstGeom>
        </p:spPr>
      </p:pic>
      <p:pic>
        <p:nvPicPr>
          <p:cNvPr id="27" name="Picture 26" descr="A picture containing clipart&#10;&#10;Description generated with high confidence"/>
          <p:cNvPicPr>
            <a:picLocks noChangeAspect="1"/>
          </p:cNvPicPr>
          <p:nvPr/>
        </p:nvPicPr>
        <p:blipFill>
          <a:blip r:embed="rId6"/>
          <a:stretch>
            <a:fillRect/>
          </a:stretch>
        </p:blipFill>
        <p:spPr>
          <a:xfrm>
            <a:off x="2381838" y="1337131"/>
            <a:ext cx="3810000" cy="1038225"/>
          </a:xfrm>
          <a:prstGeom prst="rect">
            <a:avLst/>
          </a:prstGeom>
        </p:spPr>
      </p:pic>
      <p:pic>
        <p:nvPicPr>
          <p:cNvPr id="29" name="Picture 28"/>
          <p:cNvPicPr>
            <a:picLocks noChangeAspect="1"/>
          </p:cNvPicPr>
          <p:nvPr/>
        </p:nvPicPr>
        <p:blipFill>
          <a:blip r:embed="rId7"/>
          <a:stretch>
            <a:fillRect/>
          </a:stretch>
        </p:blipFill>
        <p:spPr>
          <a:xfrm>
            <a:off x="9123427" y="1218109"/>
            <a:ext cx="2466975" cy="1847850"/>
          </a:xfrm>
          <a:prstGeom prst="rect">
            <a:avLst/>
          </a:prstGeom>
        </p:spPr>
      </p:pic>
      <p:pic>
        <p:nvPicPr>
          <p:cNvPr id="31" name="Picture 30" descr="A close up of a logo&#10;&#10;Description generated with very high confidence"/>
          <p:cNvPicPr>
            <a:picLocks noChangeAspect="1"/>
          </p:cNvPicPr>
          <p:nvPr/>
        </p:nvPicPr>
        <p:blipFill>
          <a:blip r:embed="rId8"/>
          <a:stretch>
            <a:fillRect/>
          </a:stretch>
        </p:blipFill>
        <p:spPr>
          <a:xfrm>
            <a:off x="6470174" y="1218109"/>
            <a:ext cx="2653253" cy="1780084"/>
          </a:xfrm>
          <a:prstGeom prst="rect">
            <a:avLst/>
          </a:prstGeom>
        </p:spPr>
      </p:pic>
      <p:pic>
        <p:nvPicPr>
          <p:cNvPr id="2052" name="Picture 2051"/>
          <p:cNvPicPr>
            <a:picLocks noChangeAspect="1"/>
          </p:cNvPicPr>
          <p:nvPr/>
        </p:nvPicPr>
        <p:blipFill>
          <a:blip r:embed="rId9"/>
          <a:stretch>
            <a:fillRect/>
          </a:stretch>
        </p:blipFill>
        <p:spPr>
          <a:xfrm>
            <a:off x="2381838" y="2420212"/>
            <a:ext cx="2564876" cy="1155962"/>
          </a:xfrm>
          <a:prstGeom prst="rect">
            <a:avLst/>
          </a:prstGeom>
        </p:spPr>
      </p:pic>
      <p:pic>
        <p:nvPicPr>
          <p:cNvPr id="2054" name="Picture 2053" descr="A close up of a sign&#10;&#10;Description generated with very high confidence"/>
          <p:cNvPicPr>
            <a:picLocks noChangeAspect="1"/>
          </p:cNvPicPr>
          <p:nvPr/>
        </p:nvPicPr>
        <p:blipFill>
          <a:blip r:embed="rId10"/>
          <a:stretch>
            <a:fillRect/>
          </a:stretch>
        </p:blipFill>
        <p:spPr>
          <a:xfrm>
            <a:off x="5437252" y="2521604"/>
            <a:ext cx="1219200" cy="1219200"/>
          </a:xfrm>
          <a:prstGeom prst="rect">
            <a:avLst/>
          </a:prstGeom>
        </p:spPr>
      </p:pic>
      <p:pic>
        <p:nvPicPr>
          <p:cNvPr id="2056" name="Picture 2055"/>
          <p:cNvPicPr>
            <a:picLocks noChangeAspect="1"/>
          </p:cNvPicPr>
          <p:nvPr/>
        </p:nvPicPr>
        <p:blipFill>
          <a:blip r:embed="rId11"/>
          <a:stretch>
            <a:fillRect/>
          </a:stretch>
        </p:blipFill>
        <p:spPr>
          <a:xfrm>
            <a:off x="7004773" y="2695575"/>
            <a:ext cx="1584054" cy="1678953"/>
          </a:xfrm>
          <a:prstGeom prst="rect">
            <a:avLst/>
          </a:prstGeom>
        </p:spPr>
      </p:pic>
      <p:pic>
        <p:nvPicPr>
          <p:cNvPr id="2058" name="Picture 2057" descr="A picture containing thing&#10;&#10;Description generated with high confidence"/>
          <p:cNvPicPr>
            <a:picLocks noChangeAspect="1"/>
          </p:cNvPicPr>
          <p:nvPr/>
        </p:nvPicPr>
        <p:blipFill>
          <a:blip r:embed="rId12"/>
          <a:stretch>
            <a:fillRect/>
          </a:stretch>
        </p:blipFill>
        <p:spPr>
          <a:xfrm>
            <a:off x="9401763" y="2993282"/>
            <a:ext cx="2091936" cy="582891"/>
          </a:xfrm>
          <a:prstGeom prst="rect">
            <a:avLst/>
          </a:prstGeom>
        </p:spPr>
      </p:pic>
      <p:pic>
        <p:nvPicPr>
          <p:cNvPr id="2060" name="Picture 2059"/>
          <p:cNvPicPr>
            <a:picLocks noChangeAspect="1"/>
          </p:cNvPicPr>
          <p:nvPr/>
        </p:nvPicPr>
        <p:blipFill>
          <a:blip r:embed="rId13"/>
          <a:stretch>
            <a:fillRect/>
          </a:stretch>
        </p:blipFill>
        <p:spPr>
          <a:xfrm>
            <a:off x="8896596" y="3802140"/>
            <a:ext cx="2920635" cy="1549206"/>
          </a:xfrm>
          <a:prstGeom prst="rect">
            <a:avLst/>
          </a:prstGeom>
        </p:spPr>
      </p:pic>
      <p:pic>
        <p:nvPicPr>
          <p:cNvPr id="2062" name="Picture 2061" descr="A picture containing thing&#10;&#10;Description generated with high confidence"/>
          <p:cNvPicPr>
            <a:picLocks noChangeAspect="1"/>
          </p:cNvPicPr>
          <p:nvPr/>
        </p:nvPicPr>
        <p:blipFill>
          <a:blip r:embed="rId14"/>
          <a:stretch>
            <a:fillRect/>
          </a:stretch>
        </p:blipFill>
        <p:spPr>
          <a:xfrm>
            <a:off x="5166094" y="3989600"/>
            <a:ext cx="3344335" cy="1054699"/>
          </a:xfrm>
          <a:prstGeom prst="rect">
            <a:avLst/>
          </a:prstGeom>
        </p:spPr>
      </p:pic>
      <p:pic>
        <p:nvPicPr>
          <p:cNvPr id="2064" name="Picture 2063" descr="A close up of a sign&#10;&#10;Description generated with very high confidence"/>
          <p:cNvPicPr>
            <a:picLocks noChangeAspect="1"/>
          </p:cNvPicPr>
          <p:nvPr/>
        </p:nvPicPr>
        <p:blipFill>
          <a:blip r:embed="rId15"/>
          <a:stretch>
            <a:fillRect/>
          </a:stretch>
        </p:blipFill>
        <p:spPr>
          <a:xfrm>
            <a:off x="5166094" y="5110877"/>
            <a:ext cx="3104689" cy="1248528"/>
          </a:xfrm>
          <a:prstGeom prst="rect">
            <a:avLst/>
          </a:prstGeom>
        </p:spPr>
      </p:pic>
    </p:spTree>
    <p:extLst>
      <p:ext uri="{BB962C8B-B14F-4D97-AF65-F5344CB8AC3E}">
        <p14:creationId xmlns:p14="http://schemas.microsoft.com/office/powerpoint/2010/main" val="1243065514"/>
      </p:ext>
    </p:extLst>
  </p:cSld>
  <p:clrMapOvr>
    <a:masterClrMapping/>
  </p:clrMapOvr>
  <p:transition advClick="0">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747" y="213868"/>
            <a:ext cx="6750627" cy="831850"/>
          </a:xfrm>
        </p:spPr>
        <p:txBody>
          <a:bodyPr>
            <a:normAutofit/>
          </a:bodyPr>
          <a:lstStyle/>
          <a:p>
            <a:pPr algn="ctr" eaLnBrk="1" hangingPunct="1"/>
            <a:r>
              <a:rPr lang="en-US" sz="2800" b="1" dirty="0">
                <a:solidFill>
                  <a:schemeClr val="bg1"/>
                </a:solidFill>
                <a:latin typeface="+mj-lt"/>
              </a:rPr>
              <a:t>Selenium Introduction </a:t>
            </a:r>
          </a:p>
        </p:txBody>
      </p:sp>
      <p:sp>
        <p:nvSpPr>
          <p:cNvPr id="4099" name="Rectangle 3"/>
          <p:cNvSpPr>
            <a:spLocks noGrp="1" noChangeArrowheads="1"/>
          </p:cNvSpPr>
          <p:nvPr>
            <p:ph idx="1"/>
          </p:nvPr>
        </p:nvSpPr>
        <p:spPr>
          <a:xfrm flipH="1">
            <a:off x="12191999" y="4278560"/>
            <a:ext cx="45719" cy="45719"/>
          </a:xfrm>
        </p:spPr>
        <p:txBody>
          <a:bodyPr>
            <a:normAutofit fontScale="25000" lnSpcReduction="20000"/>
          </a:bodyPr>
          <a:lstStyle/>
          <a:p>
            <a:pPr indent="0">
              <a:lnSpc>
                <a:spcPct val="100000"/>
              </a:lnSpc>
              <a:buNone/>
            </a:pPr>
            <a:endParaRPr lang="en-US" sz="1800" dirty="0">
              <a:latin typeface="+mj-lt"/>
            </a:endParaRPr>
          </a:p>
        </p:txBody>
      </p:sp>
      <p:sp>
        <p:nvSpPr>
          <p:cNvPr id="4" name="Slide Number Placeholder 3"/>
          <p:cNvSpPr>
            <a:spLocks noGrp="1"/>
          </p:cNvSpPr>
          <p:nvPr>
            <p:ph type="sldNum" sz="quarter" idx="4294967295"/>
          </p:nvPr>
        </p:nvSpPr>
        <p:spPr>
          <a:xfrm>
            <a:off x="7981950" y="6356352"/>
            <a:ext cx="2057400" cy="365125"/>
          </a:xfrm>
          <a:prstGeom prst="rect">
            <a:avLst/>
          </a:prstGeom>
        </p:spPr>
        <p:txBody>
          <a:bodyPr/>
          <a:lstStyle/>
          <a:p>
            <a:pPr>
              <a:defRPr/>
            </a:pPr>
            <a:r>
              <a:rPr lang="en-US" dirty="0">
                <a:solidFill>
                  <a:srgbClr val="FFFFFF"/>
                </a:solidFill>
                <a:latin typeface="+mj-lt"/>
              </a:rPr>
              <a:t>2</a:t>
            </a:r>
          </a:p>
        </p:txBody>
      </p:sp>
      <p:sp>
        <p:nvSpPr>
          <p:cNvPr id="2" name="Rectangle 1"/>
          <p:cNvSpPr/>
          <p:nvPr/>
        </p:nvSpPr>
        <p:spPr>
          <a:xfrm>
            <a:off x="837126" y="1213776"/>
            <a:ext cx="8371268" cy="4708981"/>
          </a:xfrm>
          <a:prstGeom prst="rect">
            <a:avLst/>
          </a:prstGeom>
        </p:spPr>
        <p:txBody>
          <a:bodyPr wrap="square">
            <a:spAutoFit/>
          </a:bodyPr>
          <a:lstStyle/>
          <a:p>
            <a:pPr marL="400050" indent="-285750" algn="just">
              <a:lnSpc>
                <a:spcPct val="150000"/>
              </a:lnSpc>
              <a:buFont typeface="Wingdings" pitchFamily="2" charset="2"/>
              <a:buChar char="Ø"/>
            </a:pPr>
            <a:r>
              <a:rPr lang="en-US" sz="2000" dirty="0"/>
              <a:t>Selenium is an open source tool licensed under Apache License 2.0.</a:t>
            </a:r>
          </a:p>
          <a:p>
            <a:pPr marL="400050" indent="-285750" algn="just">
              <a:lnSpc>
                <a:spcPct val="150000"/>
              </a:lnSpc>
              <a:buFont typeface="Wingdings" pitchFamily="2" charset="2"/>
              <a:buChar char="Ø"/>
            </a:pPr>
            <a:r>
              <a:rPr lang="en-US" sz="2000" dirty="0"/>
              <a:t>Selenium is a portable software-testing framework for web applications.</a:t>
            </a:r>
          </a:p>
          <a:p>
            <a:pPr marL="400050" indent="-285750" algn="just">
              <a:lnSpc>
                <a:spcPct val="150000"/>
              </a:lnSpc>
              <a:buFont typeface="Wingdings" pitchFamily="2" charset="2"/>
              <a:buChar char="Ø"/>
            </a:pPr>
            <a:r>
              <a:rPr lang="en-US" sz="2000" dirty="0"/>
              <a:t>Enables simple and powerful DOM-level testing.</a:t>
            </a:r>
          </a:p>
          <a:p>
            <a:pPr marL="400050" indent="-285750" algn="just">
              <a:lnSpc>
                <a:spcPct val="150000"/>
              </a:lnSpc>
              <a:buFont typeface="Wingdings" pitchFamily="2" charset="2"/>
              <a:buChar char="Ø"/>
            </a:pPr>
            <a:r>
              <a:rPr lang="en-US" sz="2000" dirty="0"/>
              <a:t>Supports many programming languages like Java, C#, Python, Ruby etc.</a:t>
            </a:r>
          </a:p>
          <a:p>
            <a:pPr marL="400050" indent="-285750" algn="just">
              <a:lnSpc>
                <a:spcPct val="150000"/>
              </a:lnSpc>
              <a:buFont typeface="Wingdings" pitchFamily="2" charset="2"/>
              <a:buChar char="Ø"/>
            </a:pPr>
            <a:r>
              <a:rPr lang="en-US" sz="2000" dirty="0"/>
              <a:t>Works on multiple operating systems and browsers.</a:t>
            </a:r>
          </a:p>
          <a:p>
            <a:pPr marL="400050" indent="-285750" algn="just">
              <a:lnSpc>
                <a:spcPct val="150000"/>
              </a:lnSpc>
              <a:buFont typeface="Wingdings" pitchFamily="2" charset="2"/>
              <a:buChar char="Ø"/>
            </a:pPr>
            <a:r>
              <a:rPr lang="en-US" sz="2000" dirty="0"/>
              <a:t>Works on all major browsers.</a:t>
            </a:r>
          </a:p>
          <a:p>
            <a:pPr marL="400050" indent="-285750" algn="just">
              <a:lnSpc>
                <a:spcPct val="150000"/>
              </a:lnSpc>
              <a:buFont typeface="Wingdings" pitchFamily="2" charset="2"/>
              <a:buChar char="Ø"/>
            </a:pPr>
            <a:r>
              <a:rPr lang="en-US" sz="2000" dirty="0"/>
              <a:t>Supports mobile test automation using tools like Appium or </a:t>
            </a:r>
            <a:r>
              <a:rPr lang="en-US" sz="2000" dirty="0" err="1"/>
              <a:t>Selendroid</a:t>
            </a:r>
            <a:r>
              <a:rPr lang="en-US" sz="2000" dirty="0"/>
              <a:t>.</a:t>
            </a:r>
          </a:p>
          <a:p>
            <a:pPr marL="400050" indent="-285750" algn="just">
              <a:lnSpc>
                <a:spcPct val="150000"/>
              </a:lnSpc>
              <a:buFont typeface="Wingdings" pitchFamily="2" charset="2"/>
              <a:buChar char="Ø"/>
            </a:pPr>
            <a:r>
              <a:rPr lang="en-US" sz="2000" dirty="0"/>
              <a:t>Parallel execution of test scripts using Selenium Grid.</a:t>
            </a:r>
          </a:p>
          <a:p>
            <a:pPr marL="400050" indent="-285750" algn="just">
              <a:lnSpc>
                <a:spcPct val="150000"/>
              </a:lnSpc>
              <a:buFont typeface="Wingdings" pitchFamily="2" charset="2"/>
              <a:buChar char="Ø"/>
            </a:pPr>
            <a:r>
              <a:rPr lang="en-US" sz="2000" dirty="0"/>
              <a:t>Can be integrated with other tools like TestNG and Junit as well as BDD Frameworks (SpecFlow, Cucumber etc.).</a:t>
            </a:r>
          </a:p>
        </p:txBody>
      </p:sp>
    </p:spTree>
    <p:extLst>
      <p:ext uri="{BB962C8B-B14F-4D97-AF65-F5344CB8AC3E}">
        <p14:creationId xmlns:p14="http://schemas.microsoft.com/office/powerpoint/2010/main" val="4002699896"/>
      </p:ext>
    </p:extLst>
  </p:cSld>
  <p:clrMapOvr>
    <a:masterClrMapping/>
  </p:clrMapOvr>
  <p:transition>
    <p:wipe dir="r"/>
  </p:transition>
</p:sld>
</file>

<file path=ppt/theme/theme1.xml><?xml version="1.0" encoding="utf-8"?>
<a:theme xmlns:a="http://schemas.openxmlformats.org/drawingml/2006/main" name="Office Them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016 [Read-Only]" id="{8BE2BF98-D359-47FC-8EB3-AF663D5AA2BD}" vid="{5811D6BD-50B9-449E-9990-3F873794963B}"/>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016 [Read-Only]" id="{8BE2BF98-D359-47FC-8EB3-AF663D5AA2BD}" vid="{D04DEE0B-CC7B-4E80-B01A-0C1841C17EC1}"/>
    </a:ext>
  </a:extLst>
</a:theme>
</file>

<file path=ppt/theme/theme3.xml><?xml version="1.0" encoding="utf-8"?>
<a:theme xmlns:a="http://schemas.openxmlformats.org/drawingml/2006/main" name="1_Office Them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016 [Read-Only]" id="{8BE2BF98-D359-47FC-8EB3-AF663D5AA2BD}" vid="{98146386-88B2-47D8-9C80-E913B5AED88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Notes0 xmlns="ee522112-a141-4ad8-a873-a9b8257c35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7DCEEEB376434D8AA77E83920C2C1B" ma:contentTypeVersion="6" ma:contentTypeDescription="Create a new document." ma:contentTypeScope="" ma:versionID="d4d3967a2a2af6812d20ca9203adc388">
  <xsd:schema xmlns:xsd="http://www.w3.org/2001/XMLSchema" xmlns:xs="http://www.w3.org/2001/XMLSchema" xmlns:p="http://schemas.microsoft.com/office/2006/metadata/properties" xmlns:ns1="http://schemas.microsoft.com/sharepoint/v3" xmlns:ns2="13120455-2310-49fb-9bfa-c59133a739e4" xmlns:ns3="ee522112-a141-4ad8-a873-a9b8257c3568" targetNamespace="http://schemas.microsoft.com/office/2006/metadata/properties" ma:root="true" ma:fieldsID="526e859f22d87edb84027923047508e4" ns1:_="" ns2:_="" ns3:_="">
    <xsd:import namespace="http://schemas.microsoft.com/sharepoint/v3"/>
    <xsd:import namespace="13120455-2310-49fb-9bfa-c59133a739e4"/>
    <xsd:import namespace="ee522112-a141-4ad8-a873-a9b8257c3568"/>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element ref="ns3:Notes0"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3120455-2310-49fb-9bfa-c59133a739e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e522112-a141-4ad8-a873-a9b8257c3568" elementFormDefault="qualified">
    <xsd:import namespace="http://schemas.microsoft.com/office/2006/documentManagement/types"/>
    <xsd:import namespace="http://schemas.microsoft.com/office/infopath/2007/PartnerControls"/>
    <xsd:element name="Notes0" ma:index="12" nillable="true" ma:displayName="Notes" ma:internalName="Notes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EFB6C4-97D3-4FD6-A0CA-5B9BEDB89B24}">
  <ds:schemaRefs>
    <ds:schemaRef ds:uri="http://schemas.microsoft.com/sharepoint/v3/contenttype/forms"/>
  </ds:schemaRefs>
</ds:datastoreItem>
</file>

<file path=customXml/itemProps2.xml><?xml version="1.0" encoding="utf-8"?>
<ds:datastoreItem xmlns:ds="http://schemas.openxmlformats.org/officeDocument/2006/customXml" ds:itemID="{0495FC84-BC82-4D3F-B7EC-7C97FD96C44F}">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ee522112-a141-4ad8-a873-a9b8257c3568"/>
    <ds:schemaRef ds:uri="13120455-2310-49fb-9bfa-c59133a739e4"/>
    <ds:schemaRef ds:uri="http://www.w3.org/XML/1998/namespace"/>
  </ds:schemaRefs>
</ds:datastoreItem>
</file>

<file path=customXml/itemProps3.xml><?xml version="1.0" encoding="utf-8"?>
<ds:datastoreItem xmlns:ds="http://schemas.openxmlformats.org/officeDocument/2006/customXml" ds:itemID="{34DCA547-CAD7-49C9-8239-66C310F068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3120455-2310-49fb-9bfa-c59133a739e4"/>
    <ds:schemaRef ds:uri="ee522112-a141-4ad8-a873-a9b8257c35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Agenda_2016_NewHireTraining</Template>
  <TotalTime>8149</TotalTime>
  <Words>1972</Words>
  <Application>Microsoft Office PowerPoint</Application>
  <PresentationFormat>Widescreen</PresentationFormat>
  <Paragraphs>352</Paragraphs>
  <Slides>28</Slides>
  <Notes>25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28</vt:i4>
      </vt:variant>
    </vt:vector>
  </HeadingPairs>
  <TitlesOfParts>
    <vt:vector size="40" baseType="lpstr">
      <vt:lpstr>Arial</vt:lpstr>
      <vt:lpstr>Arial MT</vt:lpstr>
      <vt:lpstr>Calibri</vt:lpstr>
      <vt:lpstr>Calibri Light</vt:lpstr>
      <vt:lpstr>Geneva</vt:lpstr>
      <vt:lpstr>Open Sans</vt:lpstr>
      <vt:lpstr>Trebuchet MS</vt:lpstr>
      <vt:lpstr>Verdana</vt:lpstr>
      <vt:lpstr>Wingdings</vt:lpstr>
      <vt:lpstr>Office Theme Dark</vt:lpstr>
      <vt:lpstr>Theme1</vt:lpstr>
      <vt:lpstr>1_Office Theme Dark</vt:lpstr>
      <vt:lpstr>New Hire Academy </vt:lpstr>
      <vt:lpstr>Matt Harsh</vt:lpstr>
      <vt:lpstr>New Hire Academy Training</vt:lpstr>
      <vt:lpstr>Test Automation</vt:lpstr>
      <vt:lpstr>PowerPoint Presentation</vt:lpstr>
      <vt:lpstr>PowerPoint Presentation</vt:lpstr>
      <vt:lpstr>PowerPoint Presentation</vt:lpstr>
      <vt:lpstr>PowerPoint Presentation</vt:lpstr>
      <vt:lpstr>Selenium Introduction </vt:lpstr>
      <vt:lpstr>Limitations</vt:lpstr>
      <vt:lpstr>      Selenium IDE</vt:lpstr>
      <vt:lpstr>Selenium WebDriver</vt:lpstr>
      <vt:lpstr>Selenium Grid</vt:lpstr>
      <vt:lpstr>Browser Development Tools</vt:lpstr>
      <vt:lpstr>Driver Commands</vt:lpstr>
      <vt:lpstr>Driver Commands</vt:lpstr>
      <vt:lpstr>Locators</vt:lpstr>
      <vt:lpstr>By XPath</vt:lpstr>
      <vt:lpstr>WebElement Commands</vt:lpstr>
      <vt:lpstr>Driver Commands - Navigate</vt:lpstr>
      <vt:lpstr>Automation Frameworks</vt:lpstr>
      <vt:lpstr>PowerPoint Presentation</vt:lpstr>
      <vt:lpstr>PowerPoint Presentation</vt:lpstr>
      <vt:lpstr>PowerPoint Presentation</vt:lpstr>
      <vt:lpstr>PowerPoint Presentation</vt:lpstr>
      <vt:lpstr>Agile Automation Techniques</vt:lpstr>
      <vt:lpstr>PowerPoint Presentation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HEY THERE! THIS IS THE NEW TEMPLATE.</dc:title>
  <dc:creator>Ramesh, Vasavi</dc:creator>
  <cp:lastModifiedBy>Harsh, Matthew</cp:lastModifiedBy>
  <cp:revision>130</cp:revision>
  <dcterms:created xsi:type="dcterms:W3CDTF">2016-01-13T04:45:44Z</dcterms:created>
  <dcterms:modified xsi:type="dcterms:W3CDTF">2017-06-21T01:00:44Z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0x010100AD7DCEEEB376434D8AA77E83920C2C1B</vt:lpwstr>
  </property>
</Properties>
</file>