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3" r:id="rId18"/>
    <p:sldId id="274" r:id="rId19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688" y="-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F0CD-1DF2-7648-99AA-1AD79D8CDE1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84F9-4171-9A4C-A1C8-8259BF27B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7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F0CD-1DF2-7648-99AA-1AD79D8CDE1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84F9-4171-9A4C-A1C8-8259BF27B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1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F0CD-1DF2-7648-99AA-1AD79D8CDE1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84F9-4171-9A4C-A1C8-8259BF27B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F0CD-1DF2-7648-99AA-1AD79D8CDE1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84F9-4171-9A4C-A1C8-8259BF27B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8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F0CD-1DF2-7648-99AA-1AD79D8CDE1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84F9-4171-9A4C-A1C8-8259BF27B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8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F0CD-1DF2-7648-99AA-1AD79D8CDE1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84F9-4171-9A4C-A1C8-8259BF27B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4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F0CD-1DF2-7648-99AA-1AD79D8CDE1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84F9-4171-9A4C-A1C8-8259BF27B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F0CD-1DF2-7648-99AA-1AD79D8CDE1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84F9-4171-9A4C-A1C8-8259BF27B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5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F0CD-1DF2-7648-99AA-1AD79D8CDE1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84F9-4171-9A4C-A1C8-8259BF27B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0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F0CD-1DF2-7648-99AA-1AD79D8CDE1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84F9-4171-9A4C-A1C8-8259BF27B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8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F0CD-1DF2-7648-99AA-1AD79D8CDE1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84F9-4171-9A4C-A1C8-8259BF27B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0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6F0CD-1DF2-7648-99AA-1AD79D8CDE1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A84F9-4171-9A4C-A1C8-8259BF27B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9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emf"/><Relationship Id="rId3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 through an economic sector</a:t>
            </a:r>
            <a:endParaRPr lang="en-US" dirty="0"/>
          </a:p>
        </p:txBody>
      </p:sp>
      <p:pic>
        <p:nvPicPr>
          <p:cNvPr id="6" name="Picture 5" descr="PERKS_basic_unit_value_no_waste_no_S_0j_no_R_0j_no_self_cons_no_Kij_no_Eij_no_Sij_no_Pj_no_Rij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365"/>
            <a:ext cx="9144000" cy="406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95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 through an economic sector</a:t>
            </a:r>
            <a:endParaRPr lang="en-US" dirty="0"/>
          </a:p>
        </p:txBody>
      </p:sp>
      <p:pic>
        <p:nvPicPr>
          <p:cNvPr id="2" name="Picture 1" descr="PERKS_basic_unit_value_no_waste_no_S_0j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365"/>
            <a:ext cx="9144000" cy="406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90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 through an economic sector</a:t>
            </a:r>
            <a:endParaRPr lang="en-US" dirty="0"/>
          </a:p>
        </p:txBody>
      </p:sp>
      <p:pic>
        <p:nvPicPr>
          <p:cNvPr id="2" name="Picture 1" descr="PERKS_basic_unit_value_no_was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365"/>
            <a:ext cx="9144000" cy="406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05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 through an economic sector</a:t>
            </a:r>
            <a:endParaRPr lang="en-US" dirty="0"/>
          </a:p>
        </p:txBody>
      </p:sp>
      <p:pic>
        <p:nvPicPr>
          <p:cNvPr id="2" name="Picture 1" descr="PERKS_basic_unit_va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365"/>
            <a:ext cx="9144000" cy="406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95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1-sector economy: materials</a:t>
            </a:r>
            <a:endParaRPr lang="en-US" dirty="0"/>
          </a:p>
        </p:txBody>
      </p:sp>
      <p:pic>
        <p:nvPicPr>
          <p:cNvPr id="5" name="Picture 4" descr="1_sector_material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1161338"/>
            <a:ext cx="6870023" cy="4229034"/>
          </a:xfrm>
          <a:prstGeom prst="rect">
            <a:avLst/>
          </a:prstGeom>
        </p:spPr>
      </p:pic>
      <p:pic>
        <p:nvPicPr>
          <p:cNvPr id="6" name="Picture 5" descr="PERKS_basic_unit_value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117" b="62582"/>
          <a:stretch/>
        </p:blipFill>
        <p:spPr>
          <a:xfrm>
            <a:off x="0" y="1181365"/>
            <a:ext cx="2732496" cy="15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_sector_energ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1161338"/>
            <a:ext cx="6870023" cy="42290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1-sector economy: energy</a:t>
            </a:r>
            <a:endParaRPr lang="en-US" dirty="0"/>
          </a:p>
        </p:txBody>
      </p:sp>
      <p:pic>
        <p:nvPicPr>
          <p:cNvPr id="6" name="Picture 5" descr="PERKS_basic_unit_value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117" b="62582"/>
          <a:stretch/>
        </p:blipFill>
        <p:spPr>
          <a:xfrm>
            <a:off x="0" y="1181365"/>
            <a:ext cx="2732496" cy="15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66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_sector_va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1161338"/>
            <a:ext cx="6870023" cy="42290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1-sector economy: economic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32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Implications for economic growth and development</a:t>
            </a:r>
          </a:p>
          <a:p>
            <a:r>
              <a:rPr lang="en-US" dirty="0" smtClean="0"/>
              <a:t>Implications for reuse, recycling, and dematerialization</a:t>
            </a:r>
          </a:p>
          <a:p>
            <a:r>
              <a:rPr lang="en-US" dirty="0" smtClean="0"/>
              <a:t>Comparison to a steady-state economy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81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</a:t>
            </a:r>
            <a:r>
              <a:rPr lang="en-US" dirty="0"/>
              <a:t>on stocks and inter-sector flows should be reported by a single, </a:t>
            </a:r>
            <a:r>
              <a:rPr lang="en-US" dirty="0" smtClean="0"/>
              <a:t>centralized agency.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National accounts should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include non-market exchanges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maintain balance sheets for both natural and manufactured capital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provide </a:t>
            </a:r>
            <a:r>
              <a:rPr lang="en-US" dirty="0"/>
              <a:t>additional </a:t>
            </a:r>
            <a:r>
              <a:rPr lang="en-US" dirty="0" smtClean="0"/>
              <a:t>disaggregated values for </a:t>
            </a:r>
            <a:r>
              <a:rPr lang="en-US" dirty="0"/>
              <a:t>waste </a:t>
            </a:r>
            <a:r>
              <a:rPr lang="en-US" dirty="0" smtClean="0"/>
              <a:t>flows in physical units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routinely </a:t>
            </a:r>
            <a:r>
              <a:rPr lang="en-US" dirty="0"/>
              <a:t>estimate the energy </a:t>
            </a:r>
            <a:r>
              <a:rPr lang="en-US" dirty="0" smtClean="0"/>
              <a:t>intensity of </a:t>
            </a:r>
            <a:r>
              <a:rPr lang="en-US" dirty="0"/>
              <a:t>economic products using a physical accounting </a:t>
            </a:r>
            <a:r>
              <a:rPr lang="en-US" dirty="0" smtClean="0"/>
              <a:t>framework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be estimated and disseminated on an annual basis</a:t>
            </a:r>
          </a:p>
        </p:txBody>
      </p:sp>
    </p:spTree>
    <p:extLst>
      <p:ext uri="{BB962C8B-B14F-4D97-AF65-F5344CB8AC3E}">
        <p14:creationId xmlns:p14="http://schemas.microsoft.com/office/powerpoint/2010/main" val="3453209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All </a:t>
            </a:r>
            <a:r>
              <a:rPr lang="en-US" dirty="0"/>
              <a:t>stocks and inter-sector flows should be provided in physical as well </a:t>
            </a:r>
            <a:r>
              <a:rPr lang="en-US" dirty="0" smtClean="0"/>
              <a:t>as financial units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US BEA </a:t>
            </a:r>
            <a:r>
              <a:rPr lang="en-US" dirty="0"/>
              <a:t>should restart detailed Capital, Labor, Energy, Material, </a:t>
            </a:r>
            <a:r>
              <a:rPr lang="en-US" dirty="0" smtClean="0"/>
              <a:t>and Services </a:t>
            </a:r>
            <a:r>
              <a:rPr lang="en-US" dirty="0"/>
              <a:t>(KLEMS) reporting</a:t>
            </a:r>
          </a:p>
        </p:txBody>
      </p:sp>
    </p:spTree>
    <p:extLst>
      <p:ext uri="{BB962C8B-B14F-4D97-AF65-F5344CB8AC3E}">
        <p14:creationId xmlns:p14="http://schemas.microsoft.com/office/powerpoint/2010/main" val="2466005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 through an economic sector</a:t>
            </a:r>
            <a:endParaRPr lang="en-US" dirty="0"/>
          </a:p>
        </p:txBody>
      </p:sp>
      <p:pic>
        <p:nvPicPr>
          <p:cNvPr id="2" name="Picture 1" descr="PERKS_basic_unit_value_no_waste_no_S_0j_no_R_0j_no_self_cons_no_Kij_no_Eij_no_Sij_no_Pj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365"/>
            <a:ext cx="9144000" cy="406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4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 through an economic sector</a:t>
            </a:r>
            <a:endParaRPr lang="en-US" dirty="0"/>
          </a:p>
        </p:txBody>
      </p:sp>
      <p:pic>
        <p:nvPicPr>
          <p:cNvPr id="2" name="Picture 1" descr="PERKS_basic_unit_value_no_waste_no_S_0j_no_R_0j_no_self_cons_no_Kij_no_Eij_no_Sij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365"/>
            <a:ext cx="9144000" cy="406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2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 through an economic sector</a:t>
            </a:r>
            <a:endParaRPr lang="en-US" dirty="0"/>
          </a:p>
        </p:txBody>
      </p:sp>
      <p:pic>
        <p:nvPicPr>
          <p:cNvPr id="2" name="Picture 1" descr="PERKS_basic_unit_value_no_waste_no_S_0j_no_R_0j_no_self_cons_no_Kij_no_Eij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365"/>
            <a:ext cx="9144000" cy="406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6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 through an economic sector</a:t>
            </a:r>
            <a:endParaRPr lang="en-US" dirty="0"/>
          </a:p>
        </p:txBody>
      </p:sp>
      <p:pic>
        <p:nvPicPr>
          <p:cNvPr id="3" name="Picture 2" descr="PERKS_basic_unit_value_no_waste_no_S_0j_no_R_0j_no_self_cons_no_Kij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365"/>
            <a:ext cx="9144000" cy="406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3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 through an economic sector</a:t>
            </a:r>
            <a:endParaRPr lang="en-US" dirty="0"/>
          </a:p>
        </p:txBody>
      </p:sp>
      <p:pic>
        <p:nvPicPr>
          <p:cNvPr id="2" name="Picture 1" descr="PERKS_basic_unit_value_no_waste_no_S_0j_no_R_0j_no_self_con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365"/>
            <a:ext cx="9144000" cy="406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2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 through an economic sector</a:t>
            </a:r>
            <a:endParaRPr lang="en-US" dirty="0"/>
          </a:p>
        </p:txBody>
      </p:sp>
      <p:pic>
        <p:nvPicPr>
          <p:cNvPr id="2" name="Picture 1" descr="PERKS_basic_unit_value_no_waste_no_S_0j_no_R_0j_no_biosphe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365"/>
            <a:ext cx="9144000" cy="406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63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 for US Auto Industry 2011</a:t>
            </a:r>
            <a:endParaRPr lang="en-US" dirty="0"/>
          </a:p>
        </p:txBody>
      </p:sp>
      <p:pic>
        <p:nvPicPr>
          <p:cNvPr id="5" name="Picture 4" descr="PERKS_auto_industr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365"/>
            <a:ext cx="9144000" cy="406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30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 through an economic sector</a:t>
            </a:r>
            <a:endParaRPr lang="en-US" dirty="0"/>
          </a:p>
        </p:txBody>
      </p:sp>
      <p:pic>
        <p:nvPicPr>
          <p:cNvPr id="2" name="Picture 1" descr="PERKS_basic_unit_value_no_waste_no_S_0j_no_R_0j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365"/>
            <a:ext cx="9144000" cy="406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32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208</Words>
  <Application>Microsoft Macintosh PowerPoint</Application>
  <PresentationFormat>On-screen Show (16:10)</PresentationFormat>
  <Paragraphs>30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Flows through an economic sector</vt:lpstr>
      <vt:lpstr>Flows through an economic sector</vt:lpstr>
      <vt:lpstr>Flows through an economic sector</vt:lpstr>
      <vt:lpstr>Flows through an economic sector</vt:lpstr>
      <vt:lpstr>Flows through an economic sector</vt:lpstr>
      <vt:lpstr>Flows through an economic sector</vt:lpstr>
      <vt:lpstr>Flows through an economic sector</vt:lpstr>
      <vt:lpstr>Flows for US Auto Industry 2011</vt:lpstr>
      <vt:lpstr>Flows through an economic sector</vt:lpstr>
      <vt:lpstr>Flows through an economic sector</vt:lpstr>
      <vt:lpstr>Flows through an economic sector</vt:lpstr>
      <vt:lpstr>Flows through an economic sector</vt:lpstr>
      <vt:lpstr>1-sector economy: materials</vt:lpstr>
      <vt:lpstr>1-sector economy: energy</vt:lpstr>
      <vt:lpstr>1-sector economy: economic value</vt:lpstr>
      <vt:lpstr>Implications</vt:lpstr>
      <vt:lpstr>Next steps</vt:lpstr>
      <vt:lpstr>Next steps</vt:lpstr>
    </vt:vector>
  </TitlesOfParts>
  <Company>Stanford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Flows through an economic sector</dc:title>
  <dc:creator>Michael Dale</dc:creator>
  <cp:lastModifiedBy>Michael Dale</cp:lastModifiedBy>
  <cp:revision>9</cp:revision>
  <dcterms:created xsi:type="dcterms:W3CDTF">2015-02-11T15:09:21Z</dcterms:created>
  <dcterms:modified xsi:type="dcterms:W3CDTF">2015-02-11T18:03:20Z</dcterms:modified>
</cp:coreProperties>
</file>