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 id="270" r:id="rId16"/>
    <p:sldId id="271" r:id="rId17"/>
    <p:sldId id="275" r:id="rId18"/>
    <p:sldId id="279" r:id="rId19"/>
    <p:sldId id="280" r:id="rId20"/>
    <p:sldId id="276" r:id="rId21"/>
    <p:sldId id="277" r:id="rId22"/>
    <p:sldId id="281" r:id="rId23"/>
    <p:sldId id="282" r:id="rId24"/>
    <p:sldId id="283" r:id="rId25"/>
    <p:sldId id="284" r:id="rId26"/>
    <p:sldId id="273" r:id="rId27"/>
    <p:sldId id="274" r:id="rId28"/>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2" d="100"/>
          <a:sy n="132" d="100"/>
        </p:scale>
        <p:origin x="-688" y="-96"/>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8F86F0CD-1DF2-7648-99AA-1AD79D8CDE17}"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A84F9-4171-9A4C-A1C8-8259BF27B9CF}" type="slidenum">
              <a:rPr lang="en-US" smtClean="0"/>
              <a:t>‹#›</a:t>
            </a:fld>
            <a:endParaRPr lang="en-US"/>
          </a:p>
        </p:txBody>
      </p:sp>
    </p:spTree>
    <p:extLst>
      <p:ext uri="{BB962C8B-B14F-4D97-AF65-F5344CB8AC3E}">
        <p14:creationId xmlns:p14="http://schemas.microsoft.com/office/powerpoint/2010/main" val="337107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8F86F0CD-1DF2-7648-99AA-1AD79D8CDE17}"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A84F9-4171-9A4C-A1C8-8259BF27B9CF}" type="slidenum">
              <a:rPr lang="en-US" smtClean="0"/>
              <a:t>‹#›</a:t>
            </a:fld>
            <a:endParaRPr lang="en-US"/>
          </a:p>
        </p:txBody>
      </p:sp>
    </p:spTree>
    <p:extLst>
      <p:ext uri="{BB962C8B-B14F-4D97-AF65-F5344CB8AC3E}">
        <p14:creationId xmlns:p14="http://schemas.microsoft.com/office/powerpoint/2010/main" val="396491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4064000"/>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190500"/>
            <a:ext cx="6019800" cy="40640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8F86F0CD-1DF2-7648-99AA-1AD79D8CDE17}"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A84F9-4171-9A4C-A1C8-8259BF27B9CF}" type="slidenum">
              <a:rPr lang="en-US" smtClean="0"/>
              <a:t>‹#›</a:t>
            </a:fld>
            <a:endParaRPr lang="en-US"/>
          </a:p>
        </p:txBody>
      </p:sp>
    </p:spTree>
    <p:extLst>
      <p:ext uri="{BB962C8B-B14F-4D97-AF65-F5344CB8AC3E}">
        <p14:creationId xmlns:p14="http://schemas.microsoft.com/office/powerpoint/2010/main" val="140971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8F86F0CD-1DF2-7648-99AA-1AD79D8CDE17}"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A84F9-4171-9A4C-A1C8-8259BF27B9CF}" type="slidenum">
              <a:rPr lang="en-US" smtClean="0"/>
              <a:t>‹#›</a:t>
            </a:fld>
            <a:endParaRPr lang="en-US"/>
          </a:p>
        </p:txBody>
      </p:sp>
    </p:spTree>
    <p:extLst>
      <p:ext uri="{BB962C8B-B14F-4D97-AF65-F5344CB8AC3E}">
        <p14:creationId xmlns:p14="http://schemas.microsoft.com/office/powerpoint/2010/main" val="337808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8F86F0CD-1DF2-7648-99AA-1AD79D8CDE17}"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A84F9-4171-9A4C-A1C8-8259BF27B9CF}" type="slidenum">
              <a:rPr lang="en-US" smtClean="0"/>
              <a:t>‹#›</a:t>
            </a:fld>
            <a:endParaRPr lang="en-US"/>
          </a:p>
        </p:txBody>
      </p:sp>
    </p:spTree>
    <p:extLst>
      <p:ext uri="{BB962C8B-B14F-4D97-AF65-F5344CB8AC3E}">
        <p14:creationId xmlns:p14="http://schemas.microsoft.com/office/powerpoint/2010/main" val="101418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8F86F0CD-1DF2-7648-99AA-1AD79D8CDE17}" type="datetimeFigureOut">
              <a:rPr lang="en-US" smtClean="0"/>
              <a:t>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A84F9-4171-9A4C-A1C8-8259BF27B9CF}" type="slidenum">
              <a:rPr lang="en-US" smtClean="0"/>
              <a:t>‹#›</a:t>
            </a:fld>
            <a:endParaRPr lang="en-US"/>
          </a:p>
        </p:txBody>
      </p:sp>
    </p:spTree>
    <p:extLst>
      <p:ext uri="{BB962C8B-B14F-4D97-AF65-F5344CB8AC3E}">
        <p14:creationId xmlns:p14="http://schemas.microsoft.com/office/powerpoint/2010/main" val="188824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8F86F0CD-1DF2-7648-99AA-1AD79D8CDE17}" type="datetimeFigureOut">
              <a:rPr lang="en-US" smtClean="0"/>
              <a:t>2/11/15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A84F9-4171-9A4C-A1C8-8259BF27B9CF}" type="slidenum">
              <a:rPr lang="en-US" smtClean="0"/>
              <a:t>‹#›</a:t>
            </a:fld>
            <a:endParaRPr lang="en-US"/>
          </a:p>
        </p:txBody>
      </p:sp>
    </p:spTree>
    <p:extLst>
      <p:ext uri="{BB962C8B-B14F-4D97-AF65-F5344CB8AC3E}">
        <p14:creationId xmlns:p14="http://schemas.microsoft.com/office/powerpoint/2010/main" val="5532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8F86F0CD-1DF2-7648-99AA-1AD79D8CDE17}" type="datetimeFigureOut">
              <a:rPr lang="en-US" smtClean="0"/>
              <a:t>2/11/15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A84F9-4171-9A4C-A1C8-8259BF27B9CF}" type="slidenum">
              <a:rPr lang="en-US" smtClean="0"/>
              <a:t>‹#›</a:t>
            </a:fld>
            <a:endParaRPr lang="en-US"/>
          </a:p>
        </p:txBody>
      </p:sp>
    </p:spTree>
    <p:extLst>
      <p:ext uri="{BB962C8B-B14F-4D97-AF65-F5344CB8AC3E}">
        <p14:creationId xmlns:p14="http://schemas.microsoft.com/office/powerpoint/2010/main" val="127655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6F0CD-1DF2-7648-99AA-1AD79D8CDE17}" type="datetimeFigureOut">
              <a:rPr lang="en-US" smtClean="0"/>
              <a:t>2/11/15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A84F9-4171-9A4C-A1C8-8259BF27B9CF}" type="slidenum">
              <a:rPr lang="en-US" smtClean="0"/>
              <a:t>‹#›</a:t>
            </a:fld>
            <a:endParaRPr lang="en-US"/>
          </a:p>
        </p:txBody>
      </p:sp>
    </p:spTree>
    <p:extLst>
      <p:ext uri="{BB962C8B-B14F-4D97-AF65-F5344CB8AC3E}">
        <p14:creationId xmlns:p14="http://schemas.microsoft.com/office/powerpoint/2010/main" val="151470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8F86F0CD-1DF2-7648-99AA-1AD79D8CDE17}" type="datetimeFigureOut">
              <a:rPr lang="en-US" smtClean="0"/>
              <a:t>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A84F9-4171-9A4C-A1C8-8259BF27B9CF}" type="slidenum">
              <a:rPr lang="en-US" smtClean="0"/>
              <a:t>‹#›</a:t>
            </a:fld>
            <a:endParaRPr lang="en-US"/>
          </a:p>
        </p:txBody>
      </p:sp>
    </p:spTree>
    <p:extLst>
      <p:ext uri="{BB962C8B-B14F-4D97-AF65-F5344CB8AC3E}">
        <p14:creationId xmlns:p14="http://schemas.microsoft.com/office/powerpoint/2010/main" val="95398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8F86F0CD-1DF2-7648-99AA-1AD79D8CDE17}" type="datetimeFigureOut">
              <a:rPr lang="en-US" smtClean="0"/>
              <a:t>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A84F9-4171-9A4C-A1C8-8259BF27B9CF}" type="slidenum">
              <a:rPr lang="en-US" smtClean="0"/>
              <a:t>‹#›</a:t>
            </a:fld>
            <a:endParaRPr lang="en-US"/>
          </a:p>
        </p:txBody>
      </p:sp>
    </p:spTree>
    <p:extLst>
      <p:ext uri="{BB962C8B-B14F-4D97-AF65-F5344CB8AC3E}">
        <p14:creationId xmlns:p14="http://schemas.microsoft.com/office/powerpoint/2010/main" val="36118080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F86F0CD-1DF2-7648-99AA-1AD79D8CDE17}" type="datetimeFigureOut">
              <a:rPr lang="en-US" smtClean="0"/>
              <a:t>2/11/15</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A8A84F9-4171-9A4C-A1C8-8259BF27B9CF}" type="slidenum">
              <a:rPr lang="en-US" smtClean="0"/>
              <a:t>‹#›</a:t>
            </a:fld>
            <a:endParaRPr lang="en-US"/>
          </a:p>
        </p:txBody>
      </p:sp>
    </p:spTree>
    <p:extLst>
      <p:ext uri="{BB962C8B-B14F-4D97-AF65-F5344CB8AC3E}">
        <p14:creationId xmlns:p14="http://schemas.microsoft.com/office/powerpoint/2010/main" val="286549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emf"/><Relationship Id="rId3" Type="http://schemas.openxmlformats.org/officeDocument/2006/relationships/image" Target="../media/image1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emf"/><Relationship Id="rId3" Type="http://schemas.openxmlformats.org/officeDocument/2006/relationships/image" Target="../media/image1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through an economic sector</a:t>
            </a:r>
            <a:endParaRPr lang="en-US" dirty="0"/>
          </a:p>
        </p:txBody>
      </p:sp>
      <p:pic>
        <p:nvPicPr>
          <p:cNvPr id="6" name="Picture 5" descr="PERKS_basic_unit_value_no_waste_no_S_0j_no_R_0j_no_self_cons_no_Kij_no_Eij_no_Sij_no_Pj_no_Rij.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4093295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through an economic sector</a:t>
            </a:r>
            <a:endParaRPr lang="en-US" dirty="0"/>
          </a:p>
        </p:txBody>
      </p:sp>
      <p:pic>
        <p:nvPicPr>
          <p:cNvPr id="2" name="Picture 1" descr="PERKS_basic_unit_value_no_waste_no_S_0j.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135689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through an economic sector</a:t>
            </a:r>
            <a:endParaRPr lang="en-US" dirty="0"/>
          </a:p>
        </p:txBody>
      </p:sp>
      <p:pic>
        <p:nvPicPr>
          <p:cNvPr id="2" name="Picture 1" descr="PERKS_basic_unit_value_no_was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71750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through an economic sector</a:t>
            </a:r>
            <a:endParaRPr lang="en-US" dirty="0"/>
          </a:p>
        </p:txBody>
      </p:sp>
      <p:pic>
        <p:nvPicPr>
          <p:cNvPr id="2" name="Picture 1" descr="PERKS_basic_unit_valu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270739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1-sector economy: materials</a:t>
            </a:r>
            <a:endParaRPr lang="en-US" dirty="0"/>
          </a:p>
        </p:txBody>
      </p:sp>
      <p:pic>
        <p:nvPicPr>
          <p:cNvPr id="5" name="Picture 4" descr="1_sector_material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89" y="1161338"/>
            <a:ext cx="6870023" cy="4229034"/>
          </a:xfrm>
          <a:prstGeom prst="rect">
            <a:avLst/>
          </a:prstGeom>
        </p:spPr>
      </p:pic>
      <p:pic>
        <p:nvPicPr>
          <p:cNvPr id="6" name="Picture 5" descr="PERKS_basic_unit_value.pdf"/>
          <p:cNvPicPr>
            <a:picLocks noChangeAspect="1"/>
          </p:cNvPicPr>
          <p:nvPr/>
        </p:nvPicPr>
        <p:blipFill rotWithShape="1">
          <a:blip r:embed="rId3">
            <a:extLst>
              <a:ext uri="{28A0092B-C50C-407E-A947-70E740481C1C}">
                <a14:useLocalDpi xmlns:a14="http://schemas.microsoft.com/office/drawing/2010/main" val="0"/>
              </a:ext>
            </a:extLst>
          </a:blip>
          <a:srcRect r="70117" b="62582"/>
          <a:stretch/>
        </p:blipFill>
        <p:spPr>
          <a:xfrm>
            <a:off x="0" y="1181365"/>
            <a:ext cx="2732496" cy="1522196"/>
          </a:xfrm>
          <a:prstGeom prst="rect">
            <a:avLst/>
          </a:prstGeom>
        </p:spPr>
      </p:pic>
    </p:spTree>
    <p:extLst>
      <p:ext uri="{BB962C8B-B14F-4D97-AF65-F5344CB8AC3E}">
        <p14:creationId xmlns:p14="http://schemas.microsoft.com/office/powerpoint/2010/main" val="8046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_sector_energ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89" y="1161338"/>
            <a:ext cx="6870023" cy="4229034"/>
          </a:xfrm>
          <a:prstGeom prst="rect">
            <a:avLst/>
          </a:prstGeom>
        </p:spPr>
      </p:pic>
      <p:sp>
        <p:nvSpPr>
          <p:cNvPr id="2" name="Title 1"/>
          <p:cNvSpPr>
            <a:spLocks noGrp="1"/>
          </p:cNvSpPr>
          <p:nvPr>
            <p:ph type="title"/>
          </p:nvPr>
        </p:nvSpPr>
        <p:spPr/>
        <p:txBody>
          <a:bodyPr/>
          <a:lstStyle/>
          <a:p>
            <a:r>
              <a:rPr lang="en-US" dirty="0" smtClean="0"/>
              <a:t>1-sector economy: energy</a:t>
            </a:r>
            <a:endParaRPr lang="en-US" dirty="0"/>
          </a:p>
        </p:txBody>
      </p:sp>
      <p:pic>
        <p:nvPicPr>
          <p:cNvPr id="6" name="Picture 5" descr="PERKS_basic_unit_value.pdf"/>
          <p:cNvPicPr>
            <a:picLocks noChangeAspect="1"/>
          </p:cNvPicPr>
          <p:nvPr/>
        </p:nvPicPr>
        <p:blipFill rotWithShape="1">
          <a:blip r:embed="rId3">
            <a:extLst>
              <a:ext uri="{28A0092B-C50C-407E-A947-70E740481C1C}">
                <a14:useLocalDpi xmlns:a14="http://schemas.microsoft.com/office/drawing/2010/main" val="0"/>
              </a:ext>
            </a:extLst>
          </a:blip>
          <a:srcRect r="70117" b="62582"/>
          <a:stretch/>
        </p:blipFill>
        <p:spPr>
          <a:xfrm>
            <a:off x="0" y="1181365"/>
            <a:ext cx="2732496" cy="1522196"/>
          </a:xfrm>
          <a:prstGeom prst="rect">
            <a:avLst/>
          </a:prstGeom>
        </p:spPr>
      </p:pic>
    </p:spTree>
    <p:extLst>
      <p:ext uri="{BB962C8B-B14F-4D97-AF65-F5344CB8AC3E}">
        <p14:creationId xmlns:p14="http://schemas.microsoft.com/office/powerpoint/2010/main" val="421216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_sector_valu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89" y="1161338"/>
            <a:ext cx="6870023" cy="4229034"/>
          </a:xfrm>
          <a:prstGeom prst="rect">
            <a:avLst/>
          </a:prstGeom>
        </p:spPr>
      </p:pic>
      <p:sp>
        <p:nvSpPr>
          <p:cNvPr id="2" name="Title 1"/>
          <p:cNvSpPr>
            <a:spLocks noGrp="1"/>
          </p:cNvSpPr>
          <p:nvPr>
            <p:ph type="title"/>
          </p:nvPr>
        </p:nvSpPr>
        <p:spPr/>
        <p:txBody>
          <a:bodyPr/>
          <a:lstStyle/>
          <a:p>
            <a:r>
              <a:rPr lang="en-US" dirty="0" smtClean="0"/>
              <a:t>1-sector economy: economic value</a:t>
            </a:r>
            <a:endParaRPr lang="en-US" dirty="0"/>
          </a:p>
        </p:txBody>
      </p:sp>
    </p:spTree>
    <p:extLst>
      <p:ext uri="{BB962C8B-B14F-4D97-AF65-F5344CB8AC3E}">
        <p14:creationId xmlns:p14="http://schemas.microsoft.com/office/powerpoint/2010/main" val="74313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all this mean?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Natural capital is depleted to:</a:t>
            </a:r>
          </a:p>
          <a:p>
            <a:pPr lvl="1"/>
            <a:r>
              <a:rPr lang="en-US" dirty="0" smtClean="0"/>
              <a:t>provide short-lived goods flows</a:t>
            </a:r>
          </a:p>
          <a:p>
            <a:pPr lvl="1"/>
            <a:r>
              <a:rPr lang="en-US" dirty="0" smtClean="0"/>
              <a:t>increase manufactured capital stock</a:t>
            </a:r>
          </a:p>
          <a:p>
            <a:pPr lvl="1"/>
            <a:r>
              <a:rPr lang="en-US" dirty="0" smtClean="0"/>
              <a:t>overcome depreciation of capital</a:t>
            </a:r>
            <a:endParaRPr lang="en-US" dirty="0" smtClean="0"/>
          </a:p>
          <a:p>
            <a:r>
              <a:rPr lang="en-US" dirty="0" smtClean="0"/>
              <a:t>Implications:</a:t>
            </a:r>
          </a:p>
          <a:p>
            <a:pPr lvl="1"/>
            <a:r>
              <a:rPr lang="en-US" dirty="0" smtClean="0"/>
              <a:t>for economic growth and development</a:t>
            </a:r>
          </a:p>
          <a:p>
            <a:pPr lvl="1"/>
            <a:r>
              <a:rPr lang="en-US" dirty="0" smtClean="0"/>
              <a:t>for reuse, recycling, and dematerialization</a:t>
            </a:r>
          </a:p>
          <a:p>
            <a:r>
              <a:rPr lang="en-US" dirty="0" smtClean="0"/>
              <a:t>Comparison to a steady-state economy</a:t>
            </a:r>
            <a:endParaRPr lang="en-US" dirty="0"/>
          </a:p>
        </p:txBody>
      </p:sp>
    </p:spTree>
    <p:extLst>
      <p:ext uri="{BB962C8B-B14F-4D97-AF65-F5344CB8AC3E}">
        <p14:creationId xmlns:p14="http://schemas.microsoft.com/office/powerpoint/2010/main" val="301068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economic growth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Across </a:t>
            </a:r>
            <a:r>
              <a:rPr lang="en-US" dirty="0"/>
              <a:t>the world, economic health </a:t>
            </a:r>
            <a:r>
              <a:rPr lang="en-US" dirty="0" smtClean="0"/>
              <a:t>is </a:t>
            </a:r>
            <a:r>
              <a:rPr lang="en-US" dirty="0"/>
              <a:t>measured almost </a:t>
            </a:r>
            <a:r>
              <a:rPr lang="en-US" dirty="0" smtClean="0"/>
              <a:t>exclusively by GDP. </a:t>
            </a:r>
          </a:p>
          <a:p>
            <a:pPr lvl="1"/>
            <a:r>
              <a:rPr lang="en-US" dirty="0" smtClean="0"/>
              <a:t>If </a:t>
            </a:r>
            <a:r>
              <a:rPr lang="en-US" dirty="0"/>
              <a:t>GDP grows, the economy is said to be </a:t>
            </a:r>
            <a:r>
              <a:rPr lang="en-US" dirty="0" smtClean="0"/>
              <a:t>growing</a:t>
            </a:r>
          </a:p>
          <a:p>
            <a:r>
              <a:rPr lang="en-US" dirty="0" smtClean="0"/>
              <a:t>GDP is a flow of value in units of $/year</a:t>
            </a:r>
          </a:p>
          <a:p>
            <a:r>
              <a:rPr lang="en-US" dirty="0" smtClean="0"/>
              <a:t>A </a:t>
            </a:r>
            <a:r>
              <a:rPr lang="en-US" dirty="0"/>
              <a:t>second possible measure of economic well-being is a </a:t>
            </a:r>
            <a:r>
              <a:rPr lang="en-US" dirty="0" smtClean="0"/>
              <a:t>stock; wealth</a:t>
            </a:r>
          </a:p>
          <a:p>
            <a:r>
              <a:rPr lang="en-US" dirty="0"/>
              <a:t>A</a:t>
            </a:r>
            <a:r>
              <a:rPr lang="en-US" dirty="0" smtClean="0"/>
              <a:t>ccumulation of embodied energy (in manufactured capital) is another measure of economic well-being.</a:t>
            </a:r>
          </a:p>
          <a:p>
            <a:endParaRPr lang="en-US" dirty="0"/>
          </a:p>
        </p:txBody>
      </p:sp>
    </p:spTree>
    <p:extLst>
      <p:ext uri="{BB962C8B-B14F-4D97-AF65-F5344CB8AC3E}">
        <p14:creationId xmlns:p14="http://schemas.microsoft.com/office/powerpoint/2010/main" val="2014151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from the Red Queen</a:t>
            </a:r>
            <a:endParaRPr lang="en-US" dirty="0"/>
          </a:p>
        </p:txBody>
      </p:sp>
      <p:pic>
        <p:nvPicPr>
          <p:cNvPr id="4" name="Picture 3"/>
          <p:cNvPicPr>
            <a:picLocks noChangeAspect="1"/>
          </p:cNvPicPr>
          <p:nvPr/>
        </p:nvPicPr>
        <p:blipFill>
          <a:blip r:embed="rId2"/>
          <a:stretch>
            <a:fillRect/>
          </a:stretch>
        </p:blipFill>
        <p:spPr>
          <a:xfrm>
            <a:off x="2007794" y="1195717"/>
            <a:ext cx="5105740" cy="3225969"/>
          </a:xfrm>
          <a:prstGeom prst="rect">
            <a:avLst/>
          </a:prstGeom>
        </p:spPr>
      </p:pic>
      <p:sp>
        <p:nvSpPr>
          <p:cNvPr id="5" name="TextBox 4"/>
          <p:cNvSpPr txBox="1"/>
          <p:nvPr/>
        </p:nvSpPr>
        <p:spPr>
          <a:xfrm>
            <a:off x="457200" y="4397235"/>
            <a:ext cx="8229600" cy="1354217"/>
          </a:xfrm>
          <a:prstGeom prst="rect">
            <a:avLst/>
          </a:prstGeom>
          <a:noFill/>
        </p:spPr>
        <p:txBody>
          <a:bodyPr wrap="square" rtlCol="0">
            <a:spAutoFit/>
          </a:bodyPr>
          <a:lstStyle/>
          <a:p>
            <a:pPr algn="ctr"/>
            <a:r>
              <a:rPr lang="en-US" sz="1600" i="1" dirty="0" smtClean="0"/>
              <a:t>“Now, here, you see, it takes all the running you can do, to keep in the same place. If you want to get somewhere else, you must run at least twice as fast as that!”</a:t>
            </a:r>
          </a:p>
          <a:p>
            <a:pPr algn="r"/>
            <a:r>
              <a:rPr lang="en-US" sz="1600" dirty="0" smtClean="0"/>
              <a:t>—Lewis Carroll (1897) </a:t>
            </a:r>
          </a:p>
          <a:p>
            <a:pPr algn="r"/>
            <a:r>
              <a:rPr lang="en-US" sz="1600" i="1" dirty="0" smtClean="0"/>
              <a:t>Through the Looking-Glass and What Alice Found There</a:t>
            </a:r>
            <a:r>
              <a:rPr lang="en-US" sz="1600" dirty="0" smtClean="0"/>
              <a:t>.</a:t>
            </a:r>
          </a:p>
          <a:p>
            <a:pPr algn="r"/>
            <a:r>
              <a:rPr lang="en-US" sz="1600" dirty="0" smtClean="0"/>
              <a:t>Henry </a:t>
            </a:r>
            <a:r>
              <a:rPr lang="en-US" sz="1600" dirty="0" err="1" smtClean="0"/>
              <a:t>Altemus</a:t>
            </a:r>
            <a:r>
              <a:rPr lang="en-US" sz="1600" dirty="0" smtClean="0"/>
              <a:t> Company, Philadelphia, p. 49.</a:t>
            </a:r>
            <a:endParaRPr lang="en-US" sz="1600" dirty="0"/>
          </a:p>
        </p:txBody>
      </p:sp>
    </p:spTree>
    <p:extLst>
      <p:ext uri="{BB962C8B-B14F-4D97-AF65-F5344CB8AC3E}">
        <p14:creationId xmlns:p14="http://schemas.microsoft.com/office/powerpoint/2010/main" val="267322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economic growth</a:t>
            </a:r>
            <a:endParaRPr lang="en-US" dirty="0"/>
          </a:p>
        </p:txBody>
      </p:sp>
      <p:sp>
        <p:nvSpPr>
          <p:cNvPr id="3" name="Content Placeholder 2"/>
          <p:cNvSpPr>
            <a:spLocks noGrp="1"/>
          </p:cNvSpPr>
          <p:nvPr>
            <p:ph idx="1"/>
          </p:nvPr>
        </p:nvSpPr>
        <p:spPr>
          <a:xfrm>
            <a:off x="457200" y="1333499"/>
            <a:ext cx="8229600" cy="4179455"/>
          </a:xfrm>
        </p:spPr>
        <p:txBody>
          <a:bodyPr>
            <a:normAutofit/>
          </a:bodyPr>
          <a:lstStyle/>
          <a:p>
            <a:r>
              <a:rPr lang="en-US" dirty="0" smtClean="0"/>
              <a:t>As capital stocks increase we need to:</a:t>
            </a:r>
          </a:p>
          <a:p>
            <a:pPr lvl="1"/>
            <a:r>
              <a:rPr lang="en-US" dirty="0" smtClean="0"/>
              <a:t>purchase direct energy to power the capital,</a:t>
            </a:r>
          </a:p>
          <a:p>
            <a:pPr lvl="1"/>
            <a:r>
              <a:rPr lang="en-US" dirty="0" smtClean="0"/>
              <a:t>purchase resources to ‘feed’ and maintain the capital,</a:t>
            </a:r>
          </a:p>
          <a:p>
            <a:pPr lvl="1"/>
            <a:r>
              <a:rPr lang="en-US" dirty="0" smtClean="0"/>
              <a:t>pay workers to operate the capital</a:t>
            </a:r>
          </a:p>
          <a:p>
            <a:pPr lvl="1"/>
            <a:r>
              <a:rPr lang="en-US" dirty="0" smtClean="0"/>
              <a:t>offset increasing depreciation</a:t>
            </a:r>
          </a:p>
          <a:p>
            <a:r>
              <a:rPr lang="en-US" dirty="0" smtClean="0"/>
              <a:t>Increasing capital stock ‘lock in’ increased throughput of materials and energy</a:t>
            </a:r>
          </a:p>
        </p:txBody>
      </p:sp>
    </p:spTree>
    <p:extLst>
      <p:ext uri="{BB962C8B-B14F-4D97-AF65-F5344CB8AC3E}">
        <p14:creationId xmlns:p14="http://schemas.microsoft.com/office/powerpoint/2010/main" val="364315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through an economic sector</a:t>
            </a:r>
            <a:endParaRPr lang="en-US" dirty="0"/>
          </a:p>
        </p:txBody>
      </p:sp>
      <p:pic>
        <p:nvPicPr>
          <p:cNvPr id="2" name="Picture 1" descr="PERKS_basic_unit_value_no_waste_no_S_0j_no_R_0j_no_self_cons_no_Kij_no_Eij_no_Sij_no_Pj.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3846849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reuse, recycling, and dematerialization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Dematerialization:</a:t>
            </a:r>
          </a:p>
          <a:p>
            <a:pPr lvl="1"/>
            <a:r>
              <a:rPr lang="en-US" dirty="0" smtClean="0"/>
              <a:t>economic activity can be unlinked from material or energy demands</a:t>
            </a:r>
          </a:p>
          <a:p>
            <a:r>
              <a:rPr lang="en-US" dirty="0" smtClean="0"/>
              <a:t>Recycling:</a:t>
            </a:r>
          </a:p>
          <a:p>
            <a:pPr lvl="1"/>
            <a:r>
              <a:rPr lang="en-US" dirty="0" smtClean="0"/>
              <a:t>reduces material depreciation and waste</a:t>
            </a:r>
          </a:p>
          <a:p>
            <a:pPr lvl="1"/>
            <a:r>
              <a:rPr lang="en-US" dirty="0" smtClean="0"/>
              <a:t>may increase energy demand</a:t>
            </a:r>
          </a:p>
          <a:p>
            <a:pPr lvl="1"/>
            <a:r>
              <a:rPr lang="en-US" dirty="0" smtClean="0"/>
              <a:t>may indirectly cause increase in growth of capital stock (rebound effect)</a:t>
            </a:r>
          </a:p>
          <a:p>
            <a:endParaRPr lang="en-US" dirty="0"/>
          </a:p>
        </p:txBody>
      </p:sp>
    </p:spTree>
    <p:extLst>
      <p:ext uri="{BB962C8B-B14F-4D97-AF65-F5344CB8AC3E}">
        <p14:creationId xmlns:p14="http://schemas.microsoft.com/office/powerpoint/2010/main" val="313968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Comparison to a steady-state economy</a:t>
            </a:r>
            <a:endParaRPr lang="en-US" sz="3800" dirty="0"/>
          </a:p>
        </p:txBody>
      </p:sp>
      <p:sp>
        <p:nvSpPr>
          <p:cNvPr id="3" name="Content Placeholder 2"/>
          <p:cNvSpPr>
            <a:spLocks noGrp="1"/>
          </p:cNvSpPr>
          <p:nvPr>
            <p:ph idx="1"/>
          </p:nvPr>
        </p:nvSpPr>
        <p:spPr/>
        <p:txBody>
          <a:bodyPr/>
          <a:lstStyle/>
          <a:p>
            <a:r>
              <a:rPr lang="en-US" dirty="0" smtClean="0"/>
              <a:t>Three possible criteria for steady-state:</a:t>
            </a:r>
          </a:p>
          <a:p>
            <a:pPr lvl="1"/>
            <a:r>
              <a:rPr lang="en-US" dirty="0" smtClean="0"/>
              <a:t>constant level of capital stock</a:t>
            </a:r>
          </a:p>
          <a:p>
            <a:pPr lvl="1"/>
            <a:r>
              <a:rPr lang="en-US" dirty="0" smtClean="0"/>
              <a:t>constant material throughput</a:t>
            </a:r>
          </a:p>
          <a:p>
            <a:pPr lvl="1"/>
            <a:r>
              <a:rPr lang="en-US" dirty="0" smtClean="0"/>
              <a:t>constant level of GDP</a:t>
            </a:r>
          </a:p>
          <a:p>
            <a:pPr lvl="1"/>
            <a:endParaRPr lang="en-US" dirty="0"/>
          </a:p>
        </p:txBody>
      </p:sp>
    </p:spTree>
    <p:extLst>
      <p:ext uri="{BB962C8B-B14F-4D97-AF65-F5344CB8AC3E}">
        <p14:creationId xmlns:p14="http://schemas.microsoft.com/office/powerpoint/2010/main" val="3042453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smtClean="0"/>
              <a:t>Steady-state economy: constant capital stock</a:t>
            </a:r>
            <a:endParaRPr lang="en-US" sz="3800" dirty="0"/>
          </a:p>
        </p:txBody>
      </p:sp>
      <p:sp>
        <p:nvSpPr>
          <p:cNvPr id="3" name="Content Placeholder 2"/>
          <p:cNvSpPr>
            <a:spLocks noGrp="1"/>
          </p:cNvSpPr>
          <p:nvPr>
            <p:ph idx="1"/>
          </p:nvPr>
        </p:nvSpPr>
        <p:spPr/>
        <p:txBody>
          <a:bodyPr/>
          <a:lstStyle/>
          <a:p>
            <a:r>
              <a:rPr lang="en-US" dirty="0" smtClean="0"/>
              <a:t>Natural capital is depleted for:</a:t>
            </a:r>
          </a:p>
          <a:p>
            <a:pPr lvl="1"/>
            <a:r>
              <a:rPr lang="en-US" dirty="0" smtClean="0"/>
              <a:t>providing short-lived goods flows</a:t>
            </a:r>
          </a:p>
          <a:p>
            <a:pPr lvl="1"/>
            <a:r>
              <a:rPr lang="en-US" strike="sngStrike" dirty="0" smtClean="0">
                <a:solidFill>
                  <a:srgbClr val="FF0000"/>
                </a:solidFill>
              </a:rPr>
              <a:t>increasing manufactured capital stock</a:t>
            </a:r>
          </a:p>
          <a:p>
            <a:pPr lvl="1"/>
            <a:r>
              <a:rPr lang="en-US" dirty="0" smtClean="0"/>
              <a:t>overcoming depreciation of capital</a:t>
            </a:r>
          </a:p>
        </p:txBody>
      </p:sp>
    </p:spTree>
    <p:extLst>
      <p:ext uri="{BB962C8B-B14F-4D97-AF65-F5344CB8AC3E}">
        <p14:creationId xmlns:p14="http://schemas.microsoft.com/office/powerpoint/2010/main" val="2859839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smtClean="0"/>
              <a:t>Steady-state economy: constant capital stock</a:t>
            </a:r>
            <a:endParaRPr lang="en-US" sz="3800" dirty="0"/>
          </a:p>
        </p:txBody>
      </p:sp>
      <p:sp>
        <p:nvSpPr>
          <p:cNvPr id="3" name="Content Placeholder 2"/>
          <p:cNvSpPr>
            <a:spLocks noGrp="1"/>
          </p:cNvSpPr>
          <p:nvPr>
            <p:ph idx="1"/>
          </p:nvPr>
        </p:nvSpPr>
        <p:spPr/>
        <p:txBody>
          <a:bodyPr>
            <a:normAutofit lnSpcReduction="10000"/>
          </a:bodyPr>
          <a:lstStyle/>
          <a:p>
            <a:r>
              <a:rPr lang="en-US" dirty="0" smtClean="0"/>
              <a:t>Sustainability criteria:</a:t>
            </a:r>
          </a:p>
          <a:p>
            <a:pPr lvl="1"/>
            <a:r>
              <a:rPr lang="en-US" dirty="0" smtClean="0"/>
              <a:t>depletion of natural capital must be below replenishment rates</a:t>
            </a:r>
          </a:p>
          <a:p>
            <a:r>
              <a:rPr lang="en-US" dirty="0" smtClean="0"/>
              <a:t>Harder to meet sustainability criteria with:</a:t>
            </a:r>
          </a:p>
          <a:p>
            <a:pPr lvl="1"/>
            <a:r>
              <a:rPr lang="en-US" dirty="0" smtClean="0"/>
              <a:t>high short-lived goods flows (throwaway society)</a:t>
            </a:r>
          </a:p>
          <a:p>
            <a:pPr lvl="1"/>
            <a:r>
              <a:rPr lang="en-US" dirty="0" smtClean="0"/>
              <a:t>high depreciation rates</a:t>
            </a:r>
          </a:p>
          <a:p>
            <a:pPr lvl="2"/>
            <a:r>
              <a:rPr lang="en-US" dirty="0" smtClean="0"/>
              <a:t>more capital stock</a:t>
            </a:r>
          </a:p>
          <a:p>
            <a:pPr lvl="2"/>
            <a:r>
              <a:rPr lang="en-US" dirty="0" smtClean="0"/>
              <a:t>short capital lifespan</a:t>
            </a:r>
            <a:endParaRPr lang="en-US" dirty="0"/>
          </a:p>
        </p:txBody>
      </p:sp>
    </p:spTree>
    <p:extLst>
      <p:ext uri="{BB962C8B-B14F-4D97-AF65-F5344CB8AC3E}">
        <p14:creationId xmlns:p14="http://schemas.microsoft.com/office/powerpoint/2010/main" val="1032182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Steady-state economy: constant material throughput</a:t>
            </a:r>
            <a:endParaRPr lang="en-US" sz="3600" dirty="0"/>
          </a:p>
        </p:txBody>
      </p:sp>
      <p:sp>
        <p:nvSpPr>
          <p:cNvPr id="3" name="Content Placeholder 2"/>
          <p:cNvSpPr>
            <a:spLocks noGrp="1"/>
          </p:cNvSpPr>
          <p:nvPr>
            <p:ph idx="1"/>
          </p:nvPr>
        </p:nvSpPr>
        <p:spPr/>
        <p:txBody>
          <a:bodyPr>
            <a:normAutofit/>
          </a:bodyPr>
          <a:lstStyle/>
          <a:p>
            <a:r>
              <a:rPr lang="en-US" dirty="0" smtClean="0"/>
              <a:t>Sustainability criteria still applies</a:t>
            </a:r>
          </a:p>
          <a:p>
            <a:r>
              <a:rPr lang="en-US" dirty="0" smtClean="0"/>
              <a:t>Capital stock can increase if material and energy use becomes more efficient</a:t>
            </a:r>
          </a:p>
          <a:p>
            <a:r>
              <a:rPr lang="en-US" dirty="0" smtClean="0"/>
              <a:t>Need to maximize maintenance of capital stock per unit of material throughput</a:t>
            </a:r>
            <a:endParaRPr lang="en-US" dirty="0"/>
          </a:p>
        </p:txBody>
      </p:sp>
    </p:spTree>
    <p:extLst>
      <p:ext uri="{BB962C8B-B14F-4D97-AF65-F5344CB8AC3E}">
        <p14:creationId xmlns:p14="http://schemas.microsoft.com/office/powerpoint/2010/main" val="143361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Steady-state economy: constant GDP</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Constraining GDP may not achieve the desired restraint on material throughput</a:t>
            </a:r>
          </a:p>
          <a:p>
            <a:pPr lvl="1"/>
            <a:r>
              <a:rPr lang="en-US" dirty="0" smtClean="0"/>
              <a:t>economy may become </a:t>
            </a:r>
            <a:r>
              <a:rPr lang="en-US" smtClean="0"/>
              <a:t>less efficient</a:t>
            </a:r>
            <a:endParaRPr lang="en-US" dirty="0" smtClean="0"/>
          </a:p>
          <a:p>
            <a:r>
              <a:rPr lang="en-US" dirty="0" smtClean="0"/>
              <a:t>However, </a:t>
            </a:r>
            <a:r>
              <a:rPr lang="en-US" dirty="0"/>
              <a:t>increasing GDP may not produce </a:t>
            </a:r>
            <a:r>
              <a:rPr lang="en-US" dirty="0" smtClean="0"/>
              <a:t>desired </a:t>
            </a:r>
            <a:r>
              <a:rPr lang="en-US" dirty="0"/>
              <a:t>increase in material </a:t>
            </a:r>
            <a:r>
              <a:rPr lang="en-US" dirty="0" smtClean="0"/>
              <a:t>wellbeing</a:t>
            </a:r>
          </a:p>
          <a:p>
            <a:pPr lvl="1"/>
            <a:r>
              <a:rPr lang="en-US" dirty="0"/>
              <a:t>c</a:t>
            </a:r>
            <a:r>
              <a:rPr lang="en-US" dirty="0" smtClean="0"/>
              <a:t>osts (e.g., externalities and defensive expenditures) outweigh any benefits that comes from increasing GDP (‘uneconomic growth’)</a:t>
            </a:r>
          </a:p>
          <a:p>
            <a:pPr lvl="1"/>
            <a:r>
              <a:rPr lang="en-US" dirty="0" smtClean="0"/>
              <a:t>increasing </a:t>
            </a:r>
            <a:r>
              <a:rPr lang="en-US" dirty="0"/>
              <a:t>GDP increases </a:t>
            </a:r>
            <a:r>
              <a:rPr lang="en-US" i="1" dirty="0"/>
              <a:t>relative</a:t>
            </a:r>
            <a:r>
              <a:rPr lang="en-US" dirty="0"/>
              <a:t> income inequality, which </a:t>
            </a:r>
            <a:r>
              <a:rPr lang="en-US" dirty="0" smtClean="0"/>
              <a:t>decreases welfare </a:t>
            </a:r>
            <a:r>
              <a:rPr lang="en-US" dirty="0"/>
              <a:t>for both rich and poor alike</a:t>
            </a:r>
            <a:endParaRPr lang="en-US" dirty="0" smtClean="0"/>
          </a:p>
          <a:p>
            <a:pPr lvl="1"/>
            <a:endParaRPr lang="en-US" dirty="0"/>
          </a:p>
        </p:txBody>
      </p:sp>
    </p:spTree>
    <p:extLst>
      <p:ext uri="{BB962C8B-B14F-4D97-AF65-F5344CB8AC3E}">
        <p14:creationId xmlns:p14="http://schemas.microsoft.com/office/powerpoint/2010/main" val="234105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Data </a:t>
            </a:r>
            <a:r>
              <a:rPr lang="en-US" dirty="0"/>
              <a:t>on stocks and inter-sector flows should be reported by a single, </a:t>
            </a:r>
            <a:r>
              <a:rPr lang="en-US" dirty="0" smtClean="0"/>
              <a:t>centralized agency.</a:t>
            </a:r>
          </a:p>
          <a:p>
            <a:pPr marL="514350" indent="-514350">
              <a:buFont typeface="+mj-lt"/>
              <a:buAutoNum type="arabicPeriod"/>
            </a:pPr>
            <a:r>
              <a:rPr lang="en-US" dirty="0" smtClean="0"/>
              <a:t>National accounts should</a:t>
            </a:r>
          </a:p>
          <a:p>
            <a:pPr marL="914400" lvl="1" indent="-514350">
              <a:buFont typeface="+mj-lt"/>
              <a:buAutoNum type="alphaLcPeriod"/>
            </a:pPr>
            <a:r>
              <a:rPr lang="en-US" dirty="0" smtClean="0"/>
              <a:t>include non-market exchanges</a:t>
            </a:r>
          </a:p>
          <a:p>
            <a:pPr marL="914400" lvl="1" indent="-514350">
              <a:buFont typeface="+mj-lt"/>
              <a:buAutoNum type="alphaLcPeriod"/>
            </a:pPr>
            <a:r>
              <a:rPr lang="en-US" dirty="0" smtClean="0"/>
              <a:t>maintain balance sheets for both natural and manufactured capital</a:t>
            </a:r>
          </a:p>
          <a:p>
            <a:pPr marL="914400" lvl="1" indent="-514350">
              <a:buFont typeface="+mj-lt"/>
              <a:buAutoNum type="alphaLcPeriod"/>
            </a:pPr>
            <a:r>
              <a:rPr lang="en-US" dirty="0" smtClean="0"/>
              <a:t>provide </a:t>
            </a:r>
            <a:r>
              <a:rPr lang="en-US" dirty="0"/>
              <a:t>additional </a:t>
            </a:r>
            <a:r>
              <a:rPr lang="en-US" dirty="0" smtClean="0"/>
              <a:t>disaggregated values for </a:t>
            </a:r>
            <a:r>
              <a:rPr lang="en-US" dirty="0"/>
              <a:t>waste </a:t>
            </a:r>
            <a:r>
              <a:rPr lang="en-US" dirty="0" smtClean="0"/>
              <a:t>flows in physical units</a:t>
            </a:r>
          </a:p>
          <a:p>
            <a:pPr marL="914400" lvl="1" indent="-514350">
              <a:buFont typeface="+mj-lt"/>
              <a:buAutoNum type="alphaLcPeriod"/>
            </a:pPr>
            <a:r>
              <a:rPr lang="en-US" dirty="0" smtClean="0"/>
              <a:t>routinely </a:t>
            </a:r>
            <a:r>
              <a:rPr lang="en-US" dirty="0"/>
              <a:t>estimate the energy </a:t>
            </a:r>
            <a:r>
              <a:rPr lang="en-US" dirty="0" smtClean="0"/>
              <a:t>intensity of </a:t>
            </a:r>
            <a:r>
              <a:rPr lang="en-US" dirty="0"/>
              <a:t>economic products using a physical accounting </a:t>
            </a:r>
            <a:r>
              <a:rPr lang="en-US" dirty="0" smtClean="0"/>
              <a:t>framework</a:t>
            </a:r>
          </a:p>
          <a:p>
            <a:pPr marL="914400" lvl="1" indent="-514350">
              <a:buFont typeface="+mj-lt"/>
              <a:buAutoNum type="alphaLcPeriod"/>
            </a:pPr>
            <a:r>
              <a:rPr lang="en-US" dirty="0" smtClean="0"/>
              <a:t>be estimated and disseminated on an annual basis</a:t>
            </a:r>
          </a:p>
        </p:txBody>
      </p:sp>
    </p:spTree>
    <p:extLst>
      <p:ext uri="{BB962C8B-B14F-4D97-AF65-F5344CB8AC3E}">
        <p14:creationId xmlns:p14="http://schemas.microsoft.com/office/powerpoint/2010/main" val="3453209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All </a:t>
            </a:r>
            <a:r>
              <a:rPr lang="en-US" dirty="0"/>
              <a:t>stocks and inter-sector flows should be provided in physical as well </a:t>
            </a:r>
            <a:r>
              <a:rPr lang="en-US" dirty="0" smtClean="0"/>
              <a:t>as financial units</a:t>
            </a:r>
          </a:p>
          <a:p>
            <a:pPr marL="514350" indent="-514350">
              <a:buFont typeface="+mj-lt"/>
              <a:buAutoNum type="arabicPeriod" startAt="3"/>
            </a:pPr>
            <a:r>
              <a:rPr lang="en-US" dirty="0" smtClean="0"/>
              <a:t>US BEA </a:t>
            </a:r>
            <a:r>
              <a:rPr lang="en-US" dirty="0"/>
              <a:t>should restart detailed Capital, Labor, Energy, Material, </a:t>
            </a:r>
            <a:r>
              <a:rPr lang="en-US" dirty="0" smtClean="0"/>
              <a:t>and Services </a:t>
            </a:r>
            <a:r>
              <a:rPr lang="en-US" dirty="0"/>
              <a:t>(KLEMS) reporting</a:t>
            </a:r>
          </a:p>
        </p:txBody>
      </p:sp>
    </p:spTree>
    <p:extLst>
      <p:ext uri="{BB962C8B-B14F-4D97-AF65-F5344CB8AC3E}">
        <p14:creationId xmlns:p14="http://schemas.microsoft.com/office/powerpoint/2010/main" val="246600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through an economic sector</a:t>
            </a:r>
            <a:endParaRPr lang="en-US" dirty="0"/>
          </a:p>
        </p:txBody>
      </p:sp>
      <p:pic>
        <p:nvPicPr>
          <p:cNvPr id="2" name="Picture 1" descr="PERKS_basic_unit_value_no_waste_no_S_0j_no_R_0j_no_self_cons_no_Kij_no_Eij_no_Sij.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285522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through an economic sector</a:t>
            </a:r>
            <a:endParaRPr lang="en-US" dirty="0"/>
          </a:p>
        </p:txBody>
      </p:sp>
      <p:pic>
        <p:nvPicPr>
          <p:cNvPr id="2" name="Picture 1" descr="PERKS_basic_unit_value_no_waste_no_S_0j_no_R_0j_no_self_cons_no_Kij_no_Eij.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48946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through an economic sector</a:t>
            </a:r>
            <a:endParaRPr lang="en-US" dirty="0"/>
          </a:p>
        </p:txBody>
      </p:sp>
      <p:pic>
        <p:nvPicPr>
          <p:cNvPr id="3" name="Picture 2" descr="PERKS_basic_unit_value_no_waste_no_S_0j_no_R_0j_no_self_cons_no_Kij.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105503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through an economic sector</a:t>
            </a:r>
            <a:endParaRPr lang="en-US" dirty="0"/>
          </a:p>
        </p:txBody>
      </p:sp>
      <p:pic>
        <p:nvPicPr>
          <p:cNvPr id="2" name="Picture 1" descr="PERKS_basic_unit_value_no_waste_no_S_0j_no_R_0j_no_self_con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165012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through an economic sector</a:t>
            </a:r>
            <a:endParaRPr lang="en-US" dirty="0"/>
          </a:p>
        </p:txBody>
      </p:sp>
      <p:pic>
        <p:nvPicPr>
          <p:cNvPr id="2" name="Picture 1" descr="PERKS_basic_unit_value_no_waste_no_S_0j_no_R_0j_no_biosphe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281306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for US Auto Industry 2011</a:t>
            </a:r>
            <a:endParaRPr lang="en-US" dirty="0"/>
          </a:p>
        </p:txBody>
      </p:sp>
      <p:pic>
        <p:nvPicPr>
          <p:cNvPr id="5" name="Picture 4" descr="PERKS_auto_industr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91283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Flows through an economic sector</a:t>
            </a:r>
            <a:endParaRPr lang="en-US" dirty="0"/>
          </a:p>
        </p:txBody>
      </p:sp>
      <p:pic>
        <p:nvPicPr>
          <p:cNvPr id="2" name="Picture 1" descr="PERKS_basic_unit_value_no_waste_no_S_0j_no_R_0j.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365"/>
            <a:ext cx="9144000" cy="4068036"/>
          </a:xfrm>
          <a:prstGeom prst="rect">
            <a:avLst/>
          </a:prstGeom>
        </p:spPr>
      </p:pic>
    </p:spTree>
    <p:extLst>
      <p:ext uri="{BB962C8B-B14F-4D97-AF65-F5344CB8AC3E}">
        <p14:creationId xmlns:p14="http://schemas.microsoft.com/office/powerpoint/2010/main" val="2075632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304</TotalTime>
  <Words>690</Words>
  <Application>Microsoft Macintosh PowerPoint</Application>
  <PresentationFormat>On-screen Show (16:10)</PresentationFormat>
  <Paragraphs>88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Flows through an economic sector</vt:lpstr>
      <vt:lpstr>Flows through an economic sector</vt:lpstr>
      <vt:lpstr>Flows through an economic sector</vt:lpstr>
      <vt:lpstr>Flows through an economic sector</vt:lpstr>
      <vt:lpstr>Flows through an economic sector</vt:lpstr>
      <vt:lpstr>Flows through an economic sector</vt:lpstr>
      <vt:lpstr>Flows through an economic sector</vt:lpstr>
      <vt:lpstr>Flows for US Auto Industry 2011</vt:lpstr>
      <vt:lpstr>Flows through an economic sector</vt:lpstr>
      <vt:lpstr>Flows through an economic sector</vt:lpstr>
      <vt:lpstr>Flows through an economic sector</vt:lpstr>
      <vt:lpstr>Flows through an economic sector</vt:lpstr>
      <vt:lpstr>1-sector economy: materials</vt:lpstr>
      <vt:lpstr>1-sector economy: energy</vt:lpstr>
      <vt:lpstr>1-sector economy: economic value</vt:lpstr>
      <vt:lpstr>What does all this mean?</vt:lpstr>
      <vt:lpstr>Implications for economic growth </vt:lpstr>
      <vt:lpstr>Insight from the Red Queen</vt:lpstr>
      <vt:lpstr>Implications for economic growth</vt:lpstr>
      <vt:lpstr>Implications for reuse, recycling, and dematerialization</vt:lpstr>
      <vt:lpstr>Comparison to a steady-state economy</vt:lpstr>
      <vt:lpstr>Steady-state economy: constant capital stock</vt:lpstr>
      <vt:lpstr>Steady-state economy: constant capital stock</vt:lpstr>
      <vt:lpstr>Steady-state economy: constant material throughput</vt:lpstr>
      <vt:lpstr>Steady-state economy: constant GDP</vt:lpstr>
      <vt:lpstr>Next steps</vt:lpstr>
      <vt:lpstr>Next steps</vt:lpstr>
    </vt:vector>
  </TitlesOfParts>
  <Company>Stanford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Flows through an economic sector</dc:title>
  <dc:creator>Michael Dale</dc:creator>
  <cp:lastModifiedBy>Michael Dale</cp:lastModifiedBy>
  <cp:revision>23</cp:revision>
  <dcterms:created xsi:type="dcterms:W3CDTF">2015-02-11T15:09:21Z</dcterms:created>
  <dcterms:modified xsi:type="dcterms:W3CDTF">2015-02-11T20:13:33Z</dcterms:modified>
</cp:coreProperties>
</file>