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995"/>
    <a:srgbClr val="C00100"/>
    <a:srgbClr val="FFC003"/>
    <a:srgbClr val="FFF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0"/>
    <p:restoredTop sz="94730"/>
  </p:normalViewPr>
  <p:slideViewPr>
    <p:cSldViewPr snapToGrid="0">
      <p:cViewPr varScale="1">
        <p:scale>
          <a:sx n="84" d="100"/>
          <a:sy n="84" d="100"/>
        </p:scale>
        <p:origin x="4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43F5E-AF2C-FF43-1EA1-813735FD6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66390-A058-98CD-53A0-75F4421916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46A28-78D8-FA8A-446A-90AF62ADD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35B25-B0CF-EEAB-2DAC-F1DD44656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CE36F-1CD5-2420-B2CF-95D23BA9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7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7F55-DFDF-2EBC-29B9-465B49CA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88D42-9677-2CC8-502E-02FCE3B27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44E63-2C53-7787-736A-11391C9D3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4CA1F-4474-4F57-8FB0-985E9F769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8717E-483C-9D6A-03CA-9DB9CBCF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23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0F333C-2312-639F-F5F8-115EFC085C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D82AE-05EB-2229-8BDB-9F5B9150C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061D4-22AC-B15D-97C9-FBAB6B4BA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706C2-180B-13BD-9C8C-A552792F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0CDE1-84D4-7BD3-7D27-B2C7FD90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08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C08F-A275-77EF-C318-41FD59F9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B1C41-2901-BD1D-8281-CF1A16BB6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D05EF-7F24-AAAB-AA14-025574F9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9D168-A03D-9BC1-75BF-A93979E4A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CA8A3-E00C-58D7-8B9C-8937AAF8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7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87B5-F30D-6209-8FB8-38BAFEF7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067E6-257B-FD2D-AA60-A032DA493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92CD6-6AB6-2E2D-3C23-2D2A109FC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BE76D-A7EB-69D3-9863-2E54A054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4E071-28A6-71EC-6157-1E1EB1A7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60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61BC-40FE-B55D-B14C-4B143958F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9BD48-8369-2077-C8AA-0FD2E6189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C9EDEA-D38A-527A-164C-0AAD4526D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40A24-0FD7-771D-AE57-88AF75A30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8D46C6-2AE7-A39F-AC36-0BC38751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D8613-9311-B950-EE88-5EAABB719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B389D-0717-3A35-D2FF-C34B1DF2B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63399-82BC-0F5D-3500-2DD926DD2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369C6E-BAE4-C7A5-36EC-51F4B292B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C8F3A-2D66-8E0B-D13C-3BC3082FE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1325B-E75A-593E-69A7-E8CEDD6332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7C9B5-7664-442C-9DE8-CA751DC81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9C0C2-4730-39A6-39E3-68324844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FE5B1-C731-A78A-B63A-D80CA1CD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2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ECF2-F725-384E-1CA8-575349E4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603CF1-E7BA-1E32-BBA9-4E7723F75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8722BC-7992-E5EA-50B5-4EA364362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E1376-065A-235D-E9A5-128FC528B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99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5D620-FE9D-6A04-6724-1FFBCFE2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F3A3F-1253-8574-7A12-F610D758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5A932-991E-4443-D40E-96B36635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01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B3D54-F454-4139-F1AE-9199D2EFA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9371-C15C-A6F6-8C3C-0D6D61803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1F2FB-6884-7D0C-B2CB-F78E23721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CD4E7-C878-5E31-C918-1D123DA96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AA71B-53E2-CF60-E891-D98E53A19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6902C-CA60-775C-CADE-B7D2D47C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2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9E87-7D22-B6EE-C70F-C31F835E9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5AA250-EADB-0922-750A-9B6998446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BA205-35E0-B4FF-1E5F-0A65250BD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EA05E-364D-6DBE-EFB3-8A521CB2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5692D-4EAB-6146-AB82-22160C9836E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E8E4E-3A63-83ED-00DB-E31A1336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0B630A-D7F3-01C7-7D0D-90A4F6B4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8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E93BB4-D02C-301A-65C5-7AD53BB69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7421E-D7B9-4CD2-027E-DE8790C42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8F53D-3E6A-8D58-1C29-AD51D290D1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5692D-4EAB-6146-AB82-22160C9836E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B5619-5C8C-0B1C-AD2D-4CBB0F3DC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2D184-4014-051A-562E-08196E663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523A0-DDFC-0A4C-9CE0-B462BE84A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6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29247638-0196-CD27-0455-9A59B475DCAA}"/>
              </a:ext>
            </a:extLst>
          </p:cNvPr>
          <p:cNvCxnSpPr>
            <a:cxnSpLocks/>
          </p:cNvCxnSpPr>
          <p:nvPr/>
        </p:nvCxnSpPr>
        <p:spPr>
          <a:xfrm>
            <a:off x="2442131" y="2385350"/>
            <a:ext cx="718907" cy="42910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E6B68F2C-E8EC-2F8C-E13D-1FABDC912F29}"/>
              </a:ext>
            </a:extLst>
          </p:cNvPr>
          <p:cNvCxnSpPr>
            <a:cxnSpLocks/>
          </p:cNvCxnSpPr>
          <p:nvPr/>
        </p:nvCxnSpPr>
        <p:spPr>
          <a:xfrm>
            <a:off x="5108575" y="1180872"/>
            <a:ext cx="543118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E3C8DE5-5AA4-46FA-43D5-EF49073FD199}"/>
              </a:ext>
            </a:extLst>
          </p:cNvPr>
          <p:cNvSpPr/>
          <p:nvPr/>
        </p:nvSpPr>
        <p:spPr>
          <a:xfrm>
            <a:off x="1556782" y="903890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Coal]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C1A761D-CF4B-0C3E-F505-57129C2F4099}"/>
              </a:ext>
            </a:extLst>
          </p:cNvPr>
          <p:cNvSpPr/>
          <p:nvPr/>
        </p:nvSpPr>
        <p:spPr>
          <a:xfrm>
            <a:off x="2992395" y="912128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Power plants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78424C3-3B0E-8A09-DAB1-97BD52468BD8}"/>
              </a:ext>
            </a:extLst>
          </p:cNvPr>
          <p:cNvSpPr/>
          <p:nvPr/>
        </p:nvSpPr>
        <p:spPr>
          <a:xfrm>
            <a:off x="5651693" y="903890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CB6A83-4DC2-AA38-4808-F286091D6829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41071" y="1174816"/>
            <a:ext cx="551324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2FFECC-38DB-567F-5782-8D196A25454E}"/>
              </a:ext>
            </a:extLst>
          </p:cNvPr>
          <p:cNvSpPr txBox="1"/>
          <p:nvPr/>
        </p:nvSpPr>
        <p:spPr>
          <a:xfrm>
            <a:off x="2448710" y="977959"/>
            <a:ext cx="445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Coal</a:t>
            </a:r>
          </a:p>
          <a:p>
            <a:pPr algn="ctr"/>
            <a:r>
              <a:rPr lang="en-US" sz="1000" dirty="0"/>
              <a:t>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879991-FD47-2079-B2D1-FF854F079D87}"/>
              </a:ext>
            </a:extLst>
          </p:cNvPr>
          <p:cNvSpPr txBox="1"/>
          <p:nvPr/>
        </p:nvSpPr>
        <p:spPr>
          <a:xfrm>
            <a:off x="3840116" y="980543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Electricity</a:t>
            </a:r>
          </a:p>
          <a:p>
            <a:pPr algn="ctr"/>
            <a:r>
              <a:rPr lang="en-US" sz="1000" dirty="0"/>
              <a:t>100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3563AE-5D75-8D0B-2ACD-8378F0FBCDB4}"/>
              </a:ext>
            </a:extLst>
          </p:cNvPr>
          <p:cNvSpPr txBox="1"/>
          <p:nvPr/>
        </p:nvSpPr>
        <p:spPr>
          <a:xfrm rot="16200000">
            <a:off x="719856" y="987583"/>
            <a:ext cx="6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XCC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BE68A2-C9F0-D69E-C9D3-45FD321E0977}"/>
              </a:ext>
            </a:extLst>
          </p:cNvPr>
          <p:cNvSpPr txBox="1"/>
          <p:nvPr/>
        </p:nvSpPr>
        <p:spPr>
          <a:xfrm rot="16200000">
            <a:off x="711807" y="3219345"/>
            <a:ext cx="6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7DCFC90-0EB1-9CE9-5DDC-D734FD42E0E2}"/>
              </a:ext>
            </a:extLst>
          </p:cNvPr>
          <p:cNvSpPr/>
          <p:nvPr/>
        </p:nvSpPr>
        <p:spPr>
          <a:xfrm>
            <a:off x="1431941" y="27992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Iron ore]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E60C2E7-417F-62A4-5487-7119D6643A1E}"/>
              </a:ext>
            </a:extLst>
          </p:cNvPr>
          <p:cNvSpPr/>
          <p:nvPr/>
        </p:nvSpPr>
        <p:spPr>
          <a:xfrm>
            <a:off x="1363437" y="3485015"/>
            <a:ext cx="107768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Limestone]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D47E3E6-C5DD-9214-85BA-4C5ABF72C80E}"/>
              </a:ext>
            </a:extLst>
          </p:cNvPr>
          <p:cNvSpPr/>
          <p:nvPr/>
        </p:nvSpPr>
        <p:spPr>
          <a:xfrm>
            <a:off x="1423073" y="4165373"/>
            <a:ext cx="1018050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[from Supply]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13F24D1-346A-A19C-40FF-2D4CA9CCF569}"/>
              </a:ext>
            </a:extLst>
          </p:cNvPr>
          <p:cNvSpPr/>
          <p:nvPr/>
        </p:nvSpPr>
        <p:spPr>
          <a:xfrm>
            <a:off x="4260510" y="3488681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Blast furnace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D16EF2-C41B-44A2-A832-4327B3471C9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41122" y="3070141"/>
            <a:ext cx="1809930" cy="51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182AC77-B60C-65AB-B4D6-A197B2E05C9E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>
            <a:off x="2441123" y="3755941"/>
            <a:ext cx="1819387" cy="3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41CFDA-801A-12EC-E183-8EC65B64B173}"/>
              </a:ext>
            </a:extLst>
          </p:cNvPr>
          <p:cNvCxnSpPr>
            <a:cxnSpLocks/>
          </p:cNvCxnSpPr>
          <p:nvPr/>
        </p:nvCxnSpPr>
        <p:spPr>
          <a:xfrm flipV="1">
            <a:off x="2441124" y="3936159"/>
            <a:ext cx="1809928" cy="50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69DA759-0C86-20FB-CB16-C2A6AE48C5AE}"/>
              </a:ext>
            </a:extLst>
          </p:cNvPr>
          <p:cNvSpPr txBox="1"/>
          <p:nvPr/>
        </p:nvSpPr>
        <p:spPr>
          <a:xfrm rot="1020400">
            <a:off x="2613028" y="3020803"/>
            <a:ext cx="6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Iron ore</a:t>
            </a:r>
          </a:p>
          <a:p>
            <a:pPr algn="ctr"/>
            <a:r>
              <a:rPr lang="en-US" sz="1000" dirty="0"/>
              <a:t>0.24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B9CE9D-9370-37FC-DAE1-8B4B940C5F35}"/>
              </a:ext>
            </a:extLst>
          </p:cNvPr>
          <p:cNvSpPr txBox="1"/>
          <p:nvPr/>
        </p:nvSpPr>
        <p:spPr>
          <a:xfrm>
            <a:off x="2510531" y="356786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Limestone</a:t>
            </a:r>
          </a:p>
          <a:p>
            <a:pPr algn="ctr"/>
            <a:r>
              <a:rPr lang="en-US" sz="1000" dirty="0"/>
              <a:t>0.76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E1C6F8-7C55-C8AE-AD5E-64E26E1F7D48}"/>
              </a:ext>
            </a:extLst>
          </p:cNvPr>
          <p:cNvSpPr txBox="1"/>
          <p:nvPr/>
        </p:nvSpPr>
        <p:spPr>
          <a:xfrm rot="20699462">
            <a:off x="2740959" y="4091729"/>
            <a:ext cx="47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Coke</a:t>
            </a:r>
          </a:p>
          <a:p>
            <a:pPr algn="ctr"/>
            <a:r>
              <a:rPr lang="en-US" sz="1000" dirty="0"/>
              <a:t>21.3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D07FC72-2B92-3EA3-A43A-53BC20D836CF}"/>
              </a:ext>
            </a:extLst>
          </p:cNvPr>
          <p:cNvSpPr txBox="1"/>
          <p:nvPr/>
        </p:nvSpPr>
        <p:spPr>
          <a:xfrm rot="1916693">
            <a:off x="2376410" y="2357838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Electricity</a:t>
            </a:r>
          </a:p>
          <a:p>
            <a:pPr algn="ctr"/>
            <a:r>
              <a:rPr lang="en-US" sz="1000" dirty="0"/>
              <a:t>100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52DF59B-4B5F-ED2A-B8F5-F167CEC57CBB}"/>
              </a:ext>
            </a:extLst>
          </p:cNvPr>
          <p:cNvCxnSpPr>
            <a:cxnSpLocks/>
          </p:cNvCxnSpPr>
          <p:nvPr/>
        </p:nvCxnSpPr>
        <p:spPr>
          <a:xfrm>
            <a:off x="3194515" y="2834034"/>
            <a:ext cx="1101260" cy="65733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826349D8-5031-7336-982A-3C929BA39965}"/>
              </a:ext>
            </a:extLst>
          </p:cNvPr>
          <p:cNvSpPr/>
          <p:nvPr/>
        </p:nvSpPr>
        <p:spPr>
          <a:xfrm>
            <a:off x="5658758" y="3490654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027C1B3-A03D-70E6-7776-A30732440E37}"/>
              </a:ext>
            </a:extLst>
          </p:cNvPr>
          <p:cNvCxnSpPr>
            <a:cxnSpLocks/>
            <a:stCxn id="2" idx="3"/>
            <a:endCxn id="69" idx="1"/>
          </p:cNvCxnSpPr>
          <p:nvPr/>
        </p:nvCxnSpPr>
        <p:spPr>
          <a:xfrm>
            <a:off x="5144799" y="3759607"/>
            <a:ext cx="513959" cy="1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AB14035-B52B-A7F8-9480-7BF4FBAE51BE}"/>
              </a:ext>
            </a:extLst>
          </p:cNvPr>
          <p:cNvSpPr txBox="1"/>
          <p:nvPr/>
        </p:nvSpPr>
        <p:spPr>
          <a:xfrm>
            <a:off x="5081164" y="3558658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Pig iron</a:t>
            </a:r>
          </a:p>
          <a:p>
            <a:pPr algn="ctr"/>
            <a:r>
              <a:rPr lang="en-US" sz="1000" dirty="0"/>
              <a:t>13.1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5176AAD-E000-EE29-1F41-F70BA42C7E82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702655" y="1186903"/>
            <a:ext cx="0" cy="230177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6008B26-9E25-A3FF-BC3D-B3AC3EB529AF}"/>
              </a:ext>
            </a:extLst>
          </p:cNvPr>
          <p:cNvGrpSpPr/>
          <p:nvPr/>
        </p:nvGrpSpPr>
        <p:grpSpPr>
          <a:xfrm rot="1895299">
            <a:off x="3023082" y="2684112"/>
            <a:ext cx="310668" cy="279719"/>
            <a:chOff x="3391382" y="1967697"/>
            <a:chExt cx="310668" cy="279719"/>
          </a:xfrm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086EEEC-7137-8D90-A2F5-B4A6A2BC4B43}"/>
                </a:ext>
              </a:extLst>
            </p:cNvPr>
            <p:cNvSpPr/>
            <p:nvPr/>
          </p:nvSpPr>
          <p:spPr>
            <a:xfrm>
              <a:off x="3397250" y="1968500"/>
              <a:ext cx="304800" cy="276225"/>
            </a:xfrm>
            <a:custGeom>
              <a:avLst/>
              <a:gdLst>
                <a:gd name="connsiteX0" fmla="*/ 0 w 304800"/>
                <a:gd name="connsiteY0" fmla="*/ 269875 h 276225"/>
                <a:gd name="connsiteX1" fmla="*/ 200025 w 304800"/>
                <a:gd name="connsiteY1" fmla="*/ 0 h 276225"/>
                <a:gd name="connsiteX2" fmla="*/ 304800 w 304800"/>
                <a:gd name="connsiteY2" fmla="*/ 0 h 276225"/>
                <a:gd name="connsiteX3" fmla="*/ 95250 w 304800"/>
                <a:gd name="connsiteY3" fmla="*/ 276225 h 276225"/>
                <a:gd name="connsiteX4" fmla="*/ 0 w 304800"/>
                <a:gd name="connsiteY4" fmla="*/ 26987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76225">
                  <a:moveTo>
                    <a:pt x="0" y="269875"/>
                  </a:moveTo>
                  <a:lnTo>
                    <a:pt x="200025" y="0"/>
                  </a:lnTo>
                  <a:lnTo>
                    <a:pt x="304800" y="0"/>
                  </a:lnTo>
                  <a:lnTo>
                    <a:pt x="95250" y="276225"/>
                  </a:lnTo>
                  <a:lnTo>
                    <a:pt x="0" y="269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C6F2C29-D680-32D5-5870-AC7E4734ED74}"/>
                </a:ext>
              </a:extLst>
            </p:cNvPr>
            <p:cNvGrpSpPr/>
            <p:nvPr/>
          </p:nvGrpSpPr>
          <p:grpSpPr>
            <a:xfrm>
              <a:off x="3391382" y="1967697"/>
              <a:ext cx="302870" cy="279719"/>
              <a:chOff x="3391382" y="1967697"/>
              <a:chExt cx="302870" cy="279719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7966EE4-DD10-50F4-EB4F-C4D02E62BA27}"/>
                  </a:ext>
                </a:extLst>
              </p:cNvPr>
              <p:cNvCxnSpPr/>
              <p:nvPr/>
            </p:nvCxnSpPr>
            <p:spPr>
              <a:xfrm flipH="1">
                <a:off x="3391382" y="1967697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94FD3A2-DB64-5FDA-8D8C-07FE222413E6}"/>
                  </a:ext>
                </a:extLst>
              </p:cNvPr>
              <p:cNvCxnSpPr/>
              <p:nvPr/>
            </p:nvCxnSpPr>
            <p:spPr>
              <a:xfrm flipH="1">
                <a:off x="3485907" y="1969624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2DED12F-D821-BFA8-BED0-BE0F09A21975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876684" y="1183054"/>
            <a:ext cx="1225541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75CA78D6-06B7-096F-F3EC-31463CDCEB64}"/>
              </a:ext>
            </a:extLst>
          </p:cNvPr>
          <p:cNvGrpSpPr/>
          <p:nvPr/>
        </p:nvGrpSpPr>
        <p:grpSpPr>
          <a:xfrm>
            <a:off x="4969357" y="1037422"/>
            <a:ext cx="310668" cy="279719"/>
            <a:chOff x="3391382" y="1967697"/>
            <a:chExt cx="310668" cy="279719"/>
          </a:xfrm>
        </p:grpSpPr>
        <p:sp>
          <p:nvSpPr>
            <p:cNvPr id="99" name="Freeform 98">
              <a:extLst>
                <a:ext uri="{FF2B5EF4-FFF2-40B4-BE49-F238E27FC236}">
                  <a16:creationId xmlns:a16="http://schemas.microsoft.com/office/drawing/2014/main" id="{DC37C6E3-40FD-C0B5-08EE-00C5E1CB1148}"/>
                </a:ext>
              </a:extLst>
            </p:cNvPr>
            <p:cNvSpPr/>
            <p:nvPr/>
          </p:nvSpPr>
          <p:spPr>
            <a:xfrm>
              <a:off x="3397250" y="1968500"/>
              <a:ext cx="304800" cy="276225"/>
            </a:xfrm>
            <a:custGeom>
              <a:avLst/>
              <a:gdLst>
                <a:gd name="connsiteX0" fmla="*/ 0 w 304800"/>
                <a:gd name="connsiteY0" fmla="*/ 269875 h 276225"/>
                <a:gd name="connsiteX1" fmla="*/ 200025 w 304800"/>
                <a:gd name="connsiteY1" fmla="*/ 0 h 276225"/>
                <a:gd name="connsiteX2" fmla="*/ 304800 w 304800"/>
                <a:gd name="connsiteY2" fmla="*/ 0 h 276225"/>
                <a:gd name="connsiteX3" fmla="*/ 95250 w 304800"/>
                <a:gd name="connsiteY3" fmla="*/ 276225 h 276225"/>
                <a:gd name="connsiteX4" fmla="*/ 0 w 304800"/>
                <a:gd name="connsiteY4" fmla="*/ 269875 h 276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4800" h="276225">
                  <a:moveTo>
                    <a:pt x="0" y="269875"/>
                  </a:moveTo>
                  <a:lnTo>
                    <a:pt x="200025" y="0"/>
                  </a:lnTo>
                  <a:lnTo>
                    <a:pt x="304800" y="0"/>
                  </a:lnTo>
                  <a:lnTo>
                    <a:pt x="95250" y="276225"/>
                  </a:lnTo>
                  <a:lnTo>
                    <a:pt x="0" y="26987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D7B7FCBB-CE89-8FCA-8E03-343EC1E23E0B}"/>
                </a:ext>
              </a:extLst>
            </p:cNvPr>
            <p:cNvGrpSpPr/>
            <p:nvPr/>
          </p:nvGrpSpPr>
          <p:grpSpPr>
            <a:xfrm>
              <a:off x="3391382" y="1967697"/>
              <a:ext cx="302870" cy="279719"/>
              <a:chOff x="3391382" y="1967697"/>
              <a:chExt cx="302870" cy="279719"/>
            </a:xfrm>
          </p:grpSpPr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1D78E580-E802-3641-1200-0B7A4E411C8E}"/>
                  </a:ext>
                </a:extLst>
              </p:cNvPr>
              <p:cNvCxnSpPr/>
              <p:nvPr/>
            </p:nvCxnSpPr>
            <p:spPr>
              <a:xfrm flipH="1">
                <a:off x="3485907" y="1969624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1731E1F-A03B-BBF1-7D2E-0D544CE10BD6}"/>
                  </a:ext>
                </a:extLst>
              </p:cNvPr>
              <p:cNvCxnSpPr/>
              <p:nvPr/>
            </p:nvCxnSpPr>
            <p:spPr>
              <a:xfrm flipH="1">
                <a:off x="3391382" y="1967697"/>
                <a:ext cx="208345" cy="2777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CE6A971-3111-97BB-B766-E3774408090F}"/>
              </a:ext>
            </a:extLst>
          </p:cNvPr>
          <p:cNvSpPr/>
          <p:nvPr/>
        </p:nvSpPr>
        <p:spPr>
          <a:xfrm>
            <a:off x="1431941" y="21134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Electricity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[from Supply]</a:t>
            </a:r>
          </a:p>
        </p:txBody>
      </p:sp>
    </p:spTree>
    <p:extLst>
      <p:ext uri="{BB962C8B-B14F-4D97-AF65-F5344CB8AC3E}">
        <p14:creationId xmlns:p14="http://schemas.microsoft.com/office/powerpoint/2010/main" val="20507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F59425C-14B0-5548-3D53-4C7928C6EE31}"/>
              </a:ext>
            </a:extLst>
          </p:cNvPr>
          <p:cNvGrpSpPr/>
          <p:nvPr/>
        </p:nvGrpSpPr>
        <p:grpSpPr>
          <a:xfrm>
            <a:off x="1804011" y="2348382"/>
            <a:ext cx="1892431" cy="557762"/>
            <a:chOff x="4681581" y="5627938"/>
            <a:chExt cx="1892431" cy="5577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809BB2-6924-A434-4D83-1F99AD97569E}"/>
                </a:ext>
              </a:extLst>
            </p:cNvPr>
            <p:cNvSpPr/>
            <p:nvPr/>
          </p:nvSpPr>
          <p:spPr>
            <a:xfrm>
              <a:off x="4681581" y="5627938"/>
              <a:ext cx="1892431" cy="376651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8AF709-022A-EBB9-0CD3-4A47A1F03765}"/>
                </a:ext>
              </a:extLst>
            </p:cNvPr>
            <p:cNvSpPr txBox="1"/>
            <p:nvPr/>
          </p:nvSpPr>
          <p:spPr>
            <a:xfrm>
              <a:off x="5494495" y="5939479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7D06E93-1C19-1BF5-CCF8-1315A9D63D6C}"/>
              </a:ext>
            </a:extLst>
          </p:cNvPr>
          <p:cNvGrpSpPr/>
          <p:nvPr/>
        </p:nvGrpSpPr>
        <p:grpSpPr>
          <a:xfrm>
            <a:off x="4256933" y="837621"/>
            <a:ext cx="1892431" cy="592032"/>
            <a:chOff x="7134503" y="3756781"/>
            <a:chExt cx="1892431" cy="5920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A43588-DF3D-81C5-AF26-75FC0F212400}"/>
                </a:ext>
              </a:extLst>
            </p:cNvPr>
            <p:cNvSpPr/>
            <p:nvPr/>
          </p:nvSpPr>
          <p:spPr>
            <a:xfrm>
              <a:off x="7134503" y="3756781"/>
              <a:ext cx="1892431" cy="411715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157E0A2-D162-1DA0-8E01-F2AA694DBFD8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A5B7A97-9985-CEBC-9F12-7C4FF17326AF}"/>
              </a:ext>
            </a:extLst>
          </p:cNvPr>
          <p:cNvGrpSpPr/>
          <p:nvPr/>
        </p:nvGrpSpPr>
        <p:grpSpPr>
          <a:xfrm>
            <a:off x="6466002" y="835677"/>
            <a:ext cx="1892431" cy="579682"/>
            <a:chOff x="9343572" y="3760893"/>
            <a:chExt cx="1892431" cy="57968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232DEDA-5F05-7F6D-4075-EE781845E673}"/>
                </a:ext>
              </a:extLst>
            </p:cNvPr>
            <p:cNvSpPr/>
            <p:nvPr/>
          </p:nvSpPr>
          <p:spPr>
            <a:xfrm>
              <a:off x="9343572" y="3760893"/>
              <a:ext cx="1892431" cy="405010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886518-75B0-BECA-1F96-0C17EAE090AA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3F5A47-698E-C5DD-B46F-55CDDA2EE65D}"/>
              </a:ext>
            </a:extLst>
          </p:cNvPr>
          <p:cNvGrpSpPr/>
          <p:nvPr/>
        </p:nvGrpSpPr>
        <p:grpSpPr>
          <a:xfrm>
            <a:off x="1804010" y="1466414"/>
            <a:ext cx="1892431" cy="641672"/>
            <a:chOff x="4681580" y="4391630"/>
            <a:chExt cx="1892431" cy="64167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106223D-D12A-DFE7-52A7-5A961EF696A7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DAD35F8-14DE-5967-0F8B-708681900866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1DE02B7-B224-EAC7-C2C9-713EC3BB200F}"/>
              </a:ext>
            </a:extLst>
          </p:cNvPr>
          <p:cNvSpPr txBox="1"/>
          <p:nvPr/>
        </p:nvSpPr>
        <p:spPr>
          <a:xfrm>
            <a:off x="946051" y="1457315"/>
            <a:ext cx="907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Power plants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77FB07-F31C-DB49-8E2E-892A49B884BA}"/>
              </a:ext>
            </a:extLst>
          </p:cNvPr>
          <p:cNvSpPr txBox="1"/>
          <p:nvPr/>
        </p:nvSpPr>
        <p:spPr>
          <a:xfrm rot="16200000">
            <a:off x="1966811" y="294376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Electricity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D74FC8-BBEC-D4E7-3BEB-E17ADC9C3A86}"/>
              </a:ext>
            </a:extLst>
          </p:cNvPr>
          <p:cNvSpPr txBox="1"/>
          <p:nvPr/>
        </p:nvSpPr>
        <p:spPr>
          <a:xfrm>
            <a:off x="2125363" y="146967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5CEB61-EAD0-2FCB-8E3A-F1DC93D00C1D}"/>
              </a:ext>
            </a:extLst>
          </p:cNvPr>
          <p:cNvSpPr txBox="1"/>
          <p:nvPr/>
        </p:nvSpPr>
        <p:spPr>
          <a:xfrm>
            <a:off x="568210" y="2318056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Coal]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74E32E-AE04-C46F-DC68-83D0F813071D}"/>
              </a:ext>
            </a:extLst>
          </p:cNvPr>
          <p:cNvSpPr txBox="1"/>
          <p:nvPr/>
        </p:nvSpPr>
        <p:spPr>
          <a:xfrm>
            <a:off x="1841892" y="233041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4B787-1846-6C56-83C2-5091F43D3AF7}"/>
              </a:ext>
            </a:extLst>
          </p:cNvPr>
          <p:cNvSpPr txBox="1"/>
          <p:nvPr/>
        </p:nvSpPr>
        <p:spPr>
          <a:xfrm rot="16200000">
            <a:off x="1844151" y="436152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F55874-8E51-BFC6-8EFA-016E0803BCE8}"/>
              </a:ext>
            </a:extLst>
          </p:cNvPr>
          <p:cNvSpPr txBox="1"/>
          <p:nvPr/>
        </p:nvSpPr>
        <p:spPr>
          <a:xfrm>
            <a:off x="1394232" y="820464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CFA2D3-E981-403F-A76D-7D9F90CDDC18}"/>
              </a:ext>
            </a:extLst>
          </p:cNvPr>
          <p:cNvSpPr txBox="1"/>
          <p:nvPr/>
        </p:nvSpPr>
        <p:spPr>
          <a:xfrm rot="16200000">
            <a:off x="3983362" y="3307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204D43-81FC-C52D-E52C-9E9ED7A50625}"/>
              </a:ext>
            </a:extLst>
          </p:cNvPr>
          <p:cNvSpPr txBox="1"/>
          <p:nvPr/>
        </p:nvSpPr>
        <p:spPr>
          <a:xfrm>
            <a:off x="1111154" y="1015259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Electricity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4C3A33-A689-DEC5-7E5D-0CE5931DB502}"/>
              </a:ext>
            </a:extLst>
          </p:cNvPr>
          <p:cNvSpPr txBox="1"/>
          <p:nvPr/>
        </p:nvSpPr>
        <p:spPr>
          <a:xfrm rot="16200000">
            <a:off x="6206768" y="330700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68C55B-0C6B-7061-DAF0-5EB6CF6584E9}"/>
              </a:ext>
            </a:extLst>
          </p:cNvPr>
          <p:cNvSpPr txBox="1"/>
          <p:nvPr/>
        </p:nvSpPr>
        <p:spPr>
          <a:xfrm>
            <a:off x="4230362" y="832144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54721D-6FBD-D38D-BEBB-19FAB52E846F}"/>
              </a:ext>
            </a:extLst>
          </p:cNvPr>
          <p:cNvSpPr txBox="1"/>
          <p:nvPr/>
        </p:nvSpPr>
        <p:spPr>
          <a:xfrm>
            <a:off x="6486425" y="1010452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E7446B-7F5B-0FE1-3DFB-CC716FF8BD06}"/>
              </a:ext>
            </a:extLst>
          </p:cNvPr>
          <p:cNvSpPr txBox="1"/>
          <p:nvPr/>
        </p:nvSpPr>
        <p:spPr>
          <a:xfrm>
            <a:off x="5370579" y="1877760"/>
            <a:ext cx="62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XCC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CDCEBF-F5C6-657E-34E3-7376DA916F96}"/>
              </a:ext>
            </a:extLst>
          </p:cNvPr>
          <p:cNvGrpSpPr/>
          <p:nvPr/>
        </p:nvGrpSpPr>
        <p:grpSpPr>
          <a:xfrm>
            <a:off x="6574098" y="995033"/>
            <a:ext cx="212036" cy="279719"/>
            <a:chOff x="3391382" y="1967697"/>
            <a:chExt cx="212036" cy="27971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1DE922F-1696-68C0-C8E3-5302829261FA}"/>
                </a:ext>
              </a:extLst>
            </p:cNvPr>
            <p:cNvCxnSpPr>
              <a:cxnSpLocks/>
            </p:cNvCxnSpPr>
            <p:nvPr/>
          </p:nvCxnSpPr>
          <p:spPr>
            <a:xfrm>
              <a:off x="3395073" y="1969624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C34E82A-CF11-6FE7-1820-9886382025B4}"/>
                </a:ext>
              </a:extLst>
            </p:cNvPr>
            <p:cNvCxnSpPr/>
            <p:nvPr/>
          </p:nvCxnSpPr>
          <p:spPr>
            <a:xfrm flipH="1">
              <a:off x="3391382" y="1967697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540F8A-26FB-AD43-0D2D-8CE6EEFC7BC6}"/>
              </a:ext>
            </a:extLst>
          </p:cNvPr>
          <p:cNvGrpSpPr/>
          <p:nvPr/>
        </p:nvGrpSpPr>
        <p:grpSpPr>
          <a:xfrm>
            <a:off x="1805032" y="5897993"/>
            <a:ext cx="1892431" cy="963493"/>
            <a:chOff x="4681581" y="5627938"/>
            <a:chExt cx="1892431" cy="963493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CBE96E-D4A7-4DAD-3D77-AB4FB473D731}"/>
                </a:ext>
              </a:extLst>
            </p:cNvPr>
            <p:cNvSpPr/>
            <p:nvPr/>
          </p:nvSpPr>
          <p:spPr>
            <a:xfrm>
              <a:off x="4681581" y="5627938"/>
              <a:ext cx="1892431" cy="775313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7B5BFF5-D024-92B9-5587-6CAC384828F2}"/>
                </a:ext>
              </a:extLst>
            </p:cNvPr>
            <p:cNvSpPr txBox="1"/>
            <p:nvPr/>
          </p:nvSpPr>
          <p:spPr>
            <a:xfrm>
              <a:off x="5494495" y="6345210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D654A52-0FA7-EE96-D98D-9BE4D62ED4DF}"/>
              </a:ext>
            </a:extLst>
          </p:cNvPr>
          <p:cNvGrpSpPr/>
          <p:nvPr/>
        </p:nvGrpSpPr>
        <p:grpSpPr>
          <a:xfrm>
            <a:off x="4257954" y="3881658"/>
            <a:ext cx="1892431" cy="1097606"/>
            <a:chOff x="7134503" y="3251207"/>
            <a:chExt cx="1892431" cy="109760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AA586A1-38E4-5B3D-3FF3-8461807003AF}"/>
                </a:ext>
              </a:extLst>
            </p:cNvPr>
            <p:cNvSpPr/>
            <p:nvPr/>
          </p:nvSpPr>
          <p:spPr>
            <a:xfrm>
              <a:off x="7134503" y="3251207"/>
              <a:ext cx="1892431" cy="917289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929E944-0F07-8881-C0C0-883246B4F056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E234EC8-3103-861E-6CB7-D948234F9464}"/>
              </a:ext>
            </a:extLst>
          </p:cNvPr>
          <p:cNvGrpSpPr/>
          <p:nvPr/>
        </p:nvGrpSpPr>
        <p:grpSpPr>
          <a:xfrm>
            <a:off x="6467023" y="3887715"/>
            <a:ext cx="1892431" cy="1077255"/>
            <a:chOff x="9343572" y="3263320"/>
            <a:chExt cx="1892431" cy="107725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35065BC-FD6C-DA33-F4D9-6A9D812D98A5}"/>
                </a:ext>
              </a:extLst>
            </p:cNvPr>
            <p:cNvSpPr/>
            <p:nvPr/>
          </p:nvSpPr>
          <p:spPr>
            <a:xfrm>
              <a:off x="9343572" y="3263320"/>
              <a:ext cx="1892431" cy="902584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DAC00C4-4B07-18A6-E5F9-A1C981E8A224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354E870-993C-0E59-6305-D26A9EDA01D8}"/>
              </a:ext>
            </a:extLst>
          </p:cNvPr>
          <p:cNvGrpSpPr/>
          <p:nvPr/>
        </p:nvGrpSpPr>
        <p:grpSpPr>
          <a:xfrm>
            <a:off x="1805031" y="5016025"/>
            <a:ext cx="1892431" cy="641672"/>
            <a:chOff x="4681580" y="4391630"/>
            <a:chExt cx="1892431" cy="64167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250806E-91F1-6DD5-6C82-ECACF08848C6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192D259-AE87-02AB-8338-DC6FB840DA99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6066C495-C3D7-BBD2-5687-0D08280BD76C}"/>
              </a:ext>
            </a:extLst>
          </p:cNvPr>
          <p:cNvSpPr txBox="1"/>
          <p:nvPr/>
        </p:nvSpPr>
        <p:spPr>
          <a:xfrm>
            <a:off x="932644" y="5237049"/>
            <a:ext cx="922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Blast furnace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F7FA408-8D4D-11A7-4148-AC69789760CA}"/>
              </a:ext>
            </a:extLst>
          </p:cNvPr>
          <p:cNvSpPr txBox="1"/>
          <p:nvPr/>
        </p:nvSpPr>
        <p:spPr>
          <a:xfrm>
            <a:off x="336796" y="5867667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Electricity [from Supply]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44AEDF6-CB26-EE13-8B1B-A35761446E4D}"/>
              </a:ext>
            </a:extLst>
          </p:cNvPr>
          <p:cNvSpPr txBox="1"/>
          <p:nvPr/>
        </p:nvSpPr>
        <p:spPr>
          <a:xfrm>
            <a:off x="2260754" y="588002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30A28F1-A50E-1AD9-B979-1F76E076D42E}"/>
              </a:ext>
            </a:extLst>
          </p:cNvPr>
          <p:cNvSpPr txBox="1"/>
          <p:nvPr/>
        </p:nvSpPr>
        <p:spPr>
          <a:xfrm rot="16200000">
            <a:off x="4279955" y="3365579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947071E-4B77-C07A-937D-5317FADAC6C0}"/>
              </a:ext>
            </a:extLst>
          </p:cNvPr>
          <p:cNvSpPr txBox="1"/>
          <p:nvPr/>
        </p:nvSpPr>
        <p:spPr>
          <a:xfrm rot="16200000">
            <a:off x="6159341" y="3347410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14EA2F7-3AB1-1302-D8B8-01D2A296A5E5}"/>
              </a:ext>
            </a:extLst>
          </p:cNvPr>
          <p:cNvSpPr txBox="1"/>
          <p:nvPr/>
        </p:nvSpPr>
        <p:spPr>
          <a:xfrm>
            <a:off x="4540223" y="404263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4E550E2-223D-EE2E-4192-39BA52793CF2}"/>
              </a:ext>
            </a:extLst>
          </p:cNvPr>
          <p:cNvSpPr txBox="1"/>
          <p:nvPr/>
        </p:nvSpPr>
        <p:spPr>
          <a:xfrm>
            <a:off x="6450577" y="456006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F2C106-3C76-4714-6DDC-849C40CF0CA8}"/>
              </a:ext>
            </a:extLst>
          </p:cNvPr>
          <p:cNvSpPr txBox="1"/>
          <p:nvPr/>
        </p:nvSpPr>
        <p:spPr>
          <a:xfrm>
            <a:off x="5363552" y="5427371"/>
            <a:ext cx="643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BCC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6580A3A-71FD-E40D-7337-CADE7FDCF47B}"/>
              </a:ext>
            </a:extLst>
          </p:cNvPr>
          <p:cNvGrpSpPr/>
          <p:nvPr/>
        </p:nvGrpSpPr>
        <p:grpSpPr>
          <a:xfrm>
            <a:off x="2348294" y="5858716"/>
            <a:ext cx="212036" cy="279719"/>
            <a:chOff x="3391382" y="1967697"/>
            <a:chExt cx="212036" cy="279719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C9142DC-3F53-8068-E501-224100067D1A}"/>
                </a:ext>
              </a:extLst>
            </p:cNvPr>
            <p:cNvCxnSpPr>
              <a:cxnSpLocks/>
            </p:cNvCxnSpPr>
            <p:nvPr/>
          </p:nvCxnSpPr>
          <p:spPr>
            <a:xfrm>
              <a:off x="3395073" y="1969624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6F46753-0951-3866-A143-5A6CE19F3C27}"/>
                </a:ext>
              </a:extLst>
            </p:cNvPr>
            <p:cNvCxnSpPr/>
            <p:nvPr/>
          </p:nvCxnSpPr>
          <p:spPr>
            <a:xfrm flipH="1">
              <a:off x="3391382" y="1967697"/>
              <a:ext cx="208345" cy="2777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98EF4A17-8345-8715-00E3-7199594689BF}"/>
              </a:ext>
            </a:extLst>
          </p:cNvPr>
          <p:cNvSpPr txBox="1"/>
          <p:nvPr/>
        </p:nvSpPr>
        <p:spPr>
          <a:xfrm>
            <a:off x="947788" y="405272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Electricity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1B931D7-292C-3E82-D4A6-133CF87B15E6}"/>
              </a:ext>
            </a:extLst>
          </p:cNvPr>
          <p:cNvSpPr txBox="1"/>
          <p:nvPr/>
        </p:nvSpPr>
        <p:spPr>
          <a:xfrm rot="16200000">
            <a:off x="2015257" y="3470523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Electricity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1DE5656-02CC-7CB6-40CF-F8D6A7F83E1D}"/>
              </a:ext>
            </a:extLst>
          </p:cNvPr>
          <p:cNvSpPr txBox="1"/>
          <p:nvPr/>
        </p:nvSpPr>
        <p:spPr>
          <a:xfrm>
            <a:off x="247026" y="6085405"/>
            <a:ext cx="1595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Limestone]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253F1CA-AFD3-F287-61B5-1B31B16E7A91}"/>
              </a:ext>
            </a:extLst>
          </p:cNvPr>
          <p:cNvSpPr txBox="1"/>
          <p:nvPr/>
        </p:nvSpPr>
        <p:spPr>
          <a:xfrm>
            <a:off x="405724" y="6283727"/>
            <a:ext cx="1436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Iron ore]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8F3B39A-F12C-056B-0D87-F113B82EFDD8}"/>
              </a:ext>
            </a:extLst>
          </p:cNvPr>
          <p:cNvSpPr txBox="1"/>
          <p:nvPr/>
        </p:nvSpPr>
        <p:spPr>
          <a:xfrm>
            <a:off x="599687" y="6466405"/>
            <a:ext cx="1242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Coke [from Supply]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AD94F8-C4EA-A02C-A122-B2D45438064F}"/>
              </a:ext>
            </a:extLst>
          </p:cNvPr>
          <p:cNvSpPr txBox="1"/>
          <p:nvPr/>
        </p:nvSpPr>
        <p:spPr>
          <a:xfrm rot="16200000">
            <a:off x="3255692" y="3528392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47D4AC-043B-5E85-1356-D0E576477610}"/>
              </a:ext>
            </a:extLst>
          </p:cNvPr>
          <p:cNvSpPr txBox="1"/>
          <p:nvPr/>
        </p:nvSpPr>
        <p:spPr>
          <a:xfrm rot="16200000">
            <a:off x="2290907" y="3440227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C762FB-6E13-721B-F8FA-C1239E4CFF70}"/>
              </a:ext>
            </a:extLst>
          </p:cNvPr>
          <p:cNvSpPr txBox="1"/>
          <p:nvPr/>
        </p:nvSpPr>
        <p:spPr>
          <a:xfrm rot="16200000">
            <a:off x="2662008" y="3519575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50F2D14-D91F-933A-1F60-6A44F2824090}"/>
              </a:ext>
            </a:extLst>
          </p:cNvPr>
          <p:cNvSpPr txBox="1"/>
          <p:nvPr/>
        </p:nvSpPr>
        <p:spPr>
          <a:xfrm>
            <a:off x="3330061" y="5249405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414160-73F1-42CE-0065-D331586B8250}"/>
              </a:ext>
            </a:extLst>
          </p:cNvPr>
          <p:cNvSpPr txBox="1"/>
          <p:nvPr/>
        </p:nvSpPr>
        <p:spPr>
          <a:xfrm>
            <a:off x="2452506" y="6085405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0.76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E17E908-8332-4BAD-E9E4-2C4CB033C53D}"/>
              </a:ext>
            </a:extLst>
          </p:cNvPr>
          <p:cNvSpPr txBox="1"/>
          <p:nvPr/>
        </p:nvSpPr>
        <p:spPr>
          <a:xfrm>
            <a:off x="2773480" y="6283725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0.24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A62FAB8-BD5B-5DDC-955B-D8EEF670395A}"/>
              </a:ext>
            </a:extLst>
          </p:cNvPr>
          <p:cNvSpPr txBox="1"/>
          <p:nvPr/>
        </p:nvSpPr>
        <p:spPr>
          <a:xfrm>
            <a:off x="3033872" y="6465394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21.3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762830-5575-3B99-CC22-F251CCC105A5}"/>
              </a:ext>
            </a:extLst>
          </p:cNvPr>
          <p:cNvSpPr txBox="1"/>
          <p:nvPr/>
        </p:nvSpPr>
        <p:spPr>
          <a:xfrm rot="16200000">
            <a:off x="3013236" y="3587703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4D186A6-B41D-3987-6E1A-1F01F2ED28F8}"/>
              </a:ext>
            </a:extLst>
          </p:cNvPr>
          <p:cNvSpPr txBox="1"/>
          <p:nvPr/>
        </p:nvSpPr>
        <p:spPr>
          <a:xfrm>
            <a:off x="923339" y="4204248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Limestone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F137054-58EB-917D-8F25-CE7E8F432811}"/>
              </a:ext>
            </a:extLst>
          </p:cNvPr>
          <p:cNvSpPr txBox="1"/>
          <p:nvPr/>
        </p:nvSpPr>
        <p:spPr>
          <a:xfrm>
            <a:off x="1082493" y="4350208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Iron ore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474CC7B-FC95-21A9-9402-CB44E7AC2CD4}"/>
              </a:ext>
            </a:extLst>
          </p:cNvPr>
          <p:cNvSpPr txBox="1"/>
          <p:nvPr/>
        </p:nvSpPr>
        <p:spPr>
          <a:xfrm>
            <a:off x="1215719" y="4491004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Coke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385390B-3C6A-980B-AA54-F0B1270282C7}"/>
              </a:ext>
            </a:extLst>
          </p:cNvPr>
          <p:cNvSpPr txBox="1"/>
          <p:nvPr/>
        </p:nvSpPr>
        <p:spPr>
          <a:xfrm>
            <a:off x="1106952" y="4625472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Pig iron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EC556A-D1EE-F539-0635-283329116A61}"/>
              </a:ext>
            </a:extLst>
          </p:cNvPr>
          <p:cNvSpPr txBox="1"/>
          <p:nvPr/>
        </p:nvSpPr>
        <p:spPr>
          <a:xfrm>
            <a:off x="4503622" y="4162237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0.76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9CAAA37-7EE0-0753-8761-3FE4DC4EBEF4}"/>
              </a:ext>
            </a:extLst>
          </p:cNvPr>
          <p:cNvSpPr txBox="1"/>
          <p:nvPr/>
        </p:nvSpPr>
        <p:spPr>
          <a:xfrm>
            <a:off x="4503623" y="4280829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0.24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A88729A-B82A-9E3B-2B5D-D80B187BE7C6}"/>
              </a:ext>
            </a:extLst>
          </p:cNvPr>
          <p:cNvSpPr txBox="1"/>
          <p:nvPr/>
        </p:nvSpPr>
        <p:spPr>
          <a:xfrm>
            <a:off x="4503623" y="4409005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21.3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F3BAB56-C968-A50D-EA8A-2D9BAE485B69}"/>
              </a:ext>
            </a:extLst>
          </p:cNvPr>
          <p:cNvSpPr txBox="1"/>
          <p:nvPr/>
        </p:nvSpPr>
        <p:spPr>
          <a:xfrm rot="16200000">
            <a:off x="1844151" y="3606075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E67A3D8-8A02-FDC4-C7B5-67B2F3334A38}"/>
              </a:ext>
            </a:extLst>
          </p:cNvPr>
          <p:cNvSpPr txBox="1"/>
          <p:nvPr/>
        </p:nvSpPr>
        <p:spPr>
          <a:xfrm>
            <a:off x="1236785" y="3908835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95EF922-667D-E3F1-F3A0-0B33E5F10C1D}"/>
              </a:ext>
            </a:extLst>
          </p:cNvPr>
          <p:cNvSpPr txBox="1"/>
          <p:nvPr/>
        </p:nvSpPr>
        <p:spPr>
          <a:xfrm rot="16200000">
            <a:off x="4279955" y="325801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5171F9D-A9AB-3822-DB20-CCB59F74B10F}"/>
              </a:ext>
            </a:extLst>
          </p:cNvPr>
          <p:cNvSpPr txBox="1"/>
          <p:nvPr/>
        </p:nvSpPr>
        <p:spPr>
          <a:xfrm rot="16200000">
            <a:off x="3255692" y="349134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10DFCA-AD2A-57D2-935B-8C71B3B032F1}"/>
              </a:ext>
            </a:extLst>
          </p:cNvPr>
          <p:cNvSpPr txBox="1"/>
          <p:nvPr/>
        </p:nvSpPr>
        <p:spPr>
          <a:xfrm rot="16200000">
            <a:off x="2290907" y="260969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330702A-59E9-E872-2A14-591F0F959654}"/>
              </a:ext>
            </a:extLst>
          </p:cNvPr>
          <p:cNvSpPr txBox="1"/>
          <p:nvPr/>
        </p:nvSpPr>
        <p:spPr>
          <a:xfrm rot="16200000">
            <a:off x="2662008" y="340317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870988A-2BD4-B958-6B1C-701CE6097E35}"/>
              </a:ext>
            </a:extLst>
          </p:cNvPr>
          <p:cNvSpPr txBox="1"/>
          <p:nvPr/>
        </p:nvSpPr>
        <p:spPr>
          <a:xfrm rot="16200000">
            <a:off x="3013236" y="408445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4DBAD2F-45BC-6DD2-A171-13A7F226B733}"/>
              </a:ext>
            </a:extLst>
          </p:cNvPr>
          <p:cNvSpPr txBox="1"/>
          <p:nvPr/>
        </p:nvSpPr>
        <p:spPr>
          <a:xfrm rot="16200000">
            <a:off x="3983362" y="3378700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</p:spTree>
    <p:extLst>
      <p:ext uri="{BB962C8B-B14F-4D97-AF65-F5344CB8AC3E}">
        <p14:creationId xmlns:p14="http://schemas.microsoft.com/office/powerpoint/2010/main" val="284204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BA767-EE03-5C76-A257-E33B02430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6EAE1155-CF78-BE4F-B08E-57764A79229C}"/>
              </a:ext>
            </a:extLst>
          </p:cNvPr>
          <p:cNvGrpSpPr/>
          <p:nvPr/>
        </p:nvGrpSpPr>
        <p:grpSpPr>
          <a:xfrm>
            <a:off x="1805032" y="3772659"/>
            <a:ext cx="1892431" cy="1138915"/>
            <a:chOff x="4681581" y="5452516"/>
            <a:chExt cx="1892431" cy="113891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D5A6976-EC1D-EF4F-4CAD-1C742AB6B5EB}"/>
                </a:ext>
              </a:extLst>
            </p:cNvPr>
            <p:cNvSpPr/>
            <p:nvPr/>
          </p:nvSpPr>
          <p:spPr>
            <a:xfrm>
              <a:off x="4681581" y="5452516"/>
              <a:ext cx="1892431" cy="950736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4E7DD0B-1746-0311-779E-F4668F051C98}"/>
                </a:ext>
              </a:extLst>
            </p:cNvPr>
            <p:cNvSpPr txBox="1"/>
            <p:nvPr/>
          </p:nvSpPr>
          <p:spPr>
            <a:xfrm>
              <a:off x="5494495" y="6345210"/>
              <a:ext cx="2664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R</a:t>
              </a:r>
              <a:endParaRPr lang="en-US" sz="10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3B5D2DB-E8C4-2AA9-B372-109678E258C7}"/>
              </a:ext>
            </a:extLst>
          </p:cNvPr>
          <p:cNvGrpSpPr/>
          <p:nvPr/>
        </p:nvGrpSpPr>
        <p:grpSpPr>
          <a:xfrm>
            <a:off x="4257954" y="1931746"/>
            <a:ext cx="1892431" cy="1097606"/>
            <a:chOff x="7134503" y="3251207"/>
            <a:chExt cx="1892431" cy="109760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73557FB-AC8F-7AE8-B6A0-1AC07FD24579}"/>
                </a:ext>
              </a:extLst>
            </p:cNvPr>
            <p:cNvSpPr/>
            <p:nvPr/>
          </p:nvSpPr>
          <p:spPr>
            <a:xfrm>
              <a:off x="7134503" y="3251207"/>
              <a:ext cx="1892431" cy="917289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5EE3D54-7850-A020-F8E7-6A810CCB2E1C}"/>
                </a:ext>
              </a:extLst>
            </p:cNvPr>
            <p:cNvSpPr txBox="1"/>
            <p:nvPr/>
          </p:nvSpPr>
          <p:spPr>
            <a:xfrm>
              <a:off x="7947302" y="4102592"/>
              <a:ext cx="2744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U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A334619-746A-0F4D-1DE7-7D7A19A05753}"/>
              </a:ext>
            </a:extLst>
          </p:cNvPr>
          <p:cNvGrpSpPr/>
          <p:nvPr/>
        </p:nvGrpSpPr>
        <p:grpSpPr>
          <a:xfrm>
            <a:off x="6467023" y="1937803"/>
            <a:ext cx="1892431" cy="1077255"/>
            <a:chOff x="9343572" y="3263320"/>
            <a:chExt cx="1892431" cy="1077255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A6555C1-FB44-71CF-BD60-932E5A2ED341}"/>
                </a:ext>
              </a:extLst>
            </p:cNvPr>
            <p:cNvSpPr/>
            <p:nvPr/>
          </p:nvSpPr>
          <p:spPr>
            <a:xfrm>
              <a:off x="9343572" y="3263320"/>
              <a:ext cx="1892431" cy="902584"/>
            </a:xfrm>
            <a:prstGeom prst="rect">
              <a:avLst/>
            </a:prstGeom>
            <a:solidFill>
              <a:srgbClr val="FFB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3CBFDF-E795-670F-B620-8D30A295707E}"/>
                </a:ext>
              </a:extLst>
            </p:cNvPr>
            <p:cNvSpPr txBox="1"/>
            <p:nvPr/>
          </p:nvSpPr>
          <p:spPr>
            <a:xfrm>
              <a:off x="10179412" y="4094354"/>
              <a:ext cx="2600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Y</a:t>
              </a:r>
              <a:endParaRPr lang="en-US" sz="10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4B43259-D892-FDFE-6C99-6C5156CEB0FA}"/>
              </a:ext>
            </a:extLst>
          </p:cNvPr>
          <p:cNvGrpSpPr/>
          <p:nvPr/>
        </p:nvGrpSpPr>
        <p:grpSpPr>
          <a:xfrm>
            <a:off x="1805031" y="3066113"/>
            <a:ext cx="1892431" cy="641672"/>
            <a:chOff x="4681580" y="4391630"/>
            <a:chExt cx="1892431" cy="641672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F3DE884-C896-C8DB-6E11-054E0097C8A4}"/>
                </a:ext>
              </a:extLst>
            </p:cNvPr>
            <p:cNvSpPr/>
            <p:nvPr/>
          </p:nvSpPr>
          <p:spPr>
            <a:xfrm>
              <a:off x="4681580" y="4391630"/>
              <a:ext cx="1892431" cy="435744"/>
            </a:xfrm>
            <a:prstGeom prst="rect">
              <a:avLst/>
            </a:prstGeom>
            <a:solidFill>
              <a:srgbClr val="FFF5C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B35739D-3FEE-181E-5C46-139C151DDFA9}"/>
                </a:ext>
              </a:extLst>
            </p:cNvPr>
            <p:cNvSpPr txBox="1"/>
            <p:nvPr/>
          </p:nvSpPr>
          <p:spPr>
            <a:xfrm>
              <a:off x="5496222" y="4787081"/>
              <a:ext cx="26321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/>
                <a:t>V</a:t>
              </a:r>
              <a:endParaRPr lang="en-US" sz="1000" dirty="0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BB14C69-F2C8-61EF-F119-09D24A0D5F72}"/>
              </a:ext>
            </a:extLst>
          </p:cNvPr>
          <p:cNvSpPr txBox="1"/>
          <p:nvPr/>
        </p:nvSpPr>
        <p:spPr>
          <a:xfrm>
            <a:off x="932644" y="3268964"/>
            <a:ext cx="9220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Blast furnace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37DD389-E7C0-7454-44DD-6BA131B7058A}"/>
              </a:ext>
            </a:extLst>
          </p:cNvPr>
          <p:cNvSpPr txBox="1"/>
          <p:nvPr/>
        </p:nvSpPr>
        <p:spPr>
          <a:xfrm>
            <a:off x="336796" y="3917755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Electricity [from Supply]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015D-201A-C8BA-E09E-86D3DE3AA11E}"/>
              </a:ext>
            </a:extLst>
          </p:cNvPr>
          <p:cNvSpPr txBox="1"/>
          <p:nvPr/>
        </p:nvSpPr>
        <p:spPr>
          <a:xfrm>
            <a:off x="2188085" y="393011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6A8876-C62C-5BA4-39C6-22CF3915D653}"/>
              </a:ext>
            </a:extLst>
          </p:cNvPr>
          <p:cNvSpPr txBox="1"/>
          <p:nvPr/>
        </p:nvSpPr>
        <p:spPr>
          <a:xfrm rot="16200000">
            <a:off x="4279955" y="1415667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Blast furnace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F86A67-29F4-29B3-6D30-F39371D895D5}"/>
              </a:ext>
            </a:extLst>
          </p:cNvPr>
          <p:cNvSpPr txBox="1"/>
          <p:nvPr/>
        </p:nvSpPr>
        <p:spPr>
          <a:xfrm rot="16200000">
            <a:off x="6159341" y="1397498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Iron and steel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B6468F-58BC-2669-C10C-FF8ED9BE1A3A}"/>
              </a:ext>
            </a:extLst>
          </p:cNvPr>
          <p:cNvSpPr txBox="1"/>
          <p:nvPr/>
        </p:nvSpPr>
        <p:spPr>
          <a:xfrm>
            <a:off x="4540223" y="2092721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100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88C97F2-E2F6-71DF-6CBC-B49FB920632F}"/>
              </a:ext>
            </a:extLst>
          </p:cNvPr>
          <p:cNvSpPr txBox="1"/>
          <p:nvPr/>
        </p:nvSpPr>
        <p:spPr>
          <a:xfrm>
            <a:off x="6450577" y="2610151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DDEBD9-2536-E540-D71C-FBA349D72E8B}"/>
              </a:ext>
            </a:extLst>
          </p:cNvPr>
          <p:cNvSpPr txBox="1"/>
          <p:nvPr/>
        </p:nvSpPr>
        <p:spPr>
          <a:xfrm>
            <a:off x="5305299" y="3477459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BXCC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47D4C1-0C09-E1EC-1F30-77DDE4D0DF66}"/>
              </a:ext>
            </a:extLst>
          </p:cNvPr>
          <p:cNvSpPr txBox="1"/>
          <p:nvPr/>
        </p:nvSpPr>
        <p:spPr>
          <a:xfrm>
            <a:off x="947788" y="2102815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Electricity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CC35F5-FE45-1110-2872-EE5B91F1988C}"/>
              </a:ext>
            </a:extLst>
          </p:cNvPr>
          <p:cNvSpPr txBox="1"/>
          <p:nvPr/>
        </p:nvSpPr>
        <p:spPr>
          <a:xfrm rot="16200000">
            <a:off x="2015257" y="1509594"/>
            <a:ext cx="73609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Electricity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A0A84A-E9C0-B767-A9FB-9C52DA188298}"/>
              </a:ext>
            </a:extLst>
          </p:cNvPr>
          <p:cNvSpPr txBox="1"/>
          <p:nvPr/>
        </p:nvSpPr>
        <p:spPr>
          <a:xfrm>
            <a:off x="247026" y="4135493"/>
            <a:ext cx="15953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Limestone]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219C8FF-F106-6695-C9E0-DC736D2FCC91}"/>
              </a:ext>
            </a:extLst>
          </p:cNvPr>
          <p:cNvSpPr txBox="1"/>
          <p:nvPr/>
        </p:nvSpPr>
        <p:spPr>
          <a:xfrm>
            <a:off x="405724" y="4333815"/>
            <a:ext cx="14366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Iron ore]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268E4D-81C2-C16E-1785-D46AD36F0E23}"/>
              </a:ext>
            </a:extLst>
          </p:cNvPr>
          <p:cNvSpPr txBox="1"/>
          <p:nvPr/>
        </p:nvSpPr>
        <p:spPr>
          <a:xfrm>
            <a:off x="599687" y="4516493"/>
            <a:ext cx="12426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Coke [from Supply]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4AD4C0-E39C-1744-19D7-800D8BA99533}"/>
              </a:ext>
            </a:extLst>
          </p:cNvPr>
          <p:cNvSpPr txBox="1"/>
          <p:nvPr/>
        </p:nvSpPr>
        <p:spPr>
          <a:xfrm rot="16200000">
            <a:off x="3255692" y="157848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Pig iron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2DDB8D-A372-6814-9FB9-E6BB81CB8600}"/>
              </a:ext>
            </a:extLst>
          </p:cNvPr>
          <p:cNvSpPr txBox="1"/>
          <p:nvPr/>
        </p:nvSpPr>
        <p:spPr>
          <a:xfrm rot="16200000">
            <a:off x="2290907" y="1490315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Limestone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CEC185-1D7B-EE82-C764-32B707792E66}"/>
              </a:ext>
            </a:extLst>
          </p:cNvPr>
          <p:cNvSpPr txBox="1"/>
          <p:nvPr/>
        </p:nvSpPr>
        <p:spPr>
          <a:xfrm rot="16200000">
            <a:off x="2662008" y="1569663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Iron ore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B8930CD-6385-22EC-8674-1AF326FEFD2A}"/>
              </a:ext>
            </a:extLst>
          </p:cNvPr>
          <p:cNvSpPr txBox="1"/>
          <p:nvPr/>
        </p:nvSpPr>
        <p:spPr>
          <a:xfrm>
            <a:off x="3330061" y="3281320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13.1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964DD6-5179-4BAB-DCD8-B1F5AE5ABBB2}"/>
              </a:ext>
            </a:extLst>
          </p:cNvPr>
          <p:cNvSpPr txBox="1"/>
          <p:nvPr/>
        </p:nvSpPr>
        <p:spPr>
          <a:xfrm>
            <a:off x="2452506" y="413549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0.76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781092C-C262-0177-DF8E-9709955DC06C}"/>
              </a:ext>
            </a:extLst>
          </p:cNvPr>
          <p:cNvSpPr txBox="1"/>
          <p:nvPr/>
        </p:nvSpPr>
        <p:spPr>
          <a:xfrm>
            <a:off x="2773480" y="4333813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0.24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F835222-B79C-1989-1CA5-E8EA3B882727}"/>
              </a:ext>
            </a:extLst>
          </p:cNvPr>
          <p:cNvSpPr txBox="1"/>
          <p:nvPr/>
        </p:nvSpPr>
        <p:spPr>
          <a:xfrm>
            <a:off x="3033872" y="4515482"/>
            <a:ext cx="4283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21.3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19524F5-53BA-A9CB-9035-15CD7541DB2A}"/>
              </a:ext>
            </a:extLst>
          </p:cNvPr>
          <p:cNvSpPr txBox="1"/>
          <p:nvPr/>
        </p:nvSpPr>
        <p:spPr>
          <a:xfrm rot="16200000">
            <a:off x="3013236" y="1637791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000" dirty="0"/>
              <a:t>Coke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1328D0-29BE-B259-0497-D31BF6AF3874}"/>
              </a:ext>
            </a:extLst>
          </p:cNvPr>
          <p:cNvSpPr txBox="1"/>
          <p:nvPr/>
        </p:nvSpPr>
        <p:spPr>
          <a:xfrm>
            <a:off x="923339" y="2254336"/>
            <a:ext cx="76815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Limestone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913777-63B8-4027-5EA4-224CA404A6B8}"/>
              </a:ext>
            </a:extLst>
          </p:cNvPr>
          <p:cNvSpPr txBox="1"/>
          <p:nvPr/>
        </p:nvSpPr>
        <p:spPr>
          <a:xfrm>
            <a:off x="1082493" y="2400296"/>
            <a:ext cx="609462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Iron ore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99E9B94-8E19-84BC-DC00-55D8BB028353}"/>
              </a:ext>
            </a:extLst>
          </p:cNvPr>
          <p:cNvSpPr txBox="1"/>
          <p:nvPr/>
        </p:nvSpPr>
        <p:spPr>
          <a:xfrm>
            <a:off x="1215719" y="2541092"/>
            <a:ext cx="473206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000" dirty="0"/>
              <a:t>Coke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4FF7A6A-DE59-F76F-98EB-525AF7F00471}"/>
              </a:ext>
            </a:extLst>
          </p:cNvPr>
          <p:cNvSpPr txBox="1"/>
          <p:nvPr/>
        </p:nvSpPr>
        <p:spPr>
          <a:xfrm>
            <a:off x="1106952" y="2675560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Pig iron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E4850D-18E7-0CDE-EBE6-F5EBCED1C536}"/>
              </a:ext>
            </a:extLst>
          </p:cNvPr>
          <p:cNvSpPr txBox="1"/>
          <p:nvPr/>
        </p:nvSpPr>
        <p:spPr>
          <a:xfrm>
            <a:off x="4503622" y="2224437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0.76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E7F3AB-671F-0162-6E40-8781E4A4DB7D}"/>
              </a:ext>
            </a:extLst>
          </p:cNvPr>
          <p:cNvSpPr txBox="1"/>
          <p:nvPr/>
        </p:nvSpPr>
        <p:spPr>
          <a:xfrm>
            <a:off x="4503623" y="2355140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0.24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D4E3E17C-13E8-0179-50F2-372719A492AD}"/>
              </a:ext>
            </a:extLst>
          </p:cNvPr>
          <p:cNvSpPr txBox="1"/>
          <p:nvPr/>
        </p:nvSpPr>
        <p:spPr>
          <a:xfrm>
            <a:off x="4503623" y="2489373"/>
            <a:ext cx="428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21.3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63F9BF6-5E0A-2253-1E88-7DFC94181BB8}"/>
              </a:ext>
            </a:extLst>
          </p:cNvPr>
          <p:cNvSpPr txBox="1"/>
          <p:nvPr/>
        </p:nvSpPr>
        <p:spPr>
          <a:xfrm rot="16200000">
            <a:off x="1844151" y="1656163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Coal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E248EBB-9222-5180-FA19-87116F3A4DAB}"/>
              </a:ext>
            </a:extLst>
          </p:cNvPr>
          <p:cNvSpPr txBox="1"/>
          <p:nvPr/>
        </p:nvSpPr>
        <p:spPr>
          <a:xfrm>
            <a:off x="1236785" y="1958923"/>
            <a:ext cx="4459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Coal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0D04491-42EC-DB36-7D4B-08D0EF2ED357}"/>
              </a:ext>
            </a:extLst>
          </p:cNvPr>
          <p:cNvSpPr txBox="1"/>
          <p:nvPr/>
        </p:nvSpPr>
        <p:spPr>
          <a:xfrm rot="16200000">
            <a:off x="3983362" y="1428788"/>
            <a:ext cx="9076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Power plants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504390-2B3C-2DC3-1E5F-9B232418D331}"/>
              </a:ext>
            </a:extLst>
          </p:cNvPr>
          <p:cNvSpPr txBox="1"/>
          <p:nvPr/>
        </p:nvSpPr>
        <p:spPr>
          <a:xfrm>
            <a:off x="946051" y="3056337"/>
            <a:ext cx="90762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Power plants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6BCE15-B22F-7C16-C0AA-709EDCBB0BBB}"/>
              </a:ext>
            </a:extLst>
          </p:cNvPr>
          <p:cNvSpPr txBox="1"/>
          <p:nvPr/>
        </p:nvSpPr>
        <p:spPr>
          <a:xfrm>
            <a:off x="2125363" y="3068693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100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8C6CA4-584F-634D-B127-CBF365708893}"/>
              </a:ext>
            </a:extLst>
          </p:cNvPr>
          <p:cNvSpPr txBox="1"/>
          <p:nvPr/>
        </p:nvSpPr>
        <p:spPr>
          <a:xfrm>
            <a:off x="568210" y="3722961"/>
            <a:ext cx="12731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Resources [of Coal]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8B9FBAD-2C49-C934-835A-852083EAD454}"/>
              </a:ext>
            </a:extLst>
          </p:cNvPr>
          <p:cNvSpPr txBox="1"/>
          <p:nvPr/>
        </p:nvSpPr>
        <p:spPr>
          <a:xfrm>
            <a:off x="1841892" y="3735317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7EA044-38C2-C8D3-2503-AD74F77DB4BA}"/>
              </a:ext>
            </a:extLst>
          </p:cNvPr>
          <p:cNvSpPr txBox="1"/>
          <p:nvPr/>
        </p:nvSpPr>
        <p:spPr>
          <a:xfrm>
            <a:off x="4230362" y="1936288"/>
            <a:ext cx="39145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/>
              <a:t>300</a:t>
            </a:r>
          </a:p>
        </p:txBody>
      </p:sp>
    </p:spTree>
    <p:extLst>
      <p:ext uri="{BB962C8B-B14F-4D97-AF65-F5344CB8AC3E}">
        <p14:creationId xmlns:p14="http://schemas.microsoft.com/office/powerpoint/2010/main" val="4092285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FB83-EC1D-BDFD-AFC0-557928DB9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800C03E-B9F1-CFE0-3AD1-63A72405530F}"/>
              </a:ext>
            </a:extLst>
          </p:cNvPr>
          <p:cNvSpPr/>
          <p:nvPr/>
        </p:nvSpPr>
        <p:spPr>
          <a:xfrm>
            <a:off x="1562838" y="2151349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Coal]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259E70B-24DA-D6B1-B954-F5DCBCFBC407}"/>
              </a:ext>
            </a:extLst>
          </p:cNvPr>
          <p:cNvSpPr/>
          <p:nvPr/>
        </p:nvSpPr>
        <p:spPr>
          <a:xfrm>
            <a:off x="2992395" y="2159587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Power plants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3D47D3-17F2-A139-C14D-6C2167698C7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47127" y="2422275"/>
            <a:ext cx="545268" cy="82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BDE8CBA-8EA6-D5D5-EAF3-BFEA05E91746}"/>
              </a:ext>
            </a:extLst>
          </p:cNvPr>
          <p:cNvSpPr txBox="1"/>
          <p:nvPr/>
        </p:nvSpPr>
        <p:spPr>
          <a:xfrm>
            <a:off x="2460821" y="2225418"/>
            <a:ext cx="445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Coal</a:t>
            </a:r>
          </a:p>
          <a:p>
            <a:pPr algn="ctr"/>
            <a:r>
              <a:rPr lang="en-US" sz="1000" dirty="0"/>
              <a:t>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DE48C6-53EC-D6BF-65FF-EA24A48A1F7B}"/>
              </a:ext>
            </a:extLst>
          </p:cNvPr>
          <p:cNvSpPr txBox="1"/>
          <p:nvPr/>
        </p:nvSpPr>
        <p:spPr>
          <a:xfrm>
            <a:off x="3840116" y="2228002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Electricity</a:t>
            </a:r>
          </a:p>
          <a:p>
            <a:pPr algn="ctr"/>
            <a:r>
              <a:rPr lang="en-US" sz="1000" dirty="0"/>
              <a:t>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874394-A1F1-201F-2015-B7A326BD0053}"/>
              </a:ext>
            </a:extLst>
          </p:cNvPr>
          <p:cNvSpPr txBox="1"/>
          <p:nvPr/>
        </p:nvSpPr>
        <p:spPr>
          <a:xfrm rot="16200000">
            <a:off x="653554" y="3219345"/>
            <a:ext cx="760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BXCC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44154D2-646B-A4A3-7905-E8FE0FD6A7B6}"/>
              </a:ext>
            </a:extLst>
          </p:cNvPr>
          <p:cNvSpPr/>
          <p:nvPr/>
        </p:nvSpPr>
        <p:spPr>
          <a:xfrm>
            <a:off x="1431941" y="2799215"/>
            <a:ext cx="1009181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Iron ore]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BBC0639-D358-4E9D-5045-D3947AC60A4A}"/>
              </a:ext>
            </a:extLst>
          </p:cNvPr>
          <p:cNvSpPr/>
          <p:nvPr/>
        </p:nvSpPr>
        <p:spPr>
          <a:xfrm>
            <a:off x="1363437" y="3485015"/>
            <a:ext cx="107768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Limestone]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5D56897-CFF3-441C-C8CF-8CB8EA935126}"/>
              </a:ext>
            </a:extLst>
          </p:cNvPr>
          <p:cNvSpPr/>
          <p:nvPr/>
        </p:nvSpPr>
        <p:spPr>
          <a:xfrm>
            <a:off x="1459407" y="4165373"/>
            <a:ext cx="981716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</a:t>
            </a:r>
          </a:p>
          <a:p>
            <a:pPr algn="ctr"/>
            <a:r>
              <a:rPr lang="en-US" sz="1000">
                <a:solidFill>
                  <a:schemeClr val="tx1"/>
                </a:solidFill>
              </a:rPr>
              <a:t>[from Supply]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2D2FBD4-444B-3E9A-05EB-D9FCE1D23DBE}"/>
              </a:ext>
            </a:extLst>
          </p:cNvPr>
          <p:cNvSpPr/>
          <p:nvPr/>
        </p:nvSpPr>
        <p:spPr>
          <a:xfrm>
            <a:off x="4260510" y="3488681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Blast furnace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C4542A-0AE0-74B1-03C8-32AF6F6A691F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2441122" y="3070141"/>
            <a:ext cx="1809930" cy="5147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4B1F48-2CEB-1738-EC34-7698562C6E2F}"/>
              </a:ext>
            </a:extLst>
          </p:cNvPr>
          <p:cNvCxnSpPr>
            <a:cxnSpLocks/>
            <a:stCxn id="21" idx="3"/>
            <a:endCxn id="2" idx="1"/>
          </p:cNvCxnSpPr>
          <p:nvPr/>
        </p:nvCxnSpPr>
        <p:spPr>
          <a:xfrm>
            <a:off x="2441123" y="3755941"/>
            <a:ext cx="1819387" cy="3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DE0FBE-AF31-9BC5-6271-B27907483F8D}"/>
              </a:ext>
            </a:extLst>
          </p:cNvPr>
          <p:cNvCxnSpPr>
            <a:cxnSpLocks/>
          </p:cNvCxnSpPr>
          <p:nvPr/>
        </p:nvCxnSpPr>
        <p:spPr>
          <a:xfrm flipV="1">
            <a:off x="2441124" y="3936159"/>
            <a:ext cx="1809928" cy="505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794618-F3EA-E7CC-4893-7D61B811E067}"/>
              </a:ext>
            </a:extLst>
          </p:cNvPr>
          <p:cNvSpPr txBox="1"/>
          <p:nvPr/>
        </p:nvSpPr>
        <p:spPr>
          <a:xfrm rot="1020400">
            <a:off x="2613028" y="3020803"/>
            <a:ext cx="6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Iron ore</a:t>
            </a:r>
          </a:p>
          <a:p>
            <a:pPr algn="ctr"/>
            <a:r>
              <a:rPr lang="en-US" sz="1000" dirty="0"/>
              <a:t>0.24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BE834A3-5241-FFA5-3F99-7A2D8598B4FF}"/>
              </a:ext>
            </a:extLst>
          </p:cNvPr>
          <p:cNvSpPr txBox="1"/>
          <p:nvPr/>
        </p:nvSpPr>
        <p:spPr>
          <a:xfrm>
            <a:off x="2510531" y="3567864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Limestone</a:t>
            </a:r>
          </a:p>
          <a:p>
            <a:pPr algn="ctr"/>
            <a:r>
              <a:rPr lang="en-US" sz="1000" dirty="0"/>
              <a:t>0.76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E5E191-6521-ABC5-8760-443530BF87B1}"/>
              </a:ext>
            </a:extLst>
          </p:cNvPr>
          <p:cNvSpPr txBox="1"/>
          <p:nvPr/>
        </p:nvSpPr>
        <p:spPr>
          <a:xfrm rot="20699462">
            <a:off x="2740959" y="4091729"/>
            <a:ext cx="473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Coke</a:t>
            </a:r>
          </a:p>
          <a:p>
            <a:pPr algn="ctr"/>
            <a:r>
              <a:rPr lang="en-US" sz="1000" dirty="0"/>
              <a:t>21.3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786F0C6E-2800-AE85-474D-AE6B4B419B2F}"/>
              </a:ext>
            </a:extLst>
          </p:cNvPr>
          <p:cNvSpPr/>
          <p:nvPr/>
        </p:nvSpPr>
        <p:spPr>
          <a:xfrm>
            <a:off x="5658758" y="3490654"/>
            <a:ext cx="884289" cy="54185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066DA59-3ED8-9638-CE44-12BA0C9E7227}"/>
              </a:ext>
            </a:extLst>
          </p:cNvPr>
          <p:cNvCxnSpPr>
            <a:cxnSpLocks/>
            <a:stCxn id="2" idx="3"/>
            <a:endCxn id="69" idx="1"/>
          </p:cNvCxnSpPr>
          <p:nvPr/>
        </p:nvCxnSpPr>
        <p:spPr>
          <a:xfrm>
            <a:off x="5144799" y="3759607"/>
            <a:ext cx="513959" cy="1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F24B0AF6-6908-7F18-BF03-26891BAFDD04}"/>
              </a:ext>
            </a:extLst>
          </p:cNvPr>
          <p:cNvSpPr txBox="1"/>
          <p:nvPr/>
        </p:nvSpPr>
        <p:spPr>
          <a:xfrm>
            <a:off x="5081164" y="3558658"/>
            <a:ext cx="591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Pig iron</a:t>
            </a:r>
          </a:p>
          <a:p>
            <a:pPr algn="ctr"/>
            <a:r>
              <a:rPr lang="en-US" sz="1000" dirty="0"/>
              <a:t>13.1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945BF88-C99B-CFD9-6DC5-A20BB30A3778}"/>
              </a:ext>
            </a:extLst>
          </p:cNvPr>
          <p:cNvCxnSpPr>
            <a:cxnSpLocks/>
            <a:stCxn id="5" idx="3"/>
            <a:endCxn id="2" idx="0"/>
          </p:cNvCxnSpPr>
          <p:nvPr/>
        </p:nvCxnSpPr>
        <p:spPr>
          <a:xfrm>
            <a:off x="3876684" y="2430513"/>
            <a:ext cx="825971" cy="105816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30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1A33A-BBE4-A4F4-7CBB-86E350879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C2E899D0-7A79-C93C-18B0-342AD656594B}"/>
              </a:ext>
            </a:extLst>
          </p:cNvPr>
          <p:cNvCxnSpPr>
            <a:cxnSpLocks/>
            <a:stCxn id="157" idx="3"/>
            <a:endCxn id="24" idx="0"/>
          </p:cNvCxnSpPr>
          <p:nvPr/>
        </p:nvCxnSpPr>
        <p:spPr>
          <a:xfrm>
            <a:off x="1788523" y="864866"/>
            <a:ext cx="1901448" cy="1456688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25E9D6B1-06E5-D909-9D5A-66029BAF7F26}"/>
              </a:ext>
            </a:extLst>
          </p:cNvPr>
          <p:cNvCxnSpPr>
            <a:cxnSpLocks/>
            <a:stCxn id="32" idx="3"/>
            <a:endCxn id="30" idx="2"/>
          </p:cNvCxnSpPr>
          <p:nvPr/>
        </p:nvCxnSpPr>
        <p:spPr>
          <a:xfrm flipV="1">
            <a:off x="1788523" y="2863405"/>
            <a:ext cx="4427310" cy="2488814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67E0965-D179-364E-3DC3-43ABC96ABE8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788523" y="1864957"/>
            <a:ext cx="539976" cy="5798"/>
          </a:xfrm>
          <a:prstGeom prst="straightConnector1">
            <a:avLst/>
          </a:prstGeom>
          <a:ln>
            <a:solidFill>
              <a:srgbClr val="FFC00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3E66A07-1885-AB06-5FAF-62D153BFA0BC}"/>
              </a:ext>
            </a:extLst>
          </p:cNvPr>
          <p:cNvCxnSpPr>
            <a:cxnSpLocks/>
          </p:cNvCxnSpPr>
          <p:nvPr/>
        </p:nvCxnSpPr>
        <p:spPr>
          <a:xfrm>
            <a:off x="1399555" y="2592479"/>
            <a:ext cx="388968" cy="0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F284576-81A0-80E1-536D-21A34B91CADD}"/>
              </a:ext>
            </a:extLst>
          </p:cNvPr>
          <p:cNvCxnSpPr>
            <a:cxnSpLocks/>
          </p:cNvCxnSpPr>
          <p:nvPr/>
        </p:nvCxnSpPr>
        <p:spPr>
          <a:xfrm>
            <a:off x="2947086" y="1864956"/>
            <a:ext cx="397733" cy="0"/>
          </a:xfrm>
          <a:prstGeom prst="straightConnector1">
            <a:avLst/>
          </a:prstGeom>
          <a:ln>
            <a:solidFill>
              <a:srgbClr val="FFC00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F4F0047-E07C-14C5-49EE-1BF6D49D98C9}"/>
              </a:ext>
            </a:extLst>
          </p:cNvPr>
          <p:cNvCxnSpPr>
            <a:cxnSpLocks/>
          </p:cNvCxnSpPr>
          <p:nvPr/>
        </p:nvCxnSpPr>
        <p:spPr>
          <a:xfrm>
            <a:off x="4035123" y="1859158"/>
            <a:ext cx="314926" cy="11597"/>
          </a:xfrm>
          <a:prstGeom prst="straightConnector1">
            <a:avLst/>
          </a:prstGeom>
          <a:ln>
            <a:solidFill>
              <a:srgbClr val="FFC00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7FCADE2-F024-5068-9B65-D99B2DE40529}"/>
              </a:ext>
            </a:extLst>
          </p:cNvPr>
          <p:cNvCxnSpPr>
            <a:cxnSpLocks/>
          </p:cNvCxnSpPr>
          <p:nvPr/>
        </p:nvCxnSpPr>
        <p:spPr>
          <a:xfrm>
            <a:off x="2980432" y="2592479"/>
            <a:ext cx="260835" cy="0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BCFF186-4E6E-00B3-4D5B-21FB4E092F50}"/>
              </a:ext>
            </a:extLst>
          </p:cNvPr>
          <p:cNvCxnSpPr>
            <a:cxnSpLocks/>
          </p:cNvCxnSpPr>
          <p:nvPr/>
        </p:nvCxnSpPr>
        <p:spPr>
          <a:xfrm>
            <a:off x="4138675" y="2592479"/>
            <a:ext cx="211374" cy="0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D33D5E8-2729-5D61-5B16-E6BAEFF5CF55}"/>
              </a:ext>
            </a:extLst>
          </p:cNvPr>
          <p:cNvCxnSpPr>
            <a:cxnSpLocks/>
          </p:cNvCxnSpPr>
          <p:nvPr/>
        </p:nvCxnSpPr>
        <p:spPr>
          <a:xfrm>
            <a:off x="5404233" y="2592479"/>
            <a:ext cx="284508" cy="0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C5FE0FD-EC86-A0EC-E2E6-4B60E37A1BD1}"/>
              </a:ext>
            </a:extLst>
          </p:cNvPr>
          <p:cNvCxnSpPr>
            <a:cxnSpLocks/>
          </p:cNvCxnSpPr>
          <p:nvPr/>
        </p:nvCxnSpPr>
        <p:spPr>
          <a:xfrm>
            <a:off x="6742925" y="2592479"/>
            <a:ext cx="910541" cy="0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826EFAE-B3B5-27EF-AC07-24D40BE1DD24}"/>
              </a:ext>
            </a:extLst>
          </p:cNvPr>
          <p:cNvCxnSpPr>
            <a:cxnSpLocks/>
            <a:stCxn id="27" idx="3"/>
            <a:endCxn id="35" idx="0"/>
          </p:cNvCxnSpPr>
          <p:nvPr/>
        </p:nvCxnSpPr>
        <p:spPr>
          <a:xfrm>
            <a:off x="5404233" y="1864957"/>
            <a:ext cx="2543479" cy="456597"/>
          </a:xfrm>
          <a:prstGeom prst="straightConnector1">
            <a:avLst/>
          </a:prstGeom>
          <a:ln>
            <a:solidFill>
              <a:srgbClr val="FFC00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AFDE953-C292-7A3E-0641-11AAF1AE0742}"/>
              </a:ext>
            </a:extLst>
          </p:cNvPr>
          <p:cNvCxnSpPr>
            <a:cxnSpLocks/>
          </p:cNvCxnSpPr>
          <p:nvPr/>
        </p:nvCxnSpPr>
        <p:spPr>
          <a:xfrm>
            <a:off x="1388638" y="3304533"/>
            <a:ext cx="3998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8919BBF-E713-D960-29F2-1E02EF4AA5D4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>
            <a:off x="2994230" y="3304534"/>
            <a:ext cx="3403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3086826-7416-B00F-D571-585D105DB310}"/>
              </a:ext>
            </a:extLst>
          </p:cNvPr>
          <p:cNvCxnSpPr>
            <a:cxnSpLocks/>
          </p:cNvCxnSpPr>
          <p:nvPr/>
        </p:nvCxnSpPr>
        <p:spPr>
          <a:xfrm>
            <a:off x="4045381" y="3304533"/>
            <a:ext cx="304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12A6BFD-DA18-0E4A-2466-7B96FACB6E22}"/>
              </a:ext>
            </a:extLst>
          </p:cNvPr>
          <p:cNvCxnSpPr>
            <a:cxnSpLocks/>
          </p:cNvCxnSpPr>
          <p:nvPr/>
        </p:nvCxnSpPr>
        <p:spPr>
          <a:xfrm>
            <a:off x="5404233" y="3304533"/>
            <a:ext cx="28450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1E4254D-FF68-BD9C-F734-63329ACC9E3F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6742925" y="3304533"/>
            <a:ext cx="9745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D2A5683-8D03-A417-B080-EAD96777F7E5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8771624" y="3304533"/>
            <a:ext cx="39567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B8FEFCB-0071-FB73-B315-7B57C8C9D078}"/>
              </a:ext>
            </a:extLst>
          </p:cNvPr>
          <p:cNvCxnSpPr>
            <a:cxnSpLocks/>
            <a:stCxn id="31" idx="3"/>
            <a:endCxn id="35" idx="2"/>
          </p:cNvCxnSpPr>
          <p:nvPr/>
        </p:nvCxnSpPr>
        <p:spPr>
          <a:xfrm flipV="1">
            <a:off x="6742925" y="2863405"/>
            <a:ext cx="1204787" cy="441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AC35283-127C-A8D6-E9E0-DF236AAF301A}"/>
              </a:ext>
            </a:extLst>
          </p:cNvPr>
          <p:cNvCxnSpPr>
            <a:cxnSpLocks/>
            <a:stCxn id="34" idx="3"/>
            <a:endCxn id="115" idx="2"/>
          </p:cNvCxnSpPr>
          <p:nvPr/>
        </p:nvCxnSpPr>
        <p:spPr>
          <a:xfrm flipV="1">
            <a:off x="10221485" y="2863405"/>
            <a:ext cx="891106" cy="441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E7EFF0B4-A69D-D150-B22E-AC34FF66285C}"/>
              </a:ext>
            </a:extLst>
          </p:cNvPr>
          <p:cNvCxnSpPr>
            <a:cxnSpLocks/>
          </p:cNvCxnSpPr>
          <p:nvPr/>
        </p:nvCxnSpPr>
        <p:spPr>
          <a:xfrm>
            <a:off x="10221486" y="2592479"/>
            <a:ext cx="52580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1AE8CE7-140C-BE80-680B-00B317D8682E}"/>
              </a:ext>
            </a:extLst>
          </p:cNvPr>
          <p:cNvCxnSpPr>
            <a:cxnSpLocks/>
          </p:cNvCxnSpPr>
          <p:nvPr/>
        </p:nvCxnSpPr>
        <p:spPr>
          <a:xfrm>
            <a:off x="8241958" y="2592479"/>
            <a:ext cx="925344" cy="0"/>
          </a:xfrm>
          <a:prstGeom prst="straightConnector1">
            <a:avLst/>
          </a:prstGeom>
          <a:ln>
            <a:solidFill>
              <a:srgbClr val="C001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8BA2649B-8898-B285-C0D3-E0823CC9F215}"/>
              </a:ext>
            </a:extLst>
          </p:cNvPr>
          <p:cNvCxnSpPr>
            <a:cxnSpLocks/>
            <a:stCxn id="34" idx="0"/>
            <a:endCxn id="36" idx="2"/>
          </p:cNvCxnSpPr>
          <p:nvPr/>
        </p:nvCxnSpPr>
        <p:spPr>
          <a:xfrm flipV="1">
            <a:off x="9694393" y="2863405"/>
            <a:ext cx="1" cy="17020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B32B8DA1-1FE5-5CB1-DE0E-E949822C825D}"/>
              </a:ext>
            </a:extLst>
          </p:cNvPr>
          <p:cNvCxnSpPr>
            <a:cxnSpLocks/>
            <a:stCxn id="3" idx="3"/>
            <a:endCxn id="15" idx="2"/>
          </p:cNvCxnSpPr>
          <p:nvPr/>
        </p:nvCxnSpPr>
        <p:spPr>
          <a:xfrm flipV="1">
            <a:off x="1788523" y="2135882"/>
            <a:ext cx="762771" cy="2007029"/>
          </a:xfrm>
          <a:prstGeom prst="straightConnector1">
            <a:avLst/>
          </a:prstGeom>
          <a:ln>
            <a:solidFill>
              <a:srgbClr val="FFC00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F26C5A8D-C362-E922-6AC8-18C73D6DCC7D}"/>
              </a:ext>
            </a:extLst>
          </p:cNvPr>
          <p:cNvCxnSpPr>
            <a:cxnSpLocks/>
            <a:stCxn id="157" idx="3"/>
            <a:endCxn id="23" idx="0"/>
          </p:cNvCxnSpPr>
          <p:nvPr/>
        </p:nvCxnSpPr>
        <p:spPr>
          <a:xfrm>
            <a:off x="1788523" y="864866"/>
            <a:ext cx="1901448" cy="729165"/>
          </a:xfrm>
          <a:prstGeom prst="straightConnector1">
            <a:avLst/>
          </a:prstGeom>
          <a:ln>
            <a:solidFill>
              <a:srgbClr val="FFC00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244BE758-4A92-068F-70F2-6D7B8031E33A}"/>
              </a:ext>
            </a:extLst>
          </p:cNvPr>
          <p:cNvCxnSpPr>
            <a:cxnSpLocks/>
            <a:stCxn id="157" idx="3"/>
            <a:endCxn id="27" idx="0"/>
          </p:cNvCxnSpPr>
          <p:nvPr/>
        </p:nvCxnSpPr>
        <p:spPr>
          <a:xfrm>
            <a:off x="1788523" y="864866"/>
            <a:ext cx="3088618" cy="729165"/>
          </a:xfrm>
          <a:prstGeom prst="straightConnector1">
            <a:avLst/>
          </a:prstGeom>
          <a:ln>
            <a:solidFill>
              <a:srgbClr val="FFC00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F55E33E9-BFDD-EAB4-54E3-0237E2B45BB6}"/>
              </a:ext>
            </a:extLst>
          </p:cNvPr>
          <p:cNvCxnSpPr>
            <a:cxnSpLocks/>
            <a:stCxn id="3" idx="3"/>
            <a:endCxn id="16" idx="2"/>
          </p:cNvCxnSpPr>
          <p:nvPr/>
        </p:nvCxnSpPr>
        <p:spPr>
          <a:xfrm flipV="1">
            <a:off x="1788523" y="2863405"/>
            <a:ext cx="762770" cy="1279506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3A9536AC-9E82-CE08-5DB9-A9C8E98DCE0B}"/>
              </a:ext>
            </a:extLst>
          </p:cNvPr>
          <p:cNvCxnSpPr>
            <a:cxnSpLocks/>
            <a:stCxn id="13" idx="3"/>
            <a:endCxn id="16" idx="2"/>
          </p:cNvCxnSpPr>
          <p:nvPr/>
        </p:nvCxnSpPr>
        <p:spPr>
          <a:xfrm flipV="1">
            <a:off x="1788523" y="2863405"/>
            <a:ext cx="762770" cy="1884160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F05130F5-CC80-520F-43AB-CF50F246B738}"/>
              </a:ext>
            </a:extLst>
          </p:cNvPr>
          <p:cNvCxnSpPr>
            <a:cxnSpLocks/>
            <a:stCxn id="157" idx="3"/>
            <a:endCxn id="28" idx="0"/>
          </p:cNvCxnSpPr>
          <p:nvPr/>
        </p:nvCxnSpPr>
        <p:spPr>
          <a:xfrm>
            <a:off x="1788523" y="864866"/>
            <a:ext cx="3088618" cy="1456688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B7A524F5-BE27-708E-5F7B-063E55D0DB72}"/>
              </a:ext>
            </a:extLst>
          </p:cNvPr>
          <p:cNvSpPr txBox="1"/>
          <p:nvPr/>
        </p:nvSpPr>
        <p:spPr>
          <a:xfrm>
            <a:off x="6808575" y="2397206"/>
            <a:ext cx="7521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Quicklime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76B3E778-C004-2D1C-D3DB-B82F27DCBD8D}"/>
              </a:ext>
            </a:extLst>
          </p:cNvPr>
          <p:cNvSpPr txBox="1"/>
          <p:nvPr/>
        </p:nvSpPr>
        <p:spPr>
          <a:xfrm rot="20356732">
            <a:off x="6849763" y="2932669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Anthracite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9443E69-61FB-FCB5-0777-C3548235CD8B}"/>
              </a:ext>
            </a:extLst>
          </p:cNvPr>
          <p:cNvSpPr txBox="1"/>
          <p:nvPr/>
        </p:nvSpPr>
        <p:spPr>
          <a:xfrm>
            <a:off x="6754829" y="3282776"/>
            <a:ext cx="9845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Coke oven gas</a:t>
            </a:r>
          </a:p>
        </p:txBody>
      </p: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7492EA7-82FF-337E-4F01-6E6A0BAD1194}"/>
              </a:ext>
            </a:extLst>
          </p:cNvPr>
          <p:cNvCxnSpPr>
            <a:cxnSpLocks/>
            <a:stCxn id="32" idx="3"/>
            <a:endCxn id="36" idx="2"/>
          </p:cNvCxnSpPr>
          <p:nvPr/>
        </p:nvCxnSpPr>
        <p:spPr>
          <a:xfrm flipV="1">
            <a:off x="1788523" y="2863405"/>
            <a:ext cx="7905871" cy="248881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D7BC275F-0B97-4E1D-E721-872F2C303194}"/>
              </a:ext>
            </a:extLst>
          </p:cNvPr>
          <p:cNvCxnSpPr>
            <a:cxnSpLocks/>
            <a:stCxn id="198" idx="3"/>
            <a:endCxn id="36" idx="2"/>
          </p:cNvCxnSpPr>
          <p:nvPr/>
        </p:nvCxnSpPr>
        <p:spPr>
          <a:xfrm flipV="1">
            <a:off x="1788523" y="2863405"/>
            <a:ext cx="7905871" cy="309346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819B3F3A-D1FC-C6D2-4B2B-90B52F6B8E91}"/>
              </a:ext>
            </a:extLst>
          </p:cNvPr>
          <p:cNvSpPr txBox="1"/>
          <p:nvPr/>
        </p:nvSpPr>
        <p:spPr>
          <a:xfrm>
            <a:off x="10179743" y="2401325"/>
            <a:ext cx="59182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Pig iron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10DAD58-D809-EE00-C268-33B690CA2B49}"/>
              </a:ext>
            </a:extLst>
          </p:cNvPr>
          <p:cNvSpPr/>
          <p:nvPr/>
        </p:nvSpPr>
        <p:spPr>
          <a:xfrm>
            <a:off x="914400" y="3033608"/>
            <a:ext cx="874123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Coal]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9B457B8-3ABF-7335-2A52-2EF1C476F399}"/>
              </a:ext>
            </a:extLst>
          </p:cNvPr>
          <p:cNvSpPr/>
          <p:nvPr/>
        </p:nvSpPr>
        <p:spPr>
          <a:xfrm>
            <a:off x="858528" y="1594031"/>
            <a:ext cx="929995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Iron ore]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C9E8AFC-735B-FCDD-044E-8F4B85C6934C}"/>
              </a:ext>
            </a:extLst>
          </p:cNvPr>
          <p:cNvSpPr/>
          <p:nvPr/>
        </p:nvSpPr>
        <p:spPr>
          <a:xfrm>
            <a:off x="741405" y="2321554"/>
            <a:ext cx="1047118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Resources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Limestone]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8760FA8-A7F1-C5BD-24E0-65501A7B1D1A}"/>
              </a:ext>
            </a:extLst>
          </p:cNvPr>
          <p:cNvSpPr/>
          <p:nvPr/>
        </p:nvSpPr>
        <p:spPr>
          <a:xfrm>
            <a:off x="976184" y="3871985"/>
            <a:ext cx="812339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Supply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Diesel]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4EBDF53-5246-6794-34BC-28915872C4C3}"/>
              </a:ext>
            </a:extLst>
          </p:cNvPr>
          <p:cNvSpPr/>
          <p:nvPr/>
        </p:nvSpPr>
        <p:spPr>
          <a:xfrm>
            <a:off x="815546" y="4476639"/>
            <a:ext cx="972977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Supply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Gasoline]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64FC9BA-EFD6-E497-4169-6233F3719414}"/>
              </a:ext>
            </a:extLst>
          </p:cNvPr>
          <p:cNvSpPr/>
          <p:nvPr/>
        </p:nvSpPr>
        <p:spPr>
          <a:xfrm>
            <a:off x="2155501" y="1594031"/>
            <a:ext cx="791585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ore extraction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42B75CF-C1E0-67E0-B93D-83DB88978474}"/>
              </a:ext>
            </a:extLst>
          </p:cNvPr>
          <p:cNvSpPr/>
          <p:nvPr/>
        </p:nvSpPr>
        <p:spPr>
          <a:xfrm>
            <a:off x="2122154" y="2321554"/>
            <a:ext cx="858278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Limestone extraction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1D0E79A5-E41E-C5E3-E4FF-A3DE49C269D9}"/>
              </a:ext>
            </a:extLst>
          </p:cNvPr>
          <p:cNvSpPr/>
          <p:nvPr/>
        </p:nvSpPr>
        <p:spPr>
          <a:xfrm>
            <a:off x="2108357" y="3033608"/>
            <a:ext cx="885873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Coal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extraction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8D1D64F0-0D85-6DFB-9A28-D64369F24F62}"/>
              </a:ext>
            </a:extLst>
          </p:cNvPr>
          <p:cNvSpPr/>
          <p:nvPr/>
        </p:nvSpPr>
        <p:spPr>
          <a:xfrm>
            <a:off x="3344819" y="1594031"/>
            <a:ext cx="69030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ore hauling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3A0BD1A-60DD-AA23-FB56-4F99BDBF6E30}"/>
              </a:ext>
            </a:extLst>
          </p:cNvPr>
          <p:cNvSpPr/>
          <p:nvPr/>
        </p:nvSpPr>
        <p:spPr>
          <a:xfrm>
            <a:off x="3241267" y="2321554"/>
            <a:ext cx="897408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Limestone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hauling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291B51CA-8F77-1686-BCCA-9765BAFDC4EF}"/>
              </a:ext>
            </a:extLst>
          </p:cNvPr>
          <p:cNvSpPr/>
          <p:nvPr/>
        </p:nvSpPr>
        <p:spPr>
          <a:xfrm>
            <a:off x="3334562" y="3033608"/>
            <a:ext cx="710819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Coal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hauling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D7D4BA8-B898-8DAC-B0FB-1A5EE564CFA0}"/>
              </a:ext>
            </a:extLst>
          </p:cNvPr>
          <p:cNvSpPr/>
          <p:nvPr/>
        </p:nvSpPr>
        <p:spPr>
          <a:xfrm>
            <a:off x="4350049" y="1594031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ore beneficiation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2C26D405-CC69-C081-5AD9-4D04577D11A6}"/>
              </a:ext>
            </a:extLst>
          </p:cNvPr>
          <p:cNvSpPr/>
          <p:nvPr/>
        </p:nvSpPr>
        <p:spPr>
          <a:xfrm>
            <a:off x="4350049" y="2321554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Limestone beneficiation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DD73B501-A03A-7087-BAC3-83FC7CFF423D}"/>
              </a:ext>
            </a:extLst>
          </p:cNvPr>
          <p:cNvSpPr/>
          <p:nvPr/>
        </p:nvSpPr>
        <p:spPr>
          <a:xfrm>
            <a:off x="4350049" y="3033608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Coal beneficiation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FB887829-FC40-28CE-ACA3-DD309CAEF20E}"/>
              </a:ext>
            </a:extLst>
          </p:cNvPr>
          <p:cNvSpPr/>
          <p:nvPr/>
        </p:nvSpPr>
        <p:spPr>
          <a:xfrm>
            <a:off x="5688741" y="2321554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Rotary kiln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7252028-CED5-DAFB-F081-B29C4FC62ADD}"/>
              </a:ext>
            </a:extLst>
          </p:cNvPr>
          <p:cNvSpPr/>
          <p:nvPr/>
        </p:nvSpPr>
        <p:spPr>
          <a:xfrm>
            <a:off x="5688741" y="3033608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 oven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21B03BF-1FD5-CE4F-823B-BB349956D738}"/>
              </a:ext>
            </a:extLst>
          </p:cNvPr>
          <p:cNvSpPr/>
          <p:nvPr/>
        </p:nvSpPr>
        <p:spPr>
          <a:xfrm>
            <a:off x="691978" y="5081293"/>
            <a:ext cx="1096545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Supply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Natural gas]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4E0E3AF7-DEDA-FFE7-A23E-49DD0A520FFB}"/>
              </a:ext>
            </a:extLst>
          </p:cNvPr>
          <p:cNvSpPr/>
          <p:nvPr/>
        </p:nvSpPr>
        <p:spPr>
          <a:xfrm>
            <a:off x="7717440" y="3033608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 oven gas treatment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28F5108C-D012-523D-8166-985DABF120DB}"/>
              </a:ext>
            </a:extLst>
          </p:cNvPr>
          <p:cNvSpPr/>
          <p:nvPr/>
        </p:nvSpPr>
        <p:spPr>
          <a:xfrm>
            <a:off x="9167301" y="3033608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Coke oven gas distribution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8A04068-65CF-9F16-FBAF-7F487330BE33}"/>
              </a:ext>
            </a:extLst>
          </p:cNvPr>
          <p:cNvSpPr/>
          <p:nvPr/>
        </p:nvSpPr>
        <p:spPr>
          <a:xfrm>
            <a:off x="7653466" y="2321554"/>
            <a:ext cx="588492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Mixer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B347712F-3101-BA64-B3A6-3CFB1B53A11A}"/>
              </a:ext>
            </a:extLst>
          </p:cNvPr>
          <p:cNvSpPr/>
          <p:nvPr/>
        </p:nvSpPr>
        <p:spPr>
          <a:xfrm>
            <a:off x="9167302" y="2321554"/>
            <a:ext cx="1054184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Blast furnace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E5922765-1E82-70B3-701A-53D6B3BDF606}"/>
              </a:ext>
            </a:extLst>
          </p:cNvPr>
          <p:cNvSpPr/>
          <p:nvPr/>
        </p:nvSpPr>
        <p:spPr>
          <a:xfrm>
            <a:off x="10747295" y="2321554"/>
            <a:ext cx="730591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Iron and steel</a:t>
            </a:r>
          </a:p>
        </p:txBody>
      </p: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A4E0EAE9-CDD8-463F-1029-251EF614BD7C}"/>
              </a:ext>
            </a:extLst>
          </p:cNvPr>
          <p:cNvSpPr/>
          <p:nvPr/>
        </p:nvSpPr>
        <p:spPr>
          <a:xfrm>
            <a:off x="779342" y="593940"/>
            <a:ext cx="1009181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Supply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Electricity]</a:t>
            </a:r>
          </a:p>
        </p:txBody>
      </p:sp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E3761CC4-E792-1411-91C8-4C5AC6839671}"/>
              </a:ext>
            </a:extLst>
          </p:cNvPr>
          <p:cNvSpPr/>
          <p:nvPr/>
        </p:nvSpPr>
        <p:spPr>
          <a:xfrm>
            <a:off x="914400" y="5685946"/>
            <a:ext cx="874123" cy="54185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Supply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[of Fuel oil]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25A0FF63-B260-2E3E-0250-D4444DCD5F58}"/>
              </a:ext>
            </a:extLst>
          </p:cNvPr>
          <p:cNvCxnSpPr>
            <a:cxnSpLocks/>
            <a:stCxn id="21" idx="3"/>
            <a:endCxn id="16" idx="1"/>
          </p:cNvCxnSpPr>
          <p:nvPr/>
        </p:nvCxnSpPr>
        <p:spPr>
          <a:xfrm>
            <a:off x="1788523" y="2592480"/>
            <a:ext cx="333631" cy="0"/>
          </a:xfrm>
          <a:prstGeom prst="straightConnector1">
            <a:avLst/>
          </a:prstGeom>
          <a:ln>
            <a:solidFill>
              <a:srgbClr val="EDE99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C50BBADB-8F87-4DDB-3A0A-4D21AED70AA3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>
            <a:off x="1788523" y="3304534"/>
            <a:ext cx="319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2E18131F-9031-532A-4047-B56A1D535C7E}"/>
              </a:ext>
            </a:extLst>
          </p:cNvPr>
          <p:cNvSpPr txBox="1"/>
          <p:nvPr/>
        </p:nvSpPr>
        <p:spPr>
          <a:xfrm rot="628617">
            <a:off x="6056123" y="1842469"/>
            <a:ext cx="6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Iron ore</a:t>
            </a:r>
          </a:p>
          <a:p>
            <a:pPr algn="ctr"/>
            <a:r>
              <a:rPr lang="en-US" sz="1000" dirty="0"/>
              <a:t>1000 kg</a:t>
            </a:r>
          </a:p>
        </p:txBody>
      </p:sp>
    </p:spTree>
    <p:extLst>
      <p:ext uri="{BB962C8B-B14F-4D97-AF65-F5344CB8AC3E}">
        <p14:creationId xmlns:p14="http://schemas.microsoft.com/office/powerpoint/2010/main" val="2378191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B83F1-0107-E4FC-F354-73B6B0DAC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ounded Rectangle 197">
            <a:extLst>
              <a:ext uri="{FF2B5EF4-FFF2-40B4-BE49-F238E27FC236}">
                <a16:creationId xmlns:a16="http://schemas.microsoft.com/office/drawing/2014/main" id="{8CFCAA64-4B13-6874-8210-38BB614E2DE2}"/>
              </a:ext>
            </a:extLst>
          </p:cNvPr>
          <p:cNvSpPr/>
          <p:nvPr/>
        </p:nvSpPr>
        <p:spPr>
          <a:xfrm>
            <a:off x="4937121" y="2820213"/>
            <a:ext cx="2317758" cy="12175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10E1AF-42E1-8AEF-91C0-7F8E43A08F43}"/>
              </a:ext>
            </a:extLst>
          </p:cNvPr>
          <p:cNvCxnSpPr>
            <a:cxnSpLocks/>
            <a:endCxn id="198" idx="1"/>
          </p:cNvCxnSpPr>
          <p:nvPr/>
        </p:nvCxnSpPr>
        <p:spPr>
          <a:xfrm>
            <a:off x="2112264" y="3429000"/>
            <a:ext cx="2824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CFC8F3E-578B-6DCA-8AED-C00E0F32B70E}"/>
              </a:ext>
            </a:extLst>
          </p:cNvPr>
          <p:cNvCxnSpPr>
            <a:cxnSpLocks/>
          </p:cNvCxnSpPr>
          <p:nvPr/>
        </p:nvCxnSpPr>
        <p:spPr>
          <a:xfrm>
            <a:off x="7254879" y="3425952"/>
            <a:ext cx="28248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FF019BE-39F8-9634-CD74-930ED18693FD}"/>
              </a:ext>
            </a:extLst>
          </p:cNvPr>
          <p:cNvCxnSpPr>
            <a:cxnSpLocks/>
          </p:cNvCxnSpPr>
          <p:nvPr/>
        </p:nvCxnSpPr>
        <p:spPr>
          <a:xfrm>
            <a:off x="6096000" y="1104189"/>
            <a:ext cx="0" cy="1716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E555CDC-D1F7-F45D-8523-EF62FF9A5C92}"/>
              </a:ext>
            </a:extLst>
          </p:cNvPr>
          <p:cNvCxnSpPr>
            <a:cxnSpLocks/>
          </p:cNvCxnSpPr>
          <p:nvPr/>
        </p:nvCxnSpPr>
        <p:spPr>
          <a:xfrm>
            <a:off x="5571105" y="4037786"/>
            <a:ext cx="0" cy="1448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C7FEA6-6ABD-F3D1-CC53-0A9E7A1F8046}"/>
              </a:ext>
            </a:extLst>
          </p:cNvPr>
          <p:cNvCxnSpPr>
            <a:cxnSpLocks/>
          </p:cNvCxnSpPr>
          <p:nvPr/>
        </p:nvCxnSpPr>
        <p:spPr>
          <a:xfrm>
            <a:off x="6683625" y="4037786"/>
            <a:ext cx="0" cy="1448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732CDD-5901-E27C-9C27-73E8020918B8}"/>
              </a:ext>
            </a:extLst>
          </p:cNvPr>
          <p:cNvSpPr txBox="1"/>
          <p:nvPr/>
        </p:nvSpPr>
        <p:spPr>
          <a:xfrm>
            <a:off x="3373849" y="3179731"/>
            <a:ext cx="30168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31C80C-F5B5-EC26-D879-FFE8780DDDBB}"/>
              </a:ext>
            </a:extLst>
          </p:cNvPr>
          <p:cNvSpPr txBox="1"/>
          <p:nvPr/>
        </p:nvSpPr>
        <p:spPr>
          <a:xfrm>
            <a:off x="8519670" y="3179730"/>
            <a:ext cx="2952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A50411-A646-98BE-BECF-56F33221981A}"/>
              </a:ext>
            </a:extLst>
          </p:cNvPr>
          <p:cNvSpPr txBox="1"/>
          <p:nvPr/>
        </p:nvSpPr>
        <p:spPr>
          <a:xfrm>
            <a:off x="5802329" y="1769325"/>
            <a:ext cx="2920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AAF2DC-F493-0475-DFB2-1D7A07673157}"/>
                  </a:ext>
                </a:extLst>
              </p:cNvPr>
              <p:cNvSpPr txBox="1"/>
              <p:nvPr/>
            </p:nvSpPr>
            <p:spPr>
              <a:xfrm>
                <a:off x="5128644" y="4616797"/>
                <a:ext cx="515205" cy="323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3AAF2DC-F493-0475-DFB2-1D7A07673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644" y="4616797"/>
                <a:ext cx="515205" cy="3231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A0B80C-CB57-91BD-2CA0-9610B8872478}"/>
                  </a:ext>
                </a:extLst>
              </p:cNvPr>
              <p:cNvSpPr txBox="1"/>
              <p:nvPr/>
            </p:nvSpPr>
            <p:spPr>
              <a:xfrm>
                <a:off x="6263554" y="4600510"/>
                <a:ext cx="489942" cy="339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5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sz="15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A0B80C-CB57-91BD-2CA0-9610B8872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554" y="4600510"/>
                <a:ext cx="489942" cy="339452"/>
              </a:xfrm>
              <a:prstGeom prst="rect">
                <a:avLst/>
              </a:prstGeom>
              <a:blipFill>
                <a:blip r:embed="rId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4312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2448</TotalTime>
  <Words>360</Words>
  <Application>Microsoft Office PowerPoint</Application>
  <PresentationFormat>Widescreen</PresentationFormat>
  <Paragraphs>197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Heun</dc:creator>
  <cp:lastModifiedBy>Erin Schuman</cp:lastModifiedBy>
  <cp:revision>103</cp:revision>
  <cp:lastPrinted>2025-08-05T16:14:26Z</cp:lastPrinted>
  <dcterms:created xsi:type="dcterms:W3CDTF">2025-07-24T18:13:01Z</dcterms:created>
  <dcterms:modified xsi:type="dcterms:W3CDTF">2025-08-17T17:50:56Z</dcterms:modified>
</cp:coreProperties>
</file>