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3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 autoAdjust="0"/>
    <p:restoredTop sz="73630" autoAdjust="0"/>
  </p:normalViewPr>
  <p:slideViewPr>
    <p:cSldViewPr snapToGrid="0">
      <p:cViewPr varScale="1">
        <p:scale>
          <a:sx n="92" d="100"/>
          <a:sy n="92" d="100"/>
        </p:scale>
        <p:origin x="1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94C19-F8E1-407D-9A13-8EE8A289FCE7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5690A-72A5-4CA6-A64C-54C9BAF8BF1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120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7896-4C13-FC80-5A94-F29414998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6919A-A18E-C324-9D3A-B1AD6AABB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B84B5-C92D-C322-6DF0-8AC3889C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C623-C547-4EB0-929C-8831E9E0EB0A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2D14A-1905-2C83-276C-444DCEBA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315A1-4287-21D3-79DB-8BACA817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586-CC53-45E0-A71D-2F6043864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582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C5D3-CFB5-7752-2A9F-FE811B39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E5560-E5D6-3B30-EC07-1BC17119C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CA4D2-B580-B631-BBC8-A54191A5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C623-C547-4EB0-929C-8831E9E0EB0A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D8A4E-F9D8-6F44-0E0E-22296501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B2AC1-4212-0090-CB27-4129ADF9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586-CC53-45E0-A71D-2F6043864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100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88A1B-22F7-A243-416A-A6DEC2BE3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F84F5-BA4A-D736-3613-0066AB1C8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51726-D807-5D4E-79E9-29A6AFFF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C623-C547-4EB0-929C-8831E9E0EB0A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B11E6-DE7D-8375-8385-6919BEEA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BFBC2-2261-44A2-4825-44C14598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586-CC53-45E0-A71D-2F6043864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432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B849-127F-F7C0-6D52-745160B4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EBCF-426D-FD9B-6B9C-A1D891C3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FBBB-B6E9-6414-762C-E7786C91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C623-C547-4EB0-929C-8831E9E0EB0A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C5A50-F790-C4E8-94BF-90DC5D66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62BFA-0ADD-A86C-9CFC-5BB4FA85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586-CC53-45E0-A71D-2F6043864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43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090F-8711-2427-25FF-7E1550E7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9B1BB-4E41-7000-26F5-A895EFDAA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4FD31-B8E2-0F36-9088-64FAB897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C623-C547-4EB0-929C-8831E9E0EB0A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1E2E3-124F-EA60-8B72-AB4D62D2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8FB0F-A14B-F9F8-52EF-7D406A9D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586-CC53-45E0-A71D-2F6043864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403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7FE0-42E8-86CB-9DA5-8EE8B234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B32BA-553C-B94F-E69C-5C1DC8D7A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0C19B-332E-7EF8-738F-4D2F3DF62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9D8BD-5902-C0B8-7A75-3B1505CA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C623-C547-4EB0-929C-8831E9E0EB0A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E1DB6-C0DA-7E55-1BF8-25C1975D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4F22B-BAED-35EC-2F77-41334470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586-CC53-45E0-A71D-2F6043864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532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9413-8545-E6B4-95CB-684AAB45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06479-C2A4-7935-5567-3B49CB930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CB847-4515-FD7E-D0D6-181340DFD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48642-D16E-FE6E-9491-9E13A23B7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DF488-392E-2CC6-A819-D90686CDC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099B74-6430-CFC0-0F86-9111AEC8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C623-C547-4EB0-929C-8831E9E0EB0A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4DB61-C854-0BD5-CAF1-3110E146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1ECB4-5189-78D3-BE77-ED68203E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586-CC53-45E0-A71D-2F6043864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910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412E-AE68-C142-5331-A4784033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A4A71-6B19-47DC-2697-DE6B9651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C623-C547-4EB0-929C-8831E9E0EB0A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BCC20-95FE-828B-B199-D7AD2C3A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61FD4-35CC-2094-271F-A5961E06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586-CC53-45E0-A71D-2F6043864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762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93A97-5800-74E4-F695-5419FFC6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C623-C547-4EB0-929C-8831E9E0EB0A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1B71F-4252-AAF0-1B82-390AE4DC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2638F-5083-9AD0-910D-58D0E9B2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586-CC53-45E0-A71D-2F6043864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95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12C3-525E-7FDD-387D-4FE7E855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DC03-E80A-B732-3EC0-9968458FA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3B573-AC41-5411-E922-B551D32C2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FA761-AC21-AD95-0E98-07602640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C623-C547-4EB0-929C-8831E9E0EB0A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F0E4B-AFC7-0CD4-5072-E97ACB6B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D9FD6-9860-6281-377E-5713DE05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586-CC53-45E0-A71D-2F6043864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950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1556-B409-2E9A-0B76-48E02E8C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237CD-D6A6-A5AF-19F0-525D2BB3C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5F22C-2F81-14BA-2269-9EF153615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B4A4E-F10C-7F97-43C9-4E71BC81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C623-C547-4EB0-929C-8831E9E0EB0A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77735-C338-0EE0-66E6-60F6D5ED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05380-C2BE-1590-BE46-27E6743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5B586-CC53-45E0-A71D-2F6043864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25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8E9A5-C269-CFB8-1A20-72F01006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355FD-38A2-3E08-475E-E581F5278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85526-9288-DEAC-2BF8-547964938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F4C623-C547-4EB0-929C-8831E9E0EB0A}" type="datetimeFigureOut">
              <a:rPr lang="pt-PT" smtClean="0"/>
              <a:t>08/10/25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15541-6D46-E8D1-755B-6CC811FA4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9974B-84F5-ED15-5A67-E1E6652E5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5B586-CC53-45E0-A71D-2F604386425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305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3520C-882D-10F4-BE60-1C5B94457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C8D0975-2987-5D91-8ECC-1074A3D605E4}"/>
              </a:ext>
            </a:extLst>
          </p:cNvPr>
          <p:cNvCxnSpPr>
            <a:cxnSpLocks/>
          </p:cNvCxnSpPr>
          <p:nvPr/>
        </p:nvCxnSpPr>
        <p:spPr>
          <a:xfrm flipV="1">
            <a:off x="1209298" y="1267514"/>
            <a:ext cx="19105" cy="4935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09B227-9389-7327-15A1-CA549767DCDD}"/>
              </a:ext>
            </a:extLst>
          </p:cNvPr>
          <p:cNvCxnSpPr>
            <a:cxnSpLocks/>
          </p:cNvCxnSpPr>
          <p:nvPr/>
        </p:nvCxnSpPr>
        <p:spPr>
          <a:xfrm>
            <a:off x="1209298" y="6201104"/>
            <a:ext cx="105307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9ACD1D-989E-5E1C-113F-CE93A164A4F4}"/>
              </a:ext>
            </a:extLst>
          </p:cNvPr>
          <p:cNvSpPr txBox="1"/>
          <p:nvPr/>
        </p:nvSpPr>
        <p:spPr>
          <a:xfrm rot="16200000">
            <a:off x="-874789" y="3365420"/>
            <a:ext cx="363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Mixture exergy (</a:t>
            </a:r>
            <a:r>
              <a:rPr lang="en-GB" i="1" dirty="0"/>
              <a:t>b</a:t>
            </a:r>
            <a:r>
              <a:rPr lang="en-GB" i="1" baseline="-25000" dirty="0"/>
              <a:t>m</a:t>
            </a:r>
            <a:r>
              <a:rPr lang="en-GB" dirty="0"/>
              <a:t>) [</a:t>
            </a:r>
            <a:r>
              <a:rPr lang="en-GB" dirty="0" err="1"/>
              <a:t>kJ</a:t>
            </a:r>
            <a:r>
              <a:rPr lang="en-GB" baseline="-25000" dirty="0" err="1"/>
              <a:t>m</a:t>
            </a:r>
            <a:r>
              <a:rPr lang="en-GB" dirty="0"/>
              <a:t>/</a:t>
            </a:r>
            <a:r>
              <a:rPr lang="en-GB" dirty="0" err="1"/>
              <a:t>mol</a:t>
            </a:r>
            <a:r>
              <a:rPr lang="en-GB" baseline="-25000" dirty="0" err="1"/>
              <a:t>m</a:t>
            </a:r>
            <a:r>
              <a:rPr lang="en-GB" dirty="0"/>
              <a:t>]</a:t>
            </a:r>
            <a:endParaRPr lang="pt-P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7C6A13-BB83-C14A-6E1A-9E554B104728}"/>
              </a:ext>
            </a:extLst>
          </p:cNvPr>
          <p:cNvSpPr txBox="1"/>
          <p:nvPr/>
        </p:nvSpPr>
        <p:spPr>
          <a:xfrm>
            <a:off x="1280529" y="5911948"/>
            <a:ext cx="6467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Reference Environments (0): Atmosphere, </a:t>
            </a:r>
            <a:r>
              <a:rPr lang="en-GB" sz="1600" dirty="0" err="1"/>
              <a:t>Thanatia</a:t>
            </a:r>
            <a:r>
              <a:rPr lang="en-GB" sz="1600" dirty="0"/>
              <a:t>, and Ocean</a:t>
            </a:r>
            <a:endParaRPr lang="pt-PT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14C120-F4DA-3954-E0BD-5041E63AB33B}"/>
              </a:ext>
            </a:extLst>
          </p:cNvPr>
          <p:cNvSpPr txBox="1"/>
          <p:nvPr/>
        </p:nvSpPr>
        <p:spPr>
          <a:xfrm>
            <a:off x="897041" y="5995003"/>
            <a:ext cx="221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pt-PT" sz="16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C4884B-E2E1-007C-AA5B-E189A7E3A9D4}"/>
              </a:ext>
            </a:extLst>
          </p:cNvPr>
          <p:cNvCxnSpPr>
            <a:cxnSpLocks/>
          </p:cNvCxnSpPr>
          <p:nvPr/>
        </p:nvCxnSpPr>
        <p:spPr>
          <a:xfrm flipV="1">
            <a:off x="7044145" y="3509822"/>
            <a:ext cx="2232913" cy="445418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1EB0FF-B039-6FB2-ECBD-F7B702E07767}"/>
              </a:ext>
            </a:extLst>
          </p:cNvPr>
          <p:cNvCxnSpPr>
            <a:cxnSpLocks/>
          </p:cNvCxnSpPr>
          <p:nvPr/>
        </p:nvCxnSpPr>
        <p:spPr>
          <a:xfrm>
            <a:off x="9496951" y="3564174"/>
            <a:ext cx="1588922" cy="2487039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C206A08-7263-E0AA-0E1D-B294C70F0CC5}"/>
              </a:ext>
            </a:extLst>
          </p:cNvPr>
          <p:cNvSpPr txBox="1"/>
          <p:nvPr/>
        </p:nvSpPr>
        <p:spPr>
          <a:xfrm rot="20875746">
            <a:off x="7285275" y="3657545"/>
            <a:ext cx="2086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Reversible process where work is provided to separate compounds</a:t>
            </a:r>
            <a:endParaRPr lang="pt-PT" sz="1400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FD3E49-A499-6558-67F0-95F8C8D9A3EA}"/>
              </a:ext>
            </a:extLst>
          </p:cNvPr>
          <p:cNvSpPr txBox="1"/>
          <p:nvPr/>
        </p:nvSpPr>
        <p:spPr>
          <a:xfrm rot="3427589">
            <a:off x="8959912" y="4418339"/>
            <a:ext cx="16678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Reversible process where work is extracted in the chemical reactions to equilibrium </a:t>
            </a:r>
            <a:endParaRPr lang="pt-PT" sz="1400" dirty="0">
              <a:solidFill>
                <a:srgbClr val="C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204707-03F2-66EB-CC8C-A26176BE9B2F}"/>
              </a:ext>
            </a:extLst>
          </p:cNvPr>
          <p:cNvSpPr/>
          <p:nvPr/>
        </p:nvSpPr>
        <p:spPr>
          <a:xfrm>
            <a:off x="1591010" y="1938528"/>
            <a:ext cx="282858" cy="283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81095-6AD3-C54C-DB40-D9C25F9ABD63}"/>
              </a:ext>
            </a:extLst>
          </p:cNvPr>
          <p:cNvSpPr txBox="1"/>
          <p:nvPr/>
        </p:nvSpPr>
        <p:spPr>
          <a:xfrm>
            <a:off x="1507307" y="2375257"/>
            <a:ext cx="3047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T</a:t>
            </a:r>
            <a:r>
              <a:rPr lang="en-GB" sz="1600" dirty="0"/>
              <a:t>, </a:t>
            </a:r>
            <a:r>
              <a:rPr lang="en-GB" sz="1600" i="1" dirty="0"/>
              <a:t>P</a:t>
            </a:r>
            <a:r>
              <a:rPr lang="en-GB" sz="1600" dirty="0"/>
              <a:t>, </a:t>
            </a:r>
            <a:br>
              <a:rPr lang="en-GB" sz="1600" dirty="0"/>
            </a:br>
            <a:r>
              <a:rPr lang="en-GB" sz="1600" dirty="0"/>
              <a:t>mixture of species </a:t>
            </a:r>
            <a:r>
              <a:rPr lang="en-GB" sz="1600" i="1" dirty="0" err="1"/>
              <a:t>i</a:t>
            </a:r>
            <a:r>
              <a:rPr lang="en-GB" sz="1600" dirty="0"/>
              <a:t> with </a:t>
            </a:r>
            <a:r>
              <a:rPr lang="en-GB" sz="1600" i="1" dirty="0" err="1"/>
              <a:t>y</a:t>
            </a:r>
            <a:r>
              <a:rPr lang="en-GB" sz="1600" i="1" baseline="-25000" dirty="0" err="1"/>
              <a:t>i</a:t>
            </a:r>
            <a:r>
              <a:rPr lang="en-GB" sz="1600" i="1" dirty="0"/>
              <a:t> </a:t>
            </a:r>
            <a:r>
              <a:rPr lang="en-GB" sz="1600" dirty="0"/>
              <a:t>and </a:t>
            </a:r>
            <a:r>
              <a:rPr lang="en-GB" sz="1600" i="1" dirty="0"/>
              <a:t>d</a:t>
            </a:r>
            <a:r>
              <a:rPr lang="en-GB" sz="1600" i="1" baseline="-25000" dirty="0"/>
              <a:t>i</a:t>
            </a:r>
            <a:r>
              <a:rPr lang="en-GB" sz="1600" i="1" dirty="0"/>
              <a:t> </a:t>
            </a:r>
            <a:endParaRPr lang="pt-PT" sz="1600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737F2B-F28D-D2D0-B629-66A42B251DDF}"/>
              </a:ext>
            </a:extLst>
          </p:cNvPr>
          <p:cNvCxnSpPr>
            <a:cxnSpLocks/>
          </p:cNvCxnSpPr>
          <p:nvPr/>
        </p:nvCxnSpPr>
        <p:spPr>
          <a:xfrm flipV="1">
            <a:off x="1898590" y="1468580"/>
            <a:ext cx="2773329" cy="595228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5D6D43-0140-4DC0-5CD0-FDD4BBC94FE7}"/>
              </a:ext>
            </a:extLst>
          </p:cNvPr>
          <p:cNvSpPr txBox="1"/>
          <p:nvPr/>
        </p:nvSpPr>
        <p:spPr>
          <a:xfrm rot="20876454">
            <a:off x="1985957" y="1735544"/>
            <a:ext cx="2605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Reversible process where work is done upon the </a:t>
            </a:r>
            <a:r>
              <a:rPr lang="en-GB" sz="1400">
                <a:solidFill>
                  <a:srgbClr val="C00000"/>
                </a:solidFill>
              </a:rPr>
              <a:t>materials by </a:t>
            </a:r>
            <a:r>
              <a:rPr lang="en-GB" sz="1400" dirty="0">
                <a:solidFill>
                  <a:srgbClr val="C00000"/>
                </a:solidFill>
              </a:rPr>
              <a:t>grinding</a:t>
            </a:r>
            <a:endParaRPr lang="pt-PT" sz="1400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A60190-B4F6-C9F1-EF97-EBF94ADCC837}"/>
              </a:ext>
            </a:extLst>
          </p:cNvPr>
          <p:cNvSpPr txBox="1"/>
          <p:nvPr/>
        </p:nvSpPr>
        <p:spPr>
          <a:xfrm>
            <a:off x="5014568" y="1178814"/>
            <a:ext cx="3561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T</a:t>
            </a:r>
            <a:r>
              <a:rPr lang="en-GB" sz="1600" dirty="0"/>
              <a:t>, </a:t>
            </a:r>
            <a:r>
              <a:rPr lang="en-GB" sz="1600" i="1" dirty="0"/>
              <a:t>P</a:t>
            </a:r>
            <a:r>
              <a:rPr lang="en-GB" sz="1600" dirty="0"/>
              <a:t>, </a:t>
            </a:r>
            <a:br>
              <a:rPr lang="en-GB" sz="1600" dirty="0"/>
            </a:br>
            <a:r>
              <a:rPr lang="en-GB" sz="1600" dirty="0"/>
              <a:t>mixture of species </a:t>
            </a:r>
            <a:r>
              <a:rPr lang="en-GB" sz="1600" i="1" dirty="0" err="1"/>
              <a:t>i</a:t>
            </a:r>
            <a:r>
              <a:rPr lang="en-GB" sz="1600" dirty="0"/>
              <a:t> with </a:t>
            </a:r>
            <a:r>
              <a:rPr lang="en-GB" sz="1600" i="1" dirty="0" err="1"/>
              <a:t>y</a:t>
            </a:r>
            <a:r>
              <a:rPr lang="en-GB" sz="1600" i="1" baseline="-25000" dirty="0" err="1"/>
              <a:t>i</a:t>
            </a:r>
            <a:r>
              <a:rPr lang="en-GB" sz="1600" dirty="0"/>
              <a:t> and </a:t>
            </a:r>
            <a:r>
              <a:rPr lang="en-GB" sz="1600" i="1" dirty="0"/>
              <a:t>d</a:t>
            </a:r>
            <a:r>
              <a:rPr lang="en-GB" sz="1600" i="1" baseline="-25000" dirty="0"/>
              <a:t>i</a:t>
            </a:r>
            <a:r>
              <a:rPr lang="en-GB" sz="1600" baseline="-25000" dirty="0"/>
              <a:t>,0</a:t>
            </a:r>
            <a:r>
              <a:rPr lang="en-GB" sz="1600" dirty="0"/>
              <a:t> </a:t>
            </a:r>
            <a:endParaRPr lang="pt-PT" sz="16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308369-CB47-F210-AAA5-54BC57D87A76}"/>
              </a:ext>
            </a:extLst>
          </p:cNvPr>
          <p:cNvCxnSpPr>
            <a:cxnSpLocks/>
          </p:cNvCxnSpPr>
          <p:nvPr/>
        </p:nvCxnSpPr>
        <p:spPr>
          <a:xfrm>
            <a:off x="4884658" y="1565002"/>
            <a:ext cx="2012052" cy="2275938"/>
          </a:xfrm>
          <a:prstGeom prst="straightConnector1">
            <a:avLst/>
          </a:prstGeom>
          <a:ln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EA4BE8F-1360-DB6F-175A-C61EF263CCF4}"/>
              </a:ext>
            </a:extLst>
          </p:cNvPr>
          <p:cNvSpPr txBox="1"/>
          <p:nvPr/>
        </p:nvSpPr>
        <p:spPr>
          <a:xfrm rot="2911167">
            <a:off x="4295787" y="2537301"/>
            <a:ext cx="2761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Reversible process where work is extracted from the materials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3DEF45-CAA3-2D28-82D0-692A1FDBAFCD}"/>
              </a:ext>
            </a:extLst>
          </p:cNvPr>
          <p:cNvSpPr txBox="1"/>
          <p:nvPr/>
        </p:nvSpPr>
        <p:spPr>
          <a:xfrm>
            <a:off x="9109386" y="2801200"/>
            <a:ext cx="263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T</a:t>
            </a:r>
            <a:r>
              <a:rPr lang="en-GB" sz="1600" baseline="-25000" dirty="0"/>
              <a:t>0</a:t>
            </a:r>
            <a:r>
              <a:rPr lang="en-GB" sz="1600" dirty="0"/>
              <a:t>, </a:t>
            </a:r>
            <a:r>
              <a:rPr lang="en-GB" sz="1600" i="1" dirty="0"/>
              <a:t>P</a:t>
            </a:r>
            <a:r>
              <a:rPr lang="en-GB" sz="1600" baseline="-25000" dirty="0"/>
              <a:t>0</a:t>
            </a:r>
            <a:r>
              <a:rPr lang="en-GB" sz="1600" dirty="0"/>
              <a:t>,</a:t>
            </a:r>
            <a:br>
              <a:rPr lang="en-GB" sz="1600" dirty="0"/>
            </a:br>
            <a:r>
              <a:rPr lang="en-GB" sz="1600" dirty="0"/>
              <a:t>pure species </a:t>
            </a:r>
            <a:r>
              <a:rPr lang="en-GB" sz="1600" i="1" dirty="0" err="1"/>
              <a:t>i</a:t>
            </a:r>
            <a:r>
              <a:rPr lang="en-GB" sz="1600" dirty="0"/>
              <a:t> and d</a:t>
            </a:r>
            <a:r>
              <a:rPr lang="en-GB" sz="1600" baseline="-25000" dirty="0"/>
              <a:t>i,0</a:t>
            </a:r>
            <a:r>
              <a:rPr lang="en-GB" sz="1600" dirty="0"/>
              <a:t> </a:t>
            </a:r>
            <a:endParaRPr lang="pt-PT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50986A-9EB3-35BB-75A4-7316FA118DFA}"/>
              </a:ext>
            </a:extLst>
          </p:cNvPr>
          <p:cNvSpPr txBox="1"/>
          <p:nvPr/>
        </p:nvSpPr>
        <p:spPr>
          <a:xfrm>
            <a:off x="3846137" y="4074619"/>
            <a:ext cx="3561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/>
              <a:t>T</a:t>
            </a:r>
            <a:r>
              <a:rPr lang="en-GB" sz="1600" baseline="-25000" dirty="0"/>
              <a:t>0</a:t>
            </a:r>
            <a:r>
              <a:rPr lang="en-GB" sz="1600" dirty="0"/>
              <a:t>, </a:t>
            </a:r>
            <a:r>
              <a:rPr lang="en-GB" sz="1600" i="1" dirty="0"/>
              <a:t>P</a:t>
            </a:r>
            <a:r>
              <a:rPr lang="en-GB" sz="1600" baseline="-25000" dirty="0"/>
              <a:t>0</a:t>
            </a:r>
            <a:r>
              <a:rPr lang="en-GB" sz="1600" dirty="0"/>
              <a:t>,</a:t>
            </a:r>
            <a:br>
              <a:rPr lang="en-GB" sz="1600" dirty="0"/>
            </a:br>
            <a:r>
              <a:rPr lang="en-GB" sz="1600" dirty="0"/>
              <a:t>mixture of species </a:t>
            </a:r>
            <a:r>
              <a:rPr lang="en-GB" sz="1600" i="1" dirty="0" err="1"/>
              <a:t>i</a:t>
            </a:r>
            <a:r>
              <a:rPr lang="en-GB" sz="1600" dirty="0"/>
              <a:t> with </a:t>
            </a:r>
            <a:r>
              <a:rPr lang="en-GB" sz="1600" i="1" dirty="0" err="1"/>
              <a:t>y</a:t>
            </a:r>
            <a:r>
              <a:rPr lang="en-GB" sz="1600" i="1" baseline="-25000" dirty="0" err="1"/>
              <a:t>i</a:t>
            </a:r>
            <a:r>
              <a:rPr lang="en-GB" sz="1600" dirty="0"/>
              <a:t> and </a:t>
            </a:r>
            <a:r>
              <a:rPr lang="en-GB" sz="1600" i="1" dirty="0"/>
              <a:t>d</a:t>
            </a:r>
            <a:r>
              <a:rPr lang="en-GB" sz="1600" i="1" baseline="-25000" dirty="0"/>
              <a:t>i</a:t>
            </a:r>
            <a:r>
              <a:rPr lang="en-GB" sz="1600" baseline="-25000" dirty="0"/>
              <a:t>,0</a:t>
            </a:r>
            <a:r>
              <a:rPr lang="en-GB" sz="1600" dirty="0"/>
              <a:t> </a:t>
            </a:r>
            <a:endParaRPr lang="pt-PT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26E26C-438C-87F9-F0DB-AEF61CC89AC1}"/>
              </a:ext>
            </a:extLst>
          </p:cNvPr>
          <p:cNvSpPr txBox="1"/>
          <p:nvPr/>
        </p:nvSpPr>
        <p:spPr>
          <a:xfrm>
            <a:off x="7775661" y="5652727"/>
            <a:ext cx="3181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/>
              <a:t>T</a:t>
            </a:r>
            <a:r>
              <a:rPr lang="en-GB" sz="1600" baseline="-25000" dirty="0"/>
              <a:t>0</a:t>
            </a:r>
            <a:r>
              <a:rPr lang="en-GB" sz="1600" dirty="0"/>
              <a:t>, </a:t>
            </a:r>
            <a:r>
              <a:rPr lang="en-GB" sz="1600" i="1" dirty="0"/>
              <a:t>P</a:t>
            </a:r>
            <a:r>
              <a:rPr lang="en-GB" sz="1600" baseline="-25000" dirty="0"/>
              <a:t>0</a:t>
            </a:r>
            <a:r>
              <a:rPr lang="en-GB" sz="1600" dirty="0"/>
              <a:t>,</a:t>
            </a:r>
            <a:br>
              <a:rPr lang="en-GB" sz="1600" dirty="0"/>
            </a:br>
            <a:r>
              <a:rPr lang="en-GB" sz="1600" dirty="0"/>
              <a:t>species </a:t>
            </a:r>
            <a:r>
              <a:rPr lang="en-GB" sz="1600" i="1" dirty="0"/>
              <a:t>i</a:t>
            </a:r>
            <a:r>
              <a:rPr lang="en-GB" sz="1600" baseline="-25000" dirty="0"/>
              <a:t>0</a:t>
            </a:r>
            <a:r>
              <a:rPr lang="en-GB" sz="1600" dirty="0"/>
              <a:t> with </a:t>
            </a:r>
            <a:r>
              <a:rPr lang="en-GB" sz="1600" i="1" dirty="0"/>
              <a:t>y</a:t>
            </a:r>
            <a:r>
              <a:rPr lang="en-GB" sz="1600" i="1" baseline="-25000" dirty="0"/>
              <a:t>i</a:t>
            </a:r>
            <a:r>
              <a:rPr lang="en-GB" sz="1600" baseline="-25000" dirty="0"/>
              <a:t>,0</a:t>
            </a:r>
            <a:r>
              <a:rPr lang="en-GB" sz="1600" dirty="0"/>
              <a:t> and </a:t>
            </a:r>
            <a:r>
              <a:rPr lang="en-GB" sz="1600" i="1" dirty="0"/>
              <a:t>d</a:t>
            </a:r>
            <a:r>
              <a:rPr lang="en-GB" sz="1600" i="1" baseline="-25000" dirty="0"/>
              <a:t>i</a:t>
            </a:r>
            <a:r>
              <a:rPr lang="en-GB" sz="1600" baseline="-25000" dirty="0"/>
              <a:t>,0</a:t>
            </a:r>
            <a:r>
              <a:rPr lang="en-GB" sz="1600" dirty="0"/>
              <a:t> </a:t>
            </a:r>
            <a:endParaRPr lang="pt-PT" sz="1600" dirty="0"/>
          </a:p>
          <a:p>
            <a:pPr algn="r"/>
            <a:endParaRPr lang="pt-PT" sz="16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2C926CC-6808-60D9-8BEE-69157DCD32D0}"/>
              </a:ext>
            </a:extLst>
          </p:cNvPr>
          <p:cNvSpPr/>
          <p:nvPr/>
        </p:nvSpPr>
        <p:spPr>
          <a:xfrm>
            <a:off x="4670464" y="1324318"/>
            <a:ext cx="282858" cy="283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EAFF52-4368-F97E-C3EC-57337CF2E533}"/>
              </a:ext>
            </a:extLst>
          </p:cNvPr>
          <p:cNvSpPr/>
          <p:nvPr/>
        </p:nvSpPr>
        <p:spPr>
          <a:xfrm>
            <a:off x="6871122" y="3806187"/>
            <a:ext cx="282858" cy="283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3517AB6-80F6-E241-E3A4-86B528EDC57D}"/>
              </a:ext>
            </a:extLst>
          </p:cNvPr>
          <p:cNvSpPr/>
          <p:nvPr/>
        </p:nvSpPr>
        <p:spPr>
          <a:xfrm>
            <a:off x="9284811" y="3340747"/>
            <a:ext cx="282858" cy="283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D0A6A9-A2D9-FCFD-177E-505D08DC877E}"/>
              </a:ext>
            </a:extLst>
          </p:cNvPr>
          <p:cNvSpPr/>
          <p:nvPr/>
        </p:nvSpPr>
        <p:spPr>
          <a:xfrm>
            <a:off x="11042203" y="6051213"/>
            <a:ext cx="282858" cy="2832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2CC3D0-EDA1-752F-4BD5-4CAB2C8319EC}"/>
              </a:ext>
            </a:extLst>
          </p:cNvPr>
          <p:cNvSpPr txBox="1"/>
          <p:nvPr/>
        </p:nvSpPr>
        <p:spPr>
          <a:xfrm rot="20893234">
            <a:off x="2325676" y="1469287"/>
            <a:ext cx="1309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i="1" dirty="0" err="1"/>
              <a:t>b</a:t>
            </a:r>
            <a:r>
              <a:rPr lang="en-GB" sz="1800" i="1" baseline="-25000" dirty="0" err="1"/>
              <a:t>com</a:t>
            </a:r>
            <a:r>
              <a:rPr lang="en-GB" sz="1800" i="1" dirty="0"/>
              <a:t> &lt; 0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3DFAAB-8C6A-8B08-9A6D-CB19B6EB33B8}"/>
              </a:ext>
            </a:extLst>
          </p:cNvPr>
          <p:cNvSpPr txBox="1"/>
          <p:nvPr/>
        </p:nvSpPr>
        <p:spPr>
          <a:xfrm rot="2936202">
            <a:off x="5325356" y="2365841"/>
            <a:ext cx="1309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i="1" dirty="0" err="1"/>
              <a:t>b</a:t>
            </a:r>
            <a:r>
              <a:rPr lang="en-GB" sz="1800" i="1" baseline="-25000" dirty="0" err="1"/>
              <a:t>ph</a:t>
            </a:r>
            <a:r>
              <a:rPr lang="en-GB" sz="1800" i="1" dirty="0"/>
              <a:t> &gt; 0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41D954-C36A-B567-3C51-44B94AC70A3E}"/>
              </a:ext>
            </a:extLst>
          </p:cNvPr>
          <p:cNvSpPr txBox="1"/>
          <p:nvPr/>
        </p:nvSpPr>
        <p:spPr>
          <a:xfrm rot="20939157">
            <a:off x="7499731" y="3404222"/>
            <a:ext cx="1309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i="1" dirty="0" err="1"/>
              <a:t>b</a:t>
            </a:r>
            <a:r>
              <a:rPr lang="en-GB" sz="1800" i="1" baseline="-25000" dirty="0" err="1"/>
              <a:t>c</a:t>
            </a:r>
            <a:r>
              <a:rPr lang="en-GB" sz="1800" i="1" dirty="0"/>
              <a:t> &lt; 0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DAE872-3628-789E-3FFF-86C5639759BB}"/>
              </a:ext>
            </a:extLst>
          </p:cNvPr>
          <p:cNvSpPr txBox="1"/>
          <p:nvPr/>
        </p:nvSpPr>
        <p:spPr>
          <a:xfrm rot="3428681">
            <a:off x="9797926" y="4526477"/>
            <a:ext cx="1309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i="1" dirty="0"/>
              <a:t>b</a:t>
            </a:r>
            <a:r>
              <a:rPr lang="en-GB" sz="1800" i="1" baseline="-25000" dirty="0"/>
              <a:t>ch</a:t>
            </a:r>
            <a:r>
              <a:rPr lang="en-GB" sz="1800" i="1" dirty="0"/>
              <a:t> &gt;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4697</TotalTime>
  <Words>145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Tania Alexandra Dos Santos Costa e Sousa</dc:creator>
  <cp:lastModifiedBy>Matthew Heun</cp:lastModifiedBy>
  <cp:revision>74</cp:revision>
  <cp:lastPrinted>2025-10-08T12:25:21Z</cp:lastPrinted>
  <dcterms:created xsi:type="dcterms:W3CDTF">2025-09-19T18:09:07Z</dcterms:created>
  <dcterms:modified xsi:type="dcterms:W3CDTF">2025-10-08T14:02:08Z</dcterms:modified>
</cp:coreProperties>
</file>