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3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9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89662-DD21-4C51-8E6B-7FE627D332A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86B32-F5BE-4C2B-9689-689582BBC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3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E59D-AF7A-421B-A343-3B1B7F5C7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37967-DD03-40B3-B4C0-9FCDD6614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CITI Credit card transaction challenge</a:t>
            </a:r>
          </a:p>
        </p:txBody>
      </p:sp>
    </p:spTree>
    <p:extLst>
      <p:ext uri="{BB962C8B-B14F-4D97-AF65-F5344CB8AC3E}">
        <p14:creationId xmlns:p14="http://schemas.microsoft.com/office/powerpoint/2010/main" val="125550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Number of transactions is used as a proxy for rating.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Assumed a good rating was a number of transactions &gt;2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If the interaction was not good, a customer would not return to the merchant.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It was also assumed there were no refund transactions or fraudulent transactions.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Beyond the scope of the provided data to test all assumptions</a:t>
            </a:r>
          </a:p>
        </p:txBody>
      </p:sp>
    </p:spTree>
    <p:extLst>
      <p:ext uri="{BB962C8B-B14F-4D97-AF65-F5344CB8AC3E}">
        <p14:creationId xmlns:p14="http://schemas.microsoft.com/office/powerpoint/2010/main" val="12124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Nine different recommender algorithms were implemented, and assessed against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Assessed using a Receiver Operator Curve (</a:t>
            </a:r>
            <a:r>
              <a:rPr lang="en-US" sz="3200" dirty="0" err="1"/>
              <a:t>RoC</a:t>
            </a:r>
            <a:r>
              <a:rPr lang="en-US" sz="3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/>
              <a:t>RoC</a:t>
            </a:r>
            <a:r>
              <a:rPr lang="en-US" sz="3000" dirty="0"/>
              <a:t> plots true positive rate vs false positive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Best performance reaches the top left corner</a:t>
            </a:r>
          </a:p>
        </p:txBody>
      </p:sp>
    </p:spTree>
    <p:extLst>
      <p:ext uri="{BB962C8B-B14F-4D97-AF65-F5344CB8AC3E}">
        <p14:creationId xmlns:p14="http://schemas.microsoft.com/office/powerpoint/2010/main" val="390007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73777B86-578D-420F-A57B-EF3ECD8A18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" y="1"/>
            <a:ext cx="87249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E32AD-FBD1-492B-A3E9-EA6CCA11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890" y="590901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ALS Implicit algorithm seems to have the best performance</a:t>
            </a:r>
            <a:r>
              <a:rPr lang="en-US" sz="3000" dirty="0"/>
              <a:t> for the given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Popular items and user-based collaborative filtering also performed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Can output recommendations of merchants whom clients might like</a:t>
            </a:r>
          </a:p>
        </p:txBody>
      </p:sp>
    </p:spTree>
    <p:extLst>
      <p:ext uri="{BB962C8B-B14F-4D97-AF65-F5344CB8AC3E}">
        <p14:creationId xmlns:p14="http://schemas.microsoft.com/office/powerpoint/2010/main" val="305364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Recommendations are a value-add for both customers and merchants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Customers get personalized recommendations they will usually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Merchants get better information about their customers, and possibly more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value-add already existed in the transaction data generated in a primary line of 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Better </a:t>
            </a:r>
            <a:r>
              <a:rPr lang="en-US" sz="3000" dirty="0" err="1"/>
              <a:t>RoI</a:t>
            </a:r>
            <a:r>
              <a:rPr lang="en-US" sz="3000" dirty="0"/>
              <a:t> in the primary line!</a:t>
            </a:r>
          </a:p>
        </p:txBody>
      </p:sp>
    </p:spTree>
    <p:extLst>
      <p:ext uri="{BB962C8B-B14F-4D97-AF65-F5344CB8AC3E}">
        <p14:creationId xmlns:p14="http://schemas.microsoft.com/office/powerpoint/2010/main" val="96562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Data generated from a primary business line can be leveraged for secondary purposes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Recommendation algorithms are a popular way to leverage customer choice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0373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Certain markets have built incredible databases in conducting their primary lines of 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This information can in turn be used to support primary business lines, or develop new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One of the best examples is credit card transaction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Millions of customers interact with many merchants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information is already captured – use it to add value!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 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CITI has issued a challenge to use a credit card transaction set to do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Identify the Top 10 merchants that customers have not transacted with in the past 12 months and are likely to transact with, in the next 3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Recommendations must be personalized at a customer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Using historical data for the particular customer and the rest of the population, identify merchants the customer is likely to interact with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0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 Data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CITI recognizes they can use their transaction data to add value in the following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Make recommendations to customers for merchants they may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Better target merchants with possible clients – chance for additional revenue/services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Improve their </a:t>
            </a:r>
            <a:r>
              <a:rPr lang="en-US" sz="2800" dirty="0" err="1"/>
              <a:t>RoI</a:t>
            </a:r>
            <a:r>
              <a:rPr lang="en-US" sz="2800" dirty="0"/>
              <a:t> for their primary business lines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unlock value from CITI’s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challenge is primarily a recommendation problem, where individual and group data is leveraged to make user-specific recommendations.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Sparse data from many users can help inform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Recommenderlab</a:t>
            </a:r>
            <a:r>
              <a:rPr lang="en-US" sz="3200" dirty="0"/>
              <a:t>  is an R software package which allows for the creation, implementation and evaluation of multiple recommender algorithms. </a:t>
            </a:r>
          </a:p>
        </p:txBody>
      </p:sp>
    </p:spTree>
    <p:extLst>
      <p:ext uri="{BB962C8B-B14F-4D97-AF65-F5344CB8AC3E}">
        <p14:creationId xmlns:p14="http://schemas.microsoft.com/office/powerpoint/2010/main" val="197374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There are many approaches, some can be better than others: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Dimensionality reduction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Popular items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Personal traits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Merchant traits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Recommenderlab</a:t>
            </a:r>
            <a:r>
              <a:rPr lang="en-US" sz="3200" dirty="0"/>
              <a:t> let’s us try different approaches and compare them</a:t>
            </a:r>
          </a:p>
        </p:txBody>
      </p:sp>
    </p:spTree>
    <p:extLst>
      <p:ext uri="{BB962C8B-B14F-4D97-AF65-F5344CB8AC3E}">
        <p14:creationId xmlns:p14="http://schemas.microsoft.com/office/powerpoint/2010/main" val="21695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First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The first steps in any project involve formatting the data as 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In this case, we note there are 18,532,355 observations of five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customer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merchant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month of transaction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category of the merchant,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number of transactions occurring between a customer and merchant in the month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6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First Glace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data contained over 18 million observations covering: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374,334 unique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9,822 unique merchants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1 year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15 categories of merchant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/>
              <a:t>63,659,708 interactions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can add value for ~375,000 customers and 9,000+ merchants across 15 fields</a:t>
            </a:r>
          </a:p>
        </p:txBody>
      </p:sp>
    </p:spTree>
    <p:extLst>
      <p:ext uri="{BB962C8B-B14F-4D97-AF65-F5344CB8AC3E}">
        <p14:creationId xmlns:p14="http://schemas.microsoft.com/office/powerpoint/2010/main" val="319942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E0B-AC51-4F58-B60E-30607F8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AAC3-9278-462A-ADAF-EBEB7FB3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First steps include formatting the data properly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limitations resulted in developing a proof-of-concept using 100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Proof of concept could be used to justify investment of project at scale</a:t>
            </a:r>
          </a:p>
        </p:txBody>
      </p:sp>
    </p:spTree>
    <p:extLst>
      <p:ext uri="{BB962C8B-B14F-4D97-AF65-F5344CB8AC3E}">
        <p14:creationId xmlns:p14="http://schemas.microsoft.com/office/powerpoint/2010/main" val="3731455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113</TotalTime>
  <Words>637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Capstone Project</vt:lpstr>
      <vt:lpstr>Valuing data</vt:lpstr>
      <vt:lpstr>CITI Data Challenge</vt:lpstr>
      <vt:lpstr>CITI Data Value</vt:lpstr>
      <vt:lpstr>How to unlock value from CITI’s data</vt:lpstr>
      <vt:lpstr>Recommendation Algorithms</vt:lpstr>
      <vt:lpstr>Data – First Glance</vt:lpstr>
      <vt:lpstr>Data – First Glace Continued</vt:lpstr>
      <vt:lpstr>Data – Wrangling</vt:lpstr>
      <vt:lpstr>Data – Assumptions</vt:lpstr>
      <vt:lpstr>Data – Analysis</vt:lpstr>
      <vt:lpstr>RoC</vt:lpstr>
      <vt:lpstr>Data – Products</vt:lpstr>
      <vt:lpstr>Data – Value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 H</dc:creator>
  <cp:lastModifiedBy>M H</cp:lastModifiedBy>
  <cp:revision>8</cp:revision>
  <dcterms:created xsi:type="dcterms:W3CDTF">2018-05-21T20:55:09Z</dcterms:created>
  <dcterms:modified xsi:type="dcterms:W3CDTF">2018-05-21T22:54:38Z</dcterms:modified>
</cp:coreProperties>
</file>