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78" r:id="rId11"/>
    <p:sldId id="274" r:id="rId12"/>
    <p:sldId id="275" r:id="rId13"/>
    <p:sldId id="276" r:id="rId14"/>
    <p:sldId id="277" r:id="rId15"/>
    <p:sldId id="267" r:id="rId16"/>
    <p:sldId id="268" r:id="rId17"/>
    <p:sldId id="269" r:id="rId18"/>
    <p:sldId id="270" r:id="rId19"/>
    <p:sldId id="272" r:id="rId20"/>
    <p:sldId id="27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E59D-AF7A-421B-A343-3B1B7F5C7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37967-DD03-40B3-B4C0-9FCDD6614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CITI Credit card transaction challenge</a:t>
            </a:r>
          </a:p>
        </p:txBody>
      </p:sp>
    </p:spTree>
    <p:extLst>
      <p:ext uri="{BB962C8B-B14F-4D97-AF65-F5344CB8AC3E}">
        <p14:creationId xmlns:p14="http://schemas.microsoft.com/office/powerpoint/2010/main" val="125550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Dataset has been limited to 100 customer 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Still an opportunity to look at transaction patters across dates, customer IDs and merchant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This could identify additional questions, insights, or opportunities beyond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1219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D6FE8FA-8857-4E7A-8FBF-9B94E501E1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7396" y="640081"/>
            <a:ext cx="6643006" cy="5314406"/>
          </a:xfrm>
          <a:prstGeom prst="rect">
            <a:avLst/>
          </a:prstGeom>
          <a:noFill/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 –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Transactions are fairly evenly distributed across all 12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least 1000 transactions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seems to be more transactions during the October to January period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Christmas shopping?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EA073020-AD24-4441-94E8-BE2910B2D8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7396" y="640081"/>
            <a:ext cx="6643006" cy="5314406"/>
          </a:xfrm>
          <a:prstGeom prst="rect">
            <a:avLst/>
          </a:prstGeom>
          <a:noFill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 –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Transactions by customer ID less uniform than by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and median of 171.35 and 114.5 transactions respectively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customers have much higher than the average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they small business owners? Different habits? Follow-up studies for high </a:t>
            </a:r>
            <a:r>
              <a:rPr lang="en-US" dirty="0" err="1"/>
              <a:t>RoI</a:t>
            </a:r>
            <a:r>
              <a:rPr lang="en-US" dirty="0"/>
              <a:t> possibilities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6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28E96C3F-D7C0-4847-AAD8-4FC9D15C60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7396" y="640081"/>
            <a:ext cx="6643006" cy="5314406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 –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Transactions by customer ID fairly consistent across the 12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habits do change, what’s prompting it?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9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012B5C0F-B70E-4129-B597-E8F7358C6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7396" y="640081"/>
            <a:ext cx="6643006" cy="5314406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 –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numbers by merchant IDs are more variable than by date or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and median of 11 and 3 transactions respectively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merchants responsible for many transactions, many responsible for few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Different approach for high and low volume merchants?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Number of transactions is used as a proxy for rating.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Assumed a good rating was a number of transactions &gt;2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If the interaction was not good, a customer would not return to the merchant.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 was also assumed there were no refund transactions or fraudulent transactions.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Beyond the scope of the provided data to test all assumptions</a:t>
            </a:r>
          </a:p>
        </p:txBody>
      </p:sp>
    </p:spTree>
    <p:extLst>
      <p:ext uri="{BB962C8B-B14F-4D97-AF65-F5344CB8AC3E}">
        <p14:creationId xmlns:p14="http://schemas.microsoft.com/office/powerpoint/2010/main" val="121248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Nine different recommender algorithms were implemented, and assessed against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Assessed using a Receiver Operator Curve (</a:t>
            </a:r>
            <a:r>
              <a:rPr lang="en-US" sz="3200" dirty="0" err="1"/>
              <a:t>RoC</a:t>
            </a:r>
            <a:r>
              <a:rPr lang="en-US" sz="3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RoC</a:t>
            </a:r>
            <a:r>
              <a:rPr lang="en-US" sz="3000" dirty="0"/>
              <a:t> plots true positive rate vs false positive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Best performance reaches the top left corner</a:t>
            </a:r>
          </a:p>
        </p:txBody>
      </p:sp>
    </p:spTree>
    <p:extLst>
      <p:ext uri="{BB962C8B-B14F-4D97-AF65-F5344CB8AC3E}">
        <p14:creationId xmlns:p14="http://schemas.microsoft.com/office/powerpoint/2010/main" val="390007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73777B86-578D-420F-A57B-EF3ECD8A18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" y="1"/>
            <a:ext cx="87249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E32AD-FBD1-492B-A3E9-EA6CCA11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890" y="590901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3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ALS Implicit algorithm seems to have the best performance</a:t>
            </a:r>
            <a:r>
              <a:rPr lang="en-US" sz="3000" dirty="0"/>
              <a:t> for the given dataset (TPR =15%)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Popular items and user-based collaborative filtering also performed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Can output recommendations of merchants whom clients might like</a:t>
            </a:r>
          </a:p>
        </p:txBody>
      </p:sp>
    </p:spTree>
    <p:extLst>
      <p:ext uri="{BB962C8B-B14F-4D97-AF65-F5344CB8AC3E}">
        <p14:creationId xmlns:p14="http://schemas.microsoft.com/office/powerpoint/2010/main" val="305364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Recommendations are a value-add for both customers and merchants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Customers get personalized recommendations they will usually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Merchants get better information about their customers, and possibly more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value-add already existed in the transaction data generated in a primary line of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Better </a:t>
            </a:r>
            <a:r>
              <a:rPr lang="en-US" sz="3000" dirty="0" err="1"/>
              <a:t>RoI</a:t>
            </a:r>
            <a:r>
              <a:rPr lang="en-US" sz="3000" dirty="0"/>
              <a:t> in the primary line!</a:t>
            </a:r>
          </a:p>
        </p:txBody>
      </p:sp>
    </p:spTree>
    <p:extLst>
      <p:ext uri="{BB962C8B-B14F-4D97-AF65-F5344CB8AC3E}">
        <p14:creationId xmlns:p14="http://schemas.microsoft.com/office/powerpoint/2010/main" val="96562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Certain markets have built incredible databases in conducting their primary lines of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This information can in turn be used to support primary business lines, or develop new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One of the best examples is credit card transaction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Millions of customers interact with many merchants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information is already captured – use it to add value!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Perform analysis at scale using all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Analysis of data subsets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Are customers and merchants homogenous, or can different populations with different needs be identified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Leverage different populations for custom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3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Data generated from a primary business line can be leveraged for secondary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Recommendation algorithms are a popular way to leverage customer choice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37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CITI has issued a challenge to use a credit card transaction set to do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Identify the Top 10 merchants that customers have not transacted with in the past 12 months and are likely to transact with, in the next 3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Recommendations must be personalized at a customer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historical data for the particular customer and the rest of the population, identify merchants the customer is likely to interact with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Data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CITI recognizes they can use their transaction data to add value in the following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Make recommendations to customers for merchants they may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Better target merchants with possible clients – chance for additional revenue/services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Improve their </a:t>
            </a:r>
            <a:r>
              <a:rPr lang="en-US" sz="2800" dirty="0" err="1"/>
              <a:t>RoI</a:t>
            </a:r>
            <a:r>
              <a:rPr lang="en-US" sz="2800" dirty="0"/>
              <a:t> for their primary business 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unlock value from CITI’s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challenge is primarily a recommendation problem, where individual and group data is leveraged to make user-specific recommendations.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Sparse data from many users can help inform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Recommenderlab</a:t>
            </a:r>
            <a:r>
              <a:rPr lang="en-US" sz="3200" dirty="0"/>
              <a:t>  is an R software package which allows for the creation, implementation and evaluation of multiple recommender algorithms. </a:t>
            </a:r>
          </a:p>
        </p:txBody>
      </p:sp>
    </p:spTree>
    <p:extLst>
      <p:ext uri="{BB962C8B-B14F-4D97-AF65-F5344CB8AC3E}">
        <p14:creationId xmlns:p14="http://schemas.microsoft.com/office/powerpoint/2010/main" val="197374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are many approaches, some can be better than others: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Dimensionality reduction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Popular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Personal traits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Merchant traits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Recommenderlab</a:t>
            </a:r>
            <a:r>
              <a:rPr lang="en-US" sz="3200" dirty="0"/>
              <a:t> let’s us try different approaches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21695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First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The first steps in any project involve formatting the data as 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In this case, we note there are 18,532,355 observations of five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merchant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month of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category of the merchant,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number of transactions occurring between a customer and merchant in the month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6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First Glace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data contained over 18 million observations covering: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374,334 unique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9,822 unique merchants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1 year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15 categories of merchant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/>
              <a:t>63,659,708 interactions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add value for ~375,000 customers and 9,000+ merchants across 15 fields</a:t>
            </a:r>
          </a:p>
        </p:txBody>
      </p:sp>
    </p:spTree>
    <p:extLst>
      <p:ext uri="{BB962C8B-B14F-4D97-AF65-F5344CB8AC3E}">
        <p14:creationId xmlns:p14="http://schemas.microsoft.com/office/powerpoint/2010/main" val="31994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First steps include formatting the data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limitations resulted in developing a proof-of-concept using 100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Proof of concept could be used to justify investment of project at scale</a:t>
            </a:r>
          </a:p>
        </p:txBody>
      </p:sp>
    </p:spTree>
    <p:extLst>
      <p:ext uri="{BB962C8B-B14F-4D97-AF65-F5344CB8AC3E}">
        <p14:creationId xmlns:p14="http://schemas.microsoft.com/office/powerpoint/2010/main" val="3731455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1425</TotalTime>
  <Words>861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Capstone Project</vt:lpstr>
      <vt:lpstr>Valuing data</vt:lpstr>
      <vt:lpstr>CITI Data Challenge</vt:lpstr>
      <vt:lpstr>CITI Data Value</vt:lpstr>
      <vt:lpstr>How to unlock value from CITI’s data</vt:lpstr>
      <vt:lpstr>Recommendation Algorithms</vt:lpstr>
      <vt:lpstr>Data – First Glance</vt:lpstr>
      <vt:lpstr>Data – First Glace Continued</vt:lpstr>
      <vt:lpstr>Data – Wrangling</vt:lpstr>
      <vt:lpstr>Data – Impressions</vt:lpstr>
      <vt:lpstr>Data – Impressions</vt:lpstr>
      <vt:lpstr>Data – Impressions</vt:lpstr>
      <vt:lpstr>Data – Impressions</vt:lpstr>
      <vt:lpstr>Data – Impressions</vt:lpstr>
      <vt:lpstr>Data – Assumptions</vt:lpstr>
      <vt:lpstr>Data – Analysis</vt:lpstr>
      <vt:lpstr>RoC</vt:lpstr>
      <vt:lpstr>Data – Products</vt:lpstr>
      <vt:lpstr>Data – Value</vt:lpstr>
      <vt:lpstr>Next Steps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 H</dc:creator>
  <cp:lastModifiedBy>M H</cp:lastModifiedBy>
  <cp:revision>10</cp:revision>
  <dcterms:created xsi:type="dcterms:W3CDTF">2018-05-21T20:55:09Z</dcterms:created>
  <dcterms:modified xsi:type="dcterms:W3CDTF">2018-05-23T00:30:56Z</dcterms:modified>
</cp:coreProperties>
</file>