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E44219-6679-4AE8-903D-8AD837DF255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ACE3AEF2-16CC-4B50-95BA-EBE3FC2E1C2B}">
      <dgm:prSet phldrT="[Text]"/>
      <dgm:spPr>
        <a:xfrm>
          <a:off x="2013385" y="1739549"/>
          <a:ext cx="1459628" cy="1459628"/>
        </a:xfrm>
        <a:prstGeom prst="ellipse">
          <a:avLst/>
        </a:prstGeom>
        <a:noFill/>
        <a:ln w="25400" cap="flat" cmpd="sng" algn="ctr">
          <a:solidFill>
            <a:sysClr val="windowText" lastClr="000000"/>
          </a:solidFill>
          <a:prstDash val="solid"/>
        </a:ln>
        <a:effectLst/>
      </dgm:spPr>
      <dgm:t>
        <a:bodyPr/>
        <a:lstStyle/>
        <a:p>
          <a:r>
            <a:rPr lang="en-US">
              <a:solidFill>
                <a:sysClr val="windowText" lastClr="000000"/>
              </a:solidFill>
              <a:latin typeface="Times New Roman" panose="02020603050405020304" pitchFamily="18" charset="0"/>
              <a:ea typeface="+mn-ea"/>
              <a:cs typeface="Times New Roman" panose="02020603050405020304" pitchFamily="18" charset="0"/>
            </a:rPr>
            <a:t>Sustained Competitive Advantage </a:t>
          </a:r>
        </a:p>
      </dgm:t>
    </dgm:pt>
    <dgm:pt modelId="{6401F8B9-E956-4BB7-98F9-AE880677338E}" type="parTrans" cxnId="{368C722E-6650-4A7C-A7E9-C09C02AADE92}">
      <dgm:prSet/>
      <dgm:spPr/>
      <dgm:t>
        <a:bodyPr/>
        <a:lstStyle/>
        <a:p>
          <a:endParaRPr lang="en-US"/>
        </a:p>
      </dgm:t>
    </dgm:pt>
    <dgm:pt modelId="{338BCEB3-85C8-4362-9825-1CD81206F5D8}" type="sibTrans" cxnId="{368C722E-6650-4A7C-A7E9-C09C02AADE92}">
      <dgm:prSet/>
      <dgm:spPr/>
      <dgm:t>
        <a:bodyPr/>
        <a:lstStyle/>
        <a:p>
          <a:endParaRPr lang="en-US"/>
        </a:p>
      </dgm:t>
    </dgm:pt>
    <dgm:pt modelId="{02B4AD59-F4A5-43B0-BC78-D491050C3B89}">
      <dgm:prSet phldrT="[Text]" custT="1"/>
      <dgm:spPr>
        <a:xfrm>
          <a:off x="482442" y="817176"/>
          <a:ext cx="1386647" cy="1109317"/>
        </a:xfrm>
        <a:prstGeom prst="roundRect">
          <a:avLst>
            <a:gd name="adj" fmla="val 10000"/>
          </a:avLst>
        </a:prstGeom>
        <a:noFill/>
        <a:ln w="25400" cap="flat" cmpd="sng" algn="ctr">
          <a:solidFill>
            <a:sysClr val="windowText" lastClr="000000"/>
          </a:solidFill>
          <a:prstDash val="solid"/>
        </a:ln>
        <a:effectLst/>
      </dgm:spPr>
      <dgm:t>
        <a:bodyPr/>
        <a:lstStyle/>
        <a:p>
          <a:r>
            <a:rPr lang="en-US" sz="1600">
              <a:solidFill>
                <a:sysClr val="windowText" lastClr="000000"/>
              </a:solidFill>
              <a:latin typeface="Times New Roman" panose="02020603050405020304" pitchFamily="18" charset="0"/>
              <a:ea typeface="+mn-ea"/>
              <a:cs typeface="Times New Roman" panose="02020603050405020304" pitchFamily="18" charset="0"/>
            </a:rPr>
            <a:t>General Human Capital </a:t>
          </a:r>
        </a:p>
      </dgm:t>
    </dgm:pt>
    <dgm:pt modelId="{B74E64C6-042C-4C14-BA39-A923D9F1F894}" type="parTrans" cxnId="{6A6DF610-11C6-480B-A27E-12BC4E362D68}">
      <dgm:prSet/>
      <dgm:spPr>
        <a:xfrm rot="12900000">
          <a:off x="1866896" y="1741805"/>
          <a:ext cx="353187" cy="415994"/>
        </a:xfrm>
        <a:prstGeom prst="leftArrow">
          <a:avLst>
            <a:gd name="adj1" fmla="val 60000"/>
            <a:gd name="adj2" fmla="val 50000"/>
          </a:avLst>
        </a:prstGeom>
        <a:solidFill>
          <a:srgbClr val="4F81BD">
            <a:tint val="60000"/>
            <a:hueOff val="0"/>
            <a:satOff val="0"/>
            <a:lumOff val="0"/>
            <a:alphaOff val="0"/>
          </a:srgbClr>
        </a:solidFill>
        <a:ln>
          <a:noFill/>
        </a:ln>
        <a:effectLst/>
      </dgm:spPr>
      <dgm:t>
        <a:bodyPr/>
        <a:lstStyle/>
        <a:p>
          <a:endParaRPr lang="en-US"/>
        </a:p>
      </dgm:t>
    </dgm:pt>
    <dgm:pt modelId="{086AE1DA-6365-4025-B4F6-BDB5EDE25628}" type="sibTrans" cxnId="{6A6DF610-11C6-480B-A27E-12BC4E362D68}">
      <dgm:prSet/>
      <dgm:spPr/>
      <dgm:t>
        <a:bodyPr/>
        <a:lstStyle/>
        <a:p>
          <a:endParaRPr lang="en-US"/>
        </a:p>
      </dgm:t>
    </dgm:pt>
    <dgm:pt modelId="{57A687B4-437A-4ADF-8416-205D0F5B49F6}">
      <dgm:prSet phldrT="[Text]" custT="1"/>
      <dgm:spPr>
        <a:xfrm>
          <a:off x="2021301" y="0"/>
          <a:ext cx="1386647" cy="1109317"/>
        </a:xfrm>
        <a:prstGeom prst="roundRect">
          <a:avLst>
            <a:gd name="adj" fmla="val 10000"/>
          </a:avLst>
        </a:prstGeom>
        <a:noFill/>
        <a:ln w="25400" cap="flat" cmpd="sng" algn="ctr">
          <a:solidFill>
            <a:sysClr val="windowText" lastClr="000000"/>
          </a:solidFill>
          <a:prstDash val="solid"/>
        </a:ln>
        <a:effectLst/>
      </dgm:spPr>
      <dgm:t>
        <a:bodyPr/>
        <a:lstStyle/>
        <a:p>
          <a:r>
            <a:rPr lang="en-US" sz="1600">
              <a:solidFill>
                <a:sysClr val="windowText" lastClr="000000"/>
              </a:solidFill>
              <a:latin typeface="Times New Roman" panose="02020603050405020304" pitchFamily="18" charset="0"/>
              <a:ea typeface="+mn-ea"/>
              <a:cs typeface="Times New Roman" panose="02020603050405020304" pitchFamily="18" charset="0"/>
            </a:rPr>
            <a:t>Intangible Resource Pool </a:t>
          </a:r>
        </a:p>
      </dgm:t>
    </dgm:pt>
    <dgm:pt modelId="{82EB2545-EC47-4E51-9775-D65B7A538177}" type="parTrans" cxnId="{790C6903-8CD4-4CA9-8E55-2DF1575948A4}">
      <dgm:prSet/>
      <dgm:spPr>
        <a:xfrm rot="16148700">
          <a:off x="2437529" y="1220890"/>
          <a:ext cx="589964" cy="415994"/>
        </a:xfrm>
        <a:prstGeom prst="leftArrow">
          <a:avLst>
            <a:gd name="adj1" fmla="val 60000"/>
            <a:gd name="adj2" fmla="val 50000"/>
          </a:avLst>
        </a:prstGeom>
        <a:solidFill>
          <a:srgbClr val="4F81BD">
            <a:tint val="60000"/>
            <a:hueOff val="0"/>
            <a:satOff val="0"/>
            <a:lumOff val="0"/>
            <a:alphaOff val="0"/>
          </a:srgbClr>
        </a:solidFill>
        <a:ln>
          <a:noFill/>
        </a:ln>
        <a:effectLst/>
      </dgm:spPr>
      <dgm:t>
        <a:bodyPr/>
        <a:lstStyle/>
        <a:p>
          <a:endParaRPr lang="en-US"/>
        </a:p>
      </dgm:t>
    </dgm:pt>
    <dgm:pt modelId="{9DE5FC7F-7C34-4EE7-BBCD-776EEB28AD57}" type="sibTrans" cxnId="{790C6903-8CD4-4CA9-8E55-2DF1575948A4}">
      <dgm:prSet/>
      <dgm:spPr/>
      <dgm:t>
        <a:bodyPr/>
        <a:lstStyle/>
        <a:p>
          <a:endParaRPr lang="en-US"/>
        </a:p>
      </dgm:t>
    </dgm:pt>
    <dgm:pt modelId="{0B7EEFAC-5EB5-4C38-86BA-15580341A854}">
      <dgm:prSet phldrT="[Text]" custT="1"/>
      <dgm:spPr>
        <a:xfrm>
          <a:off x="3617312" y="788603"/>
          <a:ext cx="1386647" cy="1109317"/>
        </a:xfrm>
        <a:prstGeom prst="roundRect">
          <a:avLst>
            <a:gd name="adj" fmla="val 10000"/>
          </a:avLst>
        </a:prstGeom>
        <a:noFill/>
        <a:ln w="25400" cap="flat" cmpd="sng" algn="ctr">
          <a:solidFill>
            <a:sysClr val="windowText" lastClr="000000"/>
          </a:solidFill>
          <a:prstDash val="solid"/>
        </a:ln>
        <a:effectLst/>
      </dgm:spPr>
      <dgm:t>
        <a:bodyPr/>
        <a:lstStyle/>
        <a:p>
          <a:r>
            <a:rPr lang="en-US" sz="1600" dirty="0">
              <a:solidFill>
                <a:sysClr val="windowText" lastClr="000000"/>
              </a:solidFill>
              <a:latin typeface="Times New Roman" panose="02020603050405020304" pitchFamily="18" charset="0"/>
              <a:ea typeface="+mn-ea"/>
              <a:cs typeface="Times New Roman" panose="02020603050405020304" pitchFamily="18" charset="0"/>
            </a:rPr>
            <a:t>Task Specific Human Capital </a:t>
          </a:r>
        </a:p>
      </dgm:t>
    </dgm:pt>
    <dgm:pt modelId="{A2AC90A0-C881-4D67-B9B3-A3BD71A124A6}" type="parTrans" cxnId="{88D193C7-8F36-4A54-8136-18932D4543A7}">
      <dgm:prSet/>
      <dgm:spPr>
        <a:xfrm rot="19458312">
          <a:off x="3272218" y="1742371"/>
          <a:ext cx="412777" cy="415994"/>
        </a:xfrm>
        <a:prstGeom prst="leftArrow">
          <a:avLst>
            <a:gd name="adj1" fmla="val 60000"/>
            <a:gd name="adj2" fmla="val 50000"/>
          </a:avLst>
        </a:prstGeom>
        <a:solidFill>
          <a:srgbClr val="4F81BD">
            <a:tint val="60000"/>
            <a:hueOff val="0"/>
            <a:satOff val="0"/>
            <a:lumOff val="0"/>
            <a:alphaOff val="0"/>
          </a:srgbClr>
        </a:solidFill>
        <a:ln>
          <a:noFill/>
        </a:ln>
        <a:effectLst/>
      </dgm:spPr>
      <dgm:t>
        <a:bodyPr/>
        <a:lstStyle/>
        <a:p>
          <a:endParaRPr lang="en-US"/>
        </a:p>
      </dgm:t>
    </dgm:pt>
    <dgm:pt modelId="{9B2CEFA0-9B0E-40BA-A768-CB68CA553EDE}" type="sibTrans" cxnId="{88D193C7-8F36-4A54-8136-18932D4543A7}">
      <dgm:prSet/>
      <dgm:spPr/>
      <dgm:t>
        <a:bodyPr/>
        <a:lstStyle/>
        <a:p>
          <a:endParaRPr lang="en-US"/>
        </a:p>
      </dgm:t>
    </dgm:pt>
    <dgm:pt modelId="{6D99BF44-8966-4AF5-A2C7-3FAEF2569AE7}" type="pres">
      <dgm:prSet presAssocID="{99E44219-6679-4AE8-903D-8AD837DF255C}" presName="cycle" presStyleCnt="0">
        <dgm:presLayoutVars>
          <dgm:chMax val="1"/>
          <dgm:dir/>
          <dgm:animLvl val="ctr"/>
          <dgm:resizeHandles val="exact"/>
        </dgm:presLayoutVars>
      </dgm:prSet>
      <dgm:spPr/>
      <dgm:t>
        <a:bodyPr/>
        <a:lstStyle/>
        <a:p>
          <a:endParaRPr lang="en-US"/>
        </a:p>
      </dgm:t>
    </dgm:pt>
    <dgm:pt modelId="{81876E4A-BCBC-48D7-BBF6-E61BE4A265F3}" type="pres">
      <dgm:prSet presAssocID="{ACE3AEF2-16CC-4B50-95BA-EBE3FC2E1C2B}" presName="centerShape" presStyleLbl="node0" presStyleIdx="0" presStyleCnt="1"/>
      <dgm:spPr/>
      <dgm:t>
        <a:bodyPr/>
        <a:lstStyle/>
        <a:p>
          <a:endParaRPr lang="en-US"/>
        </a:p>
      </dgm:t>
    </dgm:pt>
    <dgm:pt modelId="{253381A1-4A58-4E01-AA82-3D72F4010CE9}" type="pres">
      <dgm:prSet presAssocID="{B74E64C6-042C-4C14-BA39-A923D9F1F894}" presName="parTrans" presStyleLbl="bgSibTrans2D1" presStyleIdx="0" presStyleCnt="3" custScaleX="31575" custLinFactNeighborX="36617" custLinFactNeighborY="61822"/>
      <dgm:spPr/>
      <dgm:t>
        <a:bodyPr/>
        <a:lstStyle/>
        <a:p>
          <a:endParaRPr lang="en-US"/>
        </a:p>
      </dgm:t>
    </dgm:pt>
    <dgm:pt modelId="{B27135C6-877A-4619-B190-69B7933E403F}" type="pres">
      <dgm:prSet presAssocID="{02B4AD59-F4A5-43B0-BC78-D491050C3B89}" presName="node" presStyleLbl="node1" presStyleIdx="0" presStyleCnt="3">
        <dgm:presLayoutVars>
          <dgm:bulletEnabled val="1"/>
        </dgm:presLayoutVars>
      </dgm:prSet>
      <dgm:spPr/>
      <dgm:t>
        <a:bodyPr/>
        <a:lstStyle/>
        <a:p>
          <a:endParaRPr lang="en-US"/>
        </a:p>
      </dgm:t>
    </dgm:pt>
    <dgm:pt modelId="{CB53A1D4-345D-463D-A7E5-F7660202D64A}" type="pres">
      <dgm:prSet presAssocID="{82EB2545-EC47-4E51-9775-D65B7A538177}" presName="parTrans" presStyleLbl="bgSibTrans2D1" presStyleIdx="1" presStyleCnt="3" custScaleX="52679" custLinFactNeighborX="851" custLinFactNeighborY="75561"/>
      <dgm:spPr/>
      <dgm:t>
        <a:bodyPr/>
        <a:lstStyle/>
        <a:p>
          <a:endParaRPr lang="en-US"/>
        </a:p>
      </dgm:t>
    </dgm:pt>
    <dgm:pt modelId="{B8E55A29-D0EC-419E-8690-69CAD4ECF349}" type="pres">
      <dgm:prSet presAssocID="{57A687B4-437A-4ADF-8416-205D0F5B49F6}" presName="node" presStyleLbl="node1" presStyleIdx="1" presStyleCnt="3" custRadScaleRad="100075" custRadScaleInc="-1425">
        <dgm:presLayoutVars>
          <dgm:bulletEnabled val="1"/>
        </dgm:presLayoutVars>
      </dgm:prSet>
      <dgm:spPr/>
      <dgm:t>
        <a:bodyPr/>
        <a:lstStyle/>
        <a:p>
          <a:endParaRPr lang="en-US"/>
        </a:p>
      </dgm:t>
    </dgm:pt>
    <dgm:pt modelId="{A64BEFA0-C42B-48B7-AF37-3289F25DD82F}" type="pres">
      <dgm:prSet presAssocID="{A2AC90A0-C881-4D67-B9B3-A3BD71A124A6}" presName="parTrans" presStyleLbl="bgSibTrans2D1" presStyleIdx="2" presStyleCnt="3" custScaleX="36394" custLinFactNeighborX="-32752" custLinFactNeighborY="66401"/>
      <dgm:spPr/>
      <dgm:t>
        <a:bodyPr/>
        <a:lstStyle/>
        <a:p>
          <a:endParaRPr lang="en-US"/>
        </a:p>
      </dgm:t>
    </dgm:pt>
    <dgm:pt modelId="{CFAD7668-D199-4668-8412-688E2E482D11}" type="pres">
      <dgm:prSet presAssocID="{0B7EEFAC-5EB5-4C38-86BA-15580341A854}" presName="node" presStyleLbl="node1" presStyleIdx="2" presStyleCnt="3" custRadScaleRad="100864" custRadScaleInc="-1158">
        <dgm:presLayoutVars>
          <dgm:bulletEnabled val="1"/>
        </dgm:presLayoutVars>
      </dgm:prSet>
      <dgm:spPr/>
      <dgm:t>
        <a:bodyPr/>
        <a:lstStyle/>
        <a:p>
          <a:endParaRPr lang="en-US"/>
        </a:p>
      </dgm:t>
    </dgm:pt>
  </dgm:ptLst>
  <dgm:cxnLst>
    <dgm:cxn modelId="{91D28571-FDFC-4219-A6C2-E8049C63617B}" type="presOf" srcId="{0B7EEFAC-5EB5-4C38-86BA-15580341A854}" destId="{CFAD7668-D199-4668-8412-688E2E482D11}" srcOrd="0" destOrd="0" presId="urn:microsoft.com/office/officeart/2005/8/layout/radial4"/>
    <dgm:cxn modelId="{6A6DF610-11C6-480B-A27E-12BC4E362D68}" srcId="{ACE3AEF2-16CC-4B50-95BA-EBE3FC2E1C2B}" destId="{02B4AD59-F4A5-43B0-BC78-D491050C3B89}" srcOrd="0" destOrd="0" parTransId="{B74E64C6-042C-4C14-BA39-A923D9F1F894}" sibTransId="{086AE1DA-6365-4025-B4F6-BDB5EDE25628}"/>
    <dgm:cxn modelId="{696EAFFC-0486-46CA-B289-D382F2A3C656}" type="presOf" srcId="{B74E64C6-042C-4C14-BA39-A923D9F1F894}" destId="{253381A1-4A58-4E01-AA82-3D72F4010CE9}" srcOrd="0" destOrd="0" presId="urn:microsoft.com/office/officeart/2005/8/layout/radial4"/>
    <dgm:cxn modelId="{05C1BE37-A7DA-4FAD-B5FF-BA560B5FE0E0}" type="presOf" srcId="{82EB2545-EC47-4E51-9775-D65B7A538177}" destId="{CB53A1D4-345D-463D-A7E5-F7660202D64A}" srcOrd="0" destOrd="0" presId="urn:microsoft.com/office/officeart/2005/8/layout/radial4"/>
    <dgm:cxn modelId="{E2197C55-6953-4A80-92A7-47679F6630D8}" type="presOf" srcId="{A2AC90A0-C881-4D67-B9B3-A3BD71A124A6}" destId="{A64BEFA0-C42B-48B7-AF37-3289F25DD82F}" srcOrd="0" destOrd="0" presId="urn:microsoft.com/office/officeart/2005/8/layout/radial4"/>
    <dgm:cxn modelId="{CCAAD79E-4E0C-4AB8-8A46-77E8363CFDE8}" type="presOf" srcId="{57A687B4-437A-4ADF-8416-205D0F5B49F6}" destId="{B8E55A29-D0EC-419E-8690-69CAD4ECF349}" srcOrd="0" destOrd="0" presId="urn:microsoft.com/office/officeart/2005/8/layout/radial4"/>
    <dgm:cxn modelId="{58AA52A9-B99B-47BA-87BA-6E9716FB8BA2}" type="presOf" srcId="{02B4AD59-F4A5-43B0-BC78-D491050C3B89}" destId="{B27135C6-877A-4619-B190-69B7933E403F}" srcOrd="0" destOrd="0" presId="urn:microsoft.com/office/officeart/2005/8/layout/radial4"/>
    <dgm:cxn modelId="{36FE67D0-E806-438D-AF0E-9144E7819776}" type="presOf" srcId="{ACE3AEF2-16CC-4B50-95BA-EBE3FC2E1C2B}" destId="{81876E4A-BCBC-48D7-BBF6-E61BE4A265F3}" srcOrd="0" destOrd="0" presId="urn:microsoft.com/office/officeart/2005/8/layout/radial4"/>
    <dgm:cxn modelId="{368C722E-6650-4A7C-A7E9-C09C02AADE92}" srcId="{99E44219-6679-4AE8-903D-8AD837DF255C}" destId="{ACE3AEF2-16CC-4B50-95BA-EBE3FC2E1C2B}" srcOrd="0" destOrd="0" parTransId="{6401F8B9-E956-4BB7-98F9-AE880677338E}" sibTransId="{338BCEB3-85C8-4362-9825-1CD81206F5D8}"/>
    <dgm:cxn modelId="{790C6903-8CD4-4CA9-8E55-2DF1575948A4}" srcId="{ACE3AEF2-16CC-4B50-95BA-EBE3FC2E1C2B}" destId="{57A687B4-437A-4ADF-8416-205D0F5B49F6}" srcOrd="1" destOrd="0" parTransId="{82EB2545-EC47-4E51-9775-D65B7A538177}" sibTransId="{9DE5FC7F-7C34-4EE7-BBCD-776EEB28AD57}"/>
    <dgm:cxn modelId="{634A22A9-2299-4E59-8069-8DDB064139B0}" type="presOf" srcId="{99E44219-6679-4AE8-903D-8AD837DF255C}" destId="{6D99BF44-8966-4AF5-A2C7-3FAEF2569AE7}" srcOrd="0" destOrd="0" presId="urn:microsoft.com/office/officeart/2005/8/layout/radial4"/>
    <dgm:cxn modelId="{88D193C7-8F36-4A54-8136-18932D4543A7}" srcId="{ACE3AEF2-16CC-4B50-95BA-EBE3FC2E1C2B}" destId="{0B7EEFAC-5EB5-4C38-86BA-15580341A854}" srcOrd="2" destOrd="0" parTransId="{A2AC90A0-C881-4D67-B9B3-A3BD71A124A6}" sibTransId="{9B2CEFA0-9B0E-40BA-A768-CB68CA553EDE}"/>
    <dgm:cxn modelId="{26830B89-DC20-4594-AEFE-B106F0F69855}" type="presParOf" srcId="{6D99BF44-8966-4AF5-A2C7-3FAEF2569AE7}" destId="{81876E4A-BCBC-48D7-BBF6-E61BE4A265F3}" srcOrd="0" destOrd="0" presId="urn:microsoft.com/office/officeart/2005/8/layout/radial4"/>
    <dgm:cxn modelId="{A1360104-80FF-40E6-8A04-81C5EE24DA2D}" type="presParOf" srcId="{6D99BF44-8966-4AF5-A2C7-3FAEF2569AE7}" destId="{253381A1-4A58-4E01-AA82-3D72F4010CE9}" srcOrd="1" destOrd="0" presId="urn:microsoft.com/office/officeart/2005/8/layout/radial4"/>
    <dgm:cxn modelId="{5AF9DEC1-F630-4C94-8F32-B8DCADF1587A}" type="presParOf" srcId="{6D99BF44-8966-4AF5-A2C7-3FAEF2569AE7}" destId="{B27135C6-877A-4619-B190-69B7933E403F}" srcOrd="2" destOrd="0" presId="urn:microsoft.com/office/officeart/2005/8/layout/radial4"/>
    <dgm:cxn modelId="{00B8E8A1-34B0-4DC8-AECC-90A0DD44AB4A}" type="presParOf" srcId="{6D99BF44-8966-4AF5-A2C7-3FAEF2569AE7}" destId="{CB53A1D4-345D-463D-A7E5-F7660202D64A}" srcOrd="3" destOrd="0" presId="urn:microsoft.com/office/officeart/2005/8/layout/radial4"/>
    <dgm:cxn modelId="{49B0941F-ECCC-4812-B8EC-5FC15C177AED}" type="presParOf" srcId="{6D99BF44-8966-4AF5-A2C7-3FAEF2569AE7}" destId="{B8E55A29-D0EC-419E-8690-69CAD4ECF349}" srcOrd="4" destOrd="0" presId="urn:microsoft.com/office/officeart/2005/8/layout/radial4"/>
    <dgm:cxn modelId="{90AF0435-FAA1-485E-8EBB-7E80FE0B8803}" type="presParOf" srcId="{6D99BF44-8966-4AF5-A2C7-3FAEF2569AE7}" destId="{A64BEFA0-C42B-48B7-AF37-3289F25DD82F}" srcOrd="5" destOrd="0" presId="urn:microsoft.com/office/officeart/2005/8/layout/radial4"/>
    <dgm:cxn modelId="{230040BB-ADDC-42D5-8049-4D923A887F4B}" type="presParOf" srcId="{6D99BF44-8966-4AF5-A2C7-3FAEF2569AE7}" destId="{CFAD7668-D199-4668-8412-688E2E482D11}"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6E4A-BCBC-48D7-BBF6-E61BE4A265F3}">
      <dsp:nvSpPr>
        <dsp:cNvPr id="0" name=""/>
        <dsp:cNvSpPr/>
      </dsp:nvSpPr>
      <dsp:spPr>
        <a:xfrm>
          <a:off x="2013385" y="1739549"/>
          <a:ext cx="1459628" cy="1459628"/>
        </a:xfrm>
        <a:prstGeom prst="ellipse">
          <a:avLst/>
        </a:prstGeom>
        <a:noFill/>
        <a:ln w="25400" cap="flat" cmpd="sng" algn="ctr">
          <a:solidFill>
            <a:sysClr val="windowText" lastClr="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solidFill>
                <a:sysClr val="windowText" lastClr="000000"/>
              </a:solidFill>
              <a:latin typeface="Times New Roman" panose="02020603050405020304" pitchFamily="18" charset="0"/>
              <a:ea typeface="+mn-ea"/>
              <a:cs typeface="Times New Roman" panose="02020603050405020304" pitchFamily="18" charset="0"/>
            </a:rPr>
            <a:t>Sustained Competitive Advantage </a:t>
          </a:r>
        </a:p>
      </dsp:txBody>
      <dsp:txXfrm>
        <a:off x="2227143" y="1953307"/>
        <a:ext cx="1032112" cy="1032112"/>
      </dsp:txXfrm>
    </dsp:sp>
    <dsp:sp modelId="{253381A1-4A58-4E01-AA82-3D72F4010CE9}">
      <dsp:nvSpPr>
        <dsp:cNvPr id="0" name=""/>
        <dsp:cNvSpPr/>
      </dsp:nvSpPr>
      <dsp:spPr>
        <a:xfrm rot="12900000">
          <a:off x="1866896" y="1741805"/>
          <a:ext cx="353187" cy="415994"/>
        </a:xfrm>
        <a:prstGeom prst="leftArrow">
          <a:avLst>
            <a:gd name="adj1" fmla="val 60000"/>
            <a:gd name="adj2" fmla="val 50000"/>
          </a:avLst>
        </a:prstGeom>
        <a:solidFill>
          <a:srgbClr val="4F81BD">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B27135C6-877A-4619-B190-69B7933E403F}">
      <dsp:nvSpPr>
        <dsp:cNvPr id="0" name=""/>
        <dsp:cNvSpPr/>
      </dsp:nvSpPr>
      <dsp:spPr>
        <a:xfrm>
          <a:off x="482442" y="817176"/>
          <a:ext cx="1386647" cy="1109317"/>
        </a:xfrm>
        <a:prstGeom prst="roundRect">
          <a:avLst>
            <a:gd name="adj" fmla="val 10000"/>
          </a:avLst>
        </a:prstGeom>
        <a:noFill/>
        <a:ln w="25400" cap="flat" cmpd="sng" algn="ctr">
          <a:solidFill>
            <a:sysClr val="windowText" lastClr="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a:solidFill>
                <a:sysClr val="windowText" lastClr="000000"/>
              </a:solidFill>
              <a:latin typeface="Times New Roman" panose="02020603050405020304" pitchFamily="18" charset="0"/>
              <a:ea typeface="+mn-ea"/>
              <a:cs typeface="Times New Roman" panose="02020603050405020304" pitchFamily="18" charset="0"/>
            </a:rPr>
            <a:t>General Human Capital </a:t>
          </a:r>
        </a:p>
      </dsp:txBody>
      <dsp:txXfrm>
        <a:off x="514933" y="849667"/>
        <a:ext cx="1321665" cy="1044335"/>
      </dsp:txXfrm>
    </dsp:sp>
    <dsp:sp modelId="{CB53A1D4-345D-463D-A7E5-F7660202D64A}">
      <dsp:nvSpPr>
        <dsp:cNvPr id="0" name=""/>
        <dsp:cNvSpPr/>
      </dsp:nvSpPr>
      <dsp:spPr>
        <a:xfrm rot="16148700">
          <a:off x="2437529" y="1220890"/>
          <a:ext cx="589964" cy="415994"/>
        </a:xfrm>
        <a:prstGeom prst="leftArrow">
          <a:avLst>
            <a:gd name="adj1" fmla="val 60000"/>
            <a:gd name="adj2" fmla="val 50000"/>
          </a:avLst>
        </a:prstGeom>
        <a:solidFill>
          <a:srgbClr val="4F81BD">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B8E55A29-D0EC-419E-8690-69CAD4ECF349}">
      <dsp:nvSpPr>
        <dsp:cNvPr id="0" name=""/>
        <dsp:cNvSpPr/>
      </dsp:nvSpPr>
      <dsp:spPr>
        <a:xfrm>
          <a:off x="2021301" y="0"/>
          <a:ext cx="1386647" cy="1109317"/>
        </a:xfrm>
        <a:prstGeom prst="roundRect">
          <a:avLst>
            <a:gd name="adj" fmla="val 10000"/>
          </a:avLst>
        </a:prstGeom>
        <a:noFill/>
        <a:ln w="25400" cap="flat" cmpd="sng" algn="ctr">
          <a:solidFill>
            <a:sysClr val="windowText" lastClr="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a:solidFill>
                <a:sysClr val="windowText" lastClr="000000"/>
              </a:solidFill>
              <a:latin typeface="Times New Roman" panose="02020603050405020304" pitchFamily="18" charset="0"/>
              <a:ea typeface="+mn-ea"/>
              <a:cs typeface="Times New Roman" panose="02020603050405020304" pitchFamily="18" charset="0"/>
            </a:rPr>
            <a:t>Intangible Resource Pool </a:t>
          </a:r>
        </a:p>
      </dsp:txBody>
      <dsp:txXfrm>
        <a:off x="2053792" y="32491"/>
        <a:ext cx="1321665" cy="1044335"/>
      </dsp:txXfrm>
    </dsp:sp>
    <dsp:sp modelId="{A64BEFA0-C42B-48B7-AF37-3289F25DD82F}">
      <dsp:nvSpPr>
        <dsp:cNvPr id="0" name=""/>
        <dsp:cNvSpPr/>
      </dsp:nvSpPr>
      <dsp:spPr>
        <a:xfrm rot="19458312">
          <a:off x="3272218" y="1742371"/>
          <a:ext cx="412777" cy="415994"/>
        </a:xfrm>
        <a:prstGeom prst="leftArrow">
          <a:avLst>
            <a:gd name="adj1" fmla="val 60000"/>
            <a:gd name="adj2" fmla="val 50000"/>
          </a:avLst>
        </a:prstGeom>
        <a:solidFill>
          <a:srgbClr val="4F81BD">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sp>
    <dsp:sp modelId="{CFAD7668-D199-4668-8412-688E2E482D11}">
      <dsp:nvSpPr>
        <dsp:cNvPr id="0" name=""/>
        <dsp:cNvSpPr/>
      </dsp:nvSpPr>
      <dsp:spPr>
        <a:xfrm>
          <a:off x="3617312" y="788603"/>
          <a:ext cx="1386647" cy="1109317"/>
        </a:xfrm>
        <a:prstGeom prst="roundRect">
          <a:avLst>
            <a:gd name="adj" fmla="val 10000"/>
          </a:avLst>
        </a:prstGeom>
        <a:noFill/>
        <a:ln w="25400" cap="flat" cmpd="sng" algn="ctr">
          <a:solidFill>
            <a:sysClr val="windowText" lastClr="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a:solidFill>
                <a:sysClr val="windowText" lastClr="000000"/>
              </a:solidFill>
              <a:latin typeface="Times New Roman" panose="02020603050405020304" pitchFamily="18" charset="0"/>
              <a:ea typeface="+mn-ea"/>
              <a:cs typeface="Times New Roman" panose="02020603050405020304" pitchFamily="18" charset="0"/>
            </a:rPr>
            <a:t>Task Specific Human Capital </a:t>
          </a:r>
        </a:p>
      </dsp:txBody>
      <dsp:txXfrm>
        <a:off x="3649803" y="821094"/>
        <a:ext cx="1321665" cy="104433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317F07C-DA89-4B91-B781-D0CC71DA6EF1}" type="datetimeFigureOut">
              <a:rPr lang="en-US" smtClean="0"/>
              <a:t>6/18/2015</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2749A2A6-5B42-4F47-ADC8-9E6F867A99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7F07C-DA89-4B91-B781-D0CC71DA6EF1}"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9A2A6-5B42-4F47-ADC8-9E6F867A99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7F07C-DA89-4B91-B781-D0CC71DA6EF1}"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9A2A6-5B42-4F47-ADC8-9E6F867A99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17F07C-DA89-4B91-B781-D0CC71DA6EF1}"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9A2A6-5B42-4F47-ADC8-9E6F867A99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17F07C-DA89-4B91-B781-D0CC71DA6EF1}"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9A2A6-5B42-4F47-ADC8-9E6F867A99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317F07C-DA89-4B91-B781-D0CC71DA6EF1}"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9A2A6-5B42-4F47-ADC8-9E6F867A991B}"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317F07C-DA89-4B91-B781-D0CC71DA6EF1}"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9A2A6-5B42-4F47-ADC8-9E6F867A991B}"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17F07C-DA89-4B91-B781-D0CC71DA6EF1}"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9A2A6-5B42-4F47-ADC8-9E6F867A99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7F07C-DA89-4B91-B781-D0CC71DA6EF1}"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9A2A6-5B42-4F47-ADC8-9E6F867A99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5317F07C-DA89-4B91-B781-D0CC71DA6EF1}" type="datetimeFigureOut">
              <a:rPr lang="en-US" smtClean="0"/>
              <a:t>6/18/2015</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2749A2A6-5B42-4F47-ADC8-9E6F867A99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5317F07C-DA89-4B91-B781-D0CC71DA6EF1}" type="datetimeFigureOut">
              <a:rPr lang="en-US" smtClean="0"/>
              <a:t>6/18/2015</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2749A2A6-5B42-4F47-ADC8-9E6F867A99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1"/>
                </a:solidFill>
                <a:latin typeface="Rage Italic" pitchFamily="66" charset="0"/>
              </a:defRPr>
            </a:lvl1pPr>
          </a:lstStyle>
          <a:p>
            <a:r>
              <a:rPr lang="en-US" dirty="0" smtClean="0"/>
              <a:t>6/19/2015</a:t>
            </a:r>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1"/>
                </a:solidFill>
                <a:latin typeface="Rage Italic" pitchFamily="66" charset="0"/>
              </a:defRPr>
            </a:lvl1pPr>
          </a:lstStyle>
          <a:p>
            <a:r>
              <a:rPr lang="en-US" dirty="0" smtClean="0"/>
              <a:t>BADM 6523 </a:t>
            </a:r>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1"/>
                </a:solidFill>
                <a:latin typeface="Rage Italic" pitchFamily="66" charset="0"/>
              </a:defRPr>
            </a:lvl1pPr>
          </a:lstStyle>
          <a:p>
            <a:r>
              <a:rPr lang="en-US" dirty="0" smtClean="0"/>
              <a:t>1</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Times New Roman" panose="02020603050405020304" pitchFamily="18" charset="0"/>
          <a:ea typeface="+mn-ea"/>
          <a:cs typeface="Times New Roman" panose="02020603050405020304" pitchFamily="18" charset="0"/>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Times New Roman" panose="02020603050405020304" pitchFamily="18" charset="0"/>
          <a:ea typeface="+mn-ea"/>
          <a:cs typeface="Times New Roman" panose="02020603050405020304" pitchFamily="18" charset="0"/>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Times New Roman" panose="02020603050405020304" pitchFamily="18" charset="0"/>
          <a:ea typeface="+mn-ea"/>
          <a:cs typeface="Times New Roman" panose="02020603050405020304" pitchFamily="18" charset="0"/>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Times New Roman" panose="02020603050405020304" pitchFamily="18" charset="0"/>
          <a:ea typeface="+mn-ea"/>
          <a:cs typeface="Times New Roman" panose="02020603050405020304" pitchFamily="18" charset="0"/>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1" y="1524000"/>
            <a:ext cx="5723468" cy="838201"/>
          </a:xfrm>
        </p:spPr>
        <p:txBody>
          <a:bodyPr>
            <a:normAutofit/>
          </a:bodyPr>
          <a:lstStyle/>
          <a:p>
            <a:r>
              <a:rPr lang="en-US" sz="2400" dirty="0" smtClean="0"/>
              <a:t>Human Capital and Sustained Competitive Advantage </a:t>
            </a:r>
            <a:endParaRPr lang="en-US" sz="2400" dirty="0"/>
          </a:p>
        </p:txBody>
      </p:sp>
      <p:sp>
        <p:nvSpPr>
          <p:cNvPr id="3" name="Subtitle 2"/>
          <p:cNvSpPr>
            <a:spLocks noGrp="1"/>
          </p:cNvSpPr>
          <p:nvPr>
            <p:ph type="subTitle" idx="1"/>
          </p:nvPr>
        </p:nvSpPr>
        <p:spPr>
          <a:xfrm>
            <a:off x="1676400" y="2819400"/>
            <a:ext cx="5712179" cy="2362200"/>
          </a:xfrm>
        </p:spPr>
        <p:txBody>
          <a:bodyPr/>
          <a:lstStyle/>
          <a:p>
            <a:r>
              <a:rPr lang="en-US" dirty="0" smtClean="0">
                <a:solidFill>
                  <a:schemeClr val="tx1"/>
                </a:solidFill>
              </a:rPr>
              <a:t>Rethinking General Human Capital’s Value in the Intangible Resource Pool</a:t>
            </a:r>
          </a:p>
          <a:p>
            <a:endParaRPr lang="en-US" dirty="0">
              <a:solidFill>
                <a:schemeClr val="tx1"/>
              </a:solidFill>
            </a:endParaRPr>
          </a:p>
          <a:p>
            <a:r>
              <a:rPr lang="en-US" dirty="0" smtClean="0">
                <a:solidFill>
                  <a:schemeClr val="tx1"/>
                </a:solidFill>
              </a:rPr>
              <a:t>Matthew Kolakowski </a:t>
            </a:r>
            <a:endParaRPr lang="en-US" dirty="0">
              <a:solidFill>
                <a:schemeClr val="tx1"/>
              </a:solidFill>
            </a:endParaRPr>
          </a:p>
        </p:txBody>
      </p:sp>
    </p:spTree>
    <p:extLst>
      <p:ext uri="{BB962C8B-B14F-4D97-AF65-F5344CB8AC3E}">
        <p14:creationId xmlns:p14="http://schemas.microsoft.com/office/powerpoint/2010/main" val="273039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Table of Contents </a:t>
            </a:r>
            <a:endParaRPr lang="en-US" sz="2400" dirty="0"/>
          </a:p>
        </p:txBody>
      </p:sp>
      <p:sp>
        <p:nvSpPr>
          <p:cNvPr id="3" name="Content Placeholder 2"/>
          <p:cNvSpPr>
            <a:spLocks noGrp="1"/>
          </p:cNvSpPr>
          <p:nvPr>
            <p:ph idx="1"/>
          </p:nvPr>
        </p:nvSpPr>
        <p:spPr/>
        <p:txBody>
          <a:bodyPr/>
          <a:lstStyle/>
          <a:p>
            <a:r>
              <a:rPr lang="en-US" dirty="0" smtClean="0"/>
              <a:t>Slides 3&amp;4- What We Know, Don’t Know and The Current Theoretical Gap </a:t>
            </a:r>
          </a:p>
          <a:p>
            <a:r>
              <a:rPr lang="en-US" dirty="0" smtClean="0"/>
              <a:t>Slides 5&amp;6- Formal Hypotheses and What Will Be Done About It </a:t>
            </a:r>
          </a:p>
          <a:p>
            <a:r>
              <a:rPr lang="en-US" dirty="0" smtClean="0"/>
              <a:t>Slides 7&amp;8- Data Collection Methods and Sample </a:t>
            </a:r>
          </a:p>
          <a:p>
            <a:r>
              <a:rPr lang="en-US" dirty="0" smtClean="0"/>
              <a:t>Questions </a:t>
            </a:r>
            <a:endParaRPr lang="en-US" dirty="0"/>
          </a:p>
        </p:txBody>
      </p:sp>
    </p:spTree>
    <p:extLst>
      <p:ext uri="{BB962C8B-B14F-4D97-AF65-F5344CB8AC3E}">
        <p14:creationId xmlns:p14="http://schemas.microsoft.com/office/powerpoint/2010/main" val="360766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What We Know </a:t>
            </a:r>
            <a:endParaRPr lang="en-US" sz="2400" dirty="0"/>
          </a:p>
        </p:txBody>
      </p:sp>
      <p:sp>
        <p:nvSpPr>
          <p:cNvPr id="3" name="Content Placeholder 2"/>
          <p:cNvSpPr>
            <a:spLocks noGrp="1"/>
          </p:cNvSpPr>
          <p:nvPr>
            <p:ph idx="1"/>
          </p:nvPr>
        </p:nvSpPr>
        <p:spPr/>
        <p:txBody>
          <a:bodyPr/>
          <a:lstStyle/>
          <a:p>
            <a:r>
              <a:rPr lang="en-US" dirty="0" smtClean="0"/>
              <a:t>Human </a:t>
            </a:r>
            <a:r>
              <a:rPr lang="en-US" dirty="0"/>
              <a:t>capital attributes to include education and </a:t>
            </a:r>
            <a:r>
              <a:rPr lang="en-US" dirty="0" smtClean="0"/>
              <a:t>experience </a:t>
            </a:r>
            <a:r>
              <a:rPr lang="en-US" dirty="0"/>
              <a:t>have either a positive or negative affect on firm </a:t>
            </a:r>
            <a:r>
              <a:rPr lang="en-US" dirty="0" smtClean="0"/>
              <a:t>outcomes</a:t>
            </a:r>
          </a:p>
          <a:p>
            <a:r>
              <a:rPr lang="en-US" dirty="0"/>
              <a:t> </a:t>
            </a:r>
            <a:r>
              <a:rPr lang="en-US" dirty="0" smtClean="0"/>
              <a:t>General </a:t>
            </a:r>
            <a:r>
              <a:rPr lang="en-US" dirty="0"/>
              <a:t>and </a:t>
            </a:r>
            <a:r>
              <a:rPr lang="en-US" dirty="0" smtClean="0"/>
              <a:t>Task </a:t>
            </a:r>
            <a:r>
              <a:rPr lang="en-US" dirty="0"/>
              <a:t>specific human capital are central components of an intangible resource pool in which Hitt, Bierman, Shimizu, and Kochhar cite </a:t>
            </a:r>
            <a:r>
              <a:rPr lang="en-US" dirty="0" smtClean="0"/>
              <a:t>is </a:t>
            </a:r>
            <a:r>
              <a:rPr lang="en-US" dirty="0"/>
              <a:t>more likely than tangible resource pools to produce a competitive advantage</a:t>
            </a:r>
          </a:p>
        </p:txBody>
      </p:sp>
    </p:spTree>
    <p:extLst>
      <p:ext uri="{BB962C8B-B14F-4D97-AF65-F5344CB8AC3E}">
        <p14:creationId xmlns:p14="http://schemas.microsoft.com/office/powerpoint/2010/main" val="164560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What We Don’t Know and Theoretical Gap</a:t>
            </a:r>
            <a:endParaRPr lang="en-US" sz="2400" dirty="0"/>
          </a:p>
        </p:txBody>
      </p:sp>
      <p:sp>
        <p:nvSpPr>
          <p:cNvPr id="3" name="Content Placeholder 2"/>
          <p:cNvSpPr>
            <a:spLocks noGrp="1"/>
          </p:cNvSpPr>
          <p:nvPr>
            <p:ph idx="1"/>
          </p:nvPr>
        </p:nvSpPr>
        <p:spPr>
          <a:xfrm>
            <a:off x="1447800" y="1828800"/>
            <a:ext cx="6196405" cy="3603812"/>
          </a:xfrm>
        </p:spPr>
        <p:txBody>
          <a:bodyPr>
            <a:normAutofit fontScale="92500" lnSpcReduction="10000"/>
          </a:bodyPr>
          <a:lstStyle/>
          <a:p>
            <a:r>
              <a:rPr lang="en-US" dirty="0"/>
              <a:t>Why </a:t>
            </a:r>
            <a:r>
              <a:rPr lang="en-US" dirty="0" smtClean="0"/>
              <a:t>does immediate </a:t>
            </a:r>
            <a:r>
              <a:rPr lang="en-US" dirty="0"/>
              <a:t>loss of sustained competitive </a:t>
            </a:r>
            <a:r>
              <a:rPr lang="en-US" dirty="0" smtClean="0"/>
              <a:t>advantage occur after the </a:t>
            </a:r>
            <a:r>
              <a:rPr lang="en-US" dirty="0"/>
              <a:t>departure of human capital even though there tangible resource pool and potential fan market is much larger than 90% of the </a:t>
            </a:r>
            <a:r>
              <a:rPr lang="en-US" dirty="0" smtClean="0"/>
              <a:t>competition (I.E. Dallas Cowboys and San Francisco 49ers  </a:t>
            </a:r>
          </a:p>
          <a:p>
            <a:endParaRPr lang="en-US" dirty="0"/>
          </a:p>
          <a:p>
            <a:r>
              <a:rPr lang="en-US" dirty="0" smtClean="0"/>
              <a:t>The current theoretical gap is how </a:t>
            </a:r>
            <a:r>
              <a:rPr lang="en-US" dirty="0"/>
              <a:t>to best </a:t>
            </a:r>
            <a:r>
              <a:rPr lang="en-US" dirty="0" smtClean="0"/>
              <a:t>leverage </a:t>
            </a:r>
            <a:r>
              <a:rPr lang="en-US" dirty="0"/>
              <a:t>sustained competitive advantage from an intangible resource pool with specific focus on general human capital.</a:t>
            </a:r>
          </a:p>
        </p:txBody>
      </p:sp>
    </p:spTree>
    <p:extLst>
      <p:ext uri="{BB962C8B-B14F-4D97-AF65-F5344CB8AC3E}">
        <p14:creationId xmlns:p14="http://schemas.microsoft.com/office/powerpoint/2010/main" val="130112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Formal Hypotheses </a:t>
            </a:r>
            <a:endParaRPr lang="en-US" sz="2400" dirty="0"/>
          </a:p>
        </p:txBody>
      </p:sp>
      <p:sp>
        <p:nvSpPr>
          <p:cNvPr id="3" name="Content Placeholder 2"/>
          <p:cNvSpPr>
            <a:spLocks noGrp="1"/>
          </p:cNvSpPr>
          <p:nvPr>
            <p:ph idx="1"/>
          </p:nvPr>
        </p:nvSpPr>
        <p:spPr/>
        <p:txBody>
          <a:bodyPr/>
          <a:lstStyle/>
          <a:p>
            <a:r>
              <a:rPr lang="en-US" dirty="0"/>
              <a:t>Hypothesis 1: There is a positive relationship between general human capital skills and the development of task-specific skills that can leverage sustained competitive advantage.</a:t>
            </a:r>
          </a:p>
          <a:p>
            <a:r>
              <a:rPr lang="en-US" dirty="0"/>
              <a:t>Hypothesis 2: General human capital skills are inadequately valued by the current market when analyzing a given worker skill portfolio which contributes to missed opportunities to capture sustained competitive advantage. </a:t>
            </a:r>
          </a:p>
          <a:p>
            <a:endParaRPr lang="en-US" dirty="0"/>
          </a:p>
        </p:txBody>
      </p:sp>
    </p:spTree>
    <p:extLst>
      <p:ext uri="{BB962C8B-B14F-4D97-AF65-F5344CB8AC3E}">
        <p14:creationId xmlns:p14="http://schemas.microsoft.com/office/powerpoint/2010/main" val="380420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What Will Be Done About It </a:t>
            </a:r>
            <a:endParaRPr lang="en-US" sz="2400" dirty="0"/>
          </a:p>
        </p:txBody>
      </p:sp>
      <p:graphicFrame>
        <p:nvGraphicFramePr>
          <p:cNvPr id="4" name="Diagram 3"/>
          <p:cNvGraphicFramePr/>
          <p:nvPr>
            <p:extLst>
              <p:ext uri="{D42A27DB-BD31-4B8C-83A1-F6EECF244321}">
                <p14:modId xmlns:p14="http://schemas.microsoft.com/office/powerpoint/2010/main" val="2647366882"/>
              </p:ext>
            </p:extLst>
          </p:nvPr>
        </p:nvGraphicFramePr>
        <p:xfrm>
          <a:off x="1905000" y="1828800"/>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971800" y="5257800"/>
            <a:ext cx="373050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The Relational Human Capital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29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Data Collection Methods </a:t>
            </a:r>
            <a:endParaRPr lang="en-US" sz="2400" dirty="0"/>
          </a:p>
        </p:txBody>
      </p:sp>
      <p:sp>
        <p:nvSpPr>
          <p:cNvPr id="3" name="Content Placeholder 2"/>
          <p:cNvSpPr>
            <a:spLocks noGrp="1"/>
          </p:cNvSpPr>
          <p:nvPr>
            <p:ph idx="1"/>
          </p:nvPr>
        </p:nvSpPr>
        <p:spPr/>
        <p:txBody>
          <a:bodyPr>
            <a:normAutofit fontScale="92500" lnSpcReduction="20000"/>
          </a:bodyPr>
          <a:lstStyle/>
          <a:p>
            <a:r>
              <a:rPr lang="en-US" dirty="0"/>
              <a:t>The sample of this study consists of professional basketball teams that participated in the NBA finals from 1993 to 2015. </a:t>
            </a:r>
            <a:endParaRPr lang="en-US" dirty="0" smtClean="0"/>
          </a:p>
          <a:p>
            <a:endParaRPr lang="en-US" dirty="0"/>
          </a:p>
          <a:p>
            <a:r>
              <a:rPr lang="en-US" dirty="0"/>
              <a:t>The team that won the NBA finals for that given year is denoted as Team A and the team who lost the series is denoted as Team B. We utilized teams assist, field goal percentage and number of turnovers throughout the series to replicate the importance of solid fundamental skill sets (general human capital) ability to directly affect task specific human capital outcomes. </a:t>
            </a:r>
          </a:p>
        </p:txBody>
      </p:sp>
    </p:spTree>
    <p:extLst>
      <p:ext uri="{BB962C8B-B14F-4D97-AF65-F5344CB8AC3E}">
        <p14:creationId xmlns:p14="http://schemas.microsoft.com/office/powerpoint/2010/main" val="172139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Data Collection Methods Part 2</a:t>
            </a:r>
            <a:endParaRPr lang="en-US" sz="2400" dirty="0"/>
          </a:p>
        </p:txBody>
      </p:sp>
      <p:sp>
        <p:nvSpPr>
          <p:cNvPr id="3" name="Content Placeholder 2"/>
          <p:cNvSpPr>
            <a:spLocks noGrp="1"/>
          </p:cNvSpPr>
          <p:nvPr>
            <p:ph idx="1"/>
          </p:nvPr>
        </p:nvSpPr>
        <p:spPr/>
        <p:txBody>
          <a:bodyPr/>
          <a:lstStyle/>
          <a:p>
            <a:r>
              <a:rPr lang="en-US" dirty="0"/>
              <a:t>For analysis purposes, the Western Conference teams are coded as 1 and the Eastern Conference Teams are coded 0 along with the team who won the series being coded as 1 and the losing team being coded as 0. The year of the contest is coded in numerical order utilizing 1 for 1993 and 22 for 2015 to clarify which of the 22 years in the observation is being isolated. </a:t>
            </a:r>
          </a:p>
        </p:txBody>
      </p:sp>
    </p:spTree>
    <p:extLst>
      <p:ext uri="{BB962C8B-B14F-4D97-AF65-F5344CB8AC3E}">
        <p14:creationId xmlns:p14="http://schemas.microsoft.com/office/powerpoint/2010/main" val="318743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Questions/Conclusion</a:t>
            </a:r>
            <a:endParaRPr lang="en-US" sz="2400" dirty="0"/>
          </a:p>
        </p:txBody>
      </p:sp>
      <p:sp>
        <p:nvSpPr>
          <p:cNvPr id="3" name="Content Placeholder 2"/>
          <p:cNvSpPr>
            <a:spLocks noGrp="1"/>
          </p:cNvSpPr>
          <p:nvPr>
            <p:ph idx="1"/>
          </p:nvPr>
        </p:nvSpPr>
        <p:spPr/>
        <p:txBody>
          <a:bodyPr/>
          <a:lstStyle/>
          <a:p>
            <a:r>
              <a:rPr lang="en-US" dirty="0" smtClean="0"/>
              <a:t>Conclusion</a:t>
            </a:r>
            <a:r>
              <a:rPr lang="en-US" dirty="0"/>
              <a:t>: </a:t>
            </a:r>
            <a:r>
              <a:rPr lang="en-US" dirty="0" smtClean="0"/>
              <a:t>The </a:t>
            </a:r>
            <a:r>
              <a:rPr lang="en-US" dirty="0"/>
              <a:t>current study set out to theoretically contribute to human capital and sustained competitive advantage literature</a:t>
            </a:r>
            <a:r>
              <a:rPr lang="en-US" dirty="0" smtClean="0"/>
              <a:t>.</a:t>
            </a:r>
          </a:p>
          <a:p>
            <a:endParaRPr lang="en-US" dirty="0"/>
          </a:p>
          <a:p>
            <a:r>
              <a:rPr lang="en-US" dirty="0" smtClean="0"/>
              <a:t>Thank you for the opportunity to present </a:t>
            </a:r>
            <a:r>
              <a:rPr lang="en-US" smtClean="0"/>
              <a:t>my research to you today.  </a:t>
            </a:r>
            <a:endParaRPr lang="en-US" dirty="0"/>
          </a:p>
        </p:txBody>
      </p:sp>
    </p:spTree>
    <p:extLst>
      <p:ext uri="{BB962C8B-B14F-4D97-AF65-F5344CB8AC3E}">
        <p14:creationId xmlns:p14="http://schemas.microsoft.com/office/powerpoint/2010/main" val="2600362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958</TotalTime>
  <Words>474</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Pushpin</vt:lpstr>
      <vt:lpstr>Human Capital and Sustained Competitive Advantage </vt:lpstr>
      <vt:lpstr>Table of Contents </vt:lpstr>
      <vt:lpstr>What We Know </vt:lpstr>
      <vt:lpstr>What We Don’t Know and Theoretical Gap</vt:lpstr>
      <vt:lpstr>Formal Hypotheses </vt:lpstr>
      <vt:lpstr>What Will Be Done About It </vt:lpstr>
      <vt:lpstr>Data Collection Methods </vt:lpstr>
      <vt:lpstr>Data Collection Methods Part 2</vt:lpstr>
      <vt:lpstr>Questions/Conclusion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Capital and Sustained Competitive Advantage </dc:title>
  <dc:creator>Matthew Kolakowski</dc:creator>
  <cp:lastModifiedBy>Bri</cp:lastModifiedBy>
  <cp:revision>14</cp:revision>
  <dcterms:created xsi:type="dcterms:W3CDTF">2015-06-18T21:12:33Z</dcterms:created>
  <dcterms:modified xsi:type="dcterms:W3CDTF">2015-06-19T13:11:07Z</dcterms:modified>
</cp:coreProperties>
</file>