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userId="a6c508e159a8d1c6" providerId="LiveId" clId="{92C5DB64-5D14-4820-A2DC-7EC83019770D}"/>
    <pc:docChg chg="custSel addSld delSld modSld">
      <pc:chgData name="Matthew" userId="a6c508e159a8d1c6" providerId="LiveId" clId="{92C5DB64-5D14-4820-A2DC-7EC83019770D}" dt="2021-03-09T18:25:26.773" v="5835" actId="5793"/>
      <pc:docMkLst>
        <pc:docMk/>
      </pc:docMkLst>
      <pc:sldChg chg="del">
        <pc:chgData name="Matthew" userId="a6c508e159a8d1c6" providerId="LiveId" clId="{92C5DB64-5D14-4820-A2DC-7EC83019770D}" dt="2021-03-09T18:17:08.477" v="4478" actId="2696"/>
        <pc:sldMkLst>
          <pc:docMk/>
          <pc:sldMk cId="191714609" sldId="258"/>
        </pc:sldMkLst>
      </pc:sldChg>
      <pc:sldChg chg="modSp new mod">
        <pc:chgData name="Matthew" userId="a6c508e159a8d1c6" providerId="LiveId" clId="{92C5DB64-5D14-4820-A2DC-7EC83019770D}" dt="2021-03-09T18:09:45.509" v="3798" actId="20577"/>
        <pc:sldMkLst>
          <pc:docMk/>
          <pc:sldMk cId="3518617905" sldId="259"/>
        </pc:sldMkLst>
        <pc:spChg chg="mod">
          <ac:chgData name="Matthew" userId="a6c508e159a8d1c6" providerId="LiveId" clId="{92C5DB64-5D14-4820-A2DC-7EC83019770D}" dt="2021-03-09T17:27:37.819" v="23" actId="20577"/>
          <ac:spMkLst>
            <pc:docMk/>
            <pc:sldMk cId="3518617905" sldId="259"/>
            <ac:spMk id="2" creationId="{D73C0BD3-1F2A-4A1E-92BB-65CEBB74A619}"/>
          </ac:spMkLst>
        </pc:spChg>
        <pc:spChg chg="mod">
          <ac:chgData name="Matthew" userId="a6c508e159a8d1c6" providerId="LiveId" clId="{92C5DB64-5D14-4820-A2DC-7EC83019770D}" dt="2021-03-09T18:09:45.509" v="3798" actId="20577"/>
          <ac:spMkLst>
            <pc:docMk/>
            <pc:sldMk cId="3518617905" sldId="259"/>
            <ac:spMk id="3" creationId="{D7A1AEE9-7873-4B8E-AB00-6385EBC965CD}"/>
          </ac:spMkLst>
        </pc:spChg>
      </pc:sldChg>
      <pc:sldChg chg="addSp delSp modSp new mod">
        <pc:chgData name="Matthew" userId="a6c508e159a8d1c6" providerId="LiveId" clId="{92C5DB64-5D14-4820-A2DC-7EC83019770D}" dt="2021-03-09T17:43:19.905" v="2394" actId="20577"/>
        <pc:sldMkLst>
          <pc:docMk/>
          <pc:sldMk cId="783765485" sldId="260"/>
        </pc:sldMkLst>
        <pc:spChg chg="mod">
          <ac:chgData name="Matthew" userId="a6c508e159a8d1c6" providerId="LiveId" clId="{92C5DB64-5D14-4820-A2DC-7EC83019770D}" dt="2021-03-09T17:37:29.810" v="1245" actId="404"/>
          <ac:spMkLst>
            <pc:docMk/>
            <pc:sldMk cId="783765485" sldId="260"/>
            <ac:spMk id="2" creationId="{AD8F0EE4-BCCF-4ACA-B143-F2858374BAEB}"/>
          </ac:spMkLst>
        </pc:spChg>
        <pc:spChg chg="del">
          <ac:chgData name="Matthew" userId="a6c508e159a8d1c6" providerId="LiveId" clId="{92C5DB64-5D14-4820-A2DC-7EC83019770D}" dt="2021-03-09T17:37:41.730" v="1246" actId="3680"/>
          <ac:spMkLst>
            <pc:docMk/>
            <pc:sldMk cId="783765485" sldId="260"/>
            <ac:spMk id="3" creationId="{5120859A-FB39-4393-ABC2-4688E6673EF6}"/>
          </ac:spMkLst>
        </pc:spChg>
        <pc:graphicFrameChg chg="add mod ord modGraphic">
          <ac:chgData name="Matthew" userId="a6c508e159a8d1c6" providerId="LiveId" clId="{92C5DB64-5D14-4820-A2DC-7EC83019770D}" dt="2021-03-09T17:43:19.905" v="2394" actId="20577"/>
          <ac:graphicFrameMkLst>
            <pc:docMk/>
            <pc:sldMk cId="783765485" sldId="260"/>
            <ac:graphicFrameMk id="4" creationId="{80975475-906E-428F-BADF-6DE7373F65C0}"/>
          </ac:graphicFrameMkLst>
        </pc:graphicFrameChg>
      </pc:sldChg>
      <pc:sldChg chg="addSp delSp modSp new mod">
        <pc:chgData name="Matthew" userId="a6c508e159a8d1c6" providerId="LiveId" clId="{92C5DB64-5D14-4820-A2DC-7EC83019770D}" dt="2021-03-09T17:49:43.816" v="3119" actId="2711"/>
        <pc:sldMkLst>
          <pc:docMk/>
          <pc:sldMk cId="1814293204" sldId="261"/>
        </pc:sldMkLst>
        <pc:spChg chg="mod">
          <ac:chgData name="Matthew" userId="a6c508e159a8d1c6" providerId="LiveId" clId="{92C5DB64-5D14-4820-A2DC-7EC83019770D}" dt="2021-03-09T17:44:34.224" v="2498" actId="404"/>
          <ac:spMkLst>
            <pc:docMk/>
            <pc:sldMk cId="1814293204" sldId="261"/>
            <ac:spMk id="2" creationId="{E8F41730-2537-46E6-B7AC-87EBDD6D512E}"/>
          </ac:spMkLst>
        </pc:spChg>
        <pc:spChg chg="del">
          <ac:chgData name="Matthew" userId="a6c508e159a8d1c6" providerId="LiveId" clId="{92C5DB64-5D14-4820-A2DC-7EC83019770D}" dt="2021-03-09T17:45:58.933" v="2499"/>
          <ac:spMkLst>
            <pc:docMk/>
            <pc:sldMk cId="1814293204" sldId="261"/>
            <ac:spMk id="3" creationId="{55A610BE-79E7-44AF-832A-2AF7C7CC2C8A}"/>
          </ac:spMkLst>
        </pc:spChg>
        <pc:spChg chg="add mod">
          <ac:chgData name="Matthew" userId="a6c508e159a8d1c6" providerId="LiveId" clId="{92C5DB64-5D14-4820-A2DC-7EC83019770D}" dt="2021-03-09T17:49:43.816" v="3119" actId="2711"/>
          <ac:spMkLst>
            <pc:docMk/>
            <pc:sldMk cId="1814293204" sldId="261"/>
            <ac:spMk id="5" creationId="{2F132EAD-CECA-4970-8520-E80AD4682C49}"/>
          </ac:spMkLst>
        </pc:spChg>
        <pc:graphicFrameChg chg="add mod">
          <ac:chgData name="Matthew" userId="a6c508e159a8d1c6" providerId="LiveId" clId="{92C5DB64-5D14-4820-A2DC-7EC83019770D}" dt="2021-03-09T17:49:19.497" v="3118" actId="404"/>
          <ac:graphicFrameMkLst>
            <pc:docMk/>
            <pc:sldMk cId="1814293204" sldId="261"/>
            <ac:graphicFrameMk id="4" creationId="{902BE556-A64C-4F75-9837-0B63C63E7377}"/>
          </ac:graphicFrameMkLst>
        </pc:graphicFrameChg>
      </pc:sldChg>
      <pc:sldChg chg="addSp delSp modSp add mod">
        <pc:chgData name="Matthew" userId="a6c508e159a8d1c6" providerId="LiveId" clId="{92C5DB64-5D14-4820-A2DC-7EC83019770D}" dt="2021-03-09T18:01:42.354" v="3448" actId="20577"/>
        <pc:sldMkLst>
          <pc:docMk/>
          <pc:sldMk cId="1294978320" sldId="262"/>
        </pc:sldMkLst>
        <pc:spChg chg="mod">
          <ac:chgData name="Matthew" userId="a6c508e159a8d1c6" providerId="LiveId" clId="{92C5DB64-5D14-4820-A2DC-7EC83019770D}" dt="2021-03-09T18:01:42.354" v="3448" actId="20577"/>
          <ac:spMkLst>
            <pc:docMk/>
            <pc:sldMk cId="1294978320" sldId="262"/>
            <ac:spMk id="2" creationId="{E8F41730-2537-46E6-B7AC-87EBDD6D512E}"/>
          </ac:spMkLst>
        </pc:spChg>
        <pc:spChg chg="mod">
          <ac:chgData name="Matthew" userId="a6c508e159a8d1c6" providerId="LiveId" clId="{92C5DB64-5D14-4820-A2DC-7EC83019770D}" dt="2021-03-09T17:59:19.535" v="3346" actId="1076"/>
          <ac:spMkLst>
            <pc:docMk/>
            <pc:sldMk cId="1294978320" sldId="262"/>
            <ac:spMk id="5" creationId="{2F132EAD-CECA-4970-8520-E80AD4682C49}"/>
          </ac:spMkLst>
        </pc:spChg>
        <pc:spChg chg="add del mod">
          <ac:chgData name="Matthew" userId="a6c508e159a8d1c6" providerId="LiveId" clId="{92C5DB64-5D14-4820-A2DC-7EC83019770D}" dt="2021-03-09T17:51:26.006" v="3182"/>
          <ac:spMkLst>
            <pc:docMk/>
            <pc:sldMk cId="1294978320" sldId="262"/>
            <ac:spMk id="6" creationId="{C7365382-1E1A-4734-937F-3B48AF0AD2FB}"/>
          </ac:spMkLst>
        </pc:spChg>
        <pc:graphicFrameChg chg="del">
          <ac:chgData name="Matthew" userId="a6c508e159a8d1c6" providerId="LiveId" clId="{92C5DB64-5D14-4820-A2DC-7EC83019770D}" dt="2021-03-09T17:51:08.864" v="3179" actId="478"/>
          <ac:graphicFrameMkLst>
            <pc:docMk/>
            <pc:sldMk cId="1294978320" sldId="262"/>
            <ac:graphicFrameMk id="4" creationId="{902BE556-A64C-4F75-9837-0B63C63E7377}"/>
          </ac:graphicFrameMkLst>
        </pc:graphicFrameChg>
        <pc:graphicFrameChg chg="add mod">
          <ac:chgData name="Matthew" userId="a6c508e159a8d1c6" providerId="LiveId" clId="{92C5DB64-5D14-4820-A2DC-7EC83019770D}" dt="2021-03-09T17:51:22.402" v="3181"/>
          <ac:graphicFrameMkLst>
            <pc:docMk/>
            <pc:sldMk cId="1294978320" sldId="262"/>
            <ac:graphicFrameMk id="7" creationId="{60EAE33C-6BDC-4E3A-AA71-AF3C21ABD809}"/>
          </ac:graphicFrameMkLst>
        </pc:graphicFrameChg>
        <pc:graphicFrameChg chg="add mod">
          <ac:chgData name="Matthew" userId="a6c508e159a8d1c6" providerId="LiveId" clId="{92C5DB64-5D14-4820-A2DC-7EC83019770D}" dt="2021-03-09T17:52:39.026" v="3190"/>
          <ac:graphicFrameMkLst>
            <pc:docMk/>
            <pc:sldMk cId="1294978320" sldId="262"/>
            <ac:graphicFrameMk id="8" creationId="{60EAE33C-6BDC-4E3A-AA71-AF3C21ABD809}"/>
          </ac:graphicFrameMkLst>
        </pc:graphicFrameChg>
      </pc:sldChg>
      <pc:sldChg chg="addSp delSp modSp add mod">
        <pc:chgData name="Matthew" userId="a6c508e159a8d1c6" providerId="LiveId" clId="{92C5DB64-5D14-4820-A2DC-7EC83019770D}" dt="2021-03-09T18:01:29.004" v="3436" actId="20577"/>
        <pc:sldMkLst>
          <pc:docMk/>
          <pc:sldMk cId="412003688" sldId="263"/>
        </pc:sldMkLst>
        <pc:spChg chg="mod">
          <ac:chgData name="Matthew" userId="a6c508e159a8d1c6" providerId="LiveId" clId="{92C5DB64-5D14-4820-A2DC-7EC83019770D}" dt="2021-03-09T18:00:26.819" v="3384" actId="20577"/>
          <ac:spMkLst>
            <pc:docMk/>
            <pc:sldMk cId="412003688" sldId="263"/>
            <ac:spMk id="2" creationId="{E8F41730-2537-46E6-B7AC-87EBDD6D512E}"/>
          </ac:spMkLst>
        </pc:spChg>
        <pc:spChg chg="add del mod">
          <ac:chgData name="Matthew" userId="a6c508e159a8d1c6" providerId="LiveId" clId="{92C5DB64-5D14-4820-A2DC-7EC83019770D}" dt="2021-03-09T18:00:43.211" v="3386"/>
          <ac:spMkLst>
            <pc:docMk/>
            <pc:sldMk cId="412003688" sldId="263"/>
            <ac:spMk id="4" creationId="{4F0096D5-93BE-48BF-8D38-880AFEE5A8CB}"/>
          </ac:spMkLst>
        </pc:spChg>
        <pc:spChg chg="mod">
          <ac:chgData name="Matthew" userId="a6c508e159a8d1c6" providerId="LiveId" clId="{92C5DB64-5D14-4820-A2DC-7EC83019770D}" dt="2021-03-09T18:01:29.004" v="3436" actId="20577"/>
          <ac:spMkLst>
            <pc:docMk/>
            <pc:sldMk cId="412003688" sldId="263"/>
            <ac:spMk id="5" creationId="{2F132EAD-CECA-4970-8520-E80AD4682C49}"/>
          </ac:spMkLst>
        </pc:spChg>
        <pc:graphicFrameChg chg="add mod">
          <ac:chgData name="Matthew" userId="a6c508e159a8d1c6" providerId="LiveId" clId="{92C5DB64-5D14-4820-A2DC-7EC83019770D}" dt="2021-03-09T18:00:48.805" v="3388" actId="1076"/>
          <ac:graphicFrameMkLst>
            <pc:docMk/>
            <pc:sldMk cId="412003688" sldId="263"/>
            <ac:graphicFrameMk id="7" creationId="{DB98C252-8A85-439B-9CFD-25F131E418C4}"/>
          </ac:graphicFrameMkLst>
        </pc:graphicFrameChg>
        <pc:graphicFrameChg chg="del">
          <ac:chgData name="Matthew" userId="a6c508e159a8d1c6" providerId="LiveId" clId="{92C5DB64-5D14-4820-A2DC-7EC83019770D}" dt="2021-03-09T18:00:30.002" v="3385" actId="478"/>
          <ac:graphicFrameMkLst>
            <pc:docMk/>
            <pc:sldMk cId="412003688" sldId="263"/>
            <ac:graphicFrameMk id="8" creationId="{60EAE33C-6BDC-4E3A-AA71-AF3C21ABD809}"/>
          </ac:graphicFrameMkLst>
        </pc:graphicFrameChg>
      </pc:sldChg>
      <pc:sldChg chg="addSp delSp modSp add mod">
        <pc:chgData name="Matthew" userId="a6c508e159a8d1c6" providerId="LiveId" clId="{92C5DB64-5D14-4820-A2DC-7EC83019770D}" dt="2021-03-09T18:05:11.753" v="3495" actId="20577"/>
        <pc:sldMkLst>
          <pc:docMk/>
          <pc:sldMk cId="3488333683" sldId="264"/>
        </pc:sldMkLst>
        <pc:spChg chg="mod">
          <ac:chgData name="Matthew" userId="a6c508e159a8d1c6" providerId="LiveId" clId="{92C5DB64-5D14-4820-A2DC-7EC83019770D}" dt="2021-03-09T18:04:24.344" v="3462" actId="20577"/>
          <ac:spMkLst>
            <pc:docMk/>
            <pc:sldMk cId="3488333683" sldId="264"/>
            <ac:spMk id="2" creationId="{E8F41730-2537-46E6-B7AC-87EBDD6D512E}"/>
          </ac:spMkLst>
        </pc:spChg>
        <pc:spChg chg="add del mod">
          <ac:chgData name="Matthew" userId="a6c508e159a8d1c6" providerId="LiveId" clId="{92C5DB64-5D14-4820-A2DC-7EC83019770D}" dt="2021-03-09T18:04:40.213" v="3464"/>
          <ac:spMkLst>
            <pc:docMk/>
            <pc:sldMk cId="3488333683" sldId="264"/>
            <ac:spMk id="4" creationId="{6319809F-F4AF-4D84-B2F7-308392E27A1D}"/>
          </ac:spMkLst>
        </pc:spChg>
        <pc:spChg chg="mod">
          <ac:chgData name="Matthew" userId="a6c508e159a8d1c6" providerId="LiveId" clId="{92C5DB64-5D14-4820-A2DC-7EC83019770D}" dt="2021-03-09T18:05:11.753" v="3495" actId="20577"/>
          <ac:spMkLst>
            <pc:docMk/>
            <pc:sldMk cId="3488333683" sldId="264"/>
            <ac:spMk id="5" creationId="{2F132EAD-CECA-4970-8520-E80AD4682C49}"/>
          </ac:spMkLst>
        </pc:spChg>
        <pc:graphicFrameChg chg="del">
          <ac:chgData name="Matthew" userId="a6c508e159a8d1c6" providerId="LiveId" clId="{92C5DB64-5D14-4820-A2DC-7EC83019770D}" dt="2021-03-09T18:04:38.042" v="3463" actId="478"/>
          <ac:graphicFrameMkLst>
            <pc:docMk/>
            <pc:sldMk cId="3488333683" sldId="264"/>
            <ac:graphicFrameMk id="7" creationId="{DB98C252-8A85-439B-9CFD-25F131E418C4}"/>
          </ac:graphicFrameMkLst>
        </pc:graphicFrameChg>
        <pc:graphicFrameChg chg="add mod">
          <ac:chgData name="Matthew" userId="a6c508e159a8d1c6" providerId="LiveId" clId="{92C5DB64-5D14-4820-A2DC-7EC83019770D}" dt="2021-03-09T18:04:49.930" v="3467" actId="1076"/>
          <ac:graphicFrameMkLst>
            <pc:docMk/>
            <pc:sldMk cId="3488333683" sldId="264"/>
            <ac:graphicFrameMk id="8" creationId="{E4C144FE-7650-46B0-A2A1-903BCBCDD7A4}"/>
          </ac:graphicFrameMkLst>
        </pc:graphicFrameChg>
      </pc:sldChg>
      <pc:sldChg chg="addSp delSp modSp add mod">
        <pc:chgData name="Matthew" userId="a6c508e159a8d1c6" providerId="LiveId" clId="{92C5DB64-5D14-4820-A2DC-7EC83019770D}" dt="2021-03-09T18:07:37.608" v="3671" actId="20577"/>
        <pc:sldMkLst>
          <pc:docMk/>
          <pc:sldMk cId="2027218423" sldId="265"/>
        </pc:sldMkLst>
        <pc:spChg chg="mod">
          <ac:chgData name="Matthew" userId="a6c508e159a8d1c6" providerId="LiveId" clId="{92C5DB64-5D14-4820-A2DC-7EC83019770D}" dt="2021-03-09T18:07:37.608" v="3671" actId="20577"/>
          <ac:spMkLst>
            <pc:docMk/>
            <pc:sldMk cId="2027218423" sldId="265"/>
            <ac:spMk id="2" creationId="{E8F41730-2537-46E6-B7AC-87EBDD6D512E}"/>
          </ac:spMkLst>
        </pc:spChg>
        <pc:spChg chg="add del mod">
          <ac:chgData name="Matthew" userId="a6c508e159a8d1c6" providerId="LiveId" clId="{92C5DB64-5D14-4820-A2DC-7EC83019770D}" dt="2021-03-09T18:05:55.969" v="3549"/>
          <ac:spMkLst>
            <pc:docMk/>
            <pc:sldMk cId="2027218423" sldId="265"/>
            <ac:spMk id="4" creationId="{9A741142-893E-4E06-BAFE-92244FB92EE5}"/>
          </ac:spMkLst>
        </pc:spChg>
        <pc:spChg chg="del">
          <ac:chgData name="Matthew" userId="a6c508e159a8d1c6" providerId="LiveId" clId="{92C5DB64-5D14-4820-A2DC-7EC83019770D}" dt="2021-03-09T18:06:17.120" v="3552" actId="478"/>
          <ac:spMkLst>
            <pc:docMk/>
            <pc:sldMk cId="2027218423" sldId="265"/>
            <ac:spMk id="5" creationId="{2F132EAD-CECA-4970-8520-E80AD4682C49}"/>
          </ac:spMkLst>
        </pc:spChg>
        <pc:spChg chg="add mod">
          <ac:chgData name="Matthew" userId="a6c508e159a8d1c6" providerId="LiveId" clId="{92C5DB64-5D14-4820-A2DC-7EC83019770D}" dt="2021-03-09T18:07:23.518" v="3651" actId="20577"/>
          <ac:spMkLst>
            <pc:docMk/>
            <pc:sldMk cId="2027218423" sldId="265"/>
            <ac:spMk id="9" creationId="{DBF2585E-79F1-4E36-86DC-2E78FF2A7970}"/>
          </ac:spMkLst>
        </pc:spChg>
        <pc:graphicFrameChg chg="add mod">
          <ac:chgData name="Matthew" userId="a6c508e159a8d1c6" providerId="LiveId" clId="{92C5DB64-5D14-4820-A2DC-7EC83019770D}" dt="2021-03-09T18:06:05.189" v="3551" actId="14100"/>
          <ac:graphicFrameMkLst>
            <pc:docMk/>
            <pc:sldMk cId="2027218423" sldId="265"/>
            <ac:graphicFrameMk id="7" creationId="{8EADC4D4-D2EB-4C2D-B927-B279BDAD5555}"/>
          </ac:graphicFrameMkLst>
        </pc:graphicFrameChg>
        <pc:graphicFrameChg chg="del">
          <ac:chgData name="Matthew" userId="a6c508e159a8d1c6" providerId="LiveId" clId="{92C5DB64-5D14-4820-A2DC-7EC83019770D}" dt="2021-03-09T18:05:48.775" v="3548" actId="478"/>
          <ac:graphicFrameMkLst>
            <pc:docMk/>
            <pc:sldMk cId="2027218423" sldId="265"/>
            <ac:graphicFrameMk id="8" creationId="{E4C144FE-7650-46B0-A2A1-903BCBCDD7A4}"/>
          </ac:graphicFrameMkLst>
        </pc:graphicFrameChg>
      </pc:sldChg>
      <pc:sldChg chg="addSp delSp modSp add mod">
        <pc:chgData name="Matthew" userId="a6c508e159a8d1c6" providerId="LiveId" clId="{92C5DB64-5D14-4820-A2DC-7EC83019770D}" dt="2021-03-09T18:09:08.365" v="3786" actId="20577"/>
        <pc:sldMkLst>
          <pc:docMk/>
          <pc:sldMk cId="1203510490" sldId="266"/>
        </pc:sldMkLst>
        <pc:spChg chg="mod">
          <ac:chgData name="Matthew" userId="a6c508e159a8d1c6" providerId="LiveId" clId="{92C5DB64-5D14-4820-A2DC-7EC83019770D}" dt="2021-03-09T18:08:17.506" v="3714" actId="20577"/>
          <ac:spMkLst>
            <pc:docMk/>
            <pc:sldMk cId="1203510490" sldId="266"/>
            <ac:spMk id="2" creationId="{E8F41730-2537-46E6-B7AC-87EBDD6D512E}"/>
          </ac:spMkLst>
        </pc:spChg>
        <pc:spChg chg="add del mod">
          <ac:chgData name="Matthew" userId="a6c508e159a8d1c6" providerId="LiveId" clId="{92C5DB64-5D14-4820-A2DC-7EC83019770D}" dt="2021-03-09T18:07:55.931" v="3674"/>
          <ac:spMkLst>
            <pc:docMk/>
            <pc:sldMk cId="1203510490" sldId="266"/>
            <ac:spMk id="4" creationId="{A4663DB4-CAA4-4B43-B8C0-714818A14FEF}"/>
          </ac:spMkLst>
        </pc:spChg>
        <pc:spChg chg="mod">
          <ac:chgData name="Matthew" userId="a6c508e159a8d1c6" providerId="LiveId" clId="{92C5DB64-5D14-4820-A2DC-7EC83019770D}" dt="2021-03-09T18:09:08.365" v="3786" actId="20577"/>
          <ac:spMkLst>
            <pc:docMk/>
            <pc:sldMk cId="1203510490" sldId="266"/>
            <ac:spMk id="9" creationId="{DBF2585E-79F1-4E36-86DC-2E78FF2A7970}"/>
          </ac:spMkLst>
        </pc:spChg>
        <pc:graphicFrameChg chg="del">
          <ac:chgData name="Matthew" userId="a6c508e159a8d1c6" providerId="LiveId" clId="{92C5DB64-5D14-4820-A2DC-7EC83019770D}" dt="2021-03-09T18:07:44.567" v="3673" actId="478"/>
          <ac:graphicFrameMkLst>
            <pc:docMk/>
            <pc:sldMk cId="1203510490" sldId="266"/>
            <ac:graphicFrameMk id="7" creationId="{8EADC4D4-D2EB-4C2D-B927-B279BDAD5555}"/>
          </ac:graphicFrameMkLst>
        </pc:graphicFrameChg>
        <pc:graphicFrameChg chg="add mod">
          <ac:chgData name="Matthew" userId="a6c508e159a8d1c6" providerId="LiveId" clId="{92C5DB64-5D14-4820-A2DC-7EC83019770D}" dt="2021-03-09T18:08:38.536" v="3764" actId="20577"/>
          <ac:graphicFrameMkLst>
            <pc:docMk/>
            <pc:sldMk cId="1203510490" sldId="266"/>
            <ac:graphicFrameMk id="8" creationId="{23813718-68C8-4B26-BB1D-F20AFF2FBA4C}"/>
          </ac:graphicFrameMkLst>
        </pc:graphicFrameChg>
      </pc:sldChg>
      <pc:sldChg chg="addSp delSp modSp add mod">
        <pc:chgData name="Matthew" userId="a6c508e159a8d1c6" providerId="LiveId" clId="{92C5DB64-5D14-4820-A2DC-7EC83019770D}" dt="2021-03-09T18:16:52.884" v="4477" actId="20577"/>
        <pc:sldMkLst>
          <pc:docMk/>
          <pc:sldMk cId="4200234415" sldId="267"/>
        </pc:sldMkLst>
        <pc:spChg chg="mod">
          <ac:chgData name="Matthew" userId="a6c508e159a8d1c6" providerId="LiveId" clId="{92C5DB64-5D14-4820-A2DC-7EC83019770D}" dt="2021-03-09T18:10:24.877" v="3819" actId="20577"/>
          <ac:spMkLst>
            <pc:docMk/>
            <pc:sldMk cId="4200234415" sldId="267"/>
            <ac:spMk id="2" creationId="{E8F41730-2537-46E6-B7AC-87EBDD6D512E}"/>
          </ac:spMkLst>
        </pc:spChg>
        <pc:spChg chg="add del mod">
          <ac:chgData name="Matthew" userId="a6c508e159a8d1c6" providerId="LiveId" clId="{92C5DB64-5D14-4820-A2DC-7EC83019770D}" dt="2021-03-09T18:10:40.169" v="3821"/>
          <ac:spMkLst>
            <pc:docMk/>
            <pc:sldMk cId="4200234415" sldId="267"/>
            <ac:spMk id="4" creationId="{ABE87E87-0920-4199-99A4-A49F77EA0C2E}"/>
          </ac:spMkLst>
        </pc:spChg>
        <pc:spChg chg="mod">
          <ac:chgData name="Matthew" userId="a6c508e159a8d1c6" providerId="LiveId" clId="{92C5DB64-5D14-4820-A2DC-7EC83019770D}" dt="2021-03-09T18:16:52.884" v="4477" actId="20577"/>
          <ac:spMkLst>
            <pc:docMk/>
            <pc:sldMk cId="4200234415" sldId="267"/>
            <ac:spMk id="9" creationId="{DBF2585E-79F1-4E36-86DC-2E78FF2A7970}"/>
          </ac:spMkLst>
        </pc:spChg>
        <pc:graphicFrameChg chg="add mod">
          <ac:chgData name="Matthew" userId="a6c508e159a8d1c6" providerId="LiveId" clId="{92C5DB64-5D14-4820-A2DC-7EC83019770D}" dt="2021-03-09T18:12:44.360" v="3835" actId="1076"/>
          <ac:graphicFrameMkLst>
            <pc:docMk/>
            <pc:sldMk cId="4200234415" sldId="267"/>
            <ac:graphicFrameMk id="7" creationId="{D7859ABB-55D6-41E9-B56E-FED3BB0D221D}"/>
          </ac:graphicFrameMkLst>
        </pc:graphicFrameChg>
        <pc:graphicFrameChg chg="del">
          <ac:chgData name="Matthew" userId="a6c508e159a8d1c6" providerId="LiveId" clId="{92C5DB64-5D14-4820-A2DC-7EC83019770D}" dt="2021-03-09T18:10:38.007" v="3820" actId="478"/>
          <ac:graphicFrameMkLst>
            <pc:docMk/>
            <pc:sldMk cId="4200234415" sldId="267"/>
            <ac:graphicFrameMk id="8" creationId="{23813718-68C8-4B26-BB1D-F20AFF2FBA4C}"/>
          </ac:graphicFrameMkLst>
        </pc:graphicFrameChg>
      </pc:sldChg>
      <pc:sldChg chg="modSp new mod">
        <pc:chgData name="Matthew" userId="a6c508e159a8d1c6" providerId="LiveId" clId="{92C5DB64-5D14-4820-A2DC-7EC83019770D}" dt="2021-03-09T18:25:26.773" v="5835" actId="5793"/>
        <pc:sldMkLst>
          <pc:docMk/>
          <pc:sldMk cId="2232302805" sldId="268"/>
        </pc:sldMkLst>
        <pc:spChg chg="mod">
          <ac:chgData name="Matthew" userId="a6c508e159a8d1c6" providerId="LiveId" clId="{92C5DB64-5D14-4820-A2DC-7EC83019770D}" dt="2021-03-09T18:18:11.684" v="4488" actId="20577"/>
          <ac:spMkLst>
            <pc:docMk/>
            <pc:sldMk cId="2232302805" sldId="268"/>
            <ac:spMk id="2" creationId="{6BE6EEA7-4915-4209-896D-FE20050CC20B}"/>
          </ac:spMkLst>
        </pc:spChg>
        <pc:spChg chg="mod">
          <ac:chgData name="Matthew" userId="a6c508e159a8d1c6" providerId="LiveId" clId="{92C5DB64-5D14-4820-A2DC-7EC83019770D}" dt="2021-03-09T18:25:26.773" v="5835" actId="5793"/>
          <ac:spMkLst>
            <pc:docMk/>
            <pc:sldMk cId="2232302805" sldId="268"/>
            <ac:spMk id="3" creationId="{C193BDD0-D774-42E3-92AA-D59A9847ACFD}"/>
          </ac:spMkLst>
        </pc:spChg>
      </pc:sldChg>
    </pc:docChg>
  </pc:docChgLst>
  <pc:docChgLst>
    <pc:chgData name="Matthew" userId="a6c508e159a8d1c6" providerId="LiveId" clId="{B884D21C-D6E2-4347-AE90-272AD240E214}"/>
    <pc:docChg chg="custSel modSld">
      <pc:chgData name="Matthew" userId="a6c508e159a8d1c6" providerId="LiveId" clId="{B884D21C-D6E2-4347-AE90-272AD240E214}" dt="2021-09-25T16:02:27.896" v="19" actId="20577"/>
      <pc:docMkLst>
        <pc:docMk/>
      </pc:docMkLst>
      <pc:sldChg chg="modSp mod">
        <pc:chgData name="Matthew" userId="a6c508e159a8d1c6" providerId="LiveId" clId="{B884D21C-D6E2-4347-AE90-272AD240E214}" dt="2021-09-25T16:02:27.896" v="19" actId="20577"/>
        <pc:sldMkLst>
          <pc:docMk/>
          <pc:sldMk cId="4043737824" sldId="257"/>
        </pc:sldMkLst>
        <pc:spChg chg="mod">
          <ac:chgData name="Matthew" userId="a6c508e159a8d1c6" providerId="LiveId" clId="{B884D21C-D6E2-4347-AE90-272AD240E214}" dt="2021-09-25T16:02:27.896" v="19" actId="20577"/>
          <ac:spMkLst>
            <pc:docMk/>
            <pc:sldMk cId="4043737824" sldId="257"/>
            <ac:spMk id="3" creationId="{A8E9CFF2-3777-4FF4-A759-8491175B0B7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6c508e159a8d1c6/VSU%20Spring%202021/Moultrie%20Swimming%20Economic%20Impact%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6c508e159a8d1c6/VSU%20Spring%202021/Moultrie%20Swimming%20Economic%20Impact%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6c508e159a8d1c6/VSU%20Spring%202021/Moultrie%20Swimming%20Economic%20Impact%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a6c508e159a8d1c6/VSU%20Spring%202021/Moultrie%20Swimming%20Economic%20Impact%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a6c508e159a8d1c6/VSU%20Spring%202021/Moultrie%20Swimming%20Economic%20Impact%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a6c508e159a8d1c6/VSU%20Spring%202021/Moultrie%20Swimming%20Economic%20Impact%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a6c508e159a8d1c6/VSU%20Spring%202021/Moultrie%20Swimming%20Economic%20Impact%20Analysi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dirty="0"/>
              <a:t>One</a:t>
            </a:r>
            <a:r>
              <a:rPr lang="en-US" sz="1400" baseline="0" dirty="0"/>
              <a:t> Day Baseball/Softball Tournament Revenue</a:t>
            </a:r>
            <a:endParaRPr lang="en-US" sz="140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'[Moultrie Swimming Economic Impact Analysis.xlsx]Baseball Softball'!$B$1</c:f>
              <c:strCache>
                <c:ptCount val="1"/>
                <c:pt idx="0">
                  <c:v>One Day Hotel Revenue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'[Moultrie Swimming Economic Impact Analysis.xlsx]Baseball Softball'!$A$2:$A$5</c:f>
              <c:strCache>
                <c:ptCount val="4"/>
                <c:pt idx="0">
                  <c:v>1000 Spectators</c:v>
                </c:pt>
                <c:pt idx="1">
                  <c:v>1250 Spectators</c:v>
                </c:pt>
                <c:pt idx="2">
                  <c:v>18 to 20 Teams Per Tournament</c:v>
                </c:pt>
                <c:pt idx="3">
                  <c:v>Totals </c:v>
                </c:pt>
              </c:strCache>
            </c:strRef>
          </c:cat>
          <c:val>
            <c:numRef>
              <c:f>'[Moultrie Swimming Economic Impact Analysis.xlsx]Baseball Softball'!$B$2:$B$5</c:f>
              <c:numCache>
                <c:formatCode>"$"#,##0</c:formatCode>
                <c:ptCount val="4"/>
                <c:pt idx="0">
                  <c:v>0</c:v>
                </c:pt>
                <c:pt idx="1">
                  <c:v>0</c:v>
                </c:pt>
                <c:pt idx="2">
                  <c:v>18400</c:v>
                </c:pt>
                <c:pt idx="3">
                  <c:v>18400</c:v>
                </c:pt>
              </c:numCache>
            </c:numRef>
          </c:val>
          <c:extLst>
            <c:ext xmlns:c16="http://schemas.microsoft.com/office/drawing/2014/chart" uri="{C3380CC4-5D6E-409C-BE32-E72D297353CC}">
              <c16:uniqueId val="{00000000-CF56-4897-A060-C91D5ADF32BF}"/>
            </c:ext>
          </c:extLst>
        </c:ser>
        <c:ser>
          <c:idx val="1"/>
          <c:order val="1"/>
          <c:tx>
            <c:strRef>
              <c:f>'[Moultrie Swimming Economic Impact Analysis.xlsx]Baseball Softball'!$C$1</c:f>
              <c:strCache>
                <c:ptCount val="1"/>
                <c:pt idx="0">
                  <c:v>One Day Food Revenue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'[Moultrie Swimming Economic Impact Analysis.xlsx]Baseball Softball'!$A$2:$A$5</c:f>
              <c:strCache>
                <c:ptCount val="4"/>
                <c:pt idx="0">
                  <c:v>1000 Spectators</c:v>
                </c:pt>
                <c:pt idx="1">
                  <c:v>1250 Spectators</c:v>
                </c:pt>
                <c:pt idx="2">
                  <c:v>18 to 20 Teams Per Tournament</c:v>
                </c:pt>
                <c:pt idx="3">
                  <c:v>Totals </c:v>
                </c:pt>
              </c:strCache>
            </c:strRef>
          </c:cat>
          <c:val>
            <c:numRef>
              <c:f>'[Moultrie Swimming Economic Impact Analysis.xlsx]Baseball Softball'!$C$2:$C$5</c:f>
              <c:numCache>
                <c:formatCode>"$"#,##0</c:formatCode>
                <c:ptCount val="4"/>
                <c:pt idx="0">
                  <c:v>35000</c:v>
                </c:pt>
                <c:pt idx="1">
                  <c:v>43750</c:v>
                </c:pt>
                <c:pt idx="2">
                  <c:v>7000</c:v>
                </c:pt>
                <c:pt idx="3">
                  <c:v>85750</c:v>
                </c:pt>
              </c:numCache>
            </c:numRef>
          </c:val>
          <c:extLst>
            <c:ext xmlns:c16="http://schemas.microsoft.com/office/drawing/2014/chart" uri="{C3380CC4-5D6E-409C-BE32-E72D297353CC}">
              <c16:uniqueId val="{00000001-CF56-4897-A060-C91D5ADF32BF}"/>
            </c:ext>
          </c:extLst>
        </c:ser>
        <c:dLbls>
          <c:dLblPos val="ctr"/>
          <c:showLegendKey val="0"/>
          <c:showVal val="1"/>
          <c:showCatName val="0"/>
          <c:showSerName val="0"/>
          <c:showPercent val="0"/>
          <c:showBubbleSize val="0"/>
        </c:dLbls>
        <c:gapWidth val="150"/>
        <c:overlap val="100"/>
        <c:axId val="2078159744"/>
        <c:axId val="2078167232"/>
      </c:barChart>
      <c:catAx>
        <c:axId val="207815974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78167232"/>
        <c:crosses val="autoZero"/>
        <c:auto val="1"/>
        <c:lblAlgn val="ctr"/>
        <c:lblOffset val="100"/>
        <c:noMultiLvlLbl val="0"/>
      </c:catAx>
      <c:valAx>
        <c:axId val="2078167232"/>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2078159744"/>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Total Invitational Swim Meet Revenue</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'[Moultrie Swimming Economic Impact Analysis.xlsx]Invitational Swim Meets'!$B$1</c:f>
              <c:strCache>
                <c:ptCount val="1"/>
                <c:pt idx="0">
                  <c:v>Five Day Event Hotel Revenue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'[Moultrie Swimming Economic Impact Analysis.xlsx]Invitational Swim Meets'!$A$2:$A$5</c:f>
              <c:strCache>
                <c:ptCount val="4"/>
                <c:pt idx="0">
                  <c:v>275 Swimmers </c:v>
                </c:pt>
                <c:pt idx="1">
                  <c:v>290 Swimmers</c:v>
                </c:pt>
                <c:pt idx="2">
                  <c:v>Spectator Revenue</c:v>
                </c:pt>
                <c:pt idx="3">
                  <c:v>Totals </c:v>
                </c:pt>
              </c:strCache>
            </c:strRef>
          </c:cat>
          <c:val>
            <c:numRef>
              <c:f>'[Moultrie Swimming Economic Impact Analysis.xlsx]Invitational Swim Meets'!$B$2:$B$5</c:f>
              <c:numCache>
                <c:formatCode>"$"#,##0</c:formatCode>
                <c:ptCount val="4"/>
                <c:pt idx="0">
                  <c:v>63250</c:v>
                </c:pt>
                <c:pt idx="1">
                  <c:v>66700</c:v>
                </c:pt>
                <c:pt idx="2">
                  <c:v>920000</c:v>
                </c:pt>
                <c:pt idx="3">
                  <c:v>1049950</c:v>
                </c:pt>
              </c:numCache>
            </c:numRef>
          </c:val>
          <c:extLst>
            <c:ext xmlns:c16="http://schemas.microsoft.com/office/drawing/2014/chart" uri="{C3380CC4-5D6E-409C-BE32-E72D297353CC}">
              <c16:uniqueId val="{00000000-D431-4CFD-B243-FBBE9BEE1863}"/>
            </c:ext>
          </c:extLst>
        </c:ser>
        <c:ser>
          <c:idx val="1"/>
          <c:order val="1"/>
          <c:tx>
            <c:strRef>
              <c:f>'[Moultrie Swimming Economic Impact Analysis.xlsx]Invitational Swim Meets'!$C$1</c:f>
              <c:strCache>
                <c:ptCount val="1"/>
                <c:pt idx="0">
                  <c:v>Five Day Event Food Revenue</c:v>
                </c:pt>
              </c:strCache>
            </c:strRef>
          </c:tx>
          <c:spPr>
            <a:solidFill>
              <a:schemeClr val="accent2"/>
            </a:solidFill>
            <a:ln>
              <a:noFill/>
            </a:ln>
            <a:effectLst/>
          </c:spPr>
          <c:invertIfNegative val="0"/>
          <c:dLbls>
            <c:dLbl>
              <c:idx val="0"/>
              <c:layout>
                <c:manualLayout>
                  <c:x val="0"/>
                  <c:y val="-4.941172834259301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431-4CFD-B243-FBBE9BEE1863}"/>
                </c:ext>
              </c:extLst>
            </c:dLbl>
            <c:dLbl>
              <c:idx val="1"/>
              <c:layout>
                <c:manualLayout>
                  <c:x val="0"/>
                  <c:y val="-4.389914459907428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431-4CFD-B243-FBBE9BEE186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'[Moultrie Swimming Economic Impact Analysis.xlsx]Invitational Swim Meets'!$A$2:$A$5</c:f>
              <c:strCache>
                <c:ptCount val="4"/>
                <c:pt idx="0">
                  <c:v>275 Swimmers </c:v>
                </c:pt>
                <c:pt idx="1">
                  <c:v>290 Swimmers</c:v>
                </c:pt>
                <c:pt idx="2">
                  <c:v>Spectator Revenue</c:v>
                </c:pt>
                <c:pt idx="3">
                  <c:v>Totals </c:v>
                </c:pt>
              </c:strCache>
            </c:strRef>
          </c:cat>
          <c:val>
            <c:numRef>
              <c:f>'[Moultrie Swimming Economic Impact Analysis.xlsx]Invitational Swim Meets'!$C$2:$C$5</c:f>
              <c:numCache>
                <c:formatCode>"$"#,##0</c:formatCode>
                <c:ptCount val="4"/>
                <c:pt idx="0">
                  <c:v>75625</c:v>
                </c:pt>
                <c:pt idx="1">
                  <c:v>79750</c:v>
                </c:pt>
                <c:pt idx="2">
                  <c:v>550000</c:v>
                </c:pt>
                <c:pt idx="3">
                  <c:v>705375</c:v>
                </c:pt>
              </c:numCache>
            </c:numRef>
          </c:val>
          <c:extLst>
            <c:ext xmlns:c16="http://schemas.microsoft.com/office/drawing/2014/chart" uri="{C3380CC4-5D6E-409C-BE32-E72D297353CC}">
              <c16:uniqueId val="{00000001-D431-4CFD-B243-FBBE9BEE1863}"/>
            </c:ext>
          </c:extLst>
        </c:ser>
        <c:dLbls>
          <c:dLblPos val="inEnd"/>
          <c:showLegendKey val="0"/>
          <c:showVal val="1"/>
          <c:showCatName val="0"/>
          <c:showSerName val="0"/>
          <c:showPercent val="0"/>
          <c:showBubbleSize val="0"/>
        </c:dLbls>
        <c:gapWidth val="267"/>
        <c:overlap val="-43"/>
        <c:axId val="601857584"/>
        <c:axId val="601856752"/>
      </c:barChart>
      <c:catAx>
        <c:axId val="60185758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601856752"/>
        <c:crosses val="autoZero"/>
        <c:auto val="1"/>
        <c:lblAlgn val="ctr"/>
        <c:lblOffset val="100"/>
        <c:noMultiLvlLbl val="0"/>
      </c:catAx>
      <c:valAx>
        <c:axId val="601856752"/>
        <c:scaling>
          <c:orientation val="minMax"/>
        </c:scaling>
        <c:delete val="0"/>
        <c:axPos val="l"/>
        <c:majorGridlines>
          <c:spPr>
            <a:ln w="9525" cap="flat" cmpd="sng" algn="ctr">
              <a:solidFill>
                <a:schemeClr val="dk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601857584"/>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State Swim Meet- Two Day Event</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'[Moultrie Swimming Economic Impact Analysis.xlsx]State Swim Meet'!$B$1</c:f>
              <c:strCache>
                <c:ptCount val="1"/>
                <c:pt idx="0">
                  <c:v>Two Day Event Hotel Revenue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'[Moultrie Swimming Economic Impact Analysis.xlsx]State Swim Meet'!$A$2:$A$5</c:f>
              <c:strCache>
                <c:ptCount val="4"/>
                <c:pt idx="0">
                  <c:v>537 Swimmers</c:v>
                </c:pt>
                <c:pt idx="1">
                  <c:v>775 Swimmers</c:v>
                </c:pt>
                <c:pt idx="2">
                  <c:v>Spectator Revenue</c:v>
                </c:pt>
                <c:pt idx="3">
                  <c:v>Totals </c:v>
                </c:pt>
              </c:strCache>
            </c:strRef>
          </c:cat>
          <c:val>
            <c:numRef>
              <c:f>'[Moultrie Swimming Economic Impact Analysis.xlsx]State Swim Meet'!$B$2:$B$5</c:f>
              <c:numCache>
                <c:formatCode>"$"#,##0</c:formatCode>
                <c:ptCount val="4"/>
                <c:pt idx="0">
                  <c:v>49404</c:v>
                </c:pt>
                <c:pt idx="1">
                  <c:v>71300</c:v>
                </c:pt>
                <c:pt idx="2">
                  <c:v>230000</c:v>
                </c:pt>
                <c:pt idx="3">
                  <c:v>350704</c:v>
                </c:pt>
              </c:numCache>
            </c:numRef>
          </c:val>
          <c:extLst>
            <c:ext xmlns:c16="http://schemas.microsoft.com/office/drawing/2014/chart" uri="{C3380CC4-5D6E-409C-BE32-E72D297353CC}">
              <c16:uniqueId val="{00000000-6CC2-45D5-9CA4-8871D5E62F64}"/>
            </c:ext>
          </c:extLst>
        </c:ser>
        <c:ser>
          <c:idx val="1"/>
          <c:order val="1"/>
          <c:tx>
            <c:strRef>
              <c:f>'[Moultrie Swimming Economic Impact Analysis.xlsx]State Swim Meet'!$C$1</c:f>
              <c:strCache>
                <c:ptCount val="1"/>
                <c:pt idx="0">
                  <c:v>Two Day Event Food Revenue</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'[Moultrie Swimming Economic Impact Analysis.xlsx]State Swim Meet'!$A$2:$A$5</c:f>
              <c:strCache>
                <c:ptCount val="4"/>
                <c:pt idx="0">
                  <c:v>537 Swimmers</c:v>
                </c:pt>
                <c:pt idx="1">
                  <c:v>775 Swimmers</c:v>
                </c:pt>
                <c:pt idx="2">
                  <c:v>Spectator Revenue</c:v>
                </c:pt>
                <c:pt idx="3">
                  <c:v>Totals </c:v>
                </c:pt>
              </c:strCache>
            </c:strRef>
          </c:cat>
          <c:val>
            <c:numRef>
              <c:f>'[Moultrie Swimming Economic Impact Analysis.xlsx]State Swim Meet'!$C$2:$C$5</c:f>
              <c:numCache>
                <c:formatCode>"$"#,##0</c:formatCode>
                <c:ptCount val="4"/>
                <c:pt idx="0">
                  <c:v>59070</c:v>
                </c:pt>
                <c:pt idx="1">
                  <c:v>85250</c:v>
                </c:pt>
                <c:pt idx="2">
                  <c:v>550000</c:v>
                </c:pt>
                <c:pt idx="3">
                  <c:v>694320</c:v>
                </c:pt>
              </c:numCache>
            </c:numRef>
          </c:val>
          <c:extLst>
            <c:ext xmlns:c16="http://schemas.microsoft.com/office/drawing/2014/chart" uri="{C3380CC4-5D6E-409C-BE32-E72D297353CC}">
              <c16:uniqueId val="{00000001-6CC2-45D5-9CA4-8871D5E62F64}"/>
            </c:ext>
          </c:extLst>
        </c:ser>
        <c:dLbls>
          <c:dLblPos val="outEnd"/>
          <c:showLegendKey val="0"/>
          <c:showVal val="1"/>
          <c:showCatName val="0"/>
          <c:showSerName val="0"/>
          <c:showPercent val="0"/>
          <c:showBubbleSize val="0"/>
        </c:dLbls>
        <c:gapWidth val="444"/>
        <c:overlap val="-90"/>
        <c:axId val="601620176"/>
        <c:axId val="601618512"/>
      </c:barChart>
      <c:catAx>
        <c:axId val="6016201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01618512"/>
        <c:crosses val="autoZero"/>
        <c:auto val="1"/>
        <c:lblAlgn val="ctr"/>
        <c:lblOffset val="100"/>
        <c:noMultiLvlLbl val="0"/>
      </c:catAx>
      <c:valAx>
        <c:axId val="601618512"/>
        <c:scaling>
          <c:orientation val="minMax"/>
        </c:scaling>
        <c:delete val="1"/>
        <c:axPos val="l"/>
        <c:numFmt formatCode="&quot;$&quot;#,##0" sourceLinked="1"/>
        <c:majorTickMark val="none"/>
        <c:minorTickMark val="none"/>
        <c:tickLblPos val="nextTo"/>
        <c:crossAx val="6016201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District Swim Meets- One Day Revenue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'[Moultrie Swimming Economic Impact Analysis.xlsx]District Swim Meets'!$B$1</c:f>
              <c:strCache>
                <c:ptCount val="1"/>
                <c:pt idx="0">
                  <c:v>One Day Event Hotel Revenue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'[Moultrie Swimming Economic Impact Analysis.xlsx]District Swim Meets'!$A$2:$A$5</c:f>
              <c:strCache>
                <c:ptCount val="4"/>
                <c:pt idx="0">
                  <c:v>6 Teams (150 Swimmers)</c:v>
                </c:pt>
                <c:pt idx="1">
                  <c:v>10 Teams (250 Swimmers)</c:v>
                </c:pt>
                <c:pt idx="2">
                  <c:v>Spectator Revenue</c:v>
                </c:pt>
                <c:pt idx="3">
                  <c:v>Totals </c:v>
                </c:pt>
              </c:strCache>
            </c:strRef>
          </c:cat>
          <c:val>
            <c:numRef>
              <c:f>'[Moultrie Swimming Economic Impact Analysis.xlsx]District Swim Meets'!$B$2:$B$5</c:f>
              <c:numCache>
                <c:formatCode>"$"#,##0</c:formatCode>
                <c:ptCount val="4"/>
                <c:pt idx="0">
                  <c:v>6900</c:v>
                </c:pt>
                <c:pt idx="1">
                  <c:v>11500</c:v>
                </c:pt>
                <c:pt idx="2">
                  <c:v>46000</c:v>
                </c:pt>
                <c:pt idx="3">
                  <c:v>64400</c:v>
                </c:pt>
              </c:numCache>
            </c:numRef>
          </c:val>
          <c:extLst>
            <c:ext xmlns:c16="http://schemas.microsoft.com/office/drawing/2014/chart" uri="{C3380CC4-5D6E-409C-BE32-E72D297353CC}">
              <c16:uniqueId val="{00000000-9025-4A84-91C7-C5FA5495B4F7}"/>
            </c:ext>
          </c:extLst>
        </c:ser>
        <c:ser>
          <c:idx val="1"/>
          <c:order val="1"/>
          <c:tx>
            <c:strRef>
              <c:f>'[Moultrie Swimming Economic Impact Analysis.xlsx]District Swim Meets'!$C$1</c:f>
              <c:strCache>
                <c:ptCount val="1"/>
                <c:pt idx="0">
                  <c:v>One Day Event Food Revenue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'[Moultrie Swimming Economic Impact Analysis.xlsx]District Swim Meets'!$A$2:$A$5</c:f>
              <c:strCache>
                <c:ptCount val="4"/>
                <c:pt idx="0">
                  <c:v>6 Teams (150 Swimmers)</c:v>
                </c:pt>
                <c:pt idx="1">
                  <c:v>10 Teams (250 Swimmers)</c:v>
                </c:pt>
                <c:pt idx="2">
                  <c:v>Spectator Revenue</c:v>
                </c:pt>
                <c:pt idx="3">
                  <c:v>Totals </c:v>
                </c:pt>
              </c:strCache>
            </c:strRef>
          </c:cat>
          <c:val>
            <c:numRef>
              <c:f>'[Moultrie Swimming Economic Impact Analysis.xlsx]District Swim Meets'!$C$2:$C$5</c:f>
              <c:numCache>
                <c:formatCode>"$"#,##0</c:formatCode>
                <c:ptCount val="4"/>
                <c:pt idx="0">
                  <c:v>8250</c:v>
                </c:pt>
                <c:pt idx="1">
                  <c:v>13750</c:v>
                </c:pt>
                <c:pt idx="2">
                  <c:v>110000</c:v>
                </c:pt>
                <c:pt idx="3">
                  <c:v>132000</c:v>
                </c:pt>
              </c:numCache>
            </c:numRef>
          </c:val>
          <c:extLst>
            <c:ext xmlns:c16="http://schemas.microsoft.com/office/drawing/2014/chart" uri="{C3380CC4-5D6E-409C-BE32-E72D297353CC}">
              <c16:uniqueId val="{00000001-9025-4A84-91C7-C5FA5495B4F7}"/>
            </c:ext>
          </c:extLst>
        </c:ser>
        <c:dLbls>
          <c:dLblPos val="inEnd"/>
          <c:showLegendKey val="0"/>
          <c:showVal val="1"/>
          <c:showCatName val="0"/>
          <c:showSerName val="0"/>
          <c:showPercent val="0"/>
          <c:showBubbleSize val="0"/>
        </c:dLbls>
        <c:gapWidth val="100"/>
        <c:overlap val="-24"/>
        <c:axId val="1700994400"/>
        <c:axId val="1700991072"/>
      </c:barChart>
      <c:catAx>
        <c:axId val="17009944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00991072"/>
        <c:crosses val="autoZero"/>
        <c:auto val="1"/>
        <c:lblAlgn val="ctr"/>
        <c:lblOffset val="100"/>
        <c:noMultiLvlLbl val="0"/>
      </c:catAx>
      <c:valAx>
        <c:axId val="1700991072"/>
        <c:scaling>
          <c:orientation val="minMax"/>
        </c:scaling>
        <c:delete val="0"/>
        <c:axPos val="l"/>
        <c:majorGridlines>
          <c:spPr>
            <a:ln w="9525" cap="flat" cmpd="sng" algn="ctr">
              <a:solidFill>
                <a:schemeClr val="lt1">
                  <a:lumMod val="95000"/>
                  <a:alpha val="10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00994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USA Diving Zone Championships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'[Moultrie Swimming Economic Impact Analysis.xlsx]USA Diving Zone'!$B$1</c:f>
              <c:strCache>
                <c:ptCount val="1"/>
                <c:pt idx="0">
                  <c:v>Five Day Hotel Revenue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'[Moultrie Swimming Economic Impact Analysis.xlsx]USA Diving Zone'!$A$2:$A$4</c:f>
              <c:strCache>
                <c:ptCount val="3"/>
                <c:pt idx="0">
                  <c:v>250 Divers</c:v>
                </c:pt>
                <c:pt idx="1">
                  <c:v>1000 Family Members</c:v>
                </c:pt>
                <c:pt idx="2">
                  <c:v>Totals </c:v>
                </c:pt>
              </c:strCache>
            </c:strRef>
          </c:cat>
          <c:val>
            <c:numRef>
              <c:f>'[Moultrie Swimming Economic Impact Analysis.xlsx]USA Diving Zone'!$B$2:$B$4</c:f>
              <c:numCache>
                <c:formatCode>"$"#,##0</c:formatCode>
                <c:ptCount val="3"/>
                <c:pt idx="0">
                  <c:v>57500</c:v>
                </c:pt>
                <c:pt idx="1">
                  <c:v>230000</c:v>
                </c:pt>
                <c:pt idx="2">
                  <c:v>287500</c:v>
                </c:pt>
              </c:numCache>
            </c:numRef>
          </c:val>
          <c:extLst>
            <c:ext xmlns:c16="http://schemas.microsoft.com/office/drawing/2014/chart" uri="{C3380CC4-5D6E-409C-BE32-E72D297353CC}">
              <c16:uniqueId val="{00000000-9163-4CFB-8795-566AF6DBBEA2}"/>
            </c:ext>
          </c:extLst>
        </c:ser>
        <c:ser>
          <c:idx val="1"/>
          <c:order val="1"/>
          <c:tx>
            <c:strRef>
              <c:f>'[Moultrie Swimming Economic Impact Analysis.xlsx]USA Diving Zone'!$C$1</c:f>
              <c:strCache>
                <c:ptCount val="1"/>
                <c:pt idx="0">
                  <c:v>Five Day Food Revenue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'[Moultrie Swimming Economic Impact Analysis.xlsx]USA Diving Zone'!$A$2:$A$4</c:f>
              <c:strCache>
                <c:ptCount val="3"/>
                <c:pt idx="0">
                  <c:v>250 Divers</c:v>
                </c:pt>
                <c:pt idx="1">
                  <c:v>1000 Family Members</c:v>
                </c:pt>
                <c:pt idx="2">
                  <c:v>Totals </c:v>
                </c:pt>
              </c:strCache>
            </c:strRef>
          </c:cat>
          <c:val>
            <c:numRef>
              <c:f>'[Moultrie Swimming Economic Impact Analysis.xlsx]USA Diving Zone'!$C$2:$C$4</c:f>
              <c:numCache>
                <c:formatCode>"$"#,##0</c:formatCode>
                <c:ptCount val="3"/>
                <c:pt idx="0">
                  <c:v>68750</c:v>
                </c:pt>
                <c:pt idx="1">
                  <c:v>275000</c:v>
                </c:pt>
                <c:pt idx="2">
                  <c:v>343750</c:v>
                </c:pt>
              </c:numCache>
            </c:numRef>
          </c:val>
          <c:extLst>
            <c:ext xmlns:c16="http://schemas.microsoft.com/office/drawing/2014/chart" uri="{C3380CC4-5D6E-409C-BE32-E72D297353CC}">
              <c16:uniqueId val="{00000001-9163-4CFB-8795-566AF6DBBEA2}"/>
            </c:ext>
          </c:extLst>
        </c:ser>
        <c:dLbls>
          <c:dLblPos val="inEnd"/>
          <c:showLegendKey val="0"/>
          <c:showVal val="1"/>
          <c:showCatName val="0"/>
          <c:showSerName val="0"/>
          <c:showPercent val="0"/>
          <c:showBubbleSize val="0"/>
        </c:dLbls>
        <c:gapWidth val="65"/>
        <c:axId val="388763296"/>
        <c:axId val="388756640"/>
      </c:barChart>
      <c:catAx>
        <c:axId val="3887632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388756640"/>
        <c:crosses val="autoZero"/>
        <c:auto val="1"/>
        <c:lblAlgn val="ctr"/>
        <c:lblOffset val="100"/>
        <c:noMultiLvlLbl val="0"/>
      </c:catAx>
      <c:valAx>
        <c:axId val="38875664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quot;$&quot;#,##0" sourceLinked="1"/>
        <c:majorTickMark val="none"/>
        <c:minorTickMark val="none"/>
        <c:tickLblPos val="nextTo"/>
        <c:crossAx val="38876329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Moose Moss Diving Meet</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'[Moultrie Swimming Economic Impact Analysis.xlsx]Diving- Moose Moss'!$B$1</c:f>
              <c:strCache>
                <c:ptCount val="1"/>
                <c:pt idx="0">
                  <c:v>Two Day Hotel Revenue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'[Moultrie Swimming Economic Impact Analysis.xlsx]Diving- Moose Moss'!$A$2:$A$4</c:f>
              <c:strCache>
                <c:ptCount val="3"/>
                <c:pt idx="0">
                  <c:v>100 Divers</c:v>
                </c:pt>
                <c:pt idx="1">
                  <c:v>400 Family Members</c:v>
                </c:pt>
                <c:pt idx="2">
                  <c:v>Totals </c:v>
                </c:pt>
              </c:strCache>
            </c:strRef>
          </c:cat>
          <c:val>
            <c:numRef>
              <c:f>'[Moultrie Swimming Economic Impact Analysis.xlsx]Diving- Moose Moss'!$B$2:$B$4</c:f>
              <c:numCache>
                <c:formatCode>"$"#,##0</c:formatCode>
                <c:ptCount val="3"/>
                <c:pt idx="0">
                  <c:v>18400</c:v>
                </c:pt>
                <c:pt idx="1">
                  <c:v>36800</c:v>
                </c:pt>
                <c:pt idx="2">
                  <c:v>55200</c:v>
                </c:pt>
              </c:numCache>
            </c:numRef>
          </c:val>
          <c:extLst>
            <c:ext xmlns:c16="http://schemas.microsoft.com/office/drawing/2014/chart" uri="{C3380CC4-5D6E-409C-BE32-E72D297353CC}">
              <c16:uniqueId val="{00000000-6CF3-4C10-9EBB-C4CE12D7C4EB}"/>
            </c:ext>
          </c:extLst>
        </c:ser>
        <c:ser>
          <c:idx val="1"/>
          <c:order val="1"/>
          <c:tx>
            <c:strRef>
              <c:f>'[Moultrie Swimming Economic Impact Analysis.xlsx]Diving- Moose Moss'!$C$1</c:f>
              <c:strCache>
                <c:ptCount val="1"/>
                <c:pt idx="0">
                  <c:v>Two Day Food Revenue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'[Moultrie Swimming Economic Impact Analysis.xlsx]Diving- Moose Moss'!$A$2:$A$4</c:f>
              <c:strCache>
                <c:ptCount val="3"/>
                <c:pt idx="0">
                  <c:v>100 Divers</c:v>
                </c:pt>
                <c:pt idx="1">
                  <c:v>400 Family Members</c:v>
                </c:pt>
                <c:pt idx="2">
                  <c:v>Totals </c:v>
                </c:pt>
              </c:strCache>
            </c:strRef>
          </c:cat>
          <c:val>
            <c:numRef>
              <c:f>'[Moultrie Swimming Economic Impact Analysis.xlsx]Diving- Moose Moss'!$C$2:$C$4</c:f>
              <c:numCache>
                <c:formatCode>"$"#,##0</c:formatCode>
                <c:ptCount val="3"/>
                <c:pt idx="0">
                  <c:v>11000</c:v>
                </c:pt>
                <c:pt idx="1">
                  <c:v>44000</c:v>
                </c:pt>
                <c:pt idx="2">
                  <c:v>55000</c:v>
                </c:pt>
              </c:numCache>
            </c:numRef>
          </c:val>
          <c:extLst>
            <c:ext xmlns:c16="http://schemas.microsoft.com/office/drawing/2014/chart" uri="{C3380CC4-5D6E-409C-BE32-E72D297353CC}">
              <c16:uniqueId val="{00000001-6CF3-4C10-9EBB-C4CE12D7C4EB}"/>
            </c:ext>
          </c:extLst>
        </c:ser>
        <c:dLbls>
          <c:dLblPos val="ctr"/>
          <c:showLegendKey val="0"/>
          <c:showVal val="1"/>
          <c:showCatName val="0"/>
          <c:showSerName val="0"/>
          <c:showPercent val="0"/>
          <c:showBubbleSize val="0"/>
        </c:dLbls>
        <c:gapWidth val="150"/>
        <c:overlap val="100"/>
        <c:axId val="381470320"/>
        <c:axId val="381471152"/>
      </c:barChart>
      <c:catAx>
        <c:axId val="38147032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381471152"/>
        <c:crosses val="autoZero"/>
        <c:auto val="1"/>
        <c:lblAlgn val="ctr"/>
        <c:lblOffset val="100"/>
        <c:noMultiLvlLbl val="0"/>
      </c:catAx>
      <c:valAx>
        <c:axId val="381471152"/>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381470320"/>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Economic Impact- By Event</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tx>
            <c:strRef>
              <c:f>'[Moultrie Swimming Economic Impact Analysis.xlsx]Total Economic Impact'!$B$1</c:f>
              <c:strCache>
                <c:ptCount val="1"/>
                <c:pt idx="0">
                  <c:v>Economic Activity Generated</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'[Moultrie Swimming Economic Impact Analysis.xlsx]Total Economic Impact'!$A$2:$A$10</c:f>
              <c:strCache>
                <c:ptCount val="9"/>
                <c:pt idx="0">
                  <c:v>Baseball and Softball Tournaments</c:v>
                </c:pt>
                <c:pt idx="1">
                  <c:v>Invitational Swim Meets</c:v>
                </c:pt>
                <c:pt idx="2">
                  <c:v>State Swim Meet</c:v>
                </c:pt>
                <c:pt idx="3">
                  <c:v>USA Diving Zone Championship</c:v>
                </c:pt>
                <c:pt idx="4">
                  <c:v>District Swim Meet</c:v>
                </c:pt>
                <c:pt idx="5">
                  <c:v>Moose Moss- Diving</c:v>
                </c:pt>
                <c:pt idx="6">
                  <c:v>Potential Economic Impact- Low End</c:v>
                </c:pt>
                <c:pt idx="7">
                  <c:v>Potential Economic Impact- Middle Range</c:v>
                </c:pt>
                <c:pt idx="8">
                  <c:v>Potential Economic Impact- High Range</c:v>
                </c:pt>
              </c:strCache>
            </c:strRef>
          </c:cat>
          <c:val>
            <c:numRef>
              <c:f>'[Moultrie Swimming Economic Impact Analysis.xlsx]Total Economic Impact'!$B$2:$B$10</c:f>
              <c:numCache>
                <c:formatCode>"$"#,##0</c:formatCode>
                <c:ptCount val="9"/>
                <c:pt idx="0">
                  <c:v>3957700</c:v>
                </c:pt>
                <c:pt idx="1">
                  <c:v>1755325</c:v>
                </c:pt>
                <c:pt idx="2">
                  <c:v>1045024</c:v>
                </c:pt>
                <c:pt idx="3">
                  <c:v>631250</c:v>
                </c:pt>
                <c:pt idx="4">
                  <c:v>196400</c:v>
                </c:pt>
                <c:pt idx="5">
                  <c:v>220400</c:v>
                </c:pt>
                <c:pt idx="6">
                  <c:v>7806099</c:v>
                </c:pt>
                <c:pt idx="7">
                  <c:v>9730073</c:v>
                </c:pt>
                <c:pt idx="8">
                  <c:v>11269253</c:v>
                </c:pt>
              </c:numCache>
            </c:numRef>
          </c:val>
          <c:extLst>
            <c:ext xmlns:c16="http://schemas.microsoft.com/office/drawing/2014/chart" uri="{C3380CC4-5D6E-409C-BE32-E72D297353CC}">
              <c16:uniqueId val="{00000003-1A99-4C89-AC8C-5CE84AD05F30}"/>
            </c:ext>
          </c:extLst>
        </c:ser>
        <c:dLbls>
          <c:showLegendKey val="0"/>
          <c:showVal val="1"/>
          <c:showCatName val="0"/>
          <c:showSerName val="0"/>
          <c:showPercent val="0"/>
          <c:showBubbleSize val="0"/>
        </c:dLbls>
        <c:gapWidth val="150"/>
        <c:shape val="box"/>
        <c:axId val="423813152"/>
        <c:axId val="423814400"/>
        <c:axId val="0"/>
      </c:bar3DChart>
      <c:valAx>
        <c:axId val="423814400"/>
        <c:scaling>
          <c:orientation val="minMax"/>
        </c:scaling>
        <c:delete val="1"/>
        <c:axPos val="b"/>
        <c:majorGridlines>
          <c:spPr>
            <a:ln w="9525" cap="flat" cmpd="sng" algn="ctr">
              <a:solidFill>
                <a:schemeClr val="dk1">
                  <a:lumMod val="50000"/>
                  <a:lumOff val="50000"/>
                </a:schemeClr>
              </a:solidFill>
              <a:round/>
            </a:ln>
            <a:effectLst/>
          </c:spPr>
        </c:majorGridlines>
        <c:numFmt formatCode="0%" sourceLinked="1"/>
        <c:majorTickMark val="none"/>
        <c:minorTickMark val="none"/>
        <c:tickLblPos val="nextTo"/>
        <c:crossAx val="423813152"/>
        <c:crosses val="autoZero"/>
        <c:crossBetween val="between"/>
      </c:valAx>
      <c:catAx>
        <c:axId val="4238131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2381440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800" dirty="0"/>
              <a:t>Moultrie Colquitt County Parks and Recreation Authority Economic Impact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Authored by-Matthew Kolakowski</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1730-2537-46E6-B7AC-87EBDD6D512E}"/>
              </a:ext>
            </a:extLst>
          </p:cNvPr>
          <p:cNvSpPr>
            <a:spLocks noGrp="1"/>
          </p:cNvSpPr>
          <p:nvPr>
            <p:ph type="title"/>
          </p:nvPr>
        </p:nvSpPr>
        <p:spPr/>
        <p:txBody>
          <a:bodyPr>
            <a:normAutofit/>
          </a:bodyPr>
          <a:lstStyle/>
          <a:p>
            <a:r>
              <a:rPr lang="en-US" sz="4000" dirty="0"/>
              <a:t>Culminative Economic Impact </a:t>
            </a:r>
          </a:p>
        </p:txBody>
      </p:sp>
      <p:sp>
        <p:nvSpPr>
          <p:cNvPr id="9" name="TextBox 8">
            <a:extLst>
              <a:ext uri="{FF2B5EF4-FFF2-40B4-BE49-F238E27FC236}">
                <a16:creationId xmlns:a16="http://schemas.microsoft.com/office/drawing/2014/main" id="{DBF2585E-79F1-4E36-86DC-2E78FF2A7970}"/>
              </a:ext>
            </a:extLst>
          </p:cNvPr>
          <p:cNvSpPr txBox="1"/>
          <p:nvPr/>
        </p:nvSpPr>
        <p:spPr>
          <a:xfrm>
            <a:off x="467002" y="2149475"/>
            <a:ext cx="3781805" cy="313932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Summary- MCCPRA sponsored </a:t>
            </a:r>
          </a:p>
          <a:p>
            <a:r>
              <a:rPr lang="en-US" dirty="0">
                <a:latin typeface="Times New Roman" panose="02020603050405020304" pitchFamily="18" charset="0"/>
                <a:cs typeface="Times New Roman" panose="02020603050405020304" pitchFamily="18" charset="0"/>
              </a:rPr>
              <a:t>or facilitated events contribute </a:t>
            </a:r>
          </a:p>
          <a:p>
            <a:r>
              <a:rPr lang="en-US" dirty="0">
                <a:latin typeface="Times New Roman" panose="02020603050405020304" pitchFamily="18" charset="0"/>
                <a:cs typeface="Times New Roman" panose="02020603050405020304" pitchFamily="18" charset="0"/>
              </a:rPr>
              <a:t>$21,386.57 of economic impact </a:t>
            </a:r>
          </a:p>
          <a:p>
            <a:r>
              <a:rPr lang="en-US" dirty="0">
                <a:latin typeface="Times New Roman" panose="02020603050405020304" pitchFamily="18" charset="0"/>
                <a:cs typeface="Times New Roman" panose="02020603050405020304" pitchFamily="18" charset="0"/>
              </a:rPr>
              <a:t>a day (Assuming 365 days in a</a:t>
            </a:r>
          </a:p>
          <a:p>
            <a:r>
              <a:rPr lang="en-US" dirty="0">
                <a:latin typeface="Times New Roman" panose="02020603050405020304" pitchFamily="18" charset="0"/>
                <a:cs typeface="Times New Roman" panose="02020603050405020304" pitchFamily="18" charset="0"/>
              </a:rPr>
              <a:t>year).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number could be as high as</a:t>
            </a:r>
          </a:p>
          <a:p>
            <a:r>
              <a:rPr lang="en-US" dirty="0">
                <a:latin typeface="Times New Roman" panose="02020603050405020304" pitchFamily="18" charset="0"/>
                <a:cs typeface="Times New Roman" panose="02020603050405020304" pitchFamily="18" charset="0"/>
              </a:rPr>
              <a:t>$30,874.67 if events reach capacity</a:t>
            </a:r>
          </a:p>
          <a:p>
            <a:r>
              <a:rPr lang="en-US" dirty="0">
                <a:latin typeface="Times New Roman" panose="02020603050405020304" pitchFamily="18" charset="0"/>
                <a:cs typeface="Times New Roman" panose="02020603050405020304" pitchFamily="18" charset="0"/>
              </a:rPr>
              <a:t>and increase to $39,986.60 of daily</a:t>
            </a:r>
          </a:p>
          <a:p>
            <a:r>
              <a:rPr lang="en-US" dirty="0">
                <a:latin typeface="Times New Roman" panose="02020603050405020304" pitchFamily="18" charset="0"/>
                <a:cs typeface="Times New Roman" panose="02020603050405020304" pitchFamily="18" charset="0"/>
              </a:rPr>
              <a:t>culminative economic impact by 2024.</a:t>
            </a:r>
          </a:p>
          <a:p>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D7859ABB-55D6-41E9-B56E-FED3BB0D221D}"/>
              </a:ext>
            </a:extLst>
          </p:cNvPr>
          <p:cNvGraphicFramePr>
            <a:graphicFrameLocks noGrp="1"/>
          </p:cNvGraphicFramePr>
          <p:nvPr>
            <p:ph idx="1"/>
            <p:extLst>
              <p:ext uri="{D42A27DB-BD31-4B8C-83A1-F6EECF244321}">
                <p14:modId xmlns:p14="http://schemas.microsoft.com/office/powerpoint/2010/main" val="2364913202"/>
              </p:ext>
            </p:extLst>
          </p:nvPr>
        </p:nvGraphicFramePr>
        <p:xfrm>
          <a:off x="5115242" y="2108200"/>
          <a:ext cx="6040438" cy="3759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023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EEA7-4915-4209-896D-FE20050CC20B}"/>
              </a:ext>
            </a:extLst>
          </p:cNvPr>
          <p:cNvSpPr>
            <a:spLocks noGrp="1"/>
          </p:cNvSpPr>
          <p:nvPr>
            <p:ph type="title"/>
          </p:nvPr>
        </p:nvSpPr>
        <p:spPr/>
        <p:txBody>
          <a:bodyPr/>
          <a:lstStyle/>
          <a:p>
            <a:r>
              <a:rPr lang="en-US" dirty="0"/>
              <a:t>Wrap Up</a:t>
            </a:r>
          </a:p>
        </p:txBody>
      </p:sp>
      <p:sp>
        <p:nvSpPr>
          <p:cNvPr id="3" name="Content Placeholder 2">
            <a:extLst>
              <a:ext uri="{FF2B5EF4-FFF2-40B4-BE49-F238E27FC236}">
                <a16:creationId xmlns:a16="http://schemas.microsoft.com/office/drawing/2014/main" id="{C193BDD0-D774-42E3-92AA-D59A9847ACFD}"/>
              </a:ext>
            </a:extLst>
          </p:cNvPr>
          <p:cNvSpPr>
            <a:spLocks noGrp="1"/>
          </p:cNvSpPr>
          <p:nvPr>
            <p:ph idx="1"/>
          </p:nvPr>
        </p:nvSpPr>
        <p:spPr/>
        <p:txBody>
          <a:bodyPr/>
          <a:lstStyle/>
          <a:p>
            <a:pPr marL="0" indent="0">
              <a:buNone/>
            </a:pPr>
            <a:r>
              <a:rPr lang="en-US" dirty="0"/>
              <a:t>The data indicates that MCCPRA sponsored or facilitated events are a significant driver of economic impact to Moultrie and the surrounding communities. If future investments leverage the current draw of patrons and sporting events, it would be a reasonable decision to spend significant capital on facilities upgrades and spectator amenities. </a:t>
            </a:r>
          </a:p>
          <a:p>
            <a:endParaRPr lang="en-US" dirty="0"/>
          </a:p>
          <a:p>
            <a:pPr marL="0" indent="0">
              <a:buNone/>
            </a:pPr>
            <a:r>
              <a:rPr lang="en-US" dirty="0"/>
              <a:t>In closing, as COVID-19 vaccination rates continue to increase, I believe that MCCPRA is positioned to be an active contributor and partner in Moultrie’s economic development. Future investment in MCCPRA should be prioritized during SPLOST allocation and continue to remain active in engaging youth and adult sport governing bodies. Potentially, this could increase event offerings and facility utilization rates which would positively drive economic impact. </a:t>
            </a:r>
          </a:p>
        </p:txBody>
      </p:sp>
    </p:spTree>
    <p:extLst>
      <p:ext uri="{BB962C8B-B14F-4D97-AF65-F5344CB8AC3E}">
        <p14:creationId xmlns:p14="http://schemas.microsoft.com/office/powerpoint/2010/main" val="223230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C0BD3-1F2A-4A1E-92BB-65CEBB74A619}"/>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D7A1AEE9-7873-4B8E-AB00-6385EBC965CD}"/>
              </a:ext>
            </a:extLst>
          </p:cNvPr>
          <p:cNvSpPr>
            <a:spLocks noGrp="1"/>
          </p:cNvSpPr>
          <p:nvPr>
            <p:ph idx="1"/>
          </p:nvPr>
        </p:nvSpPr>
        <p:spPr/>
        <p:txBody>
          <a:bodyPr/>
          <a:lstStyle/>
          <a:p>
            <a:r>
              <a:rPr lang="en-US" dirty="0"/>
              <a:t>After review of the historical data provided by Moultrie Colquitt County Parks and Recreation Authority (MCCPRA), it is reasonable that baseball, softball, swimming, and diving events could reasonably generate $7.806 to $11.269 million in annual economic activity. If event popularity and participation increases, it is reasonable to see annual economic activity increase to $14.429 million by 2024. </a:t>
            </a:r>
          </a:p>
          <a:p>
            <a:pPr marL="0" indent="0">
              <a:buNone/>
            </a:pPr>
            <a:r>
              <a:rPr lang="en-US" dirty="0"/>
              <a:t>Therefore, it is recommended that MCCPRA continue to create public-private partnerships, receive a portion of Special Purpose Local Option Sales Tax (SPLOST)- As applicable, and seek facility expansion opportunities to capture sporting related (baseball, softball, swimming, diving) events and economic activity. </a:t>
            </a:r>
          </a:p>
        </p:txBody>
      </p:sp>
    </p:spTree>
    <p:extLst>
      <p:ext uri="{BB962C8B-B14F-4D97-AF65-F5344CB8AC3E}">
        <p14:creationId xmlns:p14="http://schemas.microsoft.com/office/powerpoint/2010/main" val="351861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0EE4-BCCF-4ACA-B143-F2858374BAEB}"/>
              </a:ext>
            </a:extLst>
          </p:cNvPr>
          <p:cNvSpPr>
            <a:spLocks noGrp="1"/>
          </p:cNvSpPr>
          <p:nvPr>
            <p:ph type="title"/>
          </p:nvPr>
        </p:nvSpPr>
        <p:spPr/>
        <p:txBody>
          <a:bodyPr>
            <a:normAutofit/>
          </a:bodyPr>
          <a:lstStyle/>
          <a:p>
            <a:r>
              <a:rPr lang="en-US" sz="3600" dirty="0"/>
              <a:t>MCCPRA Strengths, Weaknesses, Opportunities, and Threats (SWOT)</a:t>
            </a:r>
          </a:p>
        </p:txBody>
      </p:sp>
      <p:graphicFrame>
        <p:nvGraphicFramePr>
          <p:cNvPr id="4" name="Table 4">
            <a:extLst>
              <a:ext uri="{FF2B5EF4-FFF2-40B4-BE49-F238E27FC236}">
                <a16:creationId xmlns:a16="http://schemas.microsoft.com/office/drawing/2014/main" id="{80975475-906E-428F-BADF-6DE7373F65C0}"/>
              </a:ext>
            </a:extLst>
          </p:cNvPr>
          <p:cNvGraphicFramePr>
            <a:graphicFrameLocks noGrp="1"/>
          </p:cNvGraphicFramePr>
          <p:nvPr>
            <p:ph idx="1"/>
            <p:extLst>
              <p:ext uri="{D42A27DB-BD31-4B8C-83A1-F6EECF244321}">
                <p14:modId xmlns:p14="http://schemas.microsoft.com/office/powerpoint/2010/main" val="4293241018"/>
              </p:ext>
            </p:extLst>
          </p:nvPr>
        </p:nvGraphicFramePr>
        <p:xfrm>
          <a:off x="1096963" y="2108200"/>
          <a:ext cx="10058400" cy="292608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9883525"/>
                    </a:ext>
                  </a:extLst>
                </a:gridCol>
                <a:gridCol w="5029200">
                  <a:extLst>
                    <a:ext uri="{9D8B030D-6E8A-4147-A177-3AD203B41FA5}">
                      <a16:colId xmlns:a16="http://schemas.microsoft.com/office/drawing/2014/main" val="881764338"/>
                    </a:ext>
                  </a:extLst>
                </a:gridCol>
              </a:tblGrid>
              <a:tr h="370840">
                <a:tc>
                  <a:txBody>
                    <a:bodyPr/>
                    <a:lstStyle/>
                    <a:p>
                      <a:r>
                        <a:rPr lang="en-US" dirty="0"/>
                        <a:t>Strengths- </a:t>
                      </a:r>
                    </a:p>
                    <a:p>
                      <a:pPr marL="342900" indent="-342900">
                        <a:buAutoNum type="arabicPeriod"/>
                      </a:pPr>
                      <a:r>
                        <a:rPr lang="en-US" dirty="0"/>
                        <a:t>Existing dive and swimming infrastructure has received recent renovations. </a:t>
                      </a:r>
                    </a:p>
                    <a:p>
                      <a:pPr marL="342900" indent="-342900">
                        <a:buAutoNum type="arabicPeriod"/>
                      </a:pPr>
                      <a:r>
                        <a:rPr lang="en-US" dirty="0"/>
                        <a:t>Baseball and softball fields are modern and in tournament playable condition.</a:t>
                      </a:r>
                    </a:p>
                  </a:txBody>
                  <a:tcPr/>
                </a:tc>
                <a:tc>
                  <a:txBody>
                    <a:bodyPr/>
                    <a:lstStyle/>
                    <a:p>
                      <a:r>
                        <a:rPr lang="en-US" dirty="0"/>
                        <a:t>Opportunities- </a:t>
                      </a:r>
                    </a:p>
                    <a:p>
                      <a:pPr marL="342900" indent="-342900">
                        <a:buAutoNum type="arabicPeriod"/>
                      </a:pPr>
                      <a:r>
                        <a:rPr lang="en-US" dirty="0"/>
                        <a:t>The availability of affordable land to expand facilities. </a:t>
                      </a:r>
                    </a:p>
                    <a:p>
                      <a:pPr marL="342900" indent="-342900">
                        <a:buAutoNum type="arabicPeriod"/>
                      </a:pPr>
                      <a:r>
                        <a:rPr lang="en-US" dirty="0"/>
                        <a:t>The continuation of maximizing SPLOST funding as applicable</a:t>
                      </a:r>
                    </a:p>
                  </a:txBody>
                  <a:tcPr/>
                </a:tc>
                <a:extLst>
                  <a:ext uri="{0D108BD9-81ED-4DB2-BD59-A6C34878D82A}">
                    <a16:rowId xmlns:a16="http://schemas.microsoft.com/office/drawing/2014/main" val="861299536"/>
                  </a:ext>
                </a:extLst>
              </a:tr>
              <a:tr h="370840">
                <a:tc>
                  <a:txBody>
                    <a:bodyPr/>
                    <a:lstStyle/>
                    <a:p>
                      <a:r>
                        <a:rPr lang="en-US" dirty="0"/>
                        <a:t>Weaknesses- </a:t>
                      </a:r>
                    </a:p>
                    <a:p>
                      <a:pPr marL="342900" indent="-342900">
                        <a:buAutoNum type="arabicPeriod"/>
                      </a:pPr>
                      <a:r>
                        <a:rPr lang="en-US" dirty="0"/>
                        <a:t>Not adjacent to major metropolitan area to attract event planners to lower priced facilities. </a:t>
                      </a:r>
                    </a:p>
                    <a:p>
                      <a:pPr marL="342900" indent="-342900">
                        <a:buAutoNum type="arabicPeriod"/>
                      </a:pPr>
                      <a:r>
                        <a:rPr lang="en-US" dirty="0"/>
                        <a:t>Potential spillage of overnight guests to other areas outside of event radius.</a:t>
                      </a:r>
                    </a:p>
                  </a:txBody>
                  <a:tcPr/>
                </a:tc>
                <a:tc>
                  <a:txBody>
                    <a:bodyPr/>
                    <a:lstStyle/>
                    <a:p>
                      <a:r>
                        <a:rPr lang="en-US" dirty="0"/>
                        <a:t>Threats- </a:t>
                      </a:r>
                    </a:p>
                    <a:p>
                      <a:pPr marL="342900" indent="-342900">
                        <a:buAutoNum type="arabicPeriod"/>
                      </a:pPr>
                      <a:r>
                        <a:rPr lang="en-US" dirty="0"/>
                        <a:t>Decrease in 2022 per event attendee spend due to US economy recovery. </a:t>
                      </a:r>
                    </a:p>
                    <a:p>
                      <a:pPr marL="342900" indent="-342900">
                        <a:buAutoNum type="arabicPeriod"/>
                      </a:pPr>
                      <a:r>
                        <a:rPr lang="en-US" dirty="0"/>
                        <a:t>Slower than projected baseball and softball tournament growth. </a:t>
                      </a:r>
                    </a:p>
                  </a:txBody>
                  <a:tcPr/>
                </a:tc>
                <a:extLst>
                  <a:ext uri="{0D108BD9-81ED-4DB2-BD59-A6C34878D82A}">
                    <a16:rowId xmlns:a16="http://schemas.microsoft.com/office/drawing/2014/main" val="2824651051"/>
                  </a:ext>
                </a:extLst>
              </a:tr>
            </a:tbl>
          </a:graphicData>
        </a:graphic>
      </p:graphicFrame>
    </p:spTree>
    <p:extLst>
      <p:ext uri="{BB962C8B-B14F-4D97-AF65-F5344CB8AC3E}">
        <p14:creationId xmlns:p14="http://schemas.microsoft.com/office/powerpoint/2010/main" val="783765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1730-2537-46E6-B7AC-87EBDD6D512E}"/>
              </a:ext>
            </a:extLst>
          </p:cNvPr>
          <p:cNvSpPr>
            <a:spLocks noGrp="1"/>
          </p:cNvSpPr>
          <p:nvPr>
            <p:ph type="title"/>
          </p:nvPr>
        </p:nvSpPr>
        <p:spPr/>
        <p:txBody>
          <a:bodyPr>
            <a:normAutofit/>
          </a:bodyPr>
          <a:lstStyle/>
          <a:p>
            <a:r>
              <a:rPr lang="en-US" sz="4000" dirty="0"/>
              <a:t>Baseball and Softball Tournament Economic Impact</a:t>
            </a:r>
          </a:p>
        </p:txBody>
      </p:sp>
      <p:graphicFrame>
        <p:nvGraphicFramePr>
          <p:cNvPr id="4" name="Content Placeholder 3">
            <a:extLst>
              <a:ext uri="{FF2B5EF4-FFF2-40B4-BE49-F238E27FC236}">
                <a16:creationId xmlns:a16="http://schemas.microsoft.com/office/drawing/2014/main" id="{902BE556-A64C-4F75-9837-0B63C63E7377}"/>
              </a:ext>
            </a:extLst>
          </p:cNvPr>
          <p:cNvGraphicFramePr>
            <a:graphicFrameLocks noGrp="1"/>
          </p:cNvGraphicFramePr>
          <p:nvPr>
            <p:ph idx="1"/>
            <p:extLst>
              <p:ext uri="{D42A27DB-BD31-4B8C-83A1-F6EECF244321}">
                <p14:modId xmlns:p14="http://schemas.microsoft.com/office/powerpoint/2010/main" val="3012543565"/>
              </p:ext>
            </p:extLst>
          </p:nvPr>
        </p:nvGraphicFramePr>
        <p:xfrm>
          <a:off x="5985008" y="2396970"/>
          <a:ext cx="5170672" cy="36939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F132EAD-CECA-4970-8520-E80AD4682C49}"/>
              </a:ext>
            </a:extLst>
          </p:cNvPr>
          <p:cNvSpPr txBox="1"/>
          <p:nvPr/>
        </p:nvSpPr>
        <p:spPr>
          <a:xfrm>
            <a:off x="1171852" y="2396970"/>
            <a:ext cx="4217821" cy="341632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Summary- For each day that a baseball or</a:t>
            </a:r>
          </a:p>
          <a:p>
            <a:r>
              <a:rPr lang="en-US" dirty="0">
                <a:latin typeface="Times New Roman" panose="02020603050405020304" pitchFamily="18" charset="0"/>
                <a:cs typeface="Times New Roman" panose="02020603050405020304" pitchFamily="18" charset="0"/>
              </a:rPr>
              <a:t>softball tournament occurs, it is expected to</a:t>
            </a:r>
          </a:p>
          <a:p>
            <a:r>
              <a:rPr lang="en-US" dirty="0">
                <a:latin typeface="Times New Roman" panose="02020603050405020304" pitchFamily="18" charset="0"/>
                <a:cs typeface="Times New Roman" panose="02020603050405020304" pitchFamily="18" charset="0"/>
              </a:rPr>
              <a:t>generate $104,150 in economic activity.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38 tournaments a year, that would </a:t>
            </a:r>
          </a:p>
          <a:p>
            <a:r>
              <a:rPr lang="en-US" dirty="0">
                <a:latin typeface="Times New Roman" panose="02020603050405020304" pitchFamily="18" charset="0"/>
                <a:cs typeface="Times New Roman" panose="02020603050405020304" pitchFamily="18" charset="0"/>
              </a:rPr>
              <a:t>conservatively result in $3.957 million </a:t>
            </a:r>
          </a:p>
          <a:p>
            <a:r>
              <a:rPr lang="en-US" dirty="0">
                <a:latin typeface="Times New Roman" panose="02020603050405020304" pitchFamily="18" charset="0"/>
                <a:cs typeface="Times New Roman" panose="02020603050405020304" pitchFamily="18" charset="0"/>
              </a:rPr>
              <a:t>in economic impact annually.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42 tournaments a year, that would </a:t>
            </a:r>
          </a:p>
          <a:p>
            <a:r>
              <a:rPr lang="en-US" dirty="0">
                <a:latin typeface="Times New Roman" panose="02020603050405020304" pitchFamily="18" charset="0"/>
                <a:cs typeface="Times New Roman" panose="02020603050405020304" pitchFamily="18" charset="0"/>
              </a:rPr>
              <a:t>conservatively increase to $4.374 million</a:t>
            </a:r>
          </a:p>
          <a:p>
            <a:r>
              <a:rPr lang="en-US" dirty="0">
                <a:latin typeface="Times New Roman" panose="02020603050405020304" pitchFamily="18" charset="0"/>
                <a:cs typeface="Times New Roman" panose="02020603050405020304" pitchFamily="18" charset="0"/>
              </a:rPr>
              <a:t>in economic impact annually. </a:t>
            </a:r>
          </a:p>
          <a:p>
            <a:endParaRPr lang="en-US" dirty="0"/>
          </a:p>
        </p:txBody>
      </p:sp>
    </p:spTree>
    <p:extLst>
      <p:ext uri="{BB962C8B-B14F-4D97-AF65-F5344CB8AC3E}">
        <p14:creationId xmlns:p14="http://schemas.microsoft.com/office/powerpoint/2010/main" val="181429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1730-2537-46E6-B7AC-87EBDD6D512E}"/>
              </a:ext>
            </a:extLst>
          </p:cNvPr>
          <p:cNvSpPr>
            <a:spLocks noGrp="1"/>
          </p:cNvSpPr>
          <p:nvPr>
            <p:ph type="title"/>
          </p:nvPr>
        </p:nvSpPr>
        <p:spPr/>
        <p:txBody>
          <a:bodyPr>
            <a:normAutofit/>
          </a:bodyPr>
          <a:lstStyle/>
          <a:p>
            <a:r>
              <a:rPr lang="en-US" sz="4000" dirty="0"/>
              <a:t>Invitational Swim Meet Economic Impact </a:t>
            </a:r>
          </a:p>
        </p:txBody>
      </p:sp>
      <p:sp>
        <p:nvSpPr>
          <p:cNvPr id="5" name="TextBox 4">
            <a:extLst>
              <a:ext uri="{FF2B5EF4-FFF2-40B4-BE49-F238E27FC236}">
                <a16:creationId xmlns:a16="http://schemas.microsoft.com/office/drawing/2014/main" id="{2F132EAD-CECA-4970-8520-E80AD4682C49}"/>
              </a:ext>
            </a:extLst>
          </p:cNvPr>
          <p:cNvSpPr txBox="1"/>
          <p:nvPr/>
        </p:nvSpPr>
        <p:spPr>
          <a:xfrm>
            <a:off x="1190902" y="2108200"/>
            <a:ext cx="4198585" cy="2308324"/>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Summary- For each day that an invitational</a:t>
            </a:r>
          </a:p>
          <a:p>
            <a:r>
              <a:rPr lang="en-US" dirty="0">
                <a:latin typeface="Times New Roman" panose="02020603050405020304" pitchFamily="18" charset="0"/>
                <a:cs typeface="Times New Roman" panose="02020603050405020304" pitchFamily="18" charset="0"/>
              </a:rPr>
              <a:t>swim meet occurs, it is expected to</a:t>
            </a:r>
          </a:p>
          <a:p>
            <a:r>
              <a:rPr lang="en-US" dirty="0">
                <a:latin typeface="Times New Roman" panose="02020603050405020304" pitchFamily="18" charset="0"/>
                <a:cs typeface="Times New Roman" panose="02020603050405020304" pitchFamily="18" charset="0"/>
              </a:rPr>
              <a:t>generate $351,065 in economic activity.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5 days a year, that would </a:t>
            </a:r>
          </a:p>
          <a:p>
            <a:r>
              <a:rPr lang="en-US" dirty="0">
                <a:latin typeface="Times New Roman" panose="02020603050405020304" pitchFamily="18" charset="0"/>
                <a:cs typeface="Times New Roman" panose="02020603050405020304" pitchFamily="18" charset="0"/>
              </a:rPr>
              <a:t>conservatively result in $1.755 million </a:t>
            </a:r>
          </a:p>
          <a:p>
            <a:r>
              <a:rPr lang="en-US" dirty="0">
                <a:latin typeface="Times New Roman" panose="02020603050405020304" pitchFamily="18" charset="0"/>
                <a:cs typeface="Times New Roman" panose="02020603050405020304" pitchFamily="18" charset="0"/>
              </a:rPr>
              <a:t>in economic impact annually. </a:t>
            </a:r>
          </a:p>
          <a:p>
            <a:endParaRPr lang="en-US" dirty="0">
              <a:latin typeface="Times New Roman" panose="02020603050405020304" pitchFamily="18"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60EAE33C-6BDC-4E3A-AA71-AF3C21ABD809}"/>
              </a:ext>
            </a:extLst>
          </p:cNvPr>
          <p:cNvGraphicFramePr>
            <a:graphicFrameLocks noGrp="1"/>
          </p:cNvGraphicFramePr>
          <p:nvPr>
            <p:ph idx="1"/>
            <p:extLst>
              <p:ext uri="{D42A27DB-BD31-4B8C-83A1-F6EECF244321}">
                <p14:modId xmlns:p14="http://schemas.microsoft.com/office/powerpoint/2010/main" val="2609784314"/>
              </p:ext>
            </p:extLst>
          </p:nvPr>
        </p:nvGraphicFramePr>
        <p:xfrm>
          <a:off x="6229349" y="2108200"/>
          <a:ext cx="4926013" cy="3235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9497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1730-2537-46E6-B7AC-87EBDD6D512E}"/>
              </a:ext>
            </a:extLst>
          </p:cNvPr>
          <p:cNvSpPr>
            <a:spLocks noGrp="1"/>
          </p:cNvSpPr>
          <p:nvPr>
            <p:ph type="title"/>
          </p:nvPr>
        </p:nvSpPr>
        <p:spPr/>
        <p:txBody>
          <a:bodyPr>
            <a:normAutofit/>
          </a:bodyPr>
          <a:lstStyle/>
          <a:p>
            <a:r>
              <a:rPr lang="en-US" sz="4000" dirty="0"/>
              <a:t>State Swim Meet Economic Impact </a:t>
            </a:r>
          </a:p>
        </p:txBody>
      </p:sp>
      <p:sp>
        <p:nvSpPr>
          <p:cNvPr id="5" name="TextBox 4">
            <a:extLst>
              <a:ext uri="{FF2B5EF4-FFF2-40B4-BE49-F238E27FC236}">
                <a16:creationId xmlns:a16="http://schemas.microsoft.com/office/drawing/2014/main" id="{2F132EAD-CECA-4970-8520-E80AD4682C49}"/>
              </a:ext>
            </a:extLst>
          </p:cNvPr>
          <p:cNvSpPr txBox="1"/>
          <p:nvPr/>
        </p:nvSpPr>
        <p:spPr>
          <a:xfrm>
            <a:off x="1190902" y="2108200"/>
            <a:ext cx="4031873" cy="2308324"/>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Summary- For each day that the State</a:t>
            </a:r>
          </a:p>
          <a:p>
            <a:r>
              <a:rPr lang="en-US" dirty="0">
                <a:latin typeface="Times New Roman" panose="02020603050405020304" pitchFamily="18" charset="0"/>
                <a:cs typeface="Times New Roman" panose="02020603050405020304" pitchFamily="18" charset="0"/>
              </a:rPr>
              <a:t>swim meet occurs, it is expected to</a:t>
            </a:r>
          </a:p>
          <a:p>
            <a:r>
              <a:rPr lang="en-US" dirty="0">
                <a:latin typeface="Times New Roman" panose="02020603050405020304" pitchFamily="18" charset="0"/>
                <a:cs typeface="Times New Roman" panose="02020603050405020304" pitchFamily="18" charset="0"/>
              </a:rPr>
              <a:t>generate $522,512 in economic activity.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2 days a year, that would </a:t>
            </a:r>
          </a:p>
          <a:p>
            <a:r>
              <a:rPr lang="en-US" dirty="0">
                <a:latin typeface="Times New Roman" panose="02020603050405020304" pitchFamily="18" charset="0"/>
                <a:cs typeface="Times New Roman" panose="02020603050405020304" pitchFamily="18" charset="0"/>
              </a:rPr>
              <a:t>conservatively result in $1.045 million </a:t>
            </a:r>
          </a:p>
          <a:p>
            <a:r>
              <a:rPr lang="en-US" dirty="0">
                <a:latin typeface="Times New Roman" panose="02020603050405020304" pitchFamily="18" charset="0"/>
                <a:cs typeface="Times New Roman" panose="02020603050405020304" pitchFamily="18" charset="0"/>
              </a:rPr>
              <a:t>in economic impact annually. </a:t>
            </a:r>
          </a:p>
          <a:p>
            <a:endParaRPr lang="en-US"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DB98C252-8A85-439B-9CFD-25F131E418C4}"/>
              </a:ext>
            </a:extLst>
          </p:cNvPr>
          <p:cNvGraphicFramePr>
            <a:graphicFrameLocks noGrp="1"/>
          </p:cNvGraphicFramePr>
          <p:nvPr>
            <p:ph idx="1"/>
            <p:extLst>
              <p:ext uri="{D42A27DB-BD31-4B8C-83A1-F6EECF244321}">
                <p14:modId xmlns:p14="http://schemas.microsoft.com/office/powerpoint/2010/main" val="2994662453"/>
              </p:ext>
            </p:extLst>
          </p:nvPr>
        </p:nvGraphicFramePr>
        <p:xfrm>
          <a:off x="6096000" y="2111375"/>
          <a:ext cx="4954588"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00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1730-2537-46E6-B7AC-87EBDD6D512E}"/>
              </a:ext>
            </a:extLst>
          </p:cNvPr>
          <p:cNvSpPr>
            <a:spLocks noGrp="1"/>
          </p:cNvSpPr>
          <p:nvPr>
            <p:ph type="title"/>
          </p:nvPr>
        </p:nvSpPr>
        <p:spPr/>
        <p:txBody>
          <a:bodyPr>
            <a:normAutofit/>
          </a:bodyPr>
          <a:lstStyle/>
          <a:p>
            <a:r>
              <a:rPr lang="en-US" sz="4000" dirty="0"/>
              <a:t>District Swim Meet Economic Impact </a:t>
            </a:r>
          </a:p>
        </p:txBody>
      </p:sp>
      <p:sp>
        <p:nvSpPr>
          <p:cNvPr id="5" name="TextBox 4">
            <a:extLst>
              <a:ext uri="{FF2B5EF4-FFF2-40B4-BE49-F238E27FC236}">
                <a16:creationId xmlns:a16="http://schemas.microsoft.com/office/drawing/2014/main" id="{2F132EAD-CECA-4970-8520-E80AD4682C49}"/>
              </a:ext>
            </a:extLst>
          </p:cNvPr>
          <p:cNvSpPr txBox="1"/>
          <p:nvPr/>
        </p:nvSpPr>
        <p:spPr>
          <a:xfrm>
            <a:off x="1190902" y="2108200"/>
            <a:ext cx="3933513" cy="92333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Summary- For each day that the District</a:t>
            </a:r>
          </a:p>
          <a:p>
            <a:r>
              <a:rPr lang="en-US" dirty="0">
                <a:latin typeface="Times New Roman" panose="02020603050405020304" pitchFamily="18" charset="0"/>
                <a:cs typeface="Times New Roman" panose="02020603050405020304" pitchFamily="18" charset="0"/>
              </a:rPr>
              <a:t>swim meet occurs, it is expected to</a:t>
            </a:r>
          </a:p>
          <a:p>
            <a:r>
              <a:rPr lang="en-US" dirty="0">
                <a:latin typeface="Times New Roman" panose="02020603050405020304" pitchFamily="18" charset="0"/>
                <a:cs typeface="Times New Roman" panose="02020603050405020304" pitchFamily="18" charset="0"/>
              </a:rPr>
              <a:t>generate $196,400 in economic activity. </a:t>
            </a:r>
          </a:p>
        </p:txBody>
      </p:sp>
      <p:graphicFrame>
        <p:nvGraphicFramePr>
          <p:cNvPr id="8" name="Content Placeholder 7">
            <a:extLst>
              <a:ext uri="{FF2B5EF4-FFF2-40B4-BE49-F238E27FC236}">
                <a16:creationId xmlns:a16="http://schemas.microsoft.com/office/drawing/2014/main" id="{E4C144FE-7650-46B0-A2A1-903BCBCDD7A4}"/>
              </a:ext>
            </a:extLst>
          </p:cNvPr>
          <p:cNvGraphicFramePr>
            <a:graphicFrameLocks noGrp="1"/>
          </p:cNvGraphicFramePr>
          <p:nvPr>
            <p:ph idx="1"/>
            <p:extLst>
              <p:ext uri="{D42A27DB-BD31-4B8C-83A1-F6EECF244321}">
                <p14:modId xmlns:p14="http://schemas.microsoft.com/office/powerpoint/2010/main" val="2581646838"/>
              </p:ext>
            </p:extLst>
          </p:nvPr>
        </p:nvGraphicFramePr>
        <p:xfrm>
          <a:off x="5705793" y="2108200"/>
          <a:ext cx="5449887" cy="3473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833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1730-2537-46E6-B7AC-87EBDD6D512E}"/>
              </a:ext>
            </a:extLst>
          </p:cNvPr>
          <p:cNvSpPr>
            <a:spLocks noGrp="1"/>
          </p:cNvSpPr>
          <p:nvPr>
            <p:ph type="title"/>
          </p:nvPr>
        </p:nvSpPr>
        <p:spPr/>
        <p:txBody>
          <a:bodyPr>
            <a:normAutofit/>
          </a:bodyPr>
          <a:lstStyle/>
          <a:p>
            <a:r>
              <a:rPr lang="en-US" sz="4000" dirty="0"/>
              <a:t>USA Diving Zone Championships Economic Impact </a:t>
            </a:r>
          </a:p>
        </p:txBody>
      </p:sp>
      <p:graphicFrame>
        <p:nvGraphicFramePr>
          <p:cNvPr id="7" name="Content Placeholder 6">
            <a:extLst>
              <a:ext uri="{FF2B5EF4-FFF2-40B4-BE49-F238E27FC236}">
                <a16:creationId xmlns:a16="http://schemas.microsoft.com/office/drawing/2014/main" id="{8EADC4D4-D2EB-4C2D-B927-B279BDAD5555}"/>
              </a:ext>
            </a:extLst>
          </p:cNvPr>
          <p:cNvGraphicFramePr>
            <a:graphicFrameLocks noGrp="1"/>
          </p:cNvGraphicFramePr>
          <p:nvPr>
            <p:ph idx="1"/>
            <p:extLst>
              <p:ext uri="{D42A27DB-BD31-4B8C-83A1-F6EECF244321}">
                <p14:modId xmlns:p14="http://schemas.microsoft.com/office/powerpoint/2010/main" val="685688795"/>
              </p:ext>
            </p:extLst>
          </p:nvPr>
        </p:nvGraphicFramePr>
        <p:xfrm>
          <a:off x="6010275" y="2108200"/>
          <a:ext cx="5145087" cy="363537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DBF2585E-79F1-4E36-86DC-2E78FF2A7970}"/>
              </a:ext>
            </a:extLst>
          </p:cNvPr>
          <p:cNvSpPr txBox="1"/>
          <p:nvPr/>
        </p:nvSpPr>
        <p:spPr>
          <a:xfrm>
            <a:off x="800377" y="2108200"/>
            <a:ext cx="5083443" cy="2308324"/>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Summary- For each day that the USA </a:t>
            </a:r>
          </a:p>
          <a:p>
            <a:r>
              <a:rPr lang="en-US" dirty="0">
                <a:latin typeface="Times New Roman" panose="02020603050405020304" pitchFamily="18" charset="0"/>
                <a:cs typeface="Times New Roman" panose="02020603050405020304" pitchFamily="18" charset="0"/>
              </a:rPr>
              <a:t>Zone Diving Championships occur, it is expected to</a:t>
            </a:r>
          </a:p>
          <a:p>
            <a:r>
              <a:rPr lang="en-US" dirty="0">
                <a:latin typeface="Times New Roman" panose="02020603050405020304" pitchFamily="18" charset="0"/>
                <a:cs typeface="Times New Roman" panose="02020603050405020304" pitchFamily="18" charset="0"/>
              </a:rPr>
              <a:t>generate $126,250 in economic activity.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5 days a year, that would </a:t>
            </a:r>
          </a:p>
          <a:p>
            <a:r>
              <a:rPr lang="en-US" dirty="0">
                <a:latin typeface="Times New Roman" panose="02020603050405020304" pitchFamily="18" charset="0"/>
                <a:cs typeface="Times New Roman" panose="02020603050405020304" pitchFamily="18" charset="0"/>
              </a:rPr>
              <a:t>conservatively result in $631,250</a:t>
            </a:r>
          </a:p>
          <a:p>
            <a:r>
              <a:rPr lang="en-US" dirty="0">
                <a:latin typeface="Times New Roman" panose="02020603050405020304" pitchFamily="18" charset="0"/>
                <a:cs typeface="Times New Roman" panose="02020603050405020304" pitchFamily="18" charset="0"/>
              </a:rPr>
              <a:t>in economic impact annually.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21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1730-2537-46E6-B7AC-87EBDD6D512E}"/>
              </a:ext>
            </a:extLst>
          </p:cNvPr>
          <p:cNvSpPr>
            <a:spLocks noGrp="1"/>
          </p:cNvSpPr>
          <p:nvPr>
            <p:ph type="title"/>
          </p:nvPr>
        </p:nvSpPr>
        <p:spPr/>
        <p:txBody>
          <a:bodyPr>
            <a:normAutofit/>
          </a:bodyPr>
          <a:lstStyle/>
          <a:p>
            <a:r>
              <a:rPr lang="en-US" sz="4000" dirty="0"/>
              <a:t>Moose Moss Diving Event Economic Impact </a:t>
            </a:r>
          </a:p>
        </p:txBody>
      </p:sp>
      <p:sp>
        <p:nvSpPr>
          <p:cNvPr id="9" name="TextBox 8">
            <a:extLst>
              <a:ext uri="{FF2B5EF4-FFF2-40B4-BE49-F238E27FC236}">
                <a16:creationId xmlns:a16="http://schemas.microsoft.com/office/drawing/2014/main" id="{DBF2585E-79F1-4E36-86DC-2E78FF2A7970}"/>
              </a:ext>
            </a:extLst>
          </p:cNvPr>
          <p:cNvSpPr txBox="1"/>
          <p:nvPr/>
        </p:nvSpPr>
        <p:spPr>
          <a:xfrm>
            <a:off x="800377" y="2108200"/>
            <a:ext cx="4397358" cy="2308324"/>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Summary- For each day that the Moose Moss</a:t>
            </a:r>
          </a:p>
          <a:p>
            <a:r>
              <a:rPr lang="en-US" dirty="0">
                <a:latin typeface="Times New Roman" panose="02020603050405020304" pitchFamily="18" charset="0"/>
                <a:cs typeface="Times New Roman" panose="02020603050405020304" pitchFamily="18" charset="0"/>
              </a:rPr>
              <a:t>Diving Meet occurs, it is expected to</a:t>
            </a:r>
          </a:p>
          <a:p>
            <a:r>
              <a:rPr lang="en-US" dirty="0">
                <a:latin typeface="Times New Roman" panose="02020603050405020304" pitchFamily="18" charset="0"/>
                <a:cs typeface="Times New Roman" panose="02020603050405020304" pitchFamily="18" charset="0"/>
              </a:rPr>
              <a:t>generate $110,200 in economic activity.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2 days a year, that would </a:t>
            </a:r>
          </a:p>
          <a:p>
            <a:r>
              <a:rPr lang="en-US" dirty="0">
                <a:latin typeface="Times New Roman" panose="02020603050405020304" pitchFamily="18" charset="0"/>
                <a:cs typeface="Times New Roman" panose="02020603050405020304" pitchFamily="18" charset="0"/>
              </a:rPr>
              <a:t>conservatively result in $220,400</a:t>
            </a:r>
          </a:p>
          <a:p>
            <a:r>
              <a:rPr lang="en-US" dirty="0">
                <a:latin typeface="Times New Roman" panose="02020603050405020304" pitchFamily="18" charset="0"/>
                <a:cs typeface="Times New Roman" panose="02020603050405020304" pitchFamily="18" charset="0"/>
              </a:rPr>
              <a:t>in economic impact annually. </a:t>
            </a:r>
          </a:p>
          <a:p>
            <a:endParaRPr lang="en-US" dirty="0">
              <a:latin typeface="Times New Roman" panose="02020603050405020304" pitchFamily="18"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23813718-68C8-4B26-BB1D-F20AFF2FBA4C}"/>
              </a:ext>
            </a:extLst>
          </p:cNvPr>
          <p:cNvGraphicFramePr>
            <a:graphicFrameLocks noGrp="1"/>
          </p:cNvGraphicFramePr>
          <p:nvPr>
            <p:ph idx="1"/>
            <p:extLst>
              <p:ext uri="{D42A27DB-BD31-4B8C-83A1-F6EECF244321}">
                <p14:modId xmlns:p14="http://schemas.microsoft.com/office/powerpoint/2010/main" val="1111481076"/>
              </p:ext>
            </p:extLst>
          </p:nvPr>
        </p:nvGraphicFramePr>
        <p:xfrm>
          <a:off x="5734050" y="2108200"/>
          <a:ext cx="5421313" cy="362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351049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{CE762C85-A4CB-48DD-B1CC-8C30B4563015}tf56160789_win32</Template>
  <TotalTime>59</TotalTime>
  <Words>735</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Bookman Old Style</vt:lpstr>
      <vt:lpstr>Calibri</vt:lpstr>
      <vt:lpstr>Franklin Gothic Book</vt:lpstr>
      <vt:lpstr>Times New Roman</vt:lpstr>
      <vt:lpstr>1_RetrospectVTI</vt:lpstr>
      <vt:lpstr>Moultrie Colquitt County Parks and Recreation Authority Economic Impact Analysis</vt:lpstr>
      <vt:lpstr>Executive Summary</vt:lpstr>
      <vt:lpstr>MCCPRA Strengths, Weaknesses, Opportunities, and Threats (SWOT)</vt:lpstr>
      <vt:lpstr>Baseball and Softball Tournament Economic Impact</vt:lpstr>
      <vt:lpstr>Invitational Swim Meet Economic Impact </vt:lpstr>
      <vt:lpstr>State Swim Meet Economic Impact </vt:lpstr>
      <vt:lpstr>District Swim Meet Economic Impact </vt:lpstr>
      <vt:lpstr>USA Diving Zone Championships Economic Impact </vt:lpstr>
      <vt:lpstr>Moose Moss Diving Event Economic Impact </vt:lpstr>
      <vt:lpstr>Culminative Economic Impact </vt:lpstr>
      <vt:lpstr>Wrap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Moultrie Colquitt County Parks and Recreation Authority Economic Impact Analysis</dc:title>
  <dc:creator>Matthew Kolakowski</dc:creator>
  <cp:lastModifiedBy>Matthew</cp:lastModifiedBy>
  <cp:revision>1</cp:revision>
  <dcterms:created xsi:type="dcterms:W3CDTF">2021-03-09T17:25:28Z</dcterms:created>
  <dcterms:modified xsi:type="dcterms:W3CDTF">2021-09-25T16:02:44Z</dcterms:modified>
</cp:coreProperties>
</file>