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6633" rtl="0" eaLnBrk="1" latinLnBrk="0" hangingPunct="1">
      <a:defRPr sz="6901" kern="1200">
        <a:solidFill>
          <a:schemeClr val="tx1"/>
        </a:solidFill>
        <a:latin typeface="+mn-lt"/>
        <a:ea typeface="+mn-ea"/>
        <a:cs typeface="+mn-cs"/>
      </a:defRPr>
    </a:lvl1pPr>
    <a:lvl2pPr marL="1753316" algn="l" defTabSz="3506633" rtl="0" eaLnBrk="1" latinLnBrk="0" hangingPunct="1">
      <a:defRPr sz="6901" kern="1200">
        <a:solidFill>
          <a:schemeClr val="tx1"/>
        </a:solidFill>
        <a:latin typeface="+mn-lt"/>
        <a:ea typeface="+mn-ea"/>
        <a:cs typeface="+mn-cs"/>
      </a:defRPr>
    </a:lvl2pPr>
    <a:lvl3pPr marL="3506633" algn="l" defTabSz="3506633" rtl="0" eaLnBrk="1" latinLnBrk="0" hangingPunct="1">
      <a:defRPr sz="6901" kern="1200">
        <a:solidFill>
          <a:schemeClr val="tx1"/>
        </a:solidFill>
        <a:latin typeface="+mn-lt"/>
        <a:ea typeface="+mn-ea"/>
        <a:cs typeface="+mn-cs"/>
      </a:defRPr>
    </a:lvl3pPr>
    <a:lvl4pPr marL="5259953" algn="l" defTabSz="3506633" rtl="0" eaLnBrk="1" latinLnBrk="0" hangingPunct="1">
      <a:defRPr sz="6901" kern="1200">
        <a:solidFill>
          <a:schemeClr val="tx1"/>
        </a:solidFill>
        <a:latin typeface="+mn-lt"/>
        <a:ea typeface="+mn-ea"/>
        <a:cs typeface="+mn-cs"/>
      </a:defRPr>
    </a:lvl4pPr>
    <a:lvl5pPr marL="7013269" algn="l" defTabSz="3506633" rtl="0" eaLnBrk="1" latinLnBrk="0" hangingPunct="1">
      <a:defRPr sz="6901" kern="1200">
        <a:solidFill>
          <a:schemeClr val="tx1"/>
        </a:solidFill>
        <a:latin typeface="+mn-lt"/>
        <a:ea typeface="+mn-ea"/>
        <a:cs typeface="+mn-cs"/>
      </a:defRPr>
    </a:lvl5pPr>
    <a:lvl6pPr marL="8766586" algn="l" defTabSz="3506633" rtl="0" eaLnBrk="1" latinLnBrk="0" hangingPunct="1">
      <a:defRPr sz="6901" kern="1200">
        <a:solidFill>
          <a:schemeClr val="tx1"/>
        </a:solidFill>
        <a:latin typeface="+mn-lt"/>
        <a:ea typeface="+mn-ea"/>
        <a:cs typeface="+mn-cs"/>
      </a:defRPr>
    </a:lvl6pPr>
    <a:lvl7pPr marL="10519902" algn="l" defTabSz="3506633" rtl="0" eaLnBrk="1" latinLnBrk="0" hangingPunct="1">
      <a:defRPr sz="6901" kern="1200">
        <a:solidFill>
          <a:schemeClr val="tx1"/>
        </a:solidFill>
        <a:latin typeface="+mn-lt"/>
        <a:ea typeface="+mn-ea"/>
        <a:cs typeface="+mn-cs"/>
      </a:defRPr>
    </a:lvl7pPr>
    <a:lvl8pPr marL="12273218" algn="l" defTabSz="3506633" rtl="0" eaLnBrk="1" latinLnBrk="0" hangingPunct="1">
      <a:defRPr sz="6901" kern="1200">
        <a:solidFill>
          <a:schemeClr val="tx1"/>
        </a:solidFill>
        <a:latin typeface="+mn-lt"/>
        <a:ea typeface="+mn-ea"/>
        <a:cs typeface="+mn-cs"/>
      </a:defRPr>
    </a:lvl8pPr>
    <a:lvl9pPr marL="14026535" algn="l" defTabSz="3506633" rtl="0" eaLnBrk="1" latinLnBrk="0" hangingPunct="1">
      <a:defRPr sz="690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573380-5588-45E6-BFB6-17B7ADD00629}">
          <p14:sldIdLst>
            <p14:sldId id="256"/>
          </p14:sldIdLst>
        </p14:section>
      </p14:sectionLst>
    </p:ext>
    <p:ext uri="{EFAFB233-063F-42B5-8137-9DF3F51BA10A}">
      <p15:sldGuideLst xmlns:p15="http://schemas.microsoft.com/office/powerpoint/2012/main">
        <p15:guide id="1" pos="14696" userDrawn="1">
          <p15:clr>
            <a:srgbClr val="A4A3A4"/>
          </p15:clr>
        </p15:guide>
        <p15:guide id="2" orient="horz" pos="134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E8FEF9"/>
    <a:srgbClr val="E9FFE7"/>
    <a:srgbClr val="FFFFE7"/>
    <a:srgbClr val="FFFFCC"/>
    <a:srgbClr val="008080"/>
    <a:srgbClr val="009999"/>
    <a:srgbClr val="33CCCC"/>
    <a:srgbClr val="00CC99"/>
    <a:srgbClr val="81C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0" y="-8304"/>
      </p:cViewPr>
      <p:guideLst>
        <p:guide pos="14696"/>
        <p:guide orient="horz" pos="134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758A34-1E14-4F00-B3F9-E2BCCF2563D4}" type="datetimeFigureOut">
              <a:rPr lang="en-SG" smtClean="0"/>
              <a:t>12/2/2021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213825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58A34-1E14-4F00-B3F9-E2BCCF2563D4}" type="datetimeFigureOut">
              <a:rPr lang="en-SG" smtClean="0"/>
              <a:t>12/2/2021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40180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58A34-1E14-4F00-B3F9-E2BCCF2563D4}" type="datetimeFigureOut">
              <a:rPr lang="en-SG" smtClean="0"/>
              <a:t>12/2/2021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75647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58A34-1E14-4F00-B3F9-E2BCCF2563D4}" type="datetimeFigureOut">
              <a:rPr lang="en-SG" smtClean="0"/>
              <a:t>12/2/2021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411780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58A34-1E14-4F00-B3F9-E2BCCF2563D4}" type="datetimeFigureOut">
              <a:rPr lang="en-SG" smtClean="0"/>
              <a:t>12/2/2021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263642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58A34-1E14-4F00-B3F9-E2BCCF2563D4}" type="datetimeFigureOut">
              <a:rPr lang="en-SG" smtClean="0"/>
              <a:t>12/2/2021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178780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58A34-1E14-4F00-B3F9-E2BCCF2563D4}" type="datetimeFigureOut">
              <a:rPr lang="en-SG" smtClean="0"/>
              <a:t>12/2/2021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309958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758A34-1E14-4F00-B3F9-E2BCCF2563D4}" type="datetimeFigureOut">
              <a:rPr lang="en-SG" smtClean="0"/>
              <a:t>12/2/2021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34787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58A34-1E14-4F00-B3F9-E2BCCF2563D4}" type="datetimeFigureOut">
              <a:rPr lang="en-SG" smtClean="0"/>
              <a:t>12/2/2021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24090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58A34-1E14-4F00-B3F9-E2BCCF2563D4}" type="datetimeFigureOut">
              <a:rPr lang="en-SG" smtClean="0"/>
              <a:t>12/2/2021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270983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58A34-1E14-4F00-B3F9-E2BCCF2563D4}" type="datetimeFigureOut">
              <a:rPr lang="en-SG" smtClean="0"/>
              <a:t>12/2/2021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5A7AEF-7F56-4654-AC8D-951EBB092B21}" type="slidenum">
              <a:rPr lang="en-SG" smtClean="0"/>
              <a:t>‹#›</a:t>
            </a:fld>
            <a:endParaRPr lang="en-SG"/>
          </a:p>
        </p:txBody>
      </p:sp>
    </p:spTree>
    <p:extLst>
      <p:ext uri="{BB962C8B-B14F-4D97-AF65-F5344CB8AC3E}">
        <p14:creationId xmlns:p14="http://schemas.microsoft.com/office/powerpoint/2010/main" val="295523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58758A34-1E14-4F00-B3F9-E2BCCF2563D4}" type="datetimeFigureOut">
              <a:rPr lang="en-SG" smtClean="0"/>
              <a:t>12/2/2021</a:t>
            </a:fld>
            <a:endParaRPr lang="en-SG"/>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A5A7AEF-7F56-4654-AC8D-951EBB092B21}" type="slidenum">
              <a:rPr lang="en-SG" smtClean="0"/>
              <a:t>‹#›</a:t>
            </a:fld>
            <a:endParaRPr lang="en-SG"/>
          </a:p>
        </p:txBody>
      </p:sp>
    </p:spTree>
    <p:extLst>
      <p:ext uri="{BB962C8B-B14F-4D97-AF65-F5344CB8AC3E}">
        <p14:creationId xmlns:p14="http://schemas.microsoft.com/office/powerpoint/2010/main" val="1860361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100000">
              <a:schemeClr val="bg1"/>
            </a:gs>
          </a:gsLst>
          <a:lin ang="2700000" scaled="1"/>
        </a:gradFill>
        <a:effectLst/>
      </p:bgPr>
    </p:bg>
    <p:spTree>
      <p:nvGrpSpPr>
        <p:cNvPr id="1" name=""/>
        <p:cNvGrpSpPr/>
        <p:nvPr/>
      </p:nvGrpSpPr>
      <p:grpSpPr>
        <a:xfrm>
          <a:off x="0" y="0"/>
          <a:ext cx="0" cy="0"/>
          <a:chOff x="0" y="0"/>
          <a:chExt cx="0" cy="0"/>
        </a:xfrm>
      </p:grpSpPr>
      <p:sp>
        <p:nvSpPr>
          <p:cNvPr id="5" name="TextBox 4"/>
          <p:cNvSpPr txBox="1"/>
          <p:nvPr/>
        </p:nvSpPr>
        <p:spPr>
          <a:xfrm>
            <a:off x="0" y="0"/>
            <a:ext cx="30275213" cy="5791200"/>
          </a:xfrm>
          <a:prstGeom prst="rect">
            <a:avLst/>
          </a:prstGeom>
          <a:solidFill>
            <a:schemeClr val="accent5">
              <a:lumMod val="75000"/>
            </a:schemeClr>
          </a:solidFill>
          <a:ln>
            <a:solidFill>
              <a:srgbClr val="0070C0"/>
            </a:solidFill>
          </a:ln>
        </p:spPr>
        <p:txBody>
          <a:bodyPr wrap="square" rtlCol="0">
            <a:spAutoFit/>
          </a:bodyPr>
          <a:lstStyle/>
          <a:p>
            <a:endParaRPr lang="en-SG" dirty="0"/>
          </a:p>
        </p:txBody>
      </p:sp>
      <p:pic>
        <p:nvPicPr>
          <p:cNvPr id="2" name="Picture 1"/>
          <p:cNvPicPr>
            <a:picLocks noChangeAspect="1"/>
          </p:cNvPicPr>
          <p:nvPr/>
        </p:nvPicPr>
        <p:blipFill>
          <a:blip r:embed="rId2"/>
          <a:stretch>
            <a:fillRect/>
          </a:stretch>
        </p:blipFill>
        <p:spPr>
          <a:xfrm>
            <a:off x="481638" y="370217"/>
            <a:ext cx="5736599" cy="3441959"/>
          </a:xfrm>
          <a:prstGeom prst="rect">
            <a:avLst/>
          </a:prstGeom>
        </p:spPr>
      </p:pic>
      <p:pic>
        <p:nvPicPr>
          <p:cNvPr id="3" name="Picture 2"/>
          <p:cNvPicPr>
            <a:picLocks noChangeAspect="1"/>
          </p:cNvPicPr>
          <p:nvPr/>
        </p:nvPicPr>
        <p:blipFill>
          <a:blip r:embed="rId3"/>
          <a:stretch>
            <a:fillRect/>
          </a:stretch>
        </p:blipFill>
        <p:spPr>
          <a:xfrm>
            <a:off x="23814493" y="462071"/>
            <a:ext cx="5983678" cy="3237072"/>
          </a:xfrm>
          <a:prstGeom prst="rect">
            <a:avLst/>
          </a:prstGeom>
        </p:spPr>
      </p:pic>
      <p:sp>
        <p:nvSpPr>
          <p:cNvPr id="4" name="TextBox 3"/>
          <p:cNvSpPr txBox="1"/>
          <p:nvPr/>
        </p:nvSpPr>
        <p:spPr>
          <a:xfrm>
            <a:off x="6695279" y="930111"/>
            <a:ext cx="16642172" cy="2585323"/>
          </a:xfrm>
          <a:prstGeom prst="rect">
            <a:avLst/>
          </a:prstGeom>
          <a:noFill/>
        </p:spPr>
        <p:txBody>
          <a:bodyPr wrap="square" rtlCol="0">
            <a:spAutoFit/>
          </a:bodyPr>
          <a:lstStyle/>
          <a:p>
            <a:pPr algn="ctr"/>
            <a:r>
              <a:rPr lang="en-US" sz="5400" dirty="0" smtClean="0"/>
              <a:t> </a:t>
            </a:r>
            <a:r>
              <a:rPr lang="en-US" sz="5400" b="1" dirty="0">
                <a:solidFill>
                  <a:schemeClr val="bg1"/>
                </a:solidFill>
                <a:latin typeface="Arial" panose="020B0604020202020204" pitchFamily="34" charset="0"/>
                <a:cs typeface="Arial" panose="020B0604020202020204" pitchFamily="34" charset="0"/>
              </a:rPr>
              <a:t>INVESTIGATING JAMES STEIN PARADOX </a:t>
            </a:r>
            <a:endParaRPr lang="en-US" sz="5400" b="1" dirty="0" smtClean="0">
              <a:solidFill>
                <a:schemeClr val="bg1"/>
              </a:solidFill>
              <a:latin typeface="Arial" panose="020B0604020202020204" pitchFamily="34" charset="0"/>
              <a:cs typeface="Arial" panose="020B0604020202020204" pitchFamily="34" charset="0"/>
            </a:endParaRPr>
          </a:p>
          <a:p>
            <a:pPr algn="ctr"/>
            <a:r>
              <a:rPr lang="en-US" sz="5400" b="1" dirty="0" smtClean="0">
                <a:solidFill>
                  <a:schemeClr val="bg1"/>
                </a:solidFill>
                <a:latin typeface="Arial" panose="020B0604020202020204" pitchFamily="34" charset="0"/>
                <a:cs typeface="Arial" panose="020B0604020202020204" pitchFamily="34" charset="0"/>
              </a:rPr>
              <a:t>AND </a:t>
            </a:r>
            <a:r>
              <a:rPr lang="en-US" sz="5400" b="1" dirty="0">
                <a:solidFill>
                  <a:schemeClr val="bg1"/>
                </a:solidFill>
                <a:latin typeface="Arial" panose="020B0604020202020204" pitchFamily="34" charset="0"/>
                <a:cs typeface="Arial" panose="020B0604020202020204" pitchFamily="34" charset="0"/>
              </a:rPr>
              <a:t>APPLYING JAMES STEIN ESTIMATION TO MACHINE LEARNING PROBLEMS </a:t>
            </a:r>
            <a:endParaRPr lang="en-SG" sz="54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3248527" y="3699143"/>
            <a:ext cx="23726274" cy="1831399"/>
          </a:xfrm>
          <a:prstGeom prst="rect">
            <a:avLst/>
          </a:prstGeom>
          <a:noFill/>
        </p:spPr>
        <p:txBody>
          <a:bodyPr wrap="square" rtlCol="0">
            <a:spAutoFit/>
          </a:bodyPr>
          <a:lstStyle/>
          <a:p>
            <a:pPr algn="ctr"/>
            <a:r>
              <a:rPr lang="en-SG" dirty="0"/>
              <a:t> </a:t>
            </a:r>
            <a:r>
              <a:rPr lang="en-SG" sz="4400" dirty="0" err="1" smtClean="0">
                <a:solidFill>
                  <a:schemeClr val="bg1"/>
                </a:solidFill>
                <a:latin typeface="Arial" panose="020B0604020202020204" pitchFamily="34" charset="0"/>
                <a:cs typeface="Arial" panose="020B0604020202020204" pitchFamily="34" charset="0"/>
              </a:rPr>
              <a:t>Toh</a:t>
            </a:r>
            <a:r>
              <a:rPr lang="en-SG" sz="4400" dirty="0" smtClean="0">
                <a:solidFill>
                  <a:schemeClr val="bg1"/>
                </a:solidFill>
                <a:latin typeface="Arial" panose="020B0604020202020204" pitchFamily="34" charset="0"/>
                <a:cs typeface="Arial" panose="020B0604020202020204" pitchFamily="34" charset="0"/>
              </a:rPr>
              <a:t> </a:t>
            </a:r>
            <a:r>
              <a:rPr lang="en-SG" sz="4400" dirty="0">
                <a:solidFill>
                  <a:schemeClr val="bg1"/>
                </a:solidFill>
                <a:latin typeface="Arial" panose="020B0604020202020204" pitchFamily="34" charset="0"/>
                <a:cs typeface="Arial" panose="020B0604020202020204" pitchFamily="34" charset="0"/>
              </a:rPr>
              <a:t>Jing </a:t>
            </a:r>
            <a:r>
              <a:rPr lang="en-SG" sz="4400" dirty="0" err="1">
                <a:solidFill>
                  <a:schemeClr val="bg1"/>
                </a:solidFill>
                <a:latin typeface="Arial" panose="020B0604020202020204" pitchFamily="34" charset="0"/>
                <a:cs typeface="Arial" panose="020B0604020202020204" pitchFamily="34" charset="0"/>
              </a:rPr>
              <a:t>En</a:t>
            </a:r>
            <a:r>
              <a:rPr lang="en-SG" sz="4400" dirty="0">
                <a:solidFill>
                  <a:schemeClr val="bg1"/>
                </a:solidFill>
                <a:latin typeface="Arial" panose="020B0604020202020204" pitchFamily="34" charset="0"/>
                <a:cs typeface="Arial" panose="020B0604020202020204" pitchFamily="34" charset="0"/>
              </a:rPr>
              <a:t> Daniel</a:t>
            </a:r>
            <a:r>
              <a:rPr lang="en-SG" sz="4400" baseline="30000" dirty="0">
                <a:solidFill>
                  <a:schemeClr val="bg1"/>
                </a:solidFill>
                <a:latin typeface="Arial" panose="020B0604020202020204" pitchFamily="34" charset="0"/>
                <a:cs typeface="Arial" panose="020B0604020202020204" pitchFamily="34" charset="0"/>
              </a:rPr>
              <a:t>1</a:t>
            </a:r>
            <a:r>
              <a:rPr lang="en-SG" sz="4400" dirty="0">
                <a:solidFill>
                  <a:schemeClr val="bg1"/>
                </a:solidFill>
                <a:latin typeface="Arial" panose="020B0604020202020204" pitchFamily="34" charset="0"/>
                <a:cs typeface="Arial" panose="020B0604020202020204" pitchFamily="34" charset="0"/>
              </a:rPr>
              <a:t>, Kan </a:t>
            </a:r>
            <a:r>
              <a:rPr lang="en-SG" sz="4400" dirty="0" err="1">
                <a:solidFill>
                  <a:schemeClr val="bg1"/>
                </a:solidFill>
                <a:latin typeface="Arial" panose="020B0604020202020204" pitchFamily="34" charset="0"/>
                <a:cs typeface="Arial" panose="020B0604020202020204" pitchFamily="34" charset="0"/>
              </a:rPr>
              <a:t>Rui</a:t>
            </a:r>
            <a:r>
              <a:rPr lang="en-SG" sz="4400" dirty="0">
                <a:solidFill>
                  <a:schemeClr val="bg1"/>
                </a:solidFill>
                <a:latin typeface="Arial" panose="020B0604020202020204" pitchFamily="34" charset="0"/>
                <a:cs typeface="Arial" panose="020B0604020202020204" pitchFamily="34" charset="0"/>
              </a:rPr>
              <a:t> Xian Matthew</a:t>
            </a:r>
            <a:r>
              <a:rPr lang="en-SG" sz="4400" baseline="30000" dirty="0">
                <a:solidFill>
                  <a:schemeClr val="bg1"/>
                </a:solidFill>
                <a:latin typeface="Arial" panose="020B0604020202020204" pitchFamily="34" charset="0"/>
                <a:cs typeface="Arial" panose="020B0604020202020204" pitchFamily="34" charset="0"/>
              </a:rPr>
              <a:t>1</a:t>
            </a:r>
            <a:r>
              <a:rPr lang="en-SG" sz="4400" dirty="0">
                <a:solidFill>
                  <a:schemeClr val="bg1"/>
                </a:solidFill>
                <a:latin typeface="Arial" panose="020B0604020202020204" pitchFamily="34" charset="0"/>
                <a:cs typeface="Arial" panose="020B0604020202020204" pitchFamily="34" charset="0"/>
              </a:rPr>
              <a:t> and Dr Keegan Kang</a:t>
            </a:r>
            <a:r>
              <a:rPr lang="en-SG" sz="4400" baseline="30000" dirty="0">
                <a:solidFill>
                  <a:schemeClr val="bg1"/>
                </a:solidFill>
                <a:latin typeface="Arial" panose="020B0604020202020204" pitchFamily="34" charset="0"/>
                <a:cs typeface="Arial" panose="020B0604020202020204" pitchFamily="34" charset="0"/>
              </a:rPr>
              <a:t>2</a:t>
            </a:r>
            <a:endParaRPr lang="en-SG" sz="4400" dirty="0">
              <a:solidFill>
                <a:schemeClr val="bg1"/>
              </a:solidFill>
              <a:latin typeface="Arial" panose="020B0604020202020204" pitchFamily="34" charset="0"/>
              <a:cs typeface="Arial" panose="020B0604020202020204" pitchFamily="34" charset="0"/>
            </a:endParaRPr>
          </a:p>
          <a:p>
            <a:pPr algn="ctr"/>
            <a:r>
              <a:rPr lang="en-SG" sz="4400" dirty="0">
                <a:solidFill>
                  <a:schemeClr val="bg1"/>
                </a:solidFill>
                <a:latin typeface="Arial" panose="020B0604020202020204" pitchFamily="34" charset="0"/>
                <a:cs typeface="Arial" panose="020B0604020202020204" pitchFamily="34" charset="0"/>
              </a:rPr>
              <a:t> </a:t>
            </a:r>
            <a:r>
              <a:rPr lang="en-SG" sz="4000" baseline="30000" dirty="0" smtClean="0">
                <a:solidFill>
                  <a:schemeClr val="bg1"/>
                </a:solidFill>
                <a:latin typeface="Arial" panose="020B0604020202020204" pitchFamily="34" charset="0"/>
                <a:cs typeface="Arial" panose="020B0604020202020204" pitchFamily="34" charset="0"/>
              </a:rPr>
              <a:t>1</a:t>
            </a:r>
            <a:r>
              <a:rPr lang="en-SG" sz="4000" dirty="0" smtClean="0">
                <a:solidFill>
                  <a:schemeClr val="bg1"/>
                </a:solidFill>
                <a:latin typeface="Arial" panose="020B0604020202020204" pitchFamily="34" charset="0"/>
                <a:cs typeface="Arial" panose="020B0604020202020204" pitchFamily="34" charset="0"/>
              </a:rPr>
              <a:t>NUS </a:t>
            </a:r>
            <a:r>
              <a:rPr lang="en-SG" sz="4000" dirty="0">
                <a:solidFill>
                  <a:schemeClr val="bg1"/>
                </a:solidFill>
                <a:latin typeface="Arial" panose="020B0604020202020204" pitchFamily="34" charset="0"/>
                <a:cs typeface="Arial" panose="020B0604020202020204" pitchFamily="34" charset="0"/>
              </a:rPr>
              <a:t>High School of Mathematics and Science, </a:t>
            </a:r>
            <a:r>
              <a:rPr lang="en-SG" sz="4000" baseline="30000" dirty="0" smtClean="0">
                <a:solidFill>
                  <a:schemeClr val="bg1"/>
                </a:solidFill>
                <a:latin typeface="Arial" panose="020B0604020202020204" pitchFamily="34" charset="0"/>
                <a:cs typeface="Arial" panose="020B0604020202020204" pitchFamily="34" charset="0"/>
              </a:rPr>
              <a:t>2</a:t>
            </a:r>
            <a:r>
              <a:rPr lang="en-SG" sz="4000" dirty="0" smtClean="0">
                <a:solidFill>
                  <a:schemeClr val="bg1"/>
                </a:solidFill>
                <a:latin typeface="Arial" panose="020B0604020202020204" pitchFamily="34" charset="0"/>
                <a:cs typeface="Arial" panose="020B0604020202020204" pitchFamily="34" charset="0"/>
              </a:rPr>
              <a:t>Singapore </a:t>
            </a:r>
            <a:r>
              <a:rPr lang="en-SG" sz="4000" dirty="0">
                <a:solidFill>
                  <a:schemeClr val="bg1"/>
                </a:solidFill>
                <a:latin typeface="Arial" panose="020B0604020202020204" pitchFamily="34" charset="0"/>
                <a:cs typeface="Arial" panose="020B0604020202020204" pitchFamily="34" charset="0"/>
              </a:rPr>
              <a:t>University of Technology and </a:t>
            </a:r>
            <a:r>
              <a:rPr lang="en-SG" sz="4000" dirty="0" smtClean="0">
                <a:solidFill>
                  <a:schemeClr val="bg1"/>
                </a:solidFill>
                <a:latin typeface="Arial" panose="020B0604020202020204" pitchFamily="34" charset="0"/>
                <a:cs typeface="Arial" panose="020B0604020202020204" pitchFamily="34" charset="0"/>
              </a:rPr>
              <a:t>Design</a:t>
            </a:r>
            <a:endParaRPr lang="en-SG" sz="4000"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481638" y="6803433"/>
            <a:ext cx="14190325"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INTRODUCTION</a:t>
            </a:r>
            <a:endParaRPr lang="en-SG" sz="4000"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481637" y="7511319"/>
            <a:ext cx="14190326" cy="6494085"/>
          </a:xfrm>
          <a:prstGeom prst="rect">
            <a:avLst/>
          </a:prstGeom>
          <a:solidFill>
            <a:schemeClr val="bg1"/>
          </a:solidFill>
        </p:spPr>
        <p:txBody>
          <a:bodyPr wrap="square" rtlCol="0">
            <a:spAutoFit/>
          </a:bodyPr>
          <a:lstStyle/>
          <a:p>
            <a:pPr algn="just"/>
            <a:r>
              <a:rPr lang="en-US" sz="2600" dirty="0">
                <a:latin typeface="Arial" panose="020B0604020202020204" pitchFamily="34" charset="0"/>
                <a:cs typeface="Arial" panose="020B0604020202020204" pitchFamily="34" charset="0"/>
              </a:rPr>
              <a:t>In traditional statistical theory, no other estimation is uniformly better than the observed average when applied to observations. The paradoxical element in James Stein’s estimation is that it contradicts traditional statistical theory elemental law if there are 3 or more sets of data, even when the 3 sets are completely unrelated</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For example, the unrelated datasets of the estimates of the average price of HDB flats in Singapore, the chance of rain in London, and the average height of Americans can be combined to obtain a estimate better than computing the estimates individually in terms of mean squared error. When first proposed, the James Stein estimator seemed counter-intuitive and illogical. However, it has been proven to have lower mean squared error than the traditional maximum likelihood estimator, when there are at least 3 parameters of interest. </a:t>
            </a:r>
            <a:endParaRPr lang="en-SG" sz="2600" dirty="0">
              <a:latin typeface="Arial" panose="020B0604020202020204" pitchFamily="34" charset="0"/>
              <a:cs typeface="Arial" panose="020B0604020202020204" pitchFamily="34" charset="0"/>
            </a:endParaRPr>
          </a:p>
          <a:p>
            <a:pPr algn="just"/>
            <a:endParaRPr lang="en-US" sz="2600" dirty="0" smtClean="0">
              <a:latin typeface="Arial" panose="020B0604020202020204" pitchFamily="34" charset="0"/>
              <a:cs typeface="Arial" panose="020B0604020202020204" pitchFamily="34" charset="0"/>
            </a:endParaRPr>
          </a:p>
          <a:p>
            <a:pPr algn="just"/>
            <a:r>
              <a:rPr lang="en-US" sz="2600" dirty="0" smtClean="0">
                <a:latin typeface="Arial" panose="020B0604020202020204" pitchFamily="34" charset="0"/>
                <a:cs typeface="Arial" panose="020B0604020202020204" pitchFamily="34" charset="0"/>
              </a:rPr>
              <a:t>Many </a:t>
            </a:r>
            <a:r>
              <a:rPr lang="en-US" sz="2600" dirty="0">
                <a:latin typeface="Arial" panose="020B0604020202020204" pitchFamily="34" charset="0"/>
                <a:cs typeface="Arial" panose="020B0604020202020204" pitchFamily="34" charset="0"/>
              </a:rPr>
              <a:t>machine learning applications are faced with very large and high-dimensional </a:t>
            </a:r>
            <a:r>
              <a:rPr lang="en-US" sz="2600" dirty="0" smtClean="0">
                <a:latin typeface="Arial" panose="020B0604020202020204" pitchFamily="34" charset="0"/>
                <a:cs typeface="Arial" panose="020B0604020202020204" pitchFamily="34" charset="0"/>
              </a:rPr>
              <a:t>datasets. </a:t>
            </a:r>
            <a:r>
              <a:rPr lang="en-US" sz="2600" dirty="0">
                <a:latin typeface="Arial" panose="020B0604020202020204" pitchFamily="34" charset="0"/>
                <a:cs typeface="Arial" panose="020B0604020202020204" pitchFamily="34" charset="0"/>
              </a:rPr>
              <a:t>Hashing algorithms such as </a:t>
            </a:r>
            <a:r>
              <a:rPr lang="en-US" sz="2600" dirty="0" err="1">
                <a:latin typeface="Arial" panose="020B0604020202020204" pitchFamily="34" charset="0"/>
                <a:cs typeface="Arial" panose="020B0604020202020204" pitchFamily="34" charset="0"/>
              </a:rPr>
              <a:t>minwise</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hashing reduce </a:t>
            </a:r>
            <a:r>
              <a:rPr lang="en-US" sz="2600" dirty="0">
                <a:latin typeface="Arial" panose="020B0604020202020204" pitchFamily="34" charset="0"/>
                <a:cs typeface="Arial" panose="020B0604020202020204" pitchFamily="34" charset="0"/>
              </a:rPr>
              <a:t>storage requirements and improve computational efficiency, without compromising on estimation accuracy. b-bit </a:t>
            </a:r>
            <a:r>
              <a:rPr lang="en-US" sz="2600" dirty="0" err="1">
                <a:latin typeface="Arial" panose="020B0604020202020204" pitchFamily="34" charset="0"/>
                <a:cs typeface="Arial" panose="020B0604020202020204" pitchFamily="34" charset="0"/>
              </a:rPr>
              <a:t>minwise</a:t>
            </a:r>
            <a:r>
              <a:rPr lang="en-US" sz="2600" dirty="0">
                <a:latin typeface="Arial" panose="020B0604020202020204" pitchFamily="34" charset="0"/>
                <a:cs typeface="Arial" panose="020B0604020202020204" pitchFamily="34" charset="0"/>
              </a:rPr>
              <a:t> hashing (</a:t>
            </a:r>
            <a:r>
              <a:rPr lang="en-US" sz="2600" dirty="0" err="1">
                <a:latin typeface="Arial" panose="020B0604020202020204" pitchFamily="34" charset="0"/>
                <a:cs typeface="Arial" panose="020B0604020202020204" pitchFamily="34" charset="0"/>
              </a:rPr>
              <a:t>bBMWH</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is </a:t>
            </a:r>
            <a:r>
              <a:rPr lang="en-US" sz="2600" dirty="0">
                <a:latin typeface="Arial" panose="020B0604020202020204" pitchFamily="34" charset="0"/>
                <a:cs typeface="Arial" panose="020B0604020202020204" pitchFamily="34" charset="0"/>
              </a:rPr>
              <a:t>a recent progress for efficiently (in both time and space) computing resemblances among extremely high-dimensional binary </a:t>
            </a:r>
            <a:r>
              <a:rPr lang="en-US" sz="2600" dirty="0" smtClean="0">
                <a:latin typeface="Arial" panose="020B0604020202020204" pitchFamily="34" charset="0"/>
                <a:cs typeface="Arial" panose="020B0604020202020204" pitchFamily="34" charset="0"/>
              </a:rPr>
              <a:t>vectors.</a:t>
            </a:r>
          </a:p>
        </p:txBody>
      </p:sp>
      <p:sp>
        <p:nvSpPr>
          <p:cNvPr id="10" name="TextBox 9"/>
          <p:cNvSpPr txBox="1"/>
          <p:nvPr/>
        </p:nvSpPr>
        <p:spPr>
          <a:xfrm>
            <a:off x="481638" y="14469947"/>
            <a:ext cx="14190325"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HYPOTHESIS</a:t>
            </a:r>
            <a:endParaRPr lang="en-SG" sz="40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481638" y="15204122"/>
            <a:ext cx="14190325" cy="1292662"/>
          </a:xfrm>
          <a:prstGeom prst="rect">
            <a:avLst/>
          </a:prstGeom>
          <a:solidFill>
            <a:schemeClr val="bg1"/>
          </a:solidFill>
        </p:spPr>
        <p:txBody>
          <a:bodyPr wrap="square" rtlCol="0">
            <a:spAutoFit/>
          </a:bodyPr>
          <a:lstStyle/>
          <a:p>
            <a:pPr algn="just"/>
            <a:r>
              <a:rPr lang="en-US" sz="2600" dirty="0" smtClean="0">
                <a:latin typeface="Arial" panose="020B0604020202020204" pitchFamily="34" charset="0"/>
                <a:cs typeface="Arial" panose="020B0604020202020204" pitchFamily="34" charset="0"/>
              </a:rPr>
              <a:t>We </a:t>
            </a:r>
            <a:r>
              <a:rPr lang="en-US" sz="2600" dirty="0">
                <a:latin typeface="Arial" panose="020B0604020202020204" pitchFamily="34" charset="0"/>
                <a:cs typeface="Arial" panose="020B0604020202020204" pitchFamily="34" charset="0"/>
              </a:rPr>
              <a:t>hypothesized that adding James Stein estimation to </a:t>
            </a:r>
            <a:r>
              <a:rPr lang="en-US" sz="2600" dirty="0" err="1">
                <a:latin typeface="Arial" panose="020B0604020202020204" pitchFamily="34" charset="0"/>
                <a:cs typeface="Arial" panose="020B0604020202020204" pitchFamily="34" charset="0"/>
              </a:rPr>
              <a:t>bBMWH</a:t>
            </a:r>
            <a:r>
              <a:rPr lang="en-US" sz="2600" dirty="0">
                <a:latin typeface="Arial" panose="020B0604020202020204" pitchFamily="34" charset="0"/>
                <a:cs typeface="Arial" panose="020B0604020202020204" pitchFamily="34" charset="0"/>
              </a:rPr>
              <a:t> improves the precision, recall and 𝐹1-score, and decreases the mean square error of the estimate from the hashing algorithm</a:t>
            </a:r>
            <a:r>
              <a:rPr lang="en-US" sz="2400" dirty="0">
                <a:latin typeface="Arial" panose="020B0604020202020204" pitchFamily="34" charset="0"/>
                <a:cs typeface="Arial" panose="020B0604020202020204" pitchFamily="34" charset="0"/>
              </a:rPr>
              <a:t>. </a:t>
            </a:r>
            <a:endParaRPr lang="en-SG" sz="2400" dirty="0">
              <a:latin typeface="Arial" panose="020B0604020202020204" pitchFamily="34" charset="0"/>
              <a:cs typeface="Arial" panose="020B0604020202020204" pitchFamily="34" charset="0"/>
            </a:endParaRPr>
          </a:p>
        </p:txBody>
      </p:sp>
      <p:sp>
        <p:nvSpPr>
          <p:cNvPr id="14" name="TextBox 13"/>
          <p:cNvSpPr txBox="1"/>
          <p:nvPr/>
        </p:nvSpPr>
        <p:spPr>
          <a:xfrm>
            <a:off x="481637" y="16837908"/>
            <a:ext cx="14190326"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MATERIALS AND METHODS</a:t>
            </a:r>
            <a:endParaRPr lang="en-SG" sz="40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6" name="TextBox 15"/>
              <p:cNvSpPr txBox="1"/>
              <p:nvPr/>
            </p:nvSpPr>
            <p:spPr>
              <a:xfrm>
                <a:off x="481637" y="17545794"/>
                <a:ext cx="14190326" cy="24076078"/>
              </a:xfrm>
              <a:custGeom>
                <a:avLst/>
                <a:gdLst>
                  <a:gd name="connsiteX0" fmla="*/ 0 w 14190326"/>
                  <a:gd name="connsiteY0" fmla="*/ 0 h 25284486"/>
                  <a:gd name="connsiteX1" fmla="*/ 14190326 w 14190326"/>
                  <a:gd name="connsiteY1" fmla="*/ 0 h 25284486"/>
                  <a:gd name="connsiteX2" fmla="*/ 14190326 w 14190326"/>
                  <a:gd name="connsiteY2" fmla="*/ 25284486 h 25284486"/>
                  <a:gd name="connsiteX3" fmla="*/ 0 w 14190326"/>
                  <a:gd name="connsiteY3" fmla="*/ 25284486 h 25284486"/>
                  <a:gd name="connsiteX4" fmla="*/ 0 w 14190326"/>
                  <a:gd name="connsiteY4" fmla="*/ 0 h 25284486"/>
                  <a:gd name="connsiteX0" fmla="*/ 0 w 14190326"/>
                  <a:gd name="connsiteY0" fmla="*/ 0 h 25284486"/>
                  <a:gd name="connsiteX1" fmla="*/ 14190326 w 14190326"/>
                  <a:gd name="connsiteY1" fmla="*/ 0 h 25284486"/>
                  <a:gd name="connsiteX2" fmla="*/ 14190326 w 14190326"/>
                  <a:gd name="connsiteY2" fmla="*/ 25284486 h 25284486"/>
                  <a:gd name="connsiteX3" fmla="*/ 7602394 w 14190326"/>
                  <a:gd name="connsiteY3" fmla="*/ 24622245 h 25284486"/>
                  <a:gd name="connsiteX4" fmla="*/ 0 w 14190326"/>
                  <a:gd name="connsiteY4" fmla="*/ 25284486 h 25284486"/>
                  <a:gd name="connsiteX5" fmla="*/ 0 w 14190326"/>
                  <a:gd name="connsiteY5" fmla="*/ 0 h 25284486"/>
                  <a:gd name="connsiteX0" fmla="*/ 0 w 14190326"/>
                  <a:gd name="connsiteY0" fmla="*/ 0 h 25284486"/>
                  <a:gd name="connsiteX1" fmla="*/ 14190326 w 14190326"/>
                  <a:gd name="connsiteY1" fmla="*/ 0 h 25284486"/>
                  <a:gd name="connsiteX2" fmla="*/ 14190326 w 14190326"/>
                  <a:gd name="connsiteY2" fmla="*/ 25284486 h 25284486"/>
                  <a:gd name="connsiteX3" fmla="*/ 7602394 w 14190326"/>
                  <a:gd name="connsiteY3" fmla="*/ 24622245 h 25284486"/>
                  <a:gd name="connsiteX4" fmla="*/ 50800 w 14190326"/>
                  <a:gd name="connsiteY4" fmla="*/ 24624086 h 25284486"/>
                  <a:gd name="connsiteX5" fmla="*/ 0 w 14190326"/>
                  <a:gd name="connsiteY5" fmla="*/ 0 h 25284486"/>
                  <a:gd name="connsiteX0" fmla="*/ 0 w 14190326"/>
                  <a:gd name="connsiteY0" fmla="*/ 0 h 24624086"/>
                  <a:gd name="connsiteX1" fmla="*/ 14190326 w 14190326"/>
                  <a:gd name="connsiteY1" fmla="*/ 0 h 24624086"/>
                  <a:gd name="connsiteX2" fmla="*/ 14190326 w 14190326"/>
                  <a:gd name="connsiteY2" fmla="*/ 24624086 h 24624086"/>
                  <a:gd name="connsiteX3" fmla="*/ 7602394 w 14190326"/>
                  <a:gd name="connsiteY3" fmla="*/ 24622245 h 24624086"/>
                  <a:gd name="connsiteX4" fmla="*/ 50800 w 14190326"/>
                  <a:gd name="connsiteY4" fmla="*/ 24624086 h 24624086"/>
                  <a:gd name="connsiteX5" fmla="*/ 0 w 14190326"/>
                  <a:gd name="connsiteY5" fmla="*/ 0 h 2462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90326" h="24624086">
                    <a:moveTo>
                      <a:pt x="0" y="0"/>
                    </a:moveTo>
                    <a:lnTo>
                      <a:pt x="14190326" y="0"/>
                    </a:lnTo>
                    <a:lnTo>
                      <a:pt x="14190326" y="24624086"/>
                    </a:lnTo>
                    <a:lnTo>
                      <a:pt x="7602394" y="24622245"/>
                    </a:lnTo>
                    <a:lnTo>
                      <a:pt x="50800" y="24624086"/>
                    </a:lnTo>
                    <a:lnTo>
                      <a:pt x="0" y="0"/>
                    </a:lnTo>
                    <a:close/>
                  </a:path>
                </a:pathLst>
              </a:custGeom>
              <a:solidFill>
                <a:schemeClr val="bg1"/>
              </a:solidFill>
            </p:spPr>
            <p:txBody>
              <a:bodyPr wrap="square" rtlCol="0">
                <a:spAutoFit/>
              </a:bodyPr>
              <a:lstStyle/>
              <a:p>
                <a:r>
                  <a:rPr lang="en-US" sz="2600" dirty="0" smtClean="0">
                    <a:latin typeface="Arial" panose="020B0604020202020204" pitchFamily="34" charset="0"/>
                    <a:cs typeface="Arial" panose="020B0604020202020204" pitchFamily="34" charset="0"/>
                  </a:rPr>
                  <a:t>We used Python with </a:t>
                </a:r>
                <a:r>
                  <a:rPr lang="en-US" sz="2600" dirty="0" err="1">
                    <a:latin typeface="Arial" panose="020B0604020202020204" pitchFamily="34" charset="0"/>
                    <a:cs typeface="Arial" panose="020B0604020202020204" pitchFamily="34" charset="0"/>
                  </a:rPr>
                  <a:t>vectorisation</a:t>
                </a:r>
                <a:r>
                  <a:rPr lang="en-US" sz="2600" dirty="0">
                    <a:latin typeface="Arial" panose="020B0604020202020204" pitchFamily="34" charset="0"/>
                    <a:cs typeface="Arial" panose="020B0604020202020204" pitchFamily="34" charset="0"/>
                  </a:rPr>
                  <a:t> to implement </a:t>
                </a:r>
                <a:r>
                  <a:rPr lang="en-US" sz="2600" dirty="0" err="1">
                    <a:latin typeface="Arial" panose="020B0604020202020204" pitchFamily="34" charset="0"/>
                    <a:cs typeface="Arial" panose="020B0604020202020204" pitchFamily="34" charset="0"/>
                  </a:rPr>
                  <a:t>bBMWH</a:t>
                </a:r>
                <a:r>
                  <a:rPr lang="en-US" sz="2600" dirty="0">
                    <a:latin typeface="Arial" panose="020B0604020202020204" pitchFamily="34" charset="0"/>
                    <a:cs typeface="Arial" panose="020B0604020202020204" pitchFamily="34" charset="0"/>
                  </a:rPr>
                  <a:t> and James Stein estimation. We also used it to plot our graphs of the results. </a:t>
                </a:r>
                <a:endParaRPr lang="en-US" sz="2600" dirty="0" smtClean="0">
                  <a:latin typeface="Arial" panose="020B0604020202020204" pitchFamily="34" charset="0"/>
                  <a:cs typeface="Arial" panose="020B0604020202020204" pitchFamily="34" charset="0"/>
                </a:endParaRPr>
              </a:p>
              <a:p>
                <a:endParaRPr lang="en-SG" sz="2600" dirty="0"/>
              </a:p>
              <a:p>
                <a:r>
                  <a:rPr lang="en-SG" sz="2600" b="1" u="sng" dirty="0">
                    <a:latin typeface="Arial" panose="020B0604020202020204" pitchFamily="34" charset="0"/>
                    <a:cs typeface="Arial" panose="020B0604020202020204" pitchFamily="34" charset="0"/>
                  </a:rPr>
                  <a:t>James Stein </a:t>
                </a:r>
                <a:r>
                  <a:rPr lang="en-SG" sz="2600" b="1" u="sng" dirty="0" smtClean="0">
                    <a:latin typeface="Arial" panose="020B0604020202020204" pitchFamily="34" charset="0"/>
                    <a:cs typeface="Arial" panose="020B0604020202020204" pitchFamily="34" charset="0"/>
                  </a:rPr>
                  <a:t>Estimation </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The James Stein Estimation is defined to be </a:t>
                </a:r>
              </a:p>
              <a:p>
                <a:pPr/>
                <a14:m>
                  <m:oMathPara xmlns:m="http://schemas.openxmlformats.org/officeDocument/2006/math">
                    <m:oMathParaPr>
                      <m:jc m:val="centerGroup"/>
                    </m:oMathParaPr>
                    <m:oMath xmlns:m="http://schemas.openxmlformats.org/officeDocument/2006/math">
                      <m:sSup>
                        <m:sSupPr>
                          <m:ctrlPr>
                            <a:rPr lang="en-SG" sz="2600" i="1">
                              <a:latin typeface="Cambria Math" panose="02040503050406030204" pitchFamily="18" charset="0"/>
                            </a:rPr>
                          </m:ctrlPr>
                        </m:sSupPr>
                        <m:e>
                          <m:acc>
                            <m:accPr>
                              <m:chr m:val="̂"/>
                              <m:ctrlPr>
                                <a:rPr lang="en-SG" sz="2600" i="1">
                                  <a:latin typeface="Cambria Math" panose="02040503050406030204" pitchFamily="18" charset="0"/>
                                </a:rPr>
                              </m:ctrlPr>
                            </m:accPr>
                            <m:e>
                              <m:r>
                                <a:rPr lang="en-SG" sz="2600" i="1">
                                  <a:latin typeface="Cambria Math" panose="02040503050406030204" pitchFamily="18" charset="0"/>
                                </a:rPr>
                                <m:t>𝜇</m:t>
                              </m:r>
                            </m:e>
                          </m:acc>
                        </m:e>
                        <m:sup>
                          <m:r>
                            <a:rPr lang="en-SG" sz="2600" i="1">
                              <a:latin typeface="Cambria Math" panose="02040503050406030204" pitchFamily="18" charset="0"/>
                            </a:rPr>
                            <m:t>(</m:t>
                          </m:r>
                          <m:r>
                            <a:rPr lang="en-SG" sz="2600" i="1">
                              <a:latin typeface="Cambria Math" panose="02040503050406030204" pitchFamily="18" charset="0"/>
                            </a:rPr>
                            <m:t>𝐽𝑆</m:t>
                          </m:r>
                          <m:r>
                            <a:rPr lang="en-SG" sz="2600" i="1">
                              <a:latin typeface="Cambria Math" panose="02040503050406030204" pitchFamily="18" charset="0"/>
                            </a:rPr>
                            <m:t>)</m:t>
                          </m:r>
                        </m:sup>
                      </m:sSup>
                      <m:r>
                        <a:rPr lang="en-SG" sz="2600" i="1">
                          <a:latin typeface="Cambria Math" panose="02040503050406030204" pitchFamily="18" charset="0"/>
                        </a:rPr>
                        <m:t>=(1 − </m:t>
                      </m:r>
                      <m:f>
                        <m:fPr>
                          <m:ctrlPr>
                            <a:rPr lang="en-SG" sz="2600" i="1">
                              <a:latin typeface="Cambria Math" panose="02040503050406030204" pitchFamily="18" charset="0"/>
                            </a:rPr>
                          </m:ctrlPr>
                        </m:fPr>
                        <m:num>
                          <m:r>
                            <a:rPr lang="en-SG" sz="2600" i="1">
                              <a:latin typeface="Cambria Math" panose="02040503050406030204" pitchFamily="18" charset="0"/>
                            </a:rPr>
                            <m:t>𝑁</m:t>
                          </m:r>
                          <m:r>
                            <a:rPr lang="en-SG" sz="2600" i="1">
                              <a:latin typeface="Cambria Math" panose="02040503050406030204" pitchFamily="18" charset="0"/>
                            </a:rPr>
                            <m:t>−2</m:t>
                          </m:r>
                        </m:num>
                        <m:den>
                          <m:r>
                            <a:rPr lang="en-SG" sz="2600" i="1">
                              <a:latin typeface="Cambria Math" panose="02040503050406030204" pitchFamily="18" charset="0"/>
                            </a:rPr>
                            <m:t>𝑆</m:t>
                          </m:r>
                        </m:den>
                      </m:f>
                      <m:r>
                        <a:rPr lang="en-SG" sz="2600" i="1">
                          <a:latin typeface="Cambria Math" panose="02040503050406030204" pitchFamily="18" charset="0"/>
                        </a:rPr>
                        <m:t>) </m:t>
                      </m:r>
                      <m:r>
                        <a:rPr lang="en-SG" sz="2600" i="1">
                          <a:latin typeface="Cambria Math" panose="02040503050406030204" pitchFamily="18" charset="0"/>
                        </a:rPr>
                        <m:t>𝑧</m:t>
                      </m:r>
                    </m:oMath>
                  </m:oMathPara>
                </a14:m>
                <a:endParaRPr lang="en-SG" sz="2600" dirty="0" smtClean="0">
                  <a:latin typeface="Arial" panose="020B0604020202020204" pitchFamily="34" charset="0"/>
                  <a:cs typeface="Arial" panose="020B0604020202020204" pitchFamily="34" charset="0"/>
                </a:endParaRPr>
              </a:p>
              <a:p>
                <a:r>
                  <a:rPr lang="en-SG" sz="2600" u="sng" dirty="0" smtClean="0">
                    <a:latin typeface="Arial" panose="020B0604020202020204" pitchFamily="34" charset="0"/>
                    <a:cs typeface="Arial" panose="020B0604020202020204" pitchFamily="34" charset="0"/>
                  </a:rPr>
                  <a:t>Theorem</a:t>
                </a:r>
                <a:r>
                  <a:rPr lang="en-SG" sz="2600" u="sng" dirty="0">
                    <a:latin typeface="Arial" panose="020B0604020202020204" pitchFamily="34" charset="0"/>
                    <a:cs typeface="Arial" panose="020B0604020202020204" pitchFamily="34" charset="0"/>
                  </a:rPr>
                  <a:t>:</a:t>
                </a:r>
                <a:r>
                  <a:rPr lang="en-SG" sz="2600" dirty="0">
                    <a:latin typeface="Arial" panose="020B0604020202020204" pitchFamily="34" charset="0"/>
                    <a:cs typeface="Arial" panose="020B0604020202020204" pitchFamily="34" charset="0"/>
                  </a:rPr>
                  <a:t> </a:t>
                </a:r>
              </a:p>
              <a:p>
                <a:endParaRPr lang="en-SG" sz="2600" dirty="0" smtClean="0">
                  <a:latin typeface="Arial" panose="020B0604020202020204" pitchFamily="34" charset="0"/>
                  <a:cs typeface="Arial" panose="020B0604020202020204" pitchFamily="34" charset="0"/>
                </a:endParaRPr>
              </a:p>
              <a:p>
                <a:r>
                  <a:rPr lang="en-SG" sz="2600" dirty="0" smtClean="0">
                    <a:latin typeface="Arial" panose="020B0604020202020204" pitchFamily="34" charset="0"/>
                    <a:cs typeface="Arial" panose="020B0604020202020204" pitchFamily="34" charset="0"/>
                  </a:rPr>
                  <a:t>For </a:t>
                </a:r>
                <a14:m>
                  <m:oMath xmlns:m="http://schemas.openxmlformats.org/officeDocument/2006/math">
                    <m:r>
                      <a:rPr lang="en-SG" sz="2600" i="1">
                        <a:latin typeface="Cambria Math" panose="02040503050406030204" pitchFamily="18" charset="0"/>
                      </a:rPr>
                      <m:t>𝑁</m:t>
                    </m:r>
                    <m:r>
                      <a:rPr lang="en-SG" sz="2600" i="1">
                        <a:latin typeface="Cambria Math" panose="02040503050406030204" pitchFamily="18" charset="0"/>
                      </a:rPr>
                      <m:t>≥3</m:t>
                    </m:r>
                  </m:oMath>
                </a14:m>
                <a:r>
                  <a:rPr lang="en-SG" sz="2600" dirty="0">
                    <a:latin typeface="Arial" panose="020B0604020202020204" pitchFamily="34" charset="0"/>
                    <a:cs typeface="Arial" panose="020B0604020202020204" pitchFamily="34" charset="0"/>
                  </a:rPr>
                  <a:t>, the James–Stein estimator dominates the MLE </a:t>
                </a:r>
                <a14:m>
                  <m:oMath xmlns:m="http://schemas.openxmlformats.org/officeDocument/2006/math">
                    <m:r>
                      <a:rPr lang="en-SG" sz="2600" i="1">
                        <a:latin typeface="Cambria Math" panose="02040503050406030204" pitchFamily="18" charset="0"/>
                      </a:rPr>
                      <m:t>𝜇</m:t>
                    </m:r>
                  </m:oMath>
                </a14:m>
                <a:r>
                  <a:rPr lang="en-SG" sz="2600" dirty="0">
                    <a:latin typeface="Arial" panose="020B0604020202020204" pitchFamily="34" charset="0"/>
                    <a:cs typeface="Arial" panose="020B0604020202020204" pitchFamily="34" charset="0"/>
                  </a:rPr>
                  <a:t> in terms of expected total squared error; that </a:t>
                </a:r>
                <a:r>
                  <a:rPr lang="en-SG" sz="2600" dirty="0" smtClean="0">
                    <a:latin typeface="Arial" panose="020B0604020202020204" pitchFamily="34" charset="0"/>
                    <a:cs typeface="Arial" panose="020B0604020202020204" pitchFamily="34" charset="0"/>
                  </a:rPr>
                  <a:t>is</a:t>
                </a:r>
                <a:endParaRPr lang="en-US" sz="26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𝐸</m:t>
                          </m:r>
                        </m:e>
                        <m:sub>
                          <m:r>
                            <a:rPr lang="en-SG" sz="2600" i="1">
                              <a:latin typeface="Cambria Math" panose="02040503050406030204" pitchFamily="18" charset="0"/>
                            </a:rPr>
                            <m:t>𝜇</m:t>
                          </m:r>
                        </m:sub>
                      </m:sSub>
                      <m:r>
                        <a:rPr lang="en-SG" sz="2600" i="1">
                          <a:latin typeface="Cambria Math" panose="02040503050406030204" pitchFamily="18" charset="0"/>
                        </a:rPr>
                        <m:t> {||</m:t>
                      </m:r>
                      <m:sSup>
                        <m:sSupPr>
                          <m:ctrlPr>
                            <a:rPr lang="en-SG" sz="2600" i="1">
                              <a:latin typeface="Cambria Math" panose="02040503050406030204" pitchFamily="18" charset="0"/>
                            </a:rPr>
                          </m:ctrlPr>
                        </m:sSupPr>
                        <m:e>
                          <m:acc>
                            <m:accPr>
                              <m:chr m:val="̂"/>
                              <m:ctrlPr>
                                <a:rPr lang="en-SG" sz="2600" i="1">
                                  <a:latin typeface="Cambria Math" panose="02040503050406030204" pitchFamily="18" charset="0"/>
                                </a:rPr>
                              </m:ctrlPr>
                            </m:accPr>
                            <m:e>
                              <m:r>
                                <a:rPr lang="en-SG" sz="2600" i="1">
                                  <a:latin typeface="Cambria Math" panose="02040503050406030204" pitchFamily="18" charset="0"/>
                                </a:rPr>
                                <m:t>𝜇</m:t>
                              </m:r>
                            </m:e>
                          </m:acc>
                        </m:e>
                        <m:sup>
                          <m:r>
                            <a:rPr lang="en-SG" sz="2600" i="1">
                              <a:latin typeface="Cambria Math" panose="02040503050406030204" pitchFamily="18" charset="0"/>
                            </a:rPr>
                            <m:t>(</m:t>
                          </m:r>
                          <m:r>
                            <a:rPr lang="en-SG" sz="2600" i="1">
                              <a:latin typeface="Cambria Math" panose="02040503050406030204" pitchFamily="18" charset="0"/>
                            </a:rPr>
                            <m:t>𝐽𝑆</m:t>
                          </m:r>
                          <m:r>
                            <a:rPr lang="en-SG" sz="2600" i="1">
                              <a:latin typeface="Cambria Math" panose="02040503050406030204" pitchFamily="18" charset="0"/>
                            </a:rPr>
                            <m:t>)</m:t>
                          </m:r>
                        </m:sup>
                      </m:sSup>
                      <m:r>
                        <a:rPr lang="en-SG" sz="2600" i="1">
                          <a:latin typeface="Cambria Math" panose="02040503050406030204" pitchFamily="18" charset="0"/>
                        </a:rPr>
                        <m:t> − </m:t>
                      </m:r>
                      <m:r>
                        <a:rPr lang="en-SG" sz="2600" i="1">
                          <a:latin typeface="Cambria Math" panose="02040503050406030204" pitchFamily="18" charset="0"/>
                        </a:rPr>
                        <m:t>𝜇</m:t>
                      </m:r>
                      <m:r>
                        <a:rPr lang="en-SG" sz="2600" i="1">
                          <a:latin typeface="Cambria Math" panose="02040503050406030204" pitchFamily="18" charset="0"/>
                        </a:rPr>
                        <m:t>|</m:t>
                      </m:r>
                      <m:sSup>
                        <m:sSupPr>
                          <m:ctrlPr>
                            <a:rPr lang="en-SG" sz="2600" i="1">
                              <a:latin typeface="Cambria Math" panose="02040503050406030204" pitchFamily="18" charset="0"/>
                            </a:rPr>
                          </m:ctrlPr>
                        </m:sSupPr>
                        <m:e>
                          <m:r>
                            <a:rPr lang="en-SG" sz="2600" i="1">
                              <a:latin typeface="Cambria Math" panose="02040503050406030204" pitchFamily="18" charset="0"/>
                            </a:rPr>
                            <m:t>|</m:t>
                          </m:r>
                        </m:e>
                        <m:sup>
                          <m:r>
                            <a:rPr lang="en-SG" sz="2600" i="1">
                              <a:latin typeface="Cambria Math" panose="02040503050406030204" pitchFamily="18" charset="0"/>
                            </a:rPr>
                            <m:t>2</m:t>
                          </m:r>
                        </m:sup>
                      </m:sSup>
                      <m:r>
                        <a:rPr lang="en-SG" sz="2600" i="1">
                          <a:latin typeface="Cambria Math" panose="02040503050406030204" pitchFamily="18" charset="0"/>
                        </a:rPr>
                        <m:t>} &lt; </m:t>
                      </m:r>
                      <m:sSub>
                        <m:sSubPr>
                          <m:ctrlPr>
                            <a:rPr lang="en-SG" sz="2600" i="1">
                              <a:latin typeface="Cambria Math" panose="02040503050406030204" pitchFamily="18" charset="0"/>
                            </a:rPr>
                          </m:ctrlPr>
                        </m:sSubPr>
                        <m:e>
                          <m:r>
                            <a:rPr lang="en-SG" sz="2600" i="1">
                              <a:latin typeface="Cambria Math" panose="02040503050406030204" pitchFamily="18" charset="0"/>
                            </a:rPr>
                            <m:t>𝐸</m:t>
                          </m:r>
                        </m:e>
                        <m:sub>
                          <m:r>
                            <a:rPr lang="en-SG" sz="2600" i="1">
                              <a:latin typeface="Cambria Math" panose="02040503050406030204" pitchFamily="18" charset="0"/>
                            </a:rPr>
                            <m:t>𝜇</m:t>
                          </m:r>
                        </m:sub>
                      </m:sSub>
                      <m:r>
                        <a:rPr lang="en-SG" sz="2600" i="1">
                          <a:latin typeface="Cambria Math" panose="02040503050406030204" pitchFamily="18" charset="0"/>
                        </a:rPr>
                        <m:t>{||</m:t>
                      </m:r>
                      <m:sSup>
                        <m:sSupPr>
                          <m:ctrlPr>
                            <a:rPr lang="en-SG" sz="2600" i="1">
                              <a:latin typeface="Cambria Math" panose="02040503050406030204" pitchFamily="18" charset="0"/>
                            </a:rPr>
                          </m:ctrlPr>
                        </m:sSupPr>
                        <m:e>
                          <m:acc>
                            <m:accPr>
                              <m:chr m:val="̂"/>
                              <m:ctrlPr>
                                <a:rPr lang="en-SG" sz="2600" i="1">
                                  <a:latin typeface="Cambria Math" panose="02040503050406030204" pitchFamily="18" charset="0"/>
                                </a:rPr>
                              </m:ctrlPr>
                            </m:accPr>
                            <m:e>
                              <m:r>
                                <a:rPr lang="en-SG" sz="2600" i="1">
                                  <a:latin typeface="Cambria Math" panose="02040503050406030204" pitchFamily="18" charset="0"/>
                                </a:rPr>
                                <m:t>𝜇</m:t>
                              </m:r>
                            </m:e>
                          </m:acc>
                        </m:e>
                        <m:sup>
                          <m:r>
                            <a:rPr lang="en-SG" sz="2600" i="1">
                              <a:latin typeface="Cambria Math" panose="02040503050406030204" pitchFamily="18" charset="0"/>
                            </a:rPr>
                            <m:t>(</m:t>
                          </m:r>
                          <m:r>
                            <a:rPr lang="en-SG" sz="2600" i="1">
                              <a:latin typeface="Cambria Math" panose="02040503050406030204" pitchFamily="18" charset="0"/>
                            </a:rPr>
                            <m:t>𝑀𝐿𝐸</m:t>
                          </m:r>
                          <m:r>
                            <a:rPr lang="en-SG" sz="2600" i="1">
                              <a:latin typeface="Cambria Math" panose="02040503050406030204" pitchFamily="18" charset="0"/>
                            </a:rPr>
                            <m:t>)</m:t>
                          </m:r>
                        </m:sup>
                      </m:sSup>
                      <m:r>
                        <a:rPr lang="en-SG" sz="2600" i="1">
                          <a:latin typeface="Cambria Math" panose="02040503050406030204" pitchFamily="18" charset="0"/>
                        </a:rPr>
                        <m:t> − </m:t>
                      </m:r>
                      <m:r>
                        <a:rPr lang="en-SG" sz="2600" i="1">
                          <a:latin typeface="Cambria Math" panose="02040503050406030204" pitchFamily="18" charset="0"/>
                        </a:rPr>
                        <m:t>𝜇</m:t>
                      </m:r>
                      <m:r>
                        <a:rPr lang="en-SG" sz="2600" i="1">
                          <a:latin typeface="Cambria Math" panose="02040503050406030204" pitchFamily="18" charset="0"/>
                        </a:rPr>
                        <m:t>|</m:t>
                      </m:r>
                      <m:sSup>
                        <m:sSupPr>
                          <m:ctrlPr>
                            <a:rPr lang="en-SG" sz="2600" i="1">
                              <a:latin typeface="Cambria Math" panose="02040503050406030204" pitchFamily="18" charset="0"/>
                            </a:rPr>
                          </m:ctrlPr>
                        </m:sSupPr>
                        <m:e>
                          <m:r>
                            <a:rPr lang="en-SG" sz="2600" i="1">
                              <a:latin typeface="Cambria Math" panose="02040503050406030204" pitchFamily="18" charset="0"/>
                            </a:rPr>
                            <m:t>|</m:t>
                          </m:r>
                        </m:e>
                        <m:sup>
                          <m:r>
                            <a:rPr lang="en-SG" sz="2600" i="1">
                              <a:latin typeface="Cambria Math" panose="02040503050406030204" pitchFamily="18" charset="0"/>
                            </a:rPr>
                            <m:t>2</m:t>
                          </m:r>
                        </m:sup>
                      </m:sSup>
                      <m:r>
                        <a:rPr lang="en-SG" sz="2600" i="1">
                          <a:latin typeface="Cambria Math" panose="02040503050406030204" pitchFamily="18" charset="0"/>
                        </a:rPr>
                        <m:t>}</m:t>
                      </m:r>
                    </m:oMath>
                  </m:oMathPara>
                </a14:m>
                <a:endParaRPr lang="en-SG" sz="2600" dirty="0">
                  <a:latin typeface="Arial" panose="020B0604020202020204" pitchFamily="34" charset="0"/>
                  <a:cs typeface="Arial" panose="020B0604020202020204" pitchFamily="34" charset="0"/>
                </a:endParaRPr>
              </a:p>
              <a:p>
                <a:r>
                  <a:rPr lang="en-SG" sz="2600" dirty="0" smtClean="0">
                    <a:latin typeface="Arial" panose="020B0604020202020204" pitchFamily="34" charset="0"/>
                    <a:cs typeface="Arial" panose="020B0604020202020204" pitchFamily="34" charset="0"/>
                  </a:rPr>
                  <a:t>for </a:t>
                </a:r>
                <a:r>
                  <a:rPr lang="en-SG" sz="2600" dirty="0">
                    <a:latin typeface="Arial" panose="020B0604020202020204" pitchFamily="34" charset="0"/>
                    <a:cs typeface="Arial" panose="020B0604020202020204" pitchFamily="34" charset="0"/>
                  </a:rPr>
                  <a:t>every choice of </a:t>
                </a:r>
                <a14:m>
                  <m:oMath xmlns:m="http://schemas.openxmlformats.org/officeDocument/2006/math">
                    <m:r>
                      <a:rPr lang="en-SG" sz="2600" i="1">
                        <a:latin typeface="Cambria Math" panose="02040503050406030204" pitchFamily="18" charset="0"/>
                      </a:rPr>
                      <m:t>𝜇</m:t>
                    </m:r>
                  </m:oMath>
                </a14:m>
                <a:r>
                  <a:rPr lang="en-SG" sz="2600" dirty="0">
                    <a:latin typeface="Arial" panose="020B0604020202020204" pitchFamily="34" charset="0"/>
                    <a:cs typeface="Arial" panose="020B0604020202020204" pitchFamily="34" charset="0"/>
                  </a:rPr>
                  <a:t>. </a:t>
                </a:r>
              </a:p>
              <a:p>
                <a:endParaRPr lang="en-SG" sz="2600" dirty="0" smtClean="0">
                  <a:latin typeface="Arial" panose="020B0604020202020204" pitchFamily="34" charset="0"/>
                  <a:cs typeface="Arial" panose="020B0604020202020204" pitchFamily="34" charset="0"/>
                </a:endParaRPr>
              </a:p>
              <a:p>
                <a:r>
                  <a:rPr lang="en-SG" sz="2600" b="1" u="sng" dirty="0" err="1" smtClean="0">
                    <a:latin typeface="Arial" panose="020B0604020202020204" pitchFamily="34" charset="0"/>
                    <a:cs typeface="Arial" panose="020B0604020202020204" pitchFamily="34" charset="0"/>
                  </a:rPr>
                  <a:t>Minwise</a:t>
                </a:r>
                <a:r>
                  <a:rPr lang="en-SG" sz="2600" b="1" u="sng" dirty="0" smtClean="0">
                    <a:latin typeface="Arial" panose="020B0604020202020204" pitchFamily="34" charset="0"/>
                    <a:cs typeface="Arial" panose="020B0604020202020204" pitchFamily="34" charset="0"/>
                  </a:rPr>
                  <a:t> Hashing and b-Bit </a:t>
                </a:r>
                <a:r>
                  <a:rPr lang="en-SG" sz="2600" b="1" u="sng" dirty="0" err="1" smtClean="0">
                    <a:latin typeface="Arial" panose="020B0604020202020204" pitchFamily="34" charset="0"/>
                    <a:cs typeface="Arial" panose="020B0604020202020204" pitchFamily="34" charset="0"/>
                  </a:rPr>
                  <a:t>Minwise</a:t>
                </a:r>
                <a:r>
                  <a:rPr lang="en-SG" sz="2600" b="1" u="sng" dirty="0" smtClean="0">
                    <a:latin typeface="Arial" panose="020B0604020202020204" pitchFamily="34" charset="0"/>
                    <a:cs typeface="Arial" panose="020B0604020202020204" pitchFamily="34" charset="0"/>
                  </a:rPr>
                  <a:t> Hashing</a:t>
                </a:r>
              </a:p>
              <a:p>
                <a:endParaRPr lang="en-SG" sz="2600" dirty="0">
                  <a:latin typeface="Arial" panose="020B0604020202020204" pitchFamily="34" charset="0"/>
                  <a:cs typeface="Arial" panose="020B0604020202020204" pitchFamily="34" charset="0"/>
                </a:endParaRPr>
              </a:p>
              <a:p>
                <a:r>
                  <a:rPr lang="en-SG" sz="2600" dirty="0" smtClean="0">
                    <a:latin typeface="Arial" panose="020B0604020202020204" pitchFamily="34" charset="0"/>
                    <a:cs typeface="Arial" panose="020B0604020202020204" pitchFamily="34" charset="0"/>
                  </a:rPr>
                  <a:t>Given </a:t>
                </a:r>
                <a:r>
                  <a:rPr lang="en-SG" sz="2600" dirty="0">
                    <a:latin typeface="Arial" panose="020B0604020202020204" pitchFamily="34" charset="0"/>
                    <a:cs typeface="Arial" panose="020B0604020202020204" pitchFamily="34" charset="0"/>
                  </a:rPr>
                  <a:t>two sets</a:t>
                </a:r>
                <a14:m>
                  <m:oMath xmlns:m="http://schemas.openxmlformats.org/officeDocument/2006/math">
                    <m:sSub>
                      <m:sSubPr>
                        <m:ctrlPr>
                          <a:rPr lang="en-SG" sz="2600" i="1">
                            <a:latin typeface="Cambria Math" panose="02040503050406030204" pitchFamily="18" charset="0"/>
                          </a:rPr>
                        </m:ctrlPr>
                      </m:sSubPr>
                      <m:e>
                        <m:r>
                          <a:rPr lang="en-US" sz="2600" b="0" i="1" smtClean="0">
                            <a:latin typeface="Cambria Math" panose="02040503050406030204" pitchFamily="18" charset="0"/>
                          </a:rPr>
                          <m:t> </m:t>
                        </m:r>
                        <m:r>
                          <a:rPr lang="en-SG" sz="2600" i="1">
                            <a:latin typeface="Cambria Math" panose="02040503050406030204" pitchFamily="18" charset="0"/>
                          </a:rPr>
                          <m:t>𝑆</m:t>
                        </m:r>
                      </m:e>
                      <m:sub>
                        <m:r>
                          <a:rPr lang="en-SG" sz="2600" i="1">
                            <a:latin typeface="Cambria Math" panose="02040503050406030204" pitchFamily="18" charset="0"/>
                          </a:rPr>
                          <m:t>1</m:t>
                        </m:r>
                      </m:sub>
                    </m:sSub>
                    <m:r>
                      <a:rPr lang="en-SG" sz="2600" i="1">
                        <a:latin typeface="Cambria Math" panose="02040503050406030204" pitchFamily="18" charset="0"/>
                      </a:rPr>
                      <m:t>, </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en-SG" sz="2600" i="1">
                            <a:latin typeface="Cambria Math" panose="02040503050406030204" pitchFamily="18" charset="0"/>
                          </a:rPr>
                          <m:t>2</m:t>
                        </m:r>
                      </m:sub>
                    </m:sSub>
                    <m:r>
                      <a:rPr lang="en-SG" sz="2600" i="1">
                        <a:latin typeface="Cambria Math" panose="02040503050406030204" pitchFamily="18" charset="0"/>
                      </a:rPr>
                      <m:t> ⊆</m:t>
                    </m:r>
                    <m:r>
                      <m:rPr>
                        <m:nor/>
                      </m:rPr>
                      <a:rPr lang="en-SG" sz="2600">
                        <a:latin typeface="Arial" panose="020B0604020202020204" pitchFamily="34" charset="0"/>
                        <a:cs typeface="Arial" panose="020B0604020202020204" pitchFamily="34" charset="0"/>
                      </a:rPr>
                      <m:t>Ω</m:t>
                    </m:r>
                    <m:r>
                      <a:rPr lang="en-SG" sz="2600" i="1">
                        <a:latin typeface="Cambria Math" panose="02040503050406030204" pitchFamily="18" charset="0"/>
                      </a:rPr>
                      <m:t>=</m:t>
                    </m:r>
                    <m:d>
                      <m:dPr>
                        <m:begChr m:val="{"/>
                        <m:endChr m:val="}"/>
                        <m:ctrlPr>
                          <a:rPr lang="en-SG" sz="2600" i="1">
                            <a:latin typeface="Cambria Math" panose="02040503050406030204" pitchFamily="18" charset="0"/>
                          </a:rPr>
                        </m:ctrlPr>
                      </m:dPr>
                      <m:e>
                        <m:r>
                          <a:rPr lang="en-SG" sz="2600" i="1">
                            <a:latin typeface="Cambria Math" panose="02040503050406030204" pitchFamily="18" charset="0"/>
                          </a:rPr>
                          <m:t>0, 1, 2, ..., </m:t>
                        </m:r>
                        <m:r>
                          <a:rPr lang="en-SG" sz="2600" i="1">
                            <a:latin typeface="Cambria Math" panose="02040503050406030204" pitchFamily="18" charset="0"/>
                          </a:rPr>
                          <m:t>𝐷</m:t>
                        </m:r>
                        <m:r>
                          <a:rPr lang="en-SG" sz="2600" i="1">
                            <a:latin typeface="Cambria Math" panose="02040503050406030204" pitchFamily="18" charset="0"/>
                          </a:rPr>
                          <m:t>−1</m:t>
                        </m:r>
                      </m:e>
                    </m:d>
                    <m:r>
                      <a:rPr lang="en-SG" sz="2600" i="1">
                        <a:latin typeface="Cambria Math" panose="02040503050406030204" pitchFamily="18" charset="0"/>
                      </a:rPr>
                      <m:t>,</m:t>
                    </m:r>
                  </m:oMath>
                </a14:m>
                <a:r>
                  <a:rPr lang="en-SG" sz="2600" dirty="0" smtClean="0">
                    <a:latin typeface="Arial" panose="020B0604020202020204" pitchFamily="34" charset="0"/>
                    <a:cs typeface="Arial" panose="020B0604020202020204" pitchFamily="34" charset="0"/>
                  </a:rPr>
                  <a:t> and a permutation </a:t>
                </a:r>
                <a14:m>
                  <m:oMath xmlns:m="http://schemas.openxmlformats.org/officeDocument/2006/math">
                    <m:r>
                      <a:rPr lang="en-SG" sz="2600" i="1">
                        <a:latin typeface="Cambria Math" panose="02040503050406030204" pitchFamily="18" charset="0"/>
                      </a:rPr>
                      <m:t>𝜋</m:t>
                    </m:r>
                    <m:r>
                      <a:rPr lang="en-SG" sz="2600" i="1">
                        <a:latin typeface="Cambria Math" panose="02040503050406030204" pitchFamily="18" charset="0"/>
                      </a:rPr>
                      <m:t>: </m:t>
                    </m:r>
                    <m:r>
                      <m:rPr>
                        <m:nor/>
                      </m:rPr>
                      <a:rPr lang="en-SG" sz="2600">
                        <a:latin typeface="Arial" panose="020B0604020202020204" pitchFamily="34" charset="0"/>
                        <a:cs typeface="Arial" panose="020B0604020202020204" pitchFamily="34" charset="0"/>
                      </a:rPr>
                      <m:t>Ω</m:t>
                    </m:r>
                    <m:r>
                      <a:rPr lang="en-SG" sz="2600" i="1">
                        <a:latin typeface="Cambria Math" panose="02040503050406030204" pitchFamily="18" charset="0"/>
                      </a:rPr>
                      <m:t>→</m:t>
                    </m:r>
                    <m:r>
                      <m:rPr>
                        <m:nor/>
                      </m:rPr>
                      <a:rPr lang="en-SG" sz="2600">
                        <a:latin typeface="Arial" panose="020B0604020202020204" pitchFamily="34" charset="0"/>
                        <a:cs typeface="Arial" panose="020B0604020202020204" pitchFamily="34" charset="0"/>
                      </a:rPr>
                      <m:t>Ω</m:t>
                    </m:r>
                    <m:r>
                      <a:rPr lang="en-SG" sz="2600" i="1">
                        <a:latin typeface="Cambria Math" panose="02040503050406030204" pitchFamily="18" charset="0"/>
                      </a:rPr>
                      <m:t>,</m:t>
                    </m:r>
                  </m:oMath>
                </a14:m>
                <a:endParaRPr lang="en-SG" sz="2600"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m:rPr>
                          <m:nor/>
                        </m:rPr>
                        <a:rPr lang="fr-FR" sz="2600">
                          <a:latin typeface="Arial" panose="020B0604020202020204" pitchFamily="34" charset="0"/>
                          <a:cs typeface="Arial" panose="020B0604020202020204" pitchFamily="34" charset="0"/>
                        </a:rPr>
                        <m:t>Pr</m:t>
                      </m:r>
                      <m:r>
                        <a:rPr lang="fr-FR" sz="2600" i="1">
                          <a:latin typeface="Cambria Math" panose="02040503050406030204" pitchFamily="18" charset="0"/>
                        </a:rPr>
                        <m:t>(</m:t>
                      </m:r>
                      <m:r>
                        <a:rPr lang="en-SG" sz="2600" i="1">
                          <a:latin typeface="Cambria Math" panose="02040503050406030204" pitchFamily="18" charset="0"/>
                        </a:rPr>
                        <m:t>𝑚𝑖𝑛</m:t>
                      </m:r>
                      <m:r>
                        <a:rPr lang="fr-FR" sz="2600" i="1">
                          <a:latin typeface="Cambria Math" panose="02040503050406030204" pitchFamily="18" charset="0"/>
                        </a:rPr>
                        <m:t>(</m:t>
                      </m:r>
                      <m:r>
                        <a:rPr lang="en-SG" sz="2600" i="1">
                          <a:latin typeface="Cambria Math" panose="02040503050406030204" pitchFamily="18" charset="0"/>
                        </a:rPr>
                        <m:t>𝜋</m:t>
                      </m:r>
                      <m:r>
                        <a:rPr lang="fr-FR" sz="2600" i="1">
                          <a:latin typeface="Cambria Math" panose="02040503050406030204" pitchFamily="18" charset="0"/>
                        </a:rPr>
                        <m:t>(</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1</m:t>
                          </m:r>
                        </m:sub>
                      </m:sSub>
                      <m:r>
                        <a:rPr lang="fr-FR" sz="2600" i="1">
                          <a:latin typeface="Cambria Math" panose="02040503050406030204" pitchFamily="18" charset="0"/>
                        </a:rPr>
                        <m:t>)) = </m:t>
                      </m:r>
                      <m:r>
                        <a:rPr lang="en-SG" sz="2600" i="1">
                          <a:latin typeface="Cambria Math" panose="02040503050406030204" pitchFamily="18" charset="0"/>
                        </a:rPr>
                        <m:t>𝑚𝑖𝑛</m:t>
                      </m:r>
                      <m:r>
                        <a:rPr lang="fr-FR" sz="2600" i="1">
                          <a:latin typeface="Cambria Math" panose="02040503050406030204" pitchFamily="18" charset="0"/>
                        </a:rPr>
                        <m:t>(</m:t>
                      </m:r>
                      <m:r>
                        <a:rPr lang="en-SG" sz="2600" i="1">
                          <a:latin typeface="Cambria Math" panose="02040503050406030204" pitchFamily="18" charset="0"/>
                        </a:rPr>
                        <m:t>𝜋</m:t>
                      </m:r>
                      <m:r>
                        <a:rPr lang="fr-FR" sz="2600" i="1">
                          <a:latin typeface="Cambria Math" panose="02040503050406030204" pitchFamily="18" charset="0"/>
                        </a:rPr>
                        <m:t>(</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2</m:t>
                          </m:r>
                        </m:sub>
                      </m:sSub>
                      <m:r>
                        <a:rPr lang="fr-FR" sz="2600" i="1">
                          <a:latin typeface="Cambria Math" panose="02040503050406030204" pitchFamily="18" charset="0"/>
                        </a:rPr>
                        <m:t>))) =</m:t>
                      </m:r>
                      <m:f>
                        <m:fPr>
                          <m:ctrlPr>
                            <a:rPr lang="en-SG" sz="2600" i="1">
                              <a:latin typeface="Cambria Math" panose="02040503050406030204" pitchFamily="18" charset="0"/>
                            </a:rPr>
                          </m:ctrlPr>
                        </m:fPr>
                        <m:num>
                          <m:r>
                            <a:rPr lang="fr-FR" sz="2600" i="1">
                              <a:latin typeface="Cambria Math" panose="02040503050406030204" pitchFamily="18" charset="0"/>
                            </a:rPr>
                            <m:t>|</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1</m:t>
                              </m:r>
                            </m:sub>
                          </m:sSub>
                          <m:r>
                            <a:rPr lang="fr-FR" sz="2600" i="1">
                              <a:latin typeface="Cambria Math" panose="02040503050406030204" pitchFamily="18" charset="0"/>
                            </a:rPr>
                            <m:t> ∩ </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2</m:t>
                              </m:r>
                            </m:sub>
                          </m:sSub>
                          <m:r>
                            <a:rPr lang="fr-FR" sz="2600" i="1">
                              <a:latin typeface="Cambria Math" panose="02040503050406030204" pitchFamily="18" charset="0"/>
                            </a:rPr>
                            <m:t>|</m:t>
                          </m:r>
                        </m:num>
                        <m:den>
                          <m:r>
                            <a:rPr lang="fr-FR" sz="2600" i="1">
                              <a:latin typeface="Cambria Math" panose="02040503050406030204" pitchFamily="18" charset="0"/>
                            </a:rPr>
                            <m:t>|</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1</m:t>
                              </m:r>
                            </m:sub>
                          </m:sSub>
                          <m:r>
                            <a:rPr lang="fr-FR" sz="2600" i="1">
                              <a:latin typeface="Cambria Math" panose="02040503050406030204" pitchFamily="18" charset="0"/>
                            </a:rPr>
                            <m:t> ∪ </m:t>
                          </m:r>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fr-FR" sz="2600" i="1">
                                  <a:latin typeface="Cambria Math" panose="02040503050406030204" pitchFamily="18" charset="0"/>
                                </a:rPr>
                                <m:t>2</m:t>
                              </m:r>
                            </m:sub>
                          </m:sSub>
                          <m:r>
                            <a:rPr lang="fr-FR" sz="2600" i="1">
                              <a:latin typeface="Cambria Math" panose="02040503050406030204" pitchFamily="18" charset="0"/>
                            </a:rPr>
                            <m:t>|</m:t>
                          </m:r>
                        </m:den>
                      </m:f>
                      <m:r>
                        <a:rPr lang="fr-FR" sz="2600" i="1">
                          <a:latin typeface="Cambria Math" panose="02040503050406030204" pitchFamily="18" charset="0"/>
                        </a:rPr>
                        <m:t>= </m:t>
                      </m:r>
                      <m:r>
                        <a:rPr lang="en-SG" sz="2600" i="1">
                          <a:latin typeface="Cambria Math" panose="02040503050406030204" pitchFamily="18" charset="0"/>
                        </a:rPr>
                        <m:t>𝑅</m:t>
                      </m:r>
                    </m:oMath>
                  </m:oMathPara>
                </a14:m>
                <a:endParaRPr lang="en-SG"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Where R is the resemblance or </a:t>
                </a:r>
                <a:r>
                  <a:rPr lang="en-SG" sz="2600" dirty="0" err="1">
                    <a:latin typeface="Arial" panose="020B0604020202020204" pitchFamily="34" charset="0"/>
                    <a:cs typeface="Arial" panose="020B0604020202020204" pitchFamily="34" charset="0"/>
                  </a:rPr>
                  <a:t>Jaccard</a:t>
                </a:r>
                <a:r>
                  <a:rPr lang="en-SG" sz="2600" dirty="0">
                    <a:latin typeface="Arial" panose="020B0604020202020204" pitchFamily="34" charset="0"/>
                    <a:cs typeface="Arial" panose="020B0604020202020204" pitchFamily="34" charset="0"/>
                  </a:rPr>
                  <a:t> similarity between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en-SG" sz="2600" i="1">
                            <a:latin typeface="Cambria Math" panose="02040503050406030204" pitchFamily="18" charset="0"/>
                          </a:rPr>
                          <m:t>1</m:t>
                        </m:r>
                      </m:sub>
                    </m:sSub>
                  </m:oMath>
                </a14:m>
                <a:r>
                  <a:rPr lang="en-SG" sz="2600" dirty="0">
                    <a:latin typeface="Arial" panose="020B0604020202020204" pitchFamily="34" charset="0"/>
                    <a:cs typeface="Arial" panose="020B0604020202020204" pitchFamily="34" charset="0"/>
                  </a:rPr>
                  <a:t> and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en-SG" sz="2600" i="1">
                            <a:latin typeface="Cambria Math" panose="02040503050406030204" pitchFamily="18" charset="0"/>
                          </a:rPr>
                          <m:t>2</m:t>
                        </m:r>
                      </m:sub>
                    </m:sSub>
                  </m:oMath>
                </a14:m>
                <a:r>
                  <a:rPr lang="en-SG" sz="2600" dirty="0">
                    <a:latin typeface="Arial" panose="020B0604020202020204" pitchFamily="34" charset="0"/>
                    <a:cs typeface="Arial" panose="020B0604020202020204" pitchFamily="34" charset="0"/>
                  </a:rPr>
                  <a:t>.</a:t>
                </a:r>
              </a:p>
              <a:p>
                <a:r>
                  <a:rPr lang="en-SG" sz="2600" dirty="0">
                    <a:latin typeface="Arial" panose="020B0604020202020204" pitchFamily="34" charset="0"/>
                    <a:cs typeface="Arial" panose="020B0604020202020204" pitchFamily="34" charset="0"/>
                  </a:rPr>
                  <a:t>After</a:t>
                </a:r>
                <a14:m>
                  <m:oMath xmlns:m="http://schemas.openxmlformats.org/officeDocument/2006/math">
                    <m:r>
                      <a:rPr lang="en-SG" sz="2600" i="1">
                        <a:latin typeface="Cambria Math" panose="02040503050406030204" pitchFamily="18" charset="0"/>
                      </a:rPr>
                      <m:t> </m:t>
                    </m:r>
                    <m:r>
                      <a:rPr lang="en-SG" sz="2600" i="1">
                        <a:latin typeface="Cambria Math" panose="02040503050406030204" pitchFamily="18" charset="0"/>
                      </a:rPr>
                      <m:t>𝑘</m:t>
                    </m:r>
                  </m:oMath>
                </a14:m>
                <a:r>
                  <a:rPr lang="en-SG" sz="2600" dirty="0">
                    <a:latin typeface="Arial" panose="020B0604020202020204" pitchFamily="34" charset="0"/>
                    <a:cs typeface="Arial" panose="020B0604020202020204" pitchFamily="34" charset="0"/>
                  </a:rPr>
                  <a:t>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independent permutations,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𝜋</m:t>
                        </m:r>
                      </m:e>
                      <m:sub>
                        <m:r>
                          <a:rPr lang="en-SG" sz="2600" i="1">
                            <a:latin typeface="Cambria Math" panose="02040503050406030204" pitchFamily="18" charset="0"/>
                          </a:rPr>
                          <m:t>1, </m:t>
                        </m:r>
                      </m:sub>
                    </m:sSub>
                    <m:sSub>
                      <m:sSubPr>
                        <m:ctrlPr>
                          <a:rPr lang="en-SG" sz="2600" i="1">
                            <a:latin typeface="Cambria Math" panose="02040503050406030204" pitchFamily="18" charset="0"/>
                          </a:rPr>
                        </m:ctrlPr>
                      </m:sSubPr>
                      <m:e>
                        <m:r>
                          <a:rPr lang="en-SG" sz="2600" i="1">
                            <a:latin typeface="Cambria Math" panose="02040503050406030204" pitchFamily="18" charset="0"/>
                          </a:rPr>
                          <m:t>𝜋</m:t>
                        </m:r>
                      </m:e>
                      <m:sub>
                        <m:r>
                          <a:rPr lang="en-SG" sz="2600" i="1">
                            <a:latin typeface="Cambria Math" panose="02040503050406030204" pitchFamily="18" charset="0"/>
                          </a:rPr>
                          <m:t>2, </m:t>
                        </m:r>
                      </m:sub>
                    </m:sSub>
                    <m:r>
                      <a:rPr lang="en-SG" sz="2600" i="1">
                        <a:latin typeface="Cambria Math" panose="02040503050406030204" pitchFamily="18" charset="0"/>
                      </a:rPr>
                      <m:t>..., </m:t>
                    </m:r>
                    <m:sSub>
                      <m:sSubPr>
                        <m:ctrlPr>
                          <a:rPr lang="en-SG" sz="2600" i="1">
                            <a:latin typeface="Cambria Math" panose="02040503050406030204" pitchFamily="18" charset="0"/>
                          </a:rPr>
                        </m:ctrlPr>
                      </m:sSubPr>
                      <m:e>
                        <m:r>
                          <a:rPr lang="en-SG" sz="2600" i="1">
                            <a:latin typeface="Cambria Math" panose="02040503050406030204" pitchFamily="18" charset="0"/>
                          </a:rPr>
                          <m:t>𝜋</m:t>
                        </m:r>
                      </m:e>
                      <m:sub>
                        <m:r>
                          <a:rPr lang="en-SG" sz="2600" i="1">
                            <a:latin typeface="Cambria Math" panose="02040503050406030204" pitchFamily="18" charset="0"/>
                          </a:rPr>
                          <m:t>𝑘</m:t>
                        </m:r>
                        <m:r>
                          <a:rPr lang="en-SG" sz="2600" i="1">
                            <a:latin typeface="Cambria Math" panose="02040503050406030204" pitchFamily="18" charset="0"/>
                          </a:rPr>
                          <m:t>, </m:t>
                        </m:r>
                      </m:sub>
                    </m:sSub>
                  </m:oMath>
                </a14:m>
                <a:r>
                  <a:rPr lang="en-SG" sz="2600" dirty="0">
                    <a:latin typeface="Arial" panose="020B0604020202020204" pitchFamily="34" charset="0"/>
                    <a:cs typeface="Arial" panose="020B0604020202020204" pitchFamily="34" charset="0"/>
                  </a:rPr>
                  <a:t> one can estimate </a:t>
                </a:r>
                <a14:m>
                  <m:oMath xmlns:m="http://schemas.openxmlformats.org/officeDocument/2006/math">
                    <m:r>
                      <a:rPr lang="en-SG" sz="2600" i="1">
                        <a:latin typeface="Cambria Math" panose="02040503050406030204" pitchFamily="18" charset="0"/>
                      </a:rPr>
                      <m:t>𝑅</m:t>
                    </m:r>
                  </m:oMath>
                </a14:m>
                <a:r>
                  <a:rPr lang="en-SG" sz="2600" dirty="0">
                    <a:latin typeface="Arial" panose="020B0604020202020204" pitchFamily="34" charset="0"/>
                    <a:cs typeface="Arial" panose="020B0604020202020204" pitchFamily="34" charset="0"/>
                  </a:rPr>
                  <a:t> without bias, as a binomial </a:t>
                </a:r>
                <a:r>
                  <a:rPr lang="en-SG" sz="2600" dirty="0" smtClean="0">
                    <a:latin typeface="Arial" panose="020B0604020202020204" pitchFamily="34" charset="0"/>
                    <a:cs typeface="Arial" panose="020B0604020202020204" pitchFamily="34" charset="0"/>
                  </a:rPr>
                  <a:t>probability</a:t>
                </a:r>
              </a:p>
              <a:p>
                <a:pPr lvl="1"/>
                <a:r>
                  <a:rPr lang="en-SG" sz="2600" dirty="0" smtClean="0">
                    <a:latin typeface="Arial" panose="020B0604020202020204" pitchFamily="34" charset="0"/>
                    <a:cs typeface="Arial" panose="020B0604020202020204" pitchFamily="34" charset="0"/>
                  </a:rPr>
                  <a:t>	 </a:t>
                </a:r>
                <a14:m>
                  <m:oMath xmlns:m="http://schemas.openxmlformats.org/officeDocument/2006/math">
                    <m:sSub>
                      <m:sSubPr>
                        <m:ctrlPr>
                          <a:rPr lang="en-SG" sz="2600" i="1" smtClean="0">
                            <a:latin typeface="Cambria Math" panose="02040503050406030204" pitchFamily="18" charset="0"/>
                          </a:rPr>
                        </m:ctrlPr>
                      </m:sSubPr>
                      <m:e>
                        <m:acc>
                          <m:accPr>
                            <m:chr m:val="̂"/>
                            <m:ctrlPr>
                              <a:rPr lang="en-SG" sz="2600" i="1">
                                <a:latin typeface="Cambria Math" panose="02040503050406030204" pitchFamily="18" charset="0"/>
                              </a:rPr>
                            </m:ctrlPr>
                          </m:accPr>
                          <m:e>
                            <m:r>
                              <a:rPr lang="en-SG" sz="2600" i="1">
                                <a:latin typeface="Cambria Math" panose="02040503050406030204" pitchFamily="18" charset="0"/>
                              </a:rPr>
                              <m:t>𝑅</m:t>
                            </m:r>
                          </m:e>
                        </m:acc>
                      </m:e>
                      <m:sub>
                        <m:r>
                          <a:rPr lang="en-SG" sz="2600" i="1">
                            <a:latin typeface="Cambria Math" panose="02040503050406030204" pitchFamily="18" charset="0"/>
                          </a:rPr>
                          <m:t>𝑀</m:t>
                        </m:r>
                      </m:sub>
                    </m:sSub>
                    <m:r>
                      <a:rPr lang="en-SG" sz="2600" i="1">
                        <a:latin typeface="Cambria Math" panose="02040503050406030204" pitchFamily="18" charset="0"/>
                      </a:rPr>
                      <m:t>= </m:t>
                    </m:r>
                    <m:f>
                      <m:fPr>
                        <m:ctrlPr>
                          <a:rPr lang="en-SG" sz="2600" i="1">
                            <a:latin typeface="Cambria Math" panose="02040503050406030204" pitchFamily="18" charset="0"/>
                          </a:rPr>
                        </m:ctrlPr>
                      </m:fPr>
                      <m:num>
                        <m:r>
                          <a:rPr lang="en-SG" sz="2600" i="1">
                            <a:latin typeface="Cambria Math" panose="02040503050406030204" pitchFamily="18" charset="0"/>
                          </a:rPr>
                          <m:t>1</m:t>
                        </m:r>
                      </m:num>
                      <m:den>
                        <m:r>
                          <a:rPr lang="en-SG" sz="2600" i="1">
                            <a:latin typeface="Cambria Math" panose="02040503050406030204" pitchFamily="18" charset="0"/>
                          </a:rPr>
                          <m:t>𝑘</m:t>
                        </m:r>
                      </m:den>
                    </m:f>
                    <m:nary>
                      <m:naryPr>
                        <m:chr m:val="∑"/>
                        <m:ctrlPr>
                          <a:rPr lang="en-SG" sz="2600" i="1">
                            <a:latin typeface="Cambria Math" panose="02040503050406030204" pitchFamily="18" charset="0"/>
                          </a:rPr>
                        </m:ctrlPr>
                      </m:naryPr>
                      <m:sub>
                        <m:r>
                          <a:rPr lang="en-SG" sz="2600" i="1">
                            <a:latin typeface="Cambria Math" panose="02040503050406030204" pitchFamily="18" charset="0"/>
                          </a:rPr>
                          <m:t>𝑗</m:t>
                        </m:r>
                        <m:r>
                          <a:rPr lang="en-SG" sz="2600" i="1">
                            <a:latin typeface="Cambria Math" panose="02040503050406030204" pitchFamily="18" charset="0"/>
                          </a:rPr>
                          <m:t>=1</m:t>
                        </m:r>
                      </m:sub>
                      <m:sup>
                        <m:r>
                          <a:rPr lang="en-SG" sz="2600" i="1">
                            <a:latin typeface="Cambria Math" panose="02040503050406030204" pitchFamily="18" charset="0"/>
                          </a:rPr>
                          <m:t>𝑘</m:t>
                        </m:r>
                      </m:sup>
                      <m:e>
                        <m:r>
                          <a:rPr lang="en-SG" sz="2600" i="1">
                            <a:latin typeface="Cambria Math" panose="02040503050406030204" pitchFamily="18" charset="0"/>
                          </a:rPr>
                          <m:t>1</m:t>
                        </m:r>
                      </m:e>
                    </m:nary>
                    <m:d>
                      <m:dPr>
                        <m:begChr m:val="{"/>
                        <m:endChr m:val="}"/>
                        <m:ctrlPr>
                          <a:rPr lang="en-SG" sz="2600" i="1">
                            <a:latin typeface="Cambria Math" panose="02040503050406030204" pitchFamily="18" charset="0"/>
                          </a:rPr>
                        </m:ctrlPr>
                      </m:dPr>
                      <m:e>
                        <m:r>
                          <a:rPr lang="en-SG" sz="2600" i="1">
                            <a:latin typeface="Cambria Math" panose="02040503050406030204" pitchFamily="18" charset="0"/>
                          </a:rPr>
                          <m:t>𝑚𝑖𝑛</m:t>
                        </m:r>
                        <m:d>
                          <m:dPr>
                            <m:ctrlPr>
                              <a:rPr lang="en-SG" sz="2600" i="1">
                                <a:latin typeface="Cambria Math" panose="02040503050406030204" pitchFamily="18" charset="0"/>
                              </a:rPr>
                            </m:ctrlPr>
                          </m:dPr>
                          <m:e>
                            <m:sSub>
                              <m:sSubPr>
                                <m:ctrlPr>
                                  <a:rPr lang="en-SG" sz="2600" i="1">
                                    <a:latin typeface="Cambria Math" panose="02040503050406030204" pitchFamily="18" charset="0"/>
                                  </a:rPr>
                                </m:ctrlPr>
                              </m:sSubPr>
                              <m:e>
                                <m:r>
                                  <a:rPr lang="en-SG" sz="2600" i="1">
                                    <a:latin typeface="Cambria Math" panose="02040503050406030204" pitchFamily="18" charset="0"/>
                                  </a:rPr>
                                  <m:t>𝜋</m:t>
                                </m:r>
                              </m:e>
                              <m:sub>
                                <m:r>
                                  <a:rPr lang="en-SG" sz="2600" i="1">
                                    <a:latin typeface="Cambria Math" panose="02040503050406030204" pitchFamily="18" charset="0"/>
                                  </a:rPr>
                                  <m:t>𝑗</m:t>
                                </m:r>
                              </m:sub>
                            </m:sSub>
                            <m:d>
                              <m:dPr>
                                <m:ctrlPr>
                                  <a:rPr lang="en-SG" sz="2600" i="1">
                                    <a:latin typeface="Cambria Math" panose="02040503050406030204" pitchFamily="18" charset="0"/>
                                  </a:rPr>
                                </m:ctrlPr>
                              </m:dPr>
                              <m:e>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en-SG" sz="2600" i="1">
                                        <a:latin typeface="Cambria Math" panose="02040503050406030204" pitchFamily="18" charset="0"/>
                                      </a:rPr>
                                      <m:t>1</m:t>
                                    </m:r>
                                  </m:sub>
                                </m:sSub>
                              </m:e>
                            </m:d>
                          </m:e>
                        </m:d>
                        <m:r>
                          <a:rPr lang="en-SG" sz="2600" i="1">
                            <a:latin typeface="Cambria Math" panose="02040503050406030204" pitchFamily="18" charset="0"/>
                          </a:rPr>
                          <m:t>=</m:t>
                        </m:r>
                        <m:r>
                          <a:rPr lang="en-SG" sz="2600" i="1">
                            <a:latin typeface="Cambria Math" panose="02040503050406030204" pitchFamily="18" charset="0"/>
                          </a:rPr>
                          <m:t>𝑚𝑖𝑛</m:t>
                        </m:r>
                        <m:d>
                          <m:dPr>
                            <m:ctrlPr>
                              <a:rPr lang="en-SG" sz="2600" i="1">
                                <a:latin typeface="Cambria Math" panose="02040503050406030204" pitchFamily="18" charset="0"/>
                              </a:rPr>
                            </m:ctrlPr>
                          </m:dPr>
                          <m:e>
                            <m:sSub>
                              <m:sSubPr>
                                <m:ctrlPr>
                                  <a:rPr lang="en-SG" sz="2600" i="1">
                                    <a:latin typeface="Cambria Math" panose="02040503050406030204" pitchFamily="18" charset="0"/>
                                  </a:rPr>
                                </m:ctrlPr>
                              </m:sSubPr>
                              <m:e>
                                <m:r>
                                  <a:rPr lang="en-SG" sz="2600" i="1">
                                    <a:latin typeface="Cambria Math" panose="02040503050406030204" pitchFamily="18" charset="0"/>
                                  </a:rPr>
                                  <m:t>𝜋</m:t>
                                </m:r>
                              </m:e>
                              <m:sub>
                                <m:r>
                                  <a:rPr lang="en-SG" sz="2600" i="1">
                                    <a:latin typeface="Cambria Math" panose="02040503050406030204" pitchFamily="18" charset="0"/>
                                  </a:rPr>
                                  <m:t>𝑗</m:t>
                                </m:r>
                              </m:sub>
                            </m:sSub>
                            <m:d>
                              <m:dPr>
                                <m:ctrlPr>
                                  <a:rPr lang="en-SG" sz="2600" i="1">
                                    <a:latin typeface="Cambria Math" panose="02040503050406030204" pitchFamily="18" charset="0"/>
                                  </a:rPr>
                                </m:ctrlPr>
                              </m:dPr>
                              <m:e>
                                <m:sSub>
                                  <m:sSubPr>
                                    <m:ctrlPr>
                                      <a:rPr lang="en-SG" sz="2600" i="1">
                                        <a:latin typeface="Cambria Math" panose="02040503050406030204" pitchFamily="18" charset="0"/>
                                      </a:rPr>
                                    </m:ctrlPr>
                                  </m:sSubPr>
                                  <m:e>
                                    <m:r>
                                      <a:rPr lang="en-SG" sz="2600" i="1">
                                        <a:latin typeface="Cambria Math" panose="02040503050406030204" pitchFamily="18" charset="0"/>
                                      </a:rPr>
                                      <m:t>𝑆</m:t>
                                    </m:r>
                                  </m:e>
                                  <m:sub>
                                    <m:r>
                                      <a:rPr lang="en-SG" sz="2600" i="1">
                                        <a:latin typeface="Cambria Math" panose="02040503050406030204" pitchFamily="18" charset="0"/>
                                      </a:rPr>
                                      <m:t>2</m:t>
                                    </m:r>
                                  </m:sub>
                                </m:sSub>
                              </m:e>
                            </m:d>
                          </m:e>
                        </m:d>
                      </m:e>
                    </m:d>
                  </m:oMath>
                </a14:m>
                <a:endParaRPr lang="en-SG"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By only storing the lowest b bits of each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hashed value (e.g., b = 1 or 2), b-bit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hashing can gain substantial advantages in terms of computational efficiency and storage </a:t>
                </a:r>
                <a:r>
                  <a:rPr lang="en-SG" sz="2600" dirty="0" smtClean="0">
                    <a:latin typeface="Arial" panose="020B0604020202020204" pitchFamily="34" charset="0"/>
                    <a:cs typeface="Arial" panose="020B0604020202020204" pitchFamily="34" charset="0"/>
                  </a:rPr>
                  <a:t>space.</a:t>
                </a:r>
              </a:p>
              <a:p>
                <a:endParaRPr lang="en-US" sz="2600" dirty="0">
                  <a:latin typeface="Arial" panose="020B0604020202020204" pitchFamily="34" charset="0"/>
                  <a:cs typeface="Arial" panose="020B0604020202020204" pitchFamily="34" charset="0"/>
                </a:endParaRPr>
              </a:p>
              <a:p>
                <a:r>
                  <a:rPr lang="en-US" sz="2600" b="1" u="sng" dirty="0" smtClean="0">
                    <a:latin typeface="Arial" panose="020B0604020202020204" pitchFamily="34" charset="0"/>
                    <a:cs typeface="Arial" panose="020B0604020202020204" pitchFamily="34" charset="0"/>
                  </a:rPr>
                  <a:t>Experiment</a:t>
                </a:r>
              </a:p>
              <a:p>
                <a:endParaRPr lang="en-US"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Our experiment adopted a similar methodology as the Experiment 3 in the landmark b-Bit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Hashing paper by Li and </a:t>
                </a:r>
                <a:r>
                  <a:rPr lang="en-SG" sz="2600" dirty="0" err="1" smtClean="0">
                    <a:latin typeface="Arial" panose="020B0604020202020204" pitchFamily="34" charset="0"/>
                    <a:cs typeface="Arial" panose="020B0604020202020204" pitchFamily="34" charset="0"/>
                  </a:rPr>
                  <a:t>Konig</a:t>
                </a:r>
                <a:r>
                  <a:rPr lang="en-SG" sz="2600" dirty="0" smtClean="0">
                    <a:latin typeface="Arial" panose="020B0604020202020204" pitchFamily="34" charset="0"/>
                    <a:cs typeface="Arial" panose="020B0604020202020204" pitchFamily="34" charset="0"/>
                  </a:rPr>
                  <a:t>.</a:t>
                </a:r>
                <a:endParaRPr lang="en-SG"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 </a:t>
                </a:r>
              </a:p>
              <a:p>
                <a:r>
                  <a:rPr lang="en-SG" sz="2600" dirty="0">
                    <a:latin typeface="Arial" panose="020B0604020202020204" pitchFamily="34" charset="0"/>
                    <a:cs typeface="Arial" panose="020B0604020202020204" pitchFamily="34" charset="0"/>
                  </a:rPr>
                  <a:t>The word dataset used is a collection of the first 1000 documents (499 500 pairs) from the Bag of Words Dataset (KOS) in the UCI Machine Learning </a:t>
                </a:r>
                <a:r>
                  <a:rPr lang="en-SG" sz="2600" dirty="0" smtClean="0">
                    <a:latin typeface="Arial" panose="020B0604020202020204" pitchFamily="34" charset="0"/>
                    <a:cs typeface="Arial" panose="020B0604020202020204" pitchFamily="34" charset="0"/>
                  </a:rPr>
                  <a:t>Repository. </a:t>
                </a:r>
                <a:endParaRPr lang="en-SG"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 </a:t>
                </a:r>
              </a:p>
              <a:p>
                <a:r>
                  <a:rPr lang="en-SG" sz="2600" dirty="0">
                    <a:latin typeface="Arial" panose="020B0604020202020204" pitchFamily="34" charset="0"/>
                    <a:cs typeface="Arial" panose="020B0604020202020204" pitchFamily="34" charset="0"/>
                  </a:rPr>
                  <a:t>We represented each document as a binary vector of size </a:t>
                </a:r>
                <a14:m>
                  <m:oMath xmlns:m="http://schemas.openxmlformats.org/officeDocument/2006/math">
                    <m:r>
                      <a:rPr lang="en-SG" sz="2600" i="1">
                        <a:latin typeface="Cambria Math" panose="02040503050406030204" pitchFamily="18" charset="0"/>
                      </a:rPr>
                      <m:t>𝑤</m:t>
                    </m:r>
                  </m:oMath>
                </a14:m>
                <a:r>
                  <a:rPr lang="en-SG" sz="2600" dirty="0">
                    <a:latin typeface="Arial" panose="020B0604020202020204" pitchFamily="34" charset="0"/>
                    <a:cs typeface="Arial" panose="020B0604020202020204" pitchFamily="34" charset="0"/>
                  </a:rPr>
                  <a:t>, the total number of distinct words in the dataset. For this dataset, </a:t>
                </a:r>
                <a14:m>
                  <m:oMath xmlns:m="http://schemas.openxmlformats.org/officeDocument/2006/math">
                    <m:r>
                      <a:rPr lang="en-SG" sz="2600" i="1">
                        <a:latin typeface="Cambria Math" panose="02040503050406030204" pitchFamily="18" charset="0"/>
                      </a:rPr>
                      <m:t>𝑤</m:t>
                    </m:r>
                    <m:r>
                      <a:rPr lang="en-SG" sz="2600" i="1">
                        <a:latin typeface="Cambria Math" panose="02040503050406030204" pitchFamily="18" charset="0"/>
                      </a:rPr>
                      <m:t> = 6906.</m:t>
                    </m:r>
                  </m:oMath>
                </a14:m>
                <a:r>
                  <a:rPr lang="en-SG" sz="2600" dirty="0">
                    <a:latin typeface="Arial" panose="020B0604020202020204" pitchFamily="34" charset="0"/>
                    <a:cs typeface="Arial" panose="020B0604020202020204" pitchFamily="34" charset="0"/>
                  </a:rPr>
                  <a:t> The </a:t>
                </a:r>
                <a14:m>
                  <m:oMath xmlns:m="http://schemas.openxmlformats.org/officeDocument/2006/math">
                    <m:r>
                      <a:rPr lang="en-SG" sz="2600" i="1">
                        <a:latin typeface="Cambria Math" panose="02040503050406030204" pitchFamily="18" charset="0"/>
                      </a:rPr>
                      <m:t>𝑗</m:t>
                    </m:r>
                  </m:oMath>
                </a14:m>
                <a:r>
                  <a:rPr lang="en-SG" sz="2600" dirty="0">
                    <a:latin typeface="Arial" panose="020B0604020202020204" pitchFamily="34" charset="0"/>
                    <a:cs typeface="Arial" panose="020B0604020202020204" pitchFamily="34" charset="0"/>
                  </a:rPr>
                  <a:t>-</a:t>
                </a:r>
                <a:r>
                  <a:rPr lang="en-SG" sz="2600" dirty="0" err="1">
                    <a:latin typeface="Arial" panose="020B0604020202020204" pitchFamily="34" charset="0"/>
                    <a:cs typeface="Arial" panose="020B0604020202020204" pitchFamily="34" charset="0"/>
                  </a:rPr>
                  <a:t>th</a:t>
                </a:r>
                <a:r>
                  <a:rPr lang="en-SG" sz="2600" dirty="0">
                    <a:latin typeface="Arial" panose="020B0604020202020204" pitchFamily="34" charset="0"/>
                    <a:cs typeface="Arial" panose="020B0604020202020204" pitchFamily="34" charset="0"/>
                  </a:rPr>
                  <a:t> element of the binary vector </a:t>
                </a:r>
                <a14:m>
                  <m:oMath xmlns:m="http://schemas.openxmlformats.org/officeDocument/2006/math">
                    <m:r>
                      <a:rPr lang="en-SG" sz="2600" i="1">
                        <a:latin typeface="Cambria Math" panose="02040503050406030204" pitchFamily="18" charset="0"/>
                      </a:rPr>
                      <m:t>𝑖</m:t>
                    </m:r>
                  </m:oMath>
                </a14:m>
                <a:r>
                  <a:rPr lang="en-SG" sz="2600" dirty="0">
                    <a:latin typeface="Arial" panose="020B0604020202020204" pitchFamily="34" charset="0"/>
                    <a:cs typeface="Arial" panose="020B0604020202020204" pitchFamily="34" charset="0"/>
                  </a:rPr>
                  <a:t>,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𝑋</m:t>
                        </m:r>
                      </m:e>
                      <m:sub>
                        <m:r>
                          <a:rPr lang="en-SG" sz="2600" i="1">
                            <a:latin typeface="Cambria Math" panose="02040503050406030204" pitchFamily="18" charset="0"/>
                          </a:rPr>
                          <m:t>𝑖</m:t>
                        </m:r>
                        <m:r>
                          <a:rPr lang="en-SG" sz="2600" i="1">
                            <a:latin typeface="Cambria Math" panose="02040503050406030204" pitchFamily="18" charset="0"/>
                          </a:rPr>
                          <m:t>,</m:t>
                        </m:r>
                        <m:r>
                          <a:rPr lang="en-SG" sz="2600" i="1">
                            <a:latin typeface="Cambria Math" panose="02040503050406030204" pitchFamily="18" charset="0"/>
                          </a:rPr>
                          <m:t>𝑗</m:t>
                        </m:r>
                      </m:sub>
                    </m:sSub>
                  </m:oMath>
                </a14:m>
                <a:r>
                  <a:rPr lang="en-SG" sz="2600" dirty="0">
                    <a:latin typeface="Arial" panose="020B0604020202020204" pitchFamily="34" charset="0"/>
                    <a:cs typeface="Arial" panose="020B0604020202020204" pitchFamily="34" charset="0"/>
                  </a:rPr>
                  <a:t> will be 1 if the word occurs in the document, and 0 otherwise.</a:t>
                </a:r>
              </a:p>
              <a:p>
                <a:r>
                  <a:rPr lang="en-SG" sz="2600" dirty="0">
                    <a:latin typeface="Arial" panose="020B0604020202020204" pitchFamily="34" charset="0"/>
                    <a:cs typeface="Arial" panose="020B0604020202020204" pitchFamily="34" charset="0"/>
                  </a:rPr>
                  <a:t> </a:t>
                </a:r>
              </a:p>
              <a:p>
                <a:r>
                  <a:rPr lang="en-SG" sz="2600" dirty="0">
                    <a:latin typeface="Arial" panose="020B0604020202020204" pitchFamily="34" charset="0"/>
                    <a:cs typeface="Arial" panose="020B0604020202020204" pitchFamily="34" charset="0"/>
                  </a:rPr>
                  <a:t>We then computed the true pairwise resemblances for all documents in the dataset using the binary vectors and counted the number of pairs with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r>
                          <a:rPr lang="en-SG" sz="2600" i="1">
                            <a:latin typeface="Cambria Math" panose="02040503050406030204" pitchFamily="18" charset="0"/>
                          </a:rPr>
                          <m:t>≥</m:t>
                        </m:r>
                        <m:r>
                          <a:rPr lang="en-SG" sz="2600" i="1">
                            <a:latin typeface="Cambria Math" panose="02040503050406030204" pitchFamily="18" charset="0"/>
                          </a:rPr>
                          <m:t>𝑅</m:t>
                        </m:r>
                      </m:e>
                      <m:sub>
                        <m:r>
                          <a:rPr lang="en-SG" sz="2600" i="1">
                            <a:latin typeface="Cambria Math" panose="02040503050406030204" pitchFamily="18" charset="0"/>
                          </a:rPr>
                          <m:t>0</m:t>
                        </m:r>
                      </m:sub>
                    </m:sSub>
                  </m:oMath>
                </a14:m>
                <a:r>
                  <a:rPr lang="en-SG" sz="2600" dirty="0" smtClean="0">
                    <a:latin typeface="Arial" panose="020B0604020202020204" pitchFamily="34" charset="0"/>
                    <a:cs typeface="Arial" panose="020B0604020202020204" pitchFamily="34" charset="0"/>
                  </a:rPr>
                  <a:t>. There were 4230, 2529, 1020 and  353 document pairs with </a:t>
                </a:r>
                <a14:m>
                  <m:oMath xmlns:m="http://schemas.openxmlformats.org/officeDocument/2006/math">
                    <m:r>
                      <a:rPr lang="en-SG" sz="2600" i="1">
                        <a:latin typeface="Cambria Math" panose="02040503050406030204" pitchFamily="18" charset="0"/>
                      </a:rPr>
                      <m:t>𝑅</m:t>
                    </m:r>
                    <m:r>
                      <a:rPr lang="en-SG" sz="2600" i="1">
                        <a:latin typeface="Cambria Math" panose="02040503050406030204" pitchFamily="18" charset="0"/>
                      </a:rPr>
                      <m:t>≥</m:t>
                    </m:r>
                  </m:oMath>
                </a14:m>
                <a:r>
                  <a:rPr lang="en-SG" sz="2600" dirty="0" smtClean="0">
                    <a:latin typeface="Arial" panose="020B0604020202020204" pitchFamily="34" charset="0"/>
                    <a:cs typeface="Arial" panose="020B0604020202020204" pitchFamily="34" charset="0"/>
                  </a:rPr>
                  <a:t> 0.3, 0.4, 0.5 and 0.6 respectively. </a:t>
                </a:r>
              </a:p>
              <a:p>
                <a:endParaRPr lang="en-US"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We conducted our </a:t>
                </a:r>
                <a:r>
                  <a:rPr lang="en-SG" sz="2600" dirty="0" smtClean="0">
                    <a:latin typeface="Arial" panose="020B0604020202020204" pitchFamily="34" charset="0"/>
                    <a:cs typeface="Arial" panose="020B0604020202020204" pitchFamily="34" charset="0"/>
                  </a:rPr>
                  <a:t>experiment for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r>
                          <a:rPr lang="en-SG" sz="2600" i="1">
                            <a:latin typeface="Cambria Math" panose="02040503050406030204" pitchFamily="18" charset="0"/>
                          </a:rPr>
                          <m:t>≥</m:t>
                        </m:r>
                        <m:r>
                          <a:rPr lang="en-SG" sz="2600" i="1">
                            <a:latin typeface="Cambria Math" panose="02040503050406030204" pitchFamily="18" charset="0"/>
                          </a:rPr>
                          <m:t>𝑅</m:t>
                        </m:r>
                      </m:e>
                      <m:sub>
                        <m:r>
                          <a:rPr lang="en-SG" sz="2600" i="1">
                            <a:latin typeface="Cambria Math" panose="02040503050406030204" pitchFamily="18" charset="0"/>
                          </a:rPr>
                          <m:t>0</m:t>
                        </m:r>
                      </m:sub>
                    </m:sSub>
                    <m:r>
                      <a:rPr lang="en-SG" sz="2600" i="1">
                        <a:latin typeface="Cambria Math" panose="02040503050406030204" pitchFamily="18" charset="0"/>
                      </a:rPr>
                      <m:t>∈{0.30, 0.40, 0.50, 0.60}</m:t>
                    </m:r>
                  </m:oMath>
                </a14:m>
                <a:r>
                  <a:rPr lang="en-SG" sz="2600" dirty="0">
                    <a:latin typeface="Arial" panose="020B0604020202020204" pitchFamily="34" charset="0"/>
                    <a:cs typeface="Arial" panose="020B0604020202020204" pitchFamily="34" charset="0"/>
                  </a:rPr>
                  <a:t>. We ran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to compute the estimate of pairwise resemblances between vectors in </a:t>
                </a:r>
                <a14:m>
                  <m:oMath xmlns:m="http://schemas.openxmlformats.org/officeDocument/2006/math">
                    <m:r>
                      <a:rPr lang="en-SG" sz="2600" i="1">
                        <a:latin typeface="Cambria Math" panose="02040503050406030204" pitchFamily="18" charset="0"/>
                      </a:rPr>
                      <m:t>𝑋</m:t>
                    </m:r>
                  </m:oMath>
                </a14:m>
                <a:r>
                  <a:rPr lang="en-SG" sz="2600" dirty="0">
                    <a:latin typeface="Arial" panose="020B0604020202020204" pitchFamily="34" charset="0"/>
                    <a:cs typeface="Arial" panose="020B0604020202020204" pitchFamily="34" charset="0"/>
                  </a:rPr>
                  <a:t>, represented as a square matrix. We then took the upper triangular portion of this matrix and flattened it to get a vector of </a:t>
                </a:r>
                <a14:m>
                  <m:oMath xmlns:m="http://schemas.openxmlformats.org/officeDocument/2006/math">
                    <m:d>
                      <m:dPr>
                        <m:ctrlPr>
                          <a:rPr lang="en-SG" sz="2600" i="1">
                            <a:latin typeface="Cambria Math" panose="02040503050406030204" pitchFamily="18" charset="0"/>
                          </a:rPr>
                        </m:ctrlPr>
                      </m:dPr>
                      <m:e>
                        <m:f>
                          <m:fPr>
                            <m:type m:val="noBar"/>
                            <m:ctrlPr>
                              <a:rPr lang="en-SG" sz="2600" i="1">
                                <a:latin typeface="Cambria Math" panose="02040503050406030204" pitchFamily="18" charset="0"/>
                              </a:rPr>
                            </m:ctrlPr>
                          </m:fPr>
                          <m:num>
                            <m:r>
                              <a:rPr lang="en-SG" sz="2600" i="1">
                                <a:latin typeface="Cambria Math" panose="02040503050406030204" pitchFamily="18" charset="0"/>
                              </a:rPr>
                              <m:t>𝑁</m:t>
                            </m:r>
                          </m:num>
                          <m:den>
                            <m:r>
                              <a:rPr lang="en-SG" sz="2600" i="1">
                                <a:latin typeface="Cambria Math" panose="02040503050406030204" pitchFamily="18" charset="0"/>
                              </a:rPr>
                              <m:t>2</m:t>
                            </m:r>
                          </m:den>
                        </m:f>
                      </m:e>
                    </m:d>
                  </m:oMath>
                </a14:m>
                <a:r>
                  <a:rPr lang="en-SG" sz="2600" dirty="0">
                    <a:latin typeface="Arial" panose="020B0604020202020204" pitchFamily="34" charset="0"/>
                    <a:cs typeface="Arial" panose="020B0604020202020204" pitchFamily="34" charset="0"/>
                  </a:rPr>
                  <a:t> elements </a:t>
                </a:r>
                <a14:m>
                  <m:oMath xmlns:m="http://schemas.openxmlformats.org/officeDocument/2006/math">
                    <m:r>
                      <a:rPr lang="en-SG" sz="2600" i="1">
                        <a:latin typeface="Cambria Math" panose="02040503050406030204" pitchFamily="18" charset="0"/>
                      </a:rPr>
                      <m:t>𝑟𝑒𝑠</m:t>
                    </m:r>
                  </m:oMath>
                </a14:m>
                <a:r>
                  <a:rPr lang="en-SG" sz="2600" dirty="0">
                    <a:latin typeface="Arial" panose="020B0604020202020204" pitchFamily="34" charset="0"/>
                    <a:cs typeface="Arial" panose="020B0604020202020204" pitchFamily="34" charset="0"/>
                  </a:rPr>
                  <a:t>, representing the list of pairwise resemblances. We then ran James Stein estimation on this vector which shrank the results towards 0, to obtain another vector </a:t>
                </a:r>
                <a14:m>
                  <m:oMath xmlns:m="http://schemas.openxmlformats.org/officeDocument/2006/math">
                    <m:r>
                      <a:rPr lang="en-SG" sz="2600" i="1">
                        <a:latin typeface="Cambria Math" panose="02040503050406030204" pitchFamily="18" charset="0"/>
                      </a:rPr>
                      <m:t>𝑗𝑠𝑟𝑒𝑠</m:t>
                    </m:r>
                  </m:oMath>
                </a14:m>
                <a:r>
                  <a:rPr lang="en-SG" sz="2600" dirty="0">
                    <a:latin typeface="Arial" panose="020B0604020202020204" pitchFamily="34" charset="0"/>
                    <a:cs typeface="Arial" panose="020B0604020202020204" pitchFamily="34" charset="0"/>
                  </a:rPr>
                  <a:t>. </a:t>
                </a:r>
                <a:endParaRPr lang="en-SG" sz="2600" dirty="0" smtClean="0">
                  <a:latin typeface="Arial" panose="020B0604020202020204" pitchFamily="34" charset="0"/>
                  <a:cs typeface="Arial" panose="020B0604020202020204" pitchFamily="34" charset="0"/>
                </a:endParaRPr>
              </a:p>
              <a:p>
                <a:endParaRPr lang="en-SG" sz="2600" dirty="0">
                  <a:latin typeface="Arial" panose="020B0604020202020204" pitchFamily="34" charset="0"/>
                  <a:cs typeface="Arial" panose="020B0604020202020204" pitchFamily="34" charset="0"/>
                </a:endParaRPr>
              </a:p>
              <a:p>
                <a:r>
                  <a:rPr lang="en-SG" sz="2600" dirty="0">
                    <a:latin typeface="Arial" panose="020B0604020202020204" pitchFamily="34" charset="0"/>
                    <a:cs typeface="Arial" panose="020B0604020202020204" pitchFamily="34" charset="0"/>
                  </a:rPr>
                  <a:t>We compared these estimates to the true resemblances by selecting all elements with</a:t>
                </a:r>
                <a14:m>
                  <m:oMath xmlns:m="http://schemas.openxmlformats.org/officeDocument/2006/math">
                    <m:sSub>
                      <m:sSubPr>
                        <m:ctrlPr>
                          <a:rPr lang="en-SG" sz="2600" i="1">
                            <a:latin typeface="Cambria Math" panose="02040503050406030204" pitchFamily="18" charset="0"/>
                          </a:rPr>
                        </m:ctrlPr>
                      </m:sSubPr>
                      <m:e>
                        <m:r>
                          <a:rPr lang="en-US" sz="2600" b="0" i="1" smtClean="0">
                            <a:latin typeface="Cambria Math" panose="02040503050406030204" pitchFamily="18" charset="0"/>
                          </a:rPr>
                          <m:t> </m:t>
                        </m:r>
                        <m:r>
                          <a:rPr lang="en-SG" sz="2600" i="1">
                            <a:latin typeface="Cambria Math" panose="02040503050406030204" pitchFamily="18" charset="0"/>
                          </a:rPr>
                          <m:t>𝑅</m:t>
                        </m:r>
                        <m:r>
                          <a:rPr lang="en-SG" sz="2600" i="1">
                            <a:latin typeface="Cambria Math" panose="02040503050406030204" pitchFamily="18" charset="0"/>
                          </a:rPr>
                          <m:t>≥</m:t>
                        </m:r>
                        <m:r>
                          <a:rPr lang="en-SG" sz="2600" i="1">
                            <a:latin typeface="Cambria Math" panose="02040503050406030204" pitchFamily="18" charset="0"/>
                          </a:rPr>
                          <m:t>𝑅</m:t>
                        </m:r>
                      </m:e>
                      <m:sub>
                        <m:r>
                          <a:rPr lang="en-SG" sz="2600" i="1">
                            <a:latin typeface="Cambria Math" panose="02040503050406030204" pitchFamily="18" charset="0"/>
                          </a:rPr>
                          <m:t>0</m:t>
                        </m:r>
                      </m:sub>
                    </m:sSub>
                  </m:oMath>
                </a14:m>
                <a:r>
                  <a:rPr lang="en-SG" sz="2600" dirty="0" smtClean="0">
                    <a:latin typeface="Arial" panose="020B0604020202020204" pitchFamily="34" charset="0"/>
                    <a:cs typeface="Arial" panose="020B0604020202020204" pitchFamily="34" charset="0"/>
                  </a:rPr>
                  <a:t> and </a:t>
                </a:r>
                <a:r>
                  <a:rPr lang="en-SG" sz="2600" dirty="0">
                    <a:latin typeface="Arial" panose="020B0604020202020204" pitchFamily="34" charset="0"/>
                    <a:cs typeface="Arial" panose="020B0604020202020204" pitchFamily="34" charset="0"/>
                  </a:rPr>
                  <a:t>computing the precision and recall of these estimates in identifying pairs with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r>
                          <a:rPr lang="en-SG" sz="2600" i="1">
                            <a:latin typeface="Cambria Math" panose="02040503050406030204" pitchFamily="18" charset="0"/>
                          </a:rPr>
                          <m:t>≥</m:t>
                        </m:r>
                        <m:r>
                          <a:rPr lang="en-SG" sz="2600" i="1">
                            <a:latin typeface="Cambria Math" panose="02040503050406030204" pitchFamily="18" charset="0"/>
                          </a:rPr>
                          <m:t>𝑅</m:t>
                        </m:r>
                      </m:e>
                      <m:sub>
                        <m:r>
                          <a:rPr lang="en-SG" sz="2600" i="1">
                            <a:latin typeface="Cambria Math" panose="02040503050406030204" pitchFamily="18" charset="0"/>
                          </a:rPr>
                          <m:t>0</m:t>
                        </m:r>
                        <m:r>
                          <a:rPr lang="en-US" sz="2600" b="0" i="1" smtClean="0">
                            <a:latin typeface="Cambria Math" panose="02040503050406030204" pitchFamily="18" charset="0"/>
                          </a:rPr>
                          <m:t>. </m:t>
                        </m:r>
                      </m:sub>
                    </m:sSub>
                  </m:oMath>
                </a14:m>
                <a:r>
                  <a:rPr lang="en-SG" sz="2600" dirty="0">
                    <a:latin typeface="Arial" panose="020B0604020202020204" pitchFamily="34" charset="0"/>
                    <a:cs typeface="Arial" panose="020B0604020202020204" pitchFamily="34" charset="0"/>
                  </a:rPr>
                  <a:t>Using the precision and recall, we calculated the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𝐹</m:t>
                        </m:r>
                      </m:e>
                      <m:sub>
                        <m:r>
                          <a:rPr lang="en-SG" sz="2600" i="1">
                            <a:latin typeface="Cambria Math" panose="02040503050406030204" pitchFamily="18" charset="0"/>
                          </a:rPr>
                          <m:t>1</m:t>
                        </m:r>
                      </m:sub>
                    </m:sSub>
                  </m:oMath>
                </a14:m>
                <a:r>
                  <a:rPr lang="en-SG" sz="2600" dirty="0">
                    <a:latin typeface="Arial" panose="020B0604020202020204" pitchFamily="34" charset="0"/>
                    <a:cs typeface="Arial" panose="020B0604020202020204" pitchFamily="34" charset="0"/>
                  </a:rPr>
                  <a:t>-score. We also calculated the mean squared error (MSE) of these estimates with the true resemblance. This was done for </a:t>
                </a:r>
                <a14:m>
                  <m:oMath xmlns:m="http://schemas.openxmlformats.org/officeDocument/2006/math">
                    <m:r>
                      <a:rPr lang="en-SG" sz="2600" i="1">
                        <a:latin typeface="Cambria Math" panose="02040503050406030204" pitchFamily="18" charset="0"/>
                      </a:rPr>
                      <m:t>𝑘</m:t>
                    </m:r>
                    <m:r>
                      <a:rPr lang="en-SG" sz="2600" i="1">
                        <a:latin typeface="Cambria Math" panose="02040503050406030204" pitchFamily="18" charset="0"/>
                      </a:rPr>
                      <m:t>=500</m:t>
                    </m:r>
                  </m:oMath>
                </a14:m>
                <a:r>
                  <a:rPr lang="en-SG" sz="2600" dirty="0">
                    <a:latin typeface="Arial" panose="020B0604020202020204" pitchFamily="34" charset="0"/>
                    <a:cs typeface="Arial" panose="020B0604020202020204" pitchFamily="34" charset="0"/>
                  </a:rPr>
                  <a:t> permutations and averaged over </a:t>
                </a:r>
                <a14:m>
                  <m:oMath xmlns:m="http://schemas.openxmlformats.org/officeDocument/2006/math">
                    <m:r>
                      <a:rPr lang="en-SG" sz="2600" i="1">
                        <a:latin typeface="Cambria Math" panose="02040503050406030204" pitchFamily="18" charset="0"/>
                      </a:rPr>
                      <m:t>100</m:t>
                    </m:r>
                  </m:oMath>
                </a14:m>
                <a:r>
                  <a:rPr lang="en-SG" sz="2600" dirty="0">
                    <a:latin typeface="Arial" panose="020B0604020202020204" pitchFamily="34" charset="0"/>
                    <a:cs typeface="Arial" panose="020B0604020202020204" pitchFamily="34" charset="0"/>
                  </a:rPr>
                  <a:t> iterations</a:t>
                </a:r>
                <a:r>
                  <a:rPr lang="en-SG" sz="2600" dirty="0" smtClean="0">
                    <a:latin typeface="Arial" panose="020B0604020202020204" pitchFamily="34" charset="0"/>
                    <a:cs typeface="Arial" panose="020B0604020202020204" pitchFamily="34" charset="0"/>
                  </a:rPr>
                  <a:t>. We </a:t>
                </a:r>
                <a:r>
                  <a:rPr lang="en-SG" sz="2600" dirty="0">
                    <a:latin typeface="Arial" panose="020B0604020202020204" pitchFamily="34" charset="0"/>
                    <a:cs typeface="Arial" panose="020B0604020202020204" pitchFamily="34" charset="0"/>
                  </a:rPr>
                  <a:t>computed the precision, recall,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𝐹</m:t>
                        </m:r>
                      </m:e>
                      <m:sub>
                        <m:r>
                          <a:rPr lang="en-SG" sz="2600" i="1">
                            <a:latin typeface="Cambria Math" panose="02040503050406030204" pitchFamily="18" charset="0"/>
                          </a:rPr>
                          <m:t>1</m:t>
                        </m:r>
                      </m:sub>
                    </m:sSub>
                  </m:oMath>
                </a14:m>
                <a:r>
                  <a:rPr lang="en-SG" sz="2600" dirty="0">
                    <a:latin typeface="Arial" panose="020B0604020202020204" pitchFamily="34" charset="0"/>
                    <a:cs typeface="Arial" panose="020B0604020202020204" pitchFamily="34" charset="0"/>
                  </a:rPr>
                  <a:t>-score and MSE at each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e>
                      <m:sub>
                        <m:r>
                          <a:rPr lang="en-SG" sz="2600" i="1">
                            <a:latin typeface="Cambria Math" panose="02040503050406030204" pitchFamily="18" charset="0"/>
                          </a:rPr>
                          <m:t>0</m:t>
                        </m:r>
                      </m:sub>
                    </m:sSub>
                  </m:oMath>
                </a14:m>
                <a:r>
                  <a:rPr lang="en-SG" sz="2600" baseline="-25000" dirty="0">
                    <a:latin typeface="Arial" panose="020B0604020202020204" pitchFamily="34" charset="0"/>
                    <a:cs typeface="Arial" panose="020B0604020202020204" pitchFamily="34" charset="0"/>
                  </a:rPr>
                  <a:t> </a:t>
                </a:r>
                <a:r>
                  <a:rPr lang="en-SG" sz="2600" dirty="0">
                    <a:latin typeface="Arial" panose="020B0604020202020204" pitchFamily="34" charset="0"/>
                    <a:cs typeface="Arial" panose="020B0604020202020204" pitchFamily="34" charset="0"/>
                  </a:rPr>
                  <a:t>value, using </a:t>
                </a:r>
                <a14:m>
                  <m:oMath xmlns:m="http://schemas.openxmlformats.org/officeDocument/2006/math">
                    <m:acc>
                      <m:accPr>
                        <m:chr m:val="̂"/>
                        <m:ctrlPr>
                          <a:rPr lang="en-SG" sz="2600" i="1">
                            <a:latin typeface="Cambria Math" panose="02040503050406030204" pitchFamily="18" charset="0"/>
                          </a:rPr>
                        </m:ctrlPr>
                      </m:accPr>
                      <m:e>
                        <m:r>
                          <a:rPr lang="en-SG" sz="2600" i="1">
                            <a:latin typeface="Cambria Math" panose="02040503050406030204" pitchFamily="18" charset="0"/>
                          </a:rPr>
                          <m:t>𝑅</m:t>
                        </m:r>
                      </m:e>
                    </m:acc>
                  </m:oMath>
                </a14:m>
                <a:r>
                  <a:rPr lang="en-SG" sz="2600" baseline="-25000" dirty="0">
                    <a:latin typeface="Arial" panose="020B0604020202020204" pitchFamily="34" charset="0"/>
                    <a:cs typeface="Arial" panose="020B0604020202020204" pitchFamily="34" charset="0"/>
                  </a:rPr>
                  <a:t>b</a:t>
                </a:r>
                <a:r>
                  <a:rPr lang="en-SG" sz="2600" dirty="0">
                    <a:latin typeface="Arial" panose="020B0604020202020204" pitchFamily="34" charset="0"/>
                    <a:cs typeface="Arial" panose="020B0604020202020204" pitchFamily="34" charset="0"/>
                  </a:rPr>
                  <a:t> with </a:t>
                </a:r>
                <a14:m>
                  <m:oMath xmlns:m="http://schemas.openxmlformats.org/officeDocument/2006/math">
                    <m:r>
                      <a:rPr lang="en-SG" sz="2600" i="1">
                        <a:latin typeface="Cambria Math" panose="02040503050406030204" pitchFamily="18" charset="0"/>
                      </a:rPr>
                      <m:t>𝑏</m:t>
                    </m:r>
                    <m:r>
                      <a:rPr lang="en-SG" sz="2600" i="1">
                        <a:latin typeface="Cambria Math" panose="02040503050406030204" pitchFamily="18" charset="0"/>
                      </a:rPr>
                      <m:t>=1, 2, 3, 4 </m:t>
                    </m:r>
                  </m:oMath>
                </a14:m>
                <a:r>
                  <a:rPr lang="en-SG" sz="2600" dirty="0">
                    <a:latin typeface="Arial" panose="020B0604020202020204" pitchFamily="34" charset="0"/>
                    <a:cs typeface="Arial" panose="020B0604020202020204" pitchFamily="34" charset="0"/>
                  </a:rPr>
                  <a:t>bits with and without James-Stein estimation, and also the original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hashing</a:t>
                </a:r>
                <a:r>
                  <a:rPr lang="en-SG" sz="2600">
                    <a:latin typeface="Arial" panose="020B0604020202020204" pitchFamily="34" charset="0"/>
                    <a:cs typeface="Arial" panose="020B0604020202020204" pitchFamily="34" charset="0"/>
                  </a:rPr>
                  <a:t>. </a:t>
                </a:r>
                <a:endParaRPr lang="en-SG" sz="2600" dirty="0">
                  <a:latin typeface="Arial" panose="020B0604020202020204" pitchFamily="34" charset="0"/>
                  <a:cs typeface="Arial" panose="020B0604020202020204" pitchFamily="34"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481637" y="17545794"/>
                <a:ext cx="14190326" cy="24076078"/>
              </a:xfrm>
              <a:custGeom>
                <a:avLst/>
                <a:gdLst>
                  <a:gd name="connsiteX0" fmla="*/ 0 w 14190326"/>
                  <a:gd name="connsiteY0" fmla="*/ 0 h 25284486"/>
                  <a:gd name="connsiteX1" fmla="*/ 14190326 w 14190326"/>
                  <a:gd name="connsiteY1" fmla="*/ 0 h 25284486"/>
                  <a:gd name="connsiteX2" fmla="*/ 14190326 w 14190326"/>
                  <a:gd name="connsiteY2" fmla="*/ 25284486 h 25284486"/>
                  <a:gd name="connsiteX3" fmla="*/ 0 w 14190326"/>
                  <a:gd name="connsiteY3" fmla="*/ 25284486 h 25284486"/>
                  <a:gd name="connsiteX4" fmla="*/ 0 w 14190326"/>
                  <a:gd name="connsiteY4" fmla="*/ 0 h 25284486"/>
                  <a:gd name="connsiteX0" fmla="*/ 0 w 14190326"/>
                  <a:gd name="connsiteY0" fmla="*/ 0 h 25284486"/>
                  <a:gd name="connsiteX1" fmla="*/ 14190326 w 14190326"/>
                  <a:gd name="connsiteY1" fmla="*/ 0 h 25284486"/>
                  <a:gd name="connsiteX2" fmla="*/ 14190326 w 14190326"/>
                  <a:gd name="connsiteY2" fmla="*/ 25284486 h 25284486"/>
                  <a:gd name="connsiteX3" fmla="*/ 7602394 w 14190326"/>
                  <a:gd name="connsiteY3" fmla="*/ 24622245 h 25284486"/>
                  <a:gd name="connsiteX4" fmla="*/ 0 w 14190326"/>
                  <a:gd name="connsiteY4" fmla="*/ 25284486 h 25284486"/>
                  <a:gd name="connsiteX5" fmla="*/ 0 w 14190326"/>
                  <a:gd name="connsiteY5" fmla="*/ 0 h 25284486"/>
                  <a:gd name="connsiteX0" fmla="*/ 0 w 14190326"/>
                  <a:gd name="connsiteY0" fmla="*/ 0 h 25284486"/>
                  <a:gd name="connsiteX1" fmla="*/ 14190326 w 14190326"/>
                  <a:gd name="connsiteY1" fmla="*/ 0 h 25284486"/>
                  <a:gd name="connsiteX2" fmla="*/ 14190326 w 14190326"/>
                  <a:gd name="connsiteY2" fmla="*/ 25284486 h 25284486"/>
                  <a:gd name="connsiteX3" fmla="*/ 7602394 w 14190326"/>
                  <a:gd name="connsiteY3" fmla="*/ 24622245 h 25284486"/>
                  <a:gd name="connsiteX4" fmla="*/ 50800 w 14190326"/>
                  <a:gd name="connsiteY4" fmla="*/ 24624086 h 25284486"/>
                  <a:gd name="connsiteX5" fmla="*/ 0 w 14190326"/>
                  <a:gd name="connsiteY5" fmla="*/ 0 h 25284486"/>
                  <a:gd name="connsiteX0" fmla="*/ 0 w 14190326"/>
                  <a:gd name="connsiteY0" fmla="*/ 0 h 24624086"/>
                  <a:gd name="connsiteX1" fmla="*/ 14190326 w 14190326"/>
                  <a:gd name="connsiteY1" fmla="*/ 0 h 24624086"/>
                  <a:gd name="connsiteX2" fmla="*/ 14190326 w 14190326"/>
                  <a:gd name="connsiteY2" fmla="*/ 24624086 h 24624086"/>
                  <a:gd name="connsiteX3" fmla="*/ 7602394 w 14190326"/>
                  <a:gd name="connsiteY3" fmla="*/ 24622245 h 24624086"/>
                  <a:gd name="connsiteX4" fmla="*/ 50800 w 14190326"/>
                  <a:gd name="connsiteY4" fmla="*/ 24624086 h 24624086"/>
                  <a:gd name="connsiteX5" fmla="*/ 0 w 14190326"/>
                  <a:gd name="connsiteY5" fmla="*/ 0 h 2462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90326" h="24624086">
                    <a:moveTo>
                      <a:pt x="0" y="0"/>
                    </a:moveTo>
                    <a:lnTo>
                      <a:pt x="14190326" y="0"/>
                    </a:lnTo>
                    <a:lnTo>
                      <a:pt x="14190326" y="24624086"/>
                    </a:lnTo>
                    <a:lnTo>
                      <a:pt x="7602394" y="24622245"/>
                    </a:lnTo>
                    <a:lnTo>
                      <a:pt x="50800" y="24624086"/>
                    </a:lnTo>
                    <a:lnTo>
                      <a:pt x="0" y="0"/>
                    </a:lnTo>
                    <a:close/>
                  </a:path>
                </a:pathLst>
              </a:custGeom>
              <a:blipFill rotWithShape="0">
                <a:blip r:embed="rId4"/>
                <a:stretch>
                  <a:fillRect l="-773" t="-228" r="-1074"/>
                </a:stretch>
              </a:blipFill>
            </p:spPr>
            <p:txBody>
              <a:bodyPr/>
              <a:lstStyle/>
              <a:p>
                <a:r>
                  <a:rPr lang="en-SG">
                    <a:noFill/>
                  </a:rPr>
                  <a:t> </a:t>
                </a:r>
              </a:p>
            </p:txBody>
          </p:sp>
        </mc:Fallback>
      </mc:AlternateContent>
      <p:sp>
        <p:nvSpPr>
          <p:cNvPr id="15" name="TextBox 14"/>
          <p:cNvSpPr txBox="1"/>
          <p:nvPr/>
        </p:nvSpPr>
        <p:spPr>
          <a:xfrm>
            <a:off x="15607846" y="6781523"/>
            <a:ext cx="14190325"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RESULTS</a:t>
            </a:r>
            <a:endParaRPr lang="en-SG" sz="40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3" name="TextBox 12"/>
              <p:cNvSpPr txBox="1"/>
              <p:nvPr/>
            </p:nvSpPr>
            <p:spPr>
              <a:xfrm>
                <a:off x="15607846" y="7511319"/>
                <a:ext cx="14190325" cy="19544838"/>
              </a:xfrm>
              <a:prstGeom prst="rect">
                <a:avLst/>
              </a:prstGeom>
              <a:solidFill>
                <a:schemeClr val="bg1"/>
              </a:solidFill>
            </p:spPr>
            <p:txBody>
              <a:bodyPr wrap="square" rtlCol="0">
                <a:spAutoFit/>
              </a:bodyPr>
              <a:lstStyle/>
              <a:p>
                <a:r>
                  <a:rPr lang="en-SG" sz="2600" dirty="0">
                    <a:latin typeface="Arial" panose="020B0604020202020204" pitchFamily="34" charset="0"/>
                    <a:cs typeface="Arial" panose="020B0604020202020204" pitchFamily="34" charset="0"/>
                  </a:rPr>
                  <a:t>We present some findings for </a:t>
                </a:r>
                <a14:m>
                  <m:oMath xmlns:m="http://schemas.openxmlformats.org/officeDocument/2006/math">
                    <m:sSub>
                      <m:sSubPr>
                        <m:ctrlPr>
                          <a:rPr lang="en-SG" sz="2600" i="1"/>
                        </m:ctrlPr>
                      </m:sSubPr>
                      <m:e>
                        <m:r>
                          <a:rPr lang="en-SG" sz="2600" i="1"/>
                          <m:t>𝑅</m:t>
                        </m:r>
                      </m:e>
                      <m:sub>
                        <m:r>
                          <a:rPr lang="en-SG" sz="2600" i="1"/>
                          <m:t>0</m:t>
                        </m:r>
                      </m:sub>
                    </m:sSub>
                    <m:r>
                      <a:rPr lang="en-SG" sz="2600" i="1"/>
                      <m:t>=0.30</m:t>
                    </m:r>
                  </m:oMath>
                </a14:m>
                <a:r>
                  <a:rPr lang="en-SG" sz="2600" dirty="0">
                    <a:latin typeface="Arial" panose="020B0604020202020204" pitchFamily="34" charset="0"/>
                    <a:cs typeface="Arial" panose="020B0604020202020204" pitchFamily="34" charset="0"/>
                  </a:rPr>
                  <a:t> which are more significant here. </a:t>
                </a:r>
                <a:r>
                  <a:rPr lang="en-SG" sz="2600" dirty="0" smtClean="0">
                    <a:latin typeface="Arial" panose="020B0604020202020204" pitchFamily="34" charset="0"/>
                    <a:cs typeface="Arial" panose="020B0604020202020204" pitchFamily="34" charset="0"/>
                  </a:rPr>
                  <a:t>All </a:t>
                </a:r>
                <a:r>
                  <a:rPr lang="en-SG" sz="2600" dirty="0">
                    <a:latin typeface="Arial" panose="020B0604020202020204" pitchFamily="34" charset="0"/>
                    <a:cs typeface="Arial" panose="020B0604020202020204" pitchFamily="34" charset="0"/>
                  </a:rPr>
                  <a:t>experiments were done for </a:t>
                </a:r>
                <a14:m>
                  <m:oMath xmlns:m="http://schemas.openxmlformats.org/officeDocument/2006/math">
                    <m:r>
                      <a:rPr lang="en-SG" sz="2600" i="1"/>
                      <m:t>𝑘</m:t>
                    </m:r>
                    <m:r>
                      <a:rPr lang="en-SG" sz="2600" i="1"/>
                      <m:t>=500</m:t>
                    </m:r>
                  </m:oMath>
                </a14:m>
                <a:r>
                  <a:rPr lang="en-SG" sz="2600" dirty="0">
                    <a:latin typeface="Arial" panose="020B0604020202020204" pitchFamily="34" charset="0"/>
                    <a:cs typeface="Arial" panose="020B0604020202020204" pitchFamily="34" charset="0"/>
                  </a:rPr>
                  <a:t> permutations and averaged over </a:t>
                </a:r>
                <a14:m>
                  <m:oMath xmlns:m="http://schemas.openxmlformats.org/officeDocument/2006/math">
                    <m:r>
                      <a:rPr lang="en-SG" sz="2600" i="1"/>
                      <m:t>100</m:t>
                    </m:r>
                  </m:oMath>
                </a14:m>
                <a:r>
                  <a:rPr lang="en-SG" sz="2600" dirty="0">
                    <a:latin typeface="Arial" panose="020B0604020202020204" pitchFamily="34" charset="0"/>
                    <a:cs typeface="Arial" panose="020B0604020202020204" pitchFamily="34" charset="0"/>
                  </a:rPr>
                  <a:t> iterations</a:t>
                </a:r>
                <a:r>
                  <a:rPr lang="en-SG"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a:p>
                <a:r>
                  <a:rPr lang="en-US" sz="2600" b="1" u="sng" dirty="0" smtClean="0">
                    <a:latin typeface="Arial" panose="020B0604020202020204" pitchFamily="34" charset="0"/>
                    <a:cs typeface="Arial" panose="020B0604020202020204" pitchFamily="34" charset="0"/>
                  </a:rPr>
                  <a:t>Precision</a:t>
                </a:r>
                <a:r>
                  <a:rPr lang="en-US" sz="2600" b="1" dirty="0" smtClean="0">
                    <a:latin typeface="Arial" panose="020B0604020202020204" pitchFamily="34" charset="0"/>
                    <a:cs typeface="Arial" panose="020B0604020202020204" pitchFamily="34" charset="0"/>
                  </a:rPr>
                  <a:t>		</a:t>
                </a:r>
                <a:r>
                  <a:rPr lang="en-US" sz="2600" b="1" u="sng" dirty="0" smtClean="0">
                    <a:latin typeface="Arial" panose="020B0604020202020204" pitchFamily="34" charset="0"/>
                    <a:cs typeface="Arial" panose="020B0604020202020204" pitchFamily="34" charset="0"/>
                  </a:rPr>
                  <a:t>Recall</a:t>
                </a:r>
                <a:r>
                  <a:rPr lang="en-US" sz="2600" dirty="0" smtClean="0">
                    <a:latin typeface="Arial" panose="020B0604020202020204" pitchFamily="34" charset="0"/>
                    <a:cs typeface="Arial" panose="020B0604020202020204" pitchFamily="34" charset="0"/>
                  </a:rPr>
                  <a:t>			</a:t>
                </a:r>
                <a:endParaRPr lang="en-SG"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				</a:t>
                </a:r>
                <a:endParaRPr lang="en-US" sz="2600" b="1" u="sng" dirty="0" smtClean="0">
                  <a:latin typeface="Arial" panose="020B0604020202020204" pitchFamily="34" charset="0"/>
                  <a:cs typeface="Arial" panose="020B0604020202020204" pitchFamily="34" charset="0"/>
                </a:endParaRPr>
              </a:p>
              <a:p>
                <a:endParaRPr lang="en-US" sz="2600" b="1" u="sng"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SG" sz="2600" dirty="0">
                  <a:latin typeface="Arial" panose="020B0604020202020204" pitchFamily="34" charset="0"/>
                  <a:cs typeface="Arial" panose="020B0604020202020204" pitchFamily="34"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sz="2800" dirty="0"/>
              </a:p>
              <a:p>
                <a:endParaRPr lang="en-US" sz="2600" dirty="0" smtClean="0">
                  <a:latin typeface="Arial" panose="020B0604020202020204" pitchFamily="34" charset="0"/>
                  <a:cs typeface="Arial" panose="020B0604020202020204" pitchFamily="34" charset="0"/>
                </a:endParaRPr>
              </a:p>
              <a:p>
                <a:endParaRPr lang="en-US" sz="2600" b="1" u="sng" dirty="0" smtClean="0">
                  <a:latin typeface="Arial" panose="020B0604020202020204" pitchFamily="34" charset="0"/>
                  <a:cs typeface="Arial" panose="020B0604020202020204" pitchFamily="34" charset="0"/>
                </a:endParaRPr>
              </a:p>
              <a:p>
                <a:r>
                  <a:rPr lang="en-US" sz="2600" b="1" u="sng" dirty="0" smtClean="0">
                    <a:latin typeface="Arial" panose="020B0604020202020204" pitchFamily="34" charset="0"/>
                    <a:cs typeface="Arial" panose="020B0604020202020204" pitchFamily="34" charset="0"/>
                  </a:rPr>
                  <a:t>Mean Square Error</a:t>
                </a:r>
              </a:p>
              <a:p>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a:p>
                <a:endParaRPr lang="en-US" dirty="0" smtClean="0"/>
              </a:p>
              <a:p>
                <a:endParaRPr lang="en-US" dirty="0"/>
              </a:p>
              <a:p>
                <a:endParaRPr lang="en-US" sz="1400" dirty="0" smtClean="0"/>
              </a:p>
              <a:p>
                <a:endParaRPr lang="en-US" sz="2400" dirty="0" smtClean="0"/>
              </a:p>
              <a:p>
                <a:endParaRPr lang="en-US" sz="2400" dirty="0"/>
              </a:p>
              <a:p>
                <a:endParaRPr lang="en-SG" sz="2400" dirty="0"/>
              </a:p>
            </p:txBody>
          </p:sp>
        </mc:Choice>
        <mc:Fallback>
          <p:sp>
            <p:nvSpPr>
              <p:cNvPr id="13" name="TextBox 12"/>
              <p:cNvSpPr txBox="1">
                <a:spLocks noRot="1" noChangeAspect="1" noMove="1" noResize="1" noEditPoints="1" noAdjustHandles="1" noChangeArrowheads="1" noChangeShapeType="1" noTextEdit="1"/>
              </p:cNvSpPr>
              <p:nvPr/>
            </p:nvSpPr>
            <p:spPr>
              <a:xfrm>
                <a:off x="15607846" y="7511319"/>
                <a:ext cx="14190325" cy="19544838"/>
              </a:xfrm>
              <a:prstGeom prst="rect">
                <a:avLst/>
              </a:prstGeom>
              <a:blipFill rotWithShape="0">
                <a:blip r:embed="rId5"/>
                <a:stretch>
                  <a:fillRect l="-773" t="-281"/>
                </a:stretch>
              </a:blipFill>
            </p:spPr>
            <p:txBody>
              <a:bodyPr/>
              <a:lstStyle/>
              <a:p>
                <a:r>
                  <a:rPr lang="en-SG">
                    <a:noFill/>
                  </a:rPr>
                  <a:t> </a:t>
                </a:r>
              </a:p>
            </p:txBody>
          </p:sp>
        </mc:Fallback>
      </mc:AlternateContent>
      <p:sp>
        <p:nvSpPr>
          <p:cNvPr id="18" name="TextBox 17"/>
          <p:cNvSpPr txBox="1"/>
          <p:nvPr/>
        </p:nvSpPr>
        <p:spPr>
          <a:xfrm>
            <a:off x="15607846" y="13582650"/>
            <a:ext cx="7576004" cy="6409393"/>
          </a:xfrm>
          <a:prstGeom prst="rect">
            <a:avLst/>
          </a:prstGeom>
          <a:noFill/>
        </p:spPr>
        <p:txBody>
          <a:bodyPr wrap="square" rtlCol="0">
            <a:spAutoFit/>
          </a:bodyPr>
          <a:lstStyle/>
          <a:p>
            <a:endParaRPr lang="en-SG" dirty="0"/>
          </a:p>
        </p:txBody>
      </p:sp>
      <mc:AlternateContent xmlns:mc="http://schemas.openxmlformats.org/markup-compatibility/2006">
        <mc:Choice xmlns:a14="http://schemas.microsoft.com/office/drawing/2010/main" Requires="a14">
          <p:sp>
            <p:nvSpPr>
              <p:cNvPr id="19" name="TextBox 18"/>
              <p:cNvSpPr txBox="1"/>
              <p:nvPr/>
            </p:nvSpPr>
            <p:spPr>
              <a:xfrm>
                <a:off x="15800961" y="13898641"/>
                <a:ext cx="6640120" cy="6494085"/>
              </a:xfrm>
              <a:prstGeom prst="rect">
                <a:avLst/>
              </a:prstGeom>
              <a:noFill/>
            </p:spPr>
            <p:txBody>
              <a:bodyPr wrap="square" rtlCol="0">
                <a:spAutoFit/>
              </a:bodyPr>
              <a:lstStyle/>
              <a:p>
                <a:pPr algn="just"/>
                <a:r>
                  <a:rPr lang="en-SG" sz="2600" dirty="0">
                    <a:latin typeface="Arial" panose="020B0604020202020204" pitchFamily="34" charset="0"/>
                    <a:cs typeface="Arial" panose="020B0604020202020204" pitchFamily="34" charset="0"/>
                  </a:rPr>
                  <a:t>For </a:t>
                </a:r>
                <a14:m>
                  <m:oMath xmlns:m="http://schemas.openxmlformats.org/officeDocument/2006/math">
                    <m:r>
                      <a:rPr lang="en-SG" sz="2600" i="1">
                        <a:latin typeface="Cambria Math" panose="02040503050406030204" pitchFamily="18" charset="0"/>
                      </a:rPr>
                      <m:t>𝑏</m:t>
                    </m:r>
                    <m:r>
                      <a:rPr lang="en-SG" sz="2600" i="1">
                        <a:latin typeface="Cambria Math" panose="02040503050406030204" pitchFamily="18" charset="0"/>
                      </a:rPr>
                      <m:t>≤2</m:t>
                    </m:r>
                  </m:oMath>
                </a14:m>
                <a:r>
                  <a:rPr lang="en-SG" sz="2600" dirty="0">
                    <a:latin typeface="Arial" panose="020B0604020202020204" pitchFamily="34" charset="0"/>
                    <a:cs typeface="Arial" panose="020B0604020202020204" pitchFamily="34" charset="0"/>
                  </a:rPr>
                  <a:t>, the precision for both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and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combined with James Stein estimation was low at </a:t>
                </a:r>
                <a:r>
                  <a:rPr lang="en-SG" sz="2600" dirty="0" smtClean="0">
                    <a:latin typeface="Arial" panose="020B0604020202020204" pitchFamily="34" charset="0"/>
                    <a:cs typeface="Arial" panose="020B0604020202020204" pitchFamily="34" charset="0"/>
                  </a:rPr>
                  <a:t>&lt;0.2</a:t>
                </a:r>
                <a:r>
                  <a:rPr lang="en-SG" sz="2600" dirty="0">
                    <a:latin typeface="Arial" panose="020B0604020202020204" pitchFamily="34" charset="0"/>
                    <a:cs typeface="Arial" panose="020B0604020202020204" pitchFamily="34" charset="0"/>
                  </a:rPr>
                  <a:t>. This agrees with previous research </a:t>
                </a:r>
                <a:r>
                  <a:rPr lang="en-SG" sz="2600" dirty="0" smtClean="0">
                    <a:latin typeface="Arial" panose="020B0604020202020204" pitchFamily="34" charset="0"/>
                    <a:cs typeface="Arial" panose="020B0604020202020204" pitchFamily="34" charset="0"/>
                  </a:rPr>
                  <a:t>where </a:t>
                </a:r>
                <a:r>
                  <a:rPr lang="en-SG" sz="2600" dirty="0">
                    <a:latin typeface="Arial" panose="020B0604020202020204" pitchFamily="34" charset="0"/>
                    <a:cs typeface="Arial" panose="020B0604020202020204" pitchFamily="34" charset="0"/>
                  </a:rPr>
                  <a:t>using </a:t>
                </a:r>
                <a14:m>
                  <m:oMath xmlns:m="http://schemas.openxmlformats.org/officeDocument/2006/math">
                    <m:r>
                      <a:rPr lang="en-SG" sz="2600" i="1">
                        <a:latin typeface="Cambria Math" panose="02040503050406030204" pitchFamily="18" charset="0"/>
                      </a:rPr>
                      <m:t>𝑏</m:t>
                    </m:r>
                    <m:r>
                      <a:rPr lang="en-SG" sz="2600" i="1">
                        <a:latin typeface="Cambria Math" panose="02040503050406030204" pitchFamily="18" charset="0"/>
                      </a:rPr>
                      <m:t>=1</m:t>
                    </m:r>
                  </m:oMath>
                </a14:m>
                <a:r>
                  <a:rPr lang="en-SG" sz="2600" dirty="0">
                    <a:latin typeface="Arial" panose="020B0604020202020204" pitchFamily="34" charset="0"/>
                    <a:cs typeface="Arial" panose="020B0604020202020204" pitchFamily="34" charset="0"/>
                  </a:rPr>
                  <a:t> bit per hashed value yields a sufficiently high precision only when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e>
                      <m:sub>
                        <m:r>
                          <a:rPr lang="en-SG" sz="2600" i="1">
                            <a:latin typeface="Cambria Math" panose="02040503050406030204" pitchFamily="18" charset="0"/>
                          </a:rPr>
                          <m:t>0</m:t>
                        </m:r>
                      </m:sub>
                    </m:sSub>
                    <m:r>
                      <a:rPr lang="en-SG" sz="2600" i="1" baseline="-25000">
                        <a:latin typeface="Cambria Math" panose="02040503050406030204" pitchFamily="18" charset="0"/>
                      </a:rPr>
                      <m:t> </m:t>
                    </m:r>
                    <m:r>
                      <a:rPr lang="en-SG" sz="2600" i="1" u="sng">
                        <a:latin typeface="Cambria Math" panose="02040503050406030204" pitchFamily="18" charset="0"/>
                      </a:rPr>
                      <m:t>≥</m:t>
                    </m:r>
                    <m:r>
                      <a:rPr lang="en-SG" sz="2600" i="1">
                        <a:latin typeface="Cambria Math" panose="02040503050406030204" pitchFamily="18" charset="0"/>
                      </a:rPr>
                      <m:t> 0.5</m:t>
                    </m:r>
                  </m:oMath>
                </a14:m>
                <a:r>
                  <a:rPr lang="en-SG" sz="2600" dirty="0">
                    <a:latin typeface="Arial" panose="020B0604020202020204" pitchFamily="34" charset="0"/>
                    <a:cs typeface="Arial" panose="020B0604020202020204" pitchFamily="34" charset="0"/>
                  </a:rPr>
                  <a:t>.</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At </a:t>
                </a:r>
                <a14:m>
                  <m:oMath xmlns:m="http://schemas.openxmlformats.org/officeDocument/2006/math">
                    <m:r>
                      <a:rPr lang="en-SG" sz="2600" i="1">
                        <a:latin typeface="Cambria Math" panose="02040503050406030204" pitchFamily="18" charset="0"/>
                      </a:rPr>
                      <m:t>𝑏</m:t>
                    </m:r>
                    <m:r>
                      <a:rPr lang="en-SG" sz="2600" i="1">
                        <a:latin typeface="Cambria Math" panose="02040503050406030204" pitchFamily="18" charset="0"/>
                      </a:rPr>
                      <m:t>=3</m:t>
                    </m:r>
                  </m:oMath>
                </a14:m>
                <a:r>
                  <a:rPr lang="en-SG" sz="2600" dirty="0">
                    <a:latin typeface="Arial" panose="020B0604020202020204" pitchFamily="34" charset="0"/>
                    <a:cs typeface="Arial" panose="020B0604020202020204" pitchFamily="34" charset="0"/>
                  </a:rPr>
                  <a:t>, the precision for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increased to 0.8 even for a small </a:t>
                </a:r>
                <a14:m>
                  <m:oMath xmlns:m="http://schemas.openxmlformats.org/officeDocument/2006/math">
                    <m:r>
                      <a:rPr lang="en-SG" sz="2600" i="1">
                        <a:latin typeface="Cambria Math" panose="02040503050406030204" pitchFamily="18" charset="0"/>
                      </a:rPr>
                      <m:t>𝑘</m:t>
                    </m:r>
                    <m:r>
                      <a:rPr lang="en-SG" sz="2600" i="1">
                        <a:latin typeface="Cambria Math" panose="02040503050406030204" pitchFamily="18" charset="0"/>
                      </a:rPr>
                      <m:t>=100</m:t>
                    </m:r>
                  </m:oMath>
                </a14:m>
                <a:r>
                  <a:rPr lang="en-SG" sz="2600" dirty="0">
                    <a:latin typeface="Arial" panose="020B0604020202020204" pitchFamily="34" charset="0"/>
                    <a:cs typeface="Arial" panose="020B0604020202020204" pitchFamily="34" charset="0"/>
                  </a:rPr>
                  <a:t>.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further increased the precision. </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At </a:t>
                </a:r>
                <a14:m>
                  <m:oMath xmlns:m="http://schemas.openxmlformats.org/officeDocument/2006/math">
                    <m:r>
                      <a:rPr lang="en-SG" sz="2600" i="1">
                        <a:latin typeface="Cambria Math" panose="02040503050406030204" pitchFamily="18" charset="0"/>
                      </a:rPr>
                      <m:t>𝑏</m:t>
                    </m:r>
                    <m:r>
                      <a:rPr lang="en-SG" sz="2600" i="1">
                        <a:latin typeface="Cambria Math" panose="02040503050406030204" pitchFamily="18" charset="0"/>
                      </a:rPr>
                      <m:t>=4</m:t>
                    </m:r>
                  </m:oMath>
                </a14:m>
                <a:r>
                  <a:rPr lang="en-SG" sz="2600" dirty="0">
                    <a:latin typeface="Arial" panose="020B0604020202020204" pitchFamily="34" charset="0"/>
                    <a:cs typeface="Arial" panose="020B0604020202020204" pitchFamily="34" charset="0"/>
                  </a:rPr>
                  <a:t>,  the precision for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increased to </a:t>
                </a:r>
                <a:r>
                  <a:rPr lang="en-SG" sz="2600" dirty="0" smtClean="0">
                    <a:latin typeface="Arial" panose="020B0604020202020204" pitchFamily="34" charset="0"/>
                    <a:cs typeface="Arial" panose="020B0604020202020204" pitchFamily="34" charset="0"/>
                  </a:rPr>
                  <a:t>0.9 </a:t>
                </a:r>
                <a:r>
                  <a:rPr lang="en-SG" sz="2600" dirty="0">
                    <a:latin typeface="Arial" panose="020B0604020202020204" pitchFamily="34" charset="0"/>
                    <a:cs typeface="Arial" panose="020B0604020202020204" pitchFamily="34" charset="0"/>
                  </a:rPr>
                  <a:t>for </a:t>
                </a:r>
                <a14:m>
                  <m:oMath xmlns:m="http://schemas.openxmlformats.org/officeDocument/2006/math">
                    <m:r>
                      <a:rPr lang="en-SG" sz="2600" i="1">
                        <a:latin typeface="Cambria Math" panose="02040503050406030204" pitchFamily="18" charset="0"/>
                      </a:rPr>
                      <m:t>𝑘</m:t>
                    </m:r>
                    <m:r>
                      <a:rPr lang="en-SG" sz="2600" i="1">
                        <a:latin typeface="Cambria Math" panose="02040503050406030204" pitchFamily="18" charset="0"/>
                      </a:rPr>
                      <m:t>&lt;100</m:t>
                    </m:r>
                  </m:oMath>
                </a14:m>
                <a:r>
                  <a:rPr lang="en-SG" sz="2600" dirty="0">
                    <a:latin typeface="Arial" panose="020B0604020202020204" pitchFamily="34" charset="0"/>
                    <a:cs typeface="Arial" panose="020B0604020202020204" pitchFamily="34" charset="0"/>
                  </a:rPr>
                  <a:t>.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further increased the precision to near 1.0</a:t>
                </a:r>
                <a:r>
                  <a:rPr lang="en-SG" sz="2600" dirty="0" smtClean="0">
                    <a:latin typeface="Arial" panose="020B0604020202020204" pitchFamily="34" charset="0"/>
                    <a:cs typeface="Arial" panose="020B0604020202020204" pitchFamily="34" charset="0"/>
                  </a:rPr>
                  <a:t>.</a:t>
                </a:r>
              </a:p>
            </p:txBody>
          </p:sp>
        </mc:Choice>
        <mc:Fallback>
          <p:sp>
            <p:nvSpPr>
              <p:cNvPr id="19" name="TextBox 18"/>
              <p:cNvSpPr txBox="1">
                <a:spLocks noRot="1" noChangeAspect="1" noMove="1" noResize="1" noEditPoints="1" noAdjustHandles="1" noChangeArrowheads="1" noChangeShapeType="1" noTextEdit="1"/>
              </p:cNvSpPr>
              <p:nvPr/>
            </p:nvSpPr>
            <p:spPr>
              <a:xfrm>
                <a:off x="15800961" y="13898641"/>
                <a:ext cx="6640120" cy="6494085"/>
              </a:xfrm>
              <a:prstGeom prst="rect">
                <a:avLst/>
              </a:prstGeom>
              <a:blipFill rotWithShape="0">
                <a:blip r:embed="rId6"/>
                <a:stretch>
                  <a:fillRect l="-1653" t="-845" r="-1653" b="-1408"/>
                </a:stretch>
              </a:blipFill>
            </p:spPr>
            <p:txBody>
              <a:bodyPr/>
              <a:lstStyle/>
              <a:p>
                <a:r>
                  <a:rPr lang="en-SG">
                    <a:noFill/>
                  </a:rPr>
                  <a:t> </a:t>
                </a:r>
              </a:p>
            </p:txBody>
          </p:sp>
        </mc:Fallback>
      </mc:AlternateContent>
      <p:pic>
        <p:nvPicPr>
          <p:cNvPr id="20" name="Picture 19"/>
          <p:cNvPicPr>
            <a:picLocks noChangeAspect="1"/>
          </p:cNvPicPr>
          <p:nvPr/>
        </p:nvPicPr>
        <p:blipFill>
          <a:blip r:embed="rId7"/>
          <a:stretch>
            <a:fillRect/>
          </a:stretch>
        </p:blipFill>
        <p:spPr>
          <a:xfrm>
            <a:off x="15607846" y="9429515"/>
            <a:ext cx="6600029" cy="4359007"/>
          </a:xfrm>
          <a:prstGeom prst="rect">
            <a:avLst/>
          </a:prstGeom>
        </p:spPr>
      </p:pic>
      <p:pic>
        <p:nvPicPr>
          <p:cNvPr id="21" name="Picture 20"/>
          <p:cNvPicPr>
            <a:picLocks noChangeAspect="1"/>
          </p:cNvPicPr>
          <p:nvPr/>
        </p:nvPicPr>
        <p:blipFill>
          <a:blip r:embed="rId8"/>
          <a:stretch>
            <a:fillRect/>
          </a:stretch>
        </p:blipFill>
        <p:spPr>
          <a:xfrm>
            <a:off x="22816553" y="9429515"/>
            <a:ext cx="6566055" cy="4273967"/>
          </a:xfrm>
          <a:prstGeom prst="rect">
            <a:avLst/>
          </a:prstGeom>
        </p:spPr>
      </p:pic>
      <mc:AlternateContent xmlns:mc="http://schemas.openxmlformats.org/markup-compatibility/2006">
        <mc:Choice xmlns:a14="http://schemas.microsoft.com/office/drawing/2010/main" Requires="a14">
          <p:sp>
            <p:nvSpPr>
              <p:cNvPr id="22" name="TextBox 21"/>
              <p:cNvSpPr txBox="1"/>
              <p:nvPr/>
            </p:nvSpPr>
            <p:spPr>
              <a:xfrm>
                <a:off x="22936200" y="13898641"/>
                <a:ext cx="6665183" cy="6093976"/>
              </a:xfrm>
              <a:prstGeom prst="rect">
                <a:avLst/>
              </a:prstGeom>
              <a:noFill/>
            </p:spPr>
            <p:txBody>
              <a:bodyPr wrap="square" rtlCol="0">
                <a:spAutoFit/>
              </a:bodyPr>
              <a:lstStyle/>
              <a:p>
                <a:pPr algn="just"/>
                <a:r>
                  <a:rPr lang="en-SG" sz="2600" dirty="0">
                    <a:latin typeface="Arial" panose="020B0604020202020204" pitchFamily="34" charset="0"/>
                    <a:cs typeface="Arial" panose="020B0604020202020204" pitchFamily="34" charset="0"/>
                  </a:rPr>
                  <a:t>A high recall of </a:t>
                </a:r>
                <a:r>
                  <a:rPr lang="en-SG" sz="2600" dirty="0" smtClean="0">
                    <a:latin typeface="Arial" panose="020B0604020202020204" pitchFamily="34" charset="0"/>
                    <a:cs typeface="Arial" panose="020B0604020202020204" pitchFamily="34" charset="0"/>
                  </a:rPr>
                  <a:t>&gt;0.9 </a:t>
                </a:r>
                <a:r>
                  <a:rPr lang="en-SG" sz="2600" dirty="0">
                    <a:latin typeface="Arial" panose="020B0604020202020204" pitchFamily="34" charset="0"/>
                    <a:cs typeface="Arial" panose="020B0604020202020204" pitchFamily="34" charset="0"/>
                  </a:rPr>
                  <a:t>was obtained for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alone and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with James Stein estimation at the lowest bit of </a:t>
                </a:r>
                <a14:m>
                  <m:oMath xmlns:m="http://schemas.openxmlformats.org/officeDocument/2006/math">
                    <m:r>
                      <a:rPr lang="en-SG" sz="2600" i="1"/>
                      <m:t>𝑏</m:t>
                    </m:r>
                    <m:r>
                      <a:rPr lang="en-SG" sz="2600" i="1"/>
                      <m:t>=1</m:t>
                    </m:r>
                  </m:oMath>
                </a14:m>
                <a:r>
                  <a:rPr lang="en-SG" sz="2600" dirty="0">
                    <a:latin typeface="Arial" panose="020B0604020202020204" pitchFamily="34" charset="0"/>
                    <a:cs typeface="Arial" panose="020B0604020202020204" pitchFamily="34" charset="0"/>
                  </a:rPr>
                  <a:t>. </a:t>
                </a:r>
                <a:r>
                  <a:rPr lang="en-SG" sz="2600" dirty="0" smtClean="0">
                    <a:latin typeface="Arial" panose="020B0604020202020204" pitchFamily="34" charset="0"/>
                    <a:cs typeface="Arial" panose="020B0604020202020204" pitchFamily="34" charset="0"/>
                  </a:rPr>
                  <a:t>The </a:t>
                </a:r>
                <a:r>
                  <a:rPr lang="en-SG" sz="2600" dirty="0">
                    <a:latin typeface="Arial" panose="020B0604020202020204" pitchFamily="34" charset="0"/>
                    <a:cs typeface="Arial" panose="020B0604020202020204" pitchFamily="34" charset="0"/>
                  </a:rPr>
                  <a:t>recall values are all very high and do not well differentiate between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with or without James Stein estimation (except for low values of </a:t>
                </a:r>
                <a14:m>
                  <m:oMath xmlns:m="http://schemas.openxmlformats.org/officeDocument/2006/math">
                    <m:r>
                      <a:rPr lang="en-SG" sz="2600" i="1"/>
                      <m:t>𝑘</m:t>
                    </m:r>
                  </m:oMath>
                </a14:m>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However, when the number of bits was increased to </a:t>
                </a:r>
                <a14:m>
                  <m:oMath xmlns:m="http://schemas.openxmlformats.org/officeDocument/2006/math">
                    <m:r>
                      <a:rPr lang="en-SG" sz="2600" i="1"/>
                      <m:t>𝑏</m:t>
                    </m:r>
                    <m:r>
                      <a:rPr lang="en-SG" sz="2600" i="1"/>
                      <m:t>=4</m:t>
                    </m:r>
                  </m:oMath>
                </a14:m>
                <a:r>
                  <a:rPr lang="en-SG" sz="2600" dirty="0">
                    <a:latin typeface="Arial" panose="020B0604020202020204" pitchFamily="34" charset="0"/>
                    <a:cs typeface="Arial" panose="020B0604020202020204" pitchFamily="34" charset="0"/>
                  </a:rPr>
                  <a:t>, the recall value decreased to 0.8 when James Stein estimation was added. As recall is inversely proportional to precision, an increase in precision with James Stein estimation results in a decrease in recall. </a:t>
                </a:r>
              </a:p>
            </p:txBody>
          </p:sp>
        </mc:Choice>
        <mc:Fallback>
          <p:sp>
            <p:nvSpPr>
              <p:cNvPr id="22" name="TextBox 21"/>
              <p:cNvSpPr txBox="1">
                <a:spLocks noRot="1" noChangeAspect="1" noMove="1" noResize="1" noEditPoints="1" noAdjustHandles="1" noChangeArrowheads="1" noChangeShapeType="1" noTextEdit="1"/>
              </p:cNvSpPr>
              <p:nvPr/>
            </p:nvSpPr>
            <p:spPr>
              <a:xfrm>
                <a:off x="22936200" y="13898641"/>
                <a:ext cx="6665183" cy="6093976"/>
              </a:xfrm>
              <a:prstGeom prst="rect">
                <a:avLst/>
              </a:prstGeom>
              <a:blipFill rotWithShape="0">
                <a:blip r:embed="rId9"/>
                <a:stretch>
                  <a:fillRect l="-1647" t="-900" r="-1555" b="-1500"/>
                </a:stretch>
              </a:blipFill>
            </p:spPr>
            <p:txBody>
              <a:bodyPr/>
              <a:lstStyle/>
              <a:p>
                <a:r>
                  <a:rPr lang="en-SG">
                    <a:noFill/>
                  </a:rPr>
                  <a:t> </a:t>
                </a:r>
              </a:p>
            </p:txBody>
          </p:sp>
        </mc:Fallback>
      </mc:AlternateContent>
      <p:pic>
        <p:nvPicPr>
          <p:cNvPr id="23" name="Picture 22"/>
          <p:cNvPicPr>
            <a:picLocks noChangeAspect="1"/>
          </p:cNvPicPr>
          <p:nvPr/>
        </p:nvPicPr>
        <p:blipFill>
          <a:blip r:embed="rId10"/>
          <a:stretch>
            <a:fillRect/>
          </a:stretch>
        </p:blipFill>
        <p:spPr>
          <a:xfrm>
            <a:off x="15646374" y="21506753"/>
            <a:ext cx="6949293" cy="5276849"/>
          </a:xfrm>
          <a:prstGeom prst="rect">
            <a:avLst/>
          </a:prstGeom>
        </p:spPr>
      </p:pic>
      <mc:AlternateContent xmlns:mc="http://schemas.openxmlformats.org/markup-compatibility/2006">
        <mc:Choice xmlns:a14="http://schemas.microsoft.com/office/drawing/2010/main" Requires="a14">
          <p:sp>
            <p:nvSpPr>
              <p:cNvPr id="25" name="TextBox 24"/>
              <p:cNvSpPr txBox="1"/>
              <p:nvPr/>
            </p:nvSpPr>
            <p:spPr>
              <a:xfrm>
                <a:off x="23183850" y="21705888"/>
                <a:ext cx="6494370" cy="4493538"/>
              </a:xfrm>
              <a:prstGeom prst="rect">
                <a:avLst/>
              </a:prstGeom>
              <a:noFill/>
            </p:spPr>
            <p:txBody>
              <a:bodyPr wrap="square" rtlCol="0">
                <a:spAutoFit/>
              </a:bodyPr>
              <a:lstStyle/>
              <a:p>
                <a:pPr algn="just"/>
                <a:r>
                  <a:rPr lang="en-SG" sz="2600" dirty="0">
                    <a:latin typeface="Arial" panose="020B0604020202020204" pitchFamily="34" charset="0"/>
                    <a:cs typeface="Arial" panose="020B0604020202020204" pitchFamily="34" charset="0"/>
                  </a:rPr>
                  <a:t>MSE is not affected by the threshold value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e>
                      <m:sub>
                        <m:r>
                          <a:rPr lang="en-SG" sz="2600" i="1">
                            <a:latin typeface="Cambria Math" panose="02040503050406030204" pitchFamily="18" charset="0"/>
                          </a:rPr>
                          <m:t>0</m:t>
                        </m:r>
                      </m:sub>
                    </m:sSub>
                  </m:oMath>
                </a14:m>
                <a:r>
                  <a:rPr lang="en-SG" sz="2600" dirty="0">
                    <a:latin typeface="Arial" panose="020B0604020202020204" pitchFamily="34" charset="0"/>
                    <a:cs typeface="Arial" panose="020B0604020202020204" pitchFamily="34" charset="0"/>
                  </a:rPr>
                  <a:t> chosen and is the same for all </a:t>
                </a:r>
                <a14:m>
                  <m:oMath xmlns:m="http://schemas.openxmlformats.org/officeDocument/2006/math">
                    <m:sSub>
                      <m:sSubPr>
                        <m:ctrlPr>
                          <a:rPr lang="en-SG" sz="2600" i="1">
                            <a:latin typeface="Cambria Math" panose="02040503050406030204" pitchFamily="18" charset="0"/>
                          </a:rPr>
                        </m:ctrlPr>
                      </m:sSubPr>
                      <m:e>
                        <m:r>
                          <a:rPr lang="en-SG" sz="2600" i="1">
                            <a:latin typeface="Cambria Math" panose="02040503050406030204" pitchFamily="18" charset="0"/>
                          </a:rPr>
                          <m:t>𝑅</m:t>
                        </m:r>
                      </m:e>
                      <m:sub>
                        <m:r>
                          <a:rPr lang="en-SG" sz="2600" i="1">
                            <a:latin typeface="Cambria Math" panose="02040503050406030204" pitchFamily="18" charset="0"/>
                          </a:rPr>
                          <m:t>0</m:t>
                        </m:r>
                      </m:sub>
                    </m:sSub>
                  </m:oMath>
                </a14:m>
                <a:r>
                  <a:rPr lang="en-SG" sz="2600" baseline="-25000" dirty="0">
                    <a:latin typeface="Arial" panose="020B0604020202020204" pitchFamily="34" charset="0"/>
                    <a:cs typeface="Arial" panose="020B0604020202020204" pitchFamily="34" charset="0"/>
                  </a:rPr>
                  <a:t> </a:t>
                </a:r>
                <a:r>
                  <a:rPr lang="en-SG" sz="2600" dirty="0">
                    <a:latin typeface="Arial" panose="020B0604020202020204" pitchFamily="34" charset="0"/>
                    <a:cs typeface="Arial" panose="020B0604020202020204" pitchFamily="34" charset="0"/>
                  </a:rPr>
                  <a:t>values.</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decreased the MSE for all b values. At small sample sizes of </a:t>
                </a:r>
                <a14:m>
                  <m:oMath xmlns:m="http://schemas.openxmlformats.org/officeDocument/2006/math">
                    <m:r>
                      <a:rPr lang="en-SG" sz="2600" i="1">
                        <a:latin typeface="Cambria Math" panose="02040503050406030204" pitchFamily="18" charset="0"/>
                      </a:rPr>
                      <m:t>𝑘</m:t>
                    </m:r>
                  </m:oMath>
                </a14:m>
                <a:r>
                  <a:rPr lang="en-SG" sz="2600" dirty="0">
                    <a:latin typeface="Arial" panose="020B0604020202020204" pitchFamily="34" charset="0"/>
                    <a:cs typeface="Arial" panose="020B0604020202020204" pitchFamily="34" charset="0"/>
                  </a:rPr>
                  <a:t>, where MSE is higher,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was especially useful in reducing the MSE as compared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alone</a:t>
                </a:r>
                <a:r>
                  <a:rPr lang="en-SG" sz="2600" dirty="0" smtClean="0">
                    <a:latin typeface="Arial" panose="020B0604020202020204" pitchFamily="34" charset="0"/>
                    <a:cs typeface="Arial" panose="020B0604020202020204" pitchFamily="34" charset="0"/>
                  </a:rPr>
                  <a:t>. </a:t>
                </a:r>
                <a:endParaRPr lang="en-SG" sz="2600" dirty="0">
                  <a:latin typeface="Arial" panose="020B0604020202020204" pitchFamily="34" charset="0"/>
                  <a:cs typeface="Arial" panose="020B0604020202020204" pitchFamily="34" charset="0"/>
                </a:endParaRPr>
              </a:p>
              <a:p>
                <a:pPr algn="just"/>
                <a:r>
                  <a:rPr lang="en-SG" sz="2600" dirty="0">
                    <a:latin typeface="Arial" panose="020B0604020202020204" pitchFamily="34" charset="0"/>
                    <a:cs typeface="Arial" panose="020B0604020202020204" pitchFamily="34" charset="0"/>
                  </a:rPr>
                  <a:t> </a:t>
                </a:r>
              </a:p>
            </p:txBody>
          </p:sp>
        </mc:Choice>
        <mc:Fallback>
          <p:sp>
            <p:nvSpPr>
              <p:cNvPr id="25" name="TextBox 24"/>
              <p:cNvSpPr txBox="1">
                <a:spLocks noRot="1" noChangeAspect="1" noMove="1" noResize="1" noEditPoints="1" noAdjustHandles="1" noChangeArrowheads="1" noChangeShapeType="1" noTextEdit="1"/>
              </p:cNvSpPr>
              <p:nvPr/>
            </p:nvSpPr>
            <p:spPr>
              <a:xfrm>
                <a:off x="23183850" y="21705888"/>
                <a:ext cx="6494370" cy="4493538"/>
              </a:xfrm>
              <a:prstGeom prst="rect">
                <a:avLst/>
              </a:prstGeom>
              <a:blipFill rotWithShape="0">
                <a:blip r:embed="rId11"/>
                <a:stretch>
                  <a:fillRect l="-1690" t="-1357" r="-1690"/>
                </a:stretch>
              </a:blipFill>
            </p:spPr>
            <p:txBody>
              <a:bodyPr/>
              <a:lstStyle/>
              <a:p>
                <a:r>
                  <a:rPr lang="en-SG">
                    <a:noFill/>
                  </a:rPr>
                  <a:t> </a:t>
                </a:r>
              </a:p>
            </p:txBody>
          </p:sp>
        </mc:Fallback>
      </mc:AlternateContent>
      <p:sp>
        <p:nvSpPr>
          <p:cNvPr id="26" name="TextBox 25"/>
          <p:cNvSpPr txBox="1"/>
          <p:nvPr/>
        </p:nvSpPr>
        <p:spPr>
          <a:xfrm>
            <a:off x="15607845" y="27543686"/>
            <a:ext cx="14190325"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DISCUSSION AND IMPLICATIONS</a:t>
            </a:r>
            <a:endParaRPr lang="en-SG" sz="40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7" name="TextBox 26"/>
              <p:cNvSpPr txBox="1"/>
              <p:nvPr/>
            </p:nvSpPr>
            <p:spPr>
              <a:xfrm>
                <a:off x="15607845" y="28251572"/>
                <a:ext cx="14190325" cy="10495181"/>
              </a:xfrm>
              <a:prstGeom prst="rect">
                <a:avLst/>
              </a:prstGeom>
              <a:solidFill>
                <a:schemeClr val="bg1"/>
              </a:solidFill>
            </p:spPr>
            <p:txBody>
              <a:bodyPr wrap="square" rtlCol="0">
                <a:spAutoFit/>
              </a:bodyPr>
              <a:lstStyle/>
              <a:p>
                <a:pPr algn="just"/>
                <a:r>
                  <a:rPr lang="en-SG" sz="2600" dirty="0">
                    <a:latin typeface="Arial" panose="020B0604020202020204" pitchFamily="34" charset="0"/>
                    <a:cs typeface="Arial" panose="020B0604020202020204" pitchFamily="34" charset="0"/>
                  </a:rPr>
                  <a:t>To our knowledge, we are the first to study the effect of adding James Stein estimation to the b-Bit </a:t>
                </a:r>
                <a:r>
                  <a:rPr lang="en-SG" sz="2600" dirty="0" err="1">
                    <a:latin typeface="Arial" panose="020B0604020202020204" pitchFamily="34" charset="0"/>
                    <a:cs typeface="Arial" panose="020B0604020202020204" pitchFamily="34" charset="0"/>
                  </a:rPr>
                  <a:t>Minwise</a:t>
                </a:r>
                <a:r>
                  <a:rPr lang="en-SG" sz="2600" dirty="0">
                    <a:latin typeface="Arial" panose="020B0604020202020204" pitchFamily="34" charset="0"/>
                    <a:cs typeface="Arial" panose="020B0604020202020204" pitchFamily="34" charset="0"/>
                  </a:rPr>
                  <a:t> Hashing algorithm. </a:t>
                </a:r>
              </a:p>
              <a:p>
                <a:pPr algn="just"/>
                <a:r>
                  <a:rPr lang="en-SG" sz="2600" b="1" cap="all" dirty="0">
                    <a:latin typeface="Arial" panose="020B0604020202020204" pitchFamily="34" charset="0"/>
                    <a:cs typeface="Arial" panose="020B0604020202020204" pitchFamily="34" charset="0"/>
                  </a:rPr>
                  <a:t> </a:t>
                </a:r>
                <a:endParaRPr lang="en-SG" sz="2600" dirty="0">
                  <a:latin typeface="Arial" panose="020B0604020202020204" pitchFamily="34" charset="0"/>
                  <a:cs typeface="Arial" panose="020B0604020202020204" pitchFamily="34" charset="0"/>
                </a:endParaRPr>
              </a:p>
              <a:p>
                <a:pPr algn="just"/>
                <a:r>
                  <a:rPr lang="en-SG" sz="2600" dirty="0">
                    <a:latin typeface="Arial" panose="020B0604020202020204" pitchFamily="34" charset="0"/>
                    <a:cs typeface="Arial" panose="020B0604020202020204" pitchFamily="34" charset="0"/>
                  </a:rPr>
                  <a:t>At a low b-bit value of </a:t>
                </a:r>
                <a14:m>
                  <m:oMath xmlns:m="http://schemas.openxmlformats.org/officeDocument/2006/math">
                    <m:r>
                      <a:rPr lang="en-SG" sz="2600" i="1"/>
                      <m:t>𝑏</m:t>
                    </m:r>
                    <m:r>
                      <a:rPr lang="en-SG" sz="2600" i="1"/>
                      <m:t>=4</m:t>
                    </m:r>
                  </m:oMath>
                </a14:m>
                <a:r>
                  <a:rPr lang="en-SG" sz="2600" dirty="0">
                    <a:latin typeface="Arial" panose="020B0604020202020204" pitchFamily="34" charset="0"/>
                    <a:cs typeface="Arial" panose="020B0604020202020204" pitchFamily="34" charset="0"/>
                  </a:rPr>
                  <a:t>, the precision for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was high at 0.9 for a small sample size </a:t>
                </a:r>
                <a14:m>
                  <m:oMath xmlns:m="http://schemas.openxmlformats.org/officeDocument/2006/math">
                    <m:r>
                      <a:rPr lang="en-SG" sz="2600" i="1"/>
                      <m:t>𝑘</m:t>
                    </m:r>
                    <m:r>
                      <a:rPr lang="en-SG" sz="2600" i="1"/>
                      <m:t>&lt;100</m:t>
                    </m:r>
                  </m:oMath>
                </a14:m>
                <a:r>
                  <a:rPr lang="en-SG" sz="2600" dirty="0">
                    <a:latin typeface="Arial" panose="020B0604020202020204" pitchFamily="34" charset="0"/>
                    <a:cs typeface="Arial" panose="020B0604020202020204" pitchFamily="34" charset="0"/>
                  </a:rPr>
                  <a:t>.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further increased the precision to 1.0 and decreased the recall to 0.8. For </a:t>
                </a:r>
                <a14:m>
                  <m:oMath xmlns:m="http://schemas.openxmlformats.org/officeDocument/2006/math">
                    <m:r>
                      <a:rPr lang="en-SG" sz="2600" i="1"/>
                      <m:t>𝑏</m:t>
                    </m:r>
                    <m:r>
                      <a:rPr lang="en-SG" sz="2600" i="1"/>
                      <m:t>=3</m:t>
                    </m:r>
                  </m:oMath>
                </a14:m>
                <a:r>
                  <a:rPr lang="en-SG" sz="2600" dirty="0">
                    <a:latin typeface="Arial" panose="020B0604020202020204" pitchFamily="34" charset="0"/>
                    <a:cs typeface="Arial" panose="020B0604020202020204" pitchFamily="34" charset="0"/>
                  </a:rPr>
                  <a:t>, James Stein estimation increased the precision while not significantly decreasing the recall value.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would be useful for applications where precision needs to be optimised over recall, for example, in spam detection. </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Detecting similar pairs of documents represented in a bag-of-words format is useful for search engines seeking to omit duplicate results in searches. In this case, the exact value of the resemblance </a:t>
                </a:r>
                <a:r>
                  <a:rPr lang="en-SG" sz="2600" dirty="0" smtClean="0">
                    <a:latin typeface="Arial" panose="020B0604020202020204" pitchFamily="34" charset="0"/>
                    <a:cs typeface="Arial" panose="020B0604020202020204" pitchFamily="34" charset="0"/>
                  </a:rPr>
                  <a:t>would </a:t>
                </a:r>
                <a:r>
                  <a:rPr lang="en-SG" sz="2600" dirty="0">
                    <a:latin typeface="Arial" panose="020B0604020202020204" pitchFamily="34" charset="0"/>
                    <a:cs typeface="Arial" panose="020B0604020202020204" pitchFamily="34" charset="0"/>
                  </a:rPr>
                  <a:t>not </a:t>
                </a:r>
                <a:r>
                  <a:rPr lang="en-SG" sz="2600" dirty="0" smtClean="0">
                    <a:latin typeface="Arial" panose="020B0604020202020204" pitchFamily="34" charset="0"/>
                    <a:cs typeface="Arial" panose="020B0604020202020204" pitchFamily="34" charset="0"/>
                  </a:rPr>
                  <a:t>matter</a:t>
                </a:r>
                <a:r>
                  <a:rPr lang="en-SG" sz="2600" dirty="0">
                    <a:latin typeface="Arial" panose="020B0604020202020204" pitchFamily="34" charset="0"/>
                    <a:cs typeface="Arial" panose="020B0604020202020204" pitchFamily="34" charset="0"/>
                  </a:rPr>
                  <a:t>, as we only need to </a:t>
                </a:r>
                <a:r>
                  <a:rPr lang="en-SG" sz="2600" dirty="0" smtClean="0">
                    <a:latin typeface="Arial" panose="020B0604020202020204" pitchFamily="34" charset="0"/>
                    <a:cs typeface="Arial" panose="020B0604020202020204" pitchFamily="34" charset="0"/>
                  </a:rPr>
                  <a:t>determine if </a:t>
                </a:r>
                <a:r>
                  <a:rPr lang="en-SG" sz="2600" dirty="0">
                    <a:latin typeface="Arial" panose="020B0604020202020204" pitchFamily="34" charset="0"/>
                    <a:cs typeface="Arial" panose="020B0604020202020204" pitchFamily="34" charset="0"/>
                  </a:rPr>
                  <a:t>a pair is </a:t>
                </a:r>
                <a:r>
                  <a:rPr lang="en-SG" sz="2600" dirty="0" smtClean="0">
                    <a:latin typeface="Arial" panose="020B0604020202020204" pitchFamily="34" charset="0"/>
                    <a:cs typeface="Arial" panose="020B0604020202020204" pitchFamily="34" charset="0"/>
                  </a:rPr>
                  <a:t>similar without a need to accurately </a:t>
                </a:r>
                <a:r>
                  <a:rPr lang="en-SG" sz="2600" dirty="0">
                    <a:latin typeface="Arial" panose="020B0604020202020204" pitchFamily="34" charset="0"/>
                    <a:cs typeface="Arial" panose="020B0604020202020204" pitchFamily="34" charset="0"/>
                  </a:rPr>
                  <a:t>calculate how similar they are. For </a:t>
                </a:r>
                <a:r>
                  <a:rPr lang="en-SG" sz="2600" dirty="0" smtClean="0">
                    <a:latin typeface="Arial" panose="020B0604020202020204" pitchFamily="34" charset="0"/>
                    <a:cs typeface="Arial" panose="020B0604020202020204" pitchFamily="34" charset="0"/>
                  </a:rPr>
                  <a:t>search </a:t>
                </a:r>
                <a:r>
                  <a:rPr lang="en-SG" sz="2600" dirty="0">
                    <a:latin typeface="Arial" panose="020B0604020202020204" pitchFamily="34" charset="0"/>
                    <a:cs typeface="Arial" panose="020B0604020202020204" pitchFamily="34" charset="0"/>
                  </a:rPr>
                  <a:t>engines, precision is important as </a:t>
                </a:r>
                <a:r>
                  <a:rPr lang="en-SG" sz="2600" dirty="0" smtClean="0">
                    <a:latin typeface="Arial" panose="020B0604020202020204" pitchFamily="34" charset="0"/>
                    <a:cs typeface="Arial" panose="020B0604020202020204" pitchFamily="34" charset="0"/>
                  </a:rPr>
                  <a:t>a </a:t>
                </a:r>
                <a:r>
                  <a:rPr lang="en-SG" sz="2600" dirty="0">
                    <a:latin typeface="Arial" panose="020B0604020202020204" pitchFamily="34" charset="0"/>
                    <a:cs typeface="Arial" panose="020B0604020202020204" pitchFamily="34" charset="0"/>
                  </a:rPr>
                  <a:t>webpage </a:t>
                </a:r>
                <a:r>
                  <a:rPr lang="en-SG" sz="2600" dirty="0" smtClean="0">
                    <a:latin typeface="Arial" panose="020B0604020202020204" pitchFamily="34" charset="0"/>
                    <a:cs typeface="Arial" panose="020B0604020202020204" pitchFamily="34" charset="0"/>
                  </a:rPr>
                  <a:t>wrongly </a:t>
                </a:r>
                <a:r>
                  <a:rPr lang="en-SG" sz="2600" dirty="0">
                    <a:latin typeface="Arial" panose="020B0604020202020204" pitchFamily="34" charset="0"/>
                    <a:cs typeface="Arial" panose="020B0604020202020204" pitchFamily="34" charset="0"/>
                  </a:rPr>
                  <a:t>marked as duplicate and omitted from search </a:t>
                </a:r>
                <a:r>
                  <a:rPr lang="en-SG" sz="2600" dirty="0" smtClean="0">
                    <a:latin typeface="Arial" panose="020B0604020202020204" pitchFamily="34" charset="0"/>
                    <a:cs typeface="Arial" panose="020B0604020202020204" pitchFamily="34" charset="0"/>
                  </a:rPr>
                  <a:t>results will experience a decrease in site traffic and users would be unable to obtain a complete search result. </a:t>
                </a:r>
                <a:r>
                  <a:rPr lang="en-SG" sz="2600" dirty="0">
                    <a:latin typeface="Arial" panose="020B0604020202020204" pitchFamily="34" charset="0"/>
                    <a:cs typeface="Arial" panose="020B0604020202020204" pitchFamily="34" charset="0"/>
                  </a:rPr>
                  <a:t>On the other hand, a small drop in recall </a:t>
                </a:r>
                <a:r>
                  <a:rPr lang="en-SG" sz="2600" dirty="0" smtClean="0">
                    <a:latin typeface="Arial" panose="020B0604020202020204" pitchFamily="34" charset="0"/>
                    <a:cs typeface="Arial" panose="020B0604020202020204" pitchFamily="34" charset="0"/>
                  </a:rPr>
                  <a:t>that results </a:t>
                </a:r>
                <a:r>
                  <a:rPr lang="en-SG" sz="2600" dirty="0">
                    <a:latin typeface="Arial" panose="020B0604020202020204" pitchFamily="34" charset="0"/>
                    <a:cs typeface="Arial" panose="020B0604020202020204" pitchFamily="34" charset="0"/>
                  </a:rPr>
                  <a:t>in some duplicate pages not being omitted from search </a:t>
                </a:r>
                <a:r>
                  <a:rPr lang="en-SG" sz="2600" dirty="0" smtClean="0">
                    <a:latin typeface="Arial" panose="020B0604020202020204" pitchFamily="34" charset="0"/>
                    <a:cs typeface="Arial" panose="020B0604020202020204" pitchFamily="34" charset="0"/>
                  </a:rPr>
                  <a:t>results </a:t>
                </a:r>
                <a:r>
                  <a:rPr lang="en-SG" sz="2600" dirty="0">
                    <a:latin typeface="Arial" panose="020B0604020202020204" pitchFamily="34" charset="0"/>
                    <a:cs typeface="Arial" panose="020B0604020202020204" pitchFamily="34" charset="0"/>
                  </a:rPr>
                  <a:t>will </a:t>
                </a:r>
                <a:r>
                  <a:rPr lang="en-SG" sz="2600" dirty="0" smtClean="0">
                    <a:latin typeface="Arial" panose="020B0604020202020204" pitchFamily="34" charset="0"/>
                    <a:cs typeface="Arial" panose="020B0604020202020204" pitchFamily="34" charset="0"/>
                  </a:rPr>
                  <a:t>not significantly impact users’ </a:t>
                </a:r>
                <a:r>
                  <a:rPr lang="en-SG" sz="2600" dirty="0">
                    <a:latin typeface="Arial" panose="020B0604020202020204" pitchFamily="34" charset="0"/>
                    <a:cs typeface="Arial" panose="020B0604020202020204" pitchFamily="34" charset="0"/>
                  </a:rPr>
                  <a:t>experience. </a:t>
                </a:r>
                <a:r>
                  <a:rPr lang="en-SG" sz="2600" dirty="0" smtClean="0">
                    <a:latin typeface="Arial" panose="020B0604020202020204" pitchFamily="34" charset="0"/>
                    <a:cs typeface="Arial" panose="020B0604020202020204" pitchFamily="34" charset="0"/>
                  </a:rPr>
                  <a:t>Thus, improving </a:t>
                </a:r>
                <a:r>
                  <a:rPr lang="en-SG" sz="2600" dirty="0">
                    <a:latin typeface="Arial" panose="020B0604020202020204" pitchFamily="34" charset="0"/>
                    <a:cs typeface="Arial" panose="020B0604020202020204" pitchFamily="34" charset="0"/>
                  </a:rPr>
                  <a:t>the precision of classification of similar pairs while sacrificing </a:t>
                </a:r>
                <a:r>
                  <a:rPr lang="en-SG" sz="2600" dirty="0" smtClean="0">
                    <a:latin typeface="Arial" panose="020B0604020202020204" pitchFamily="34" charset="0"/>
                    <a:cs typeface="Arial" panose="020B0604020202020204" pitchFamily="34" charset="0"/>
                  </a:rPr>
                  <a:t>slight </a:t>
                </a:r>
                <a:r>
                  <a:rPr lang="en-SG" sz="2600" dirty="0">
                    <a:latin typeface="Arial" panose="020B0604020202020204" pitchFamily="34" charset="0"/>
                    <a:cs typeface="Arial" panose="020B0604020202020204" pitchFamily="34" charset="0"/>
                  </a:rPr>
                  <a:t>recall is useful.</a:t>
                </a:r>
              </a:p>
              <a:p>
                <a:pPr algn="just"/>
                <a:r>
                  <a:rPr lang="en-SG" sz="2600" dirty="0">
                    <a:latin typeface="Arial" panose="020B0604020202020204" pitchFamily="34" charset="0"/>
                    <a:cs typeface="Arial" panose="020B0604020202020204" pitchFamily="34" charset="0"/>
                  </a:rPr>
                  <a:t> </a:t>
                </a:r>
              </a:p>
              <a:p>
                <a:pPr algn="just"/>
                <a:r>
                  <a:rPr lang="en-SG" sz="2600" dirty="0">
                    <a:latin typeface="Arial" panose="020B0604020202020204" pitchFamily="34" charset="0"/>
                    <a:cs typeface="Arial" panose="020B0604020202020204" pitchFamily="34" charset="0"/>
                  </a:rPr>
                  <a:t>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decreased the </a:t>
                </a:r>
                <a:r>
                  <a:rPr lang="en-SG" sz="2600" dirty="0" smtClean="0">
                    <a:latin typeface="Arial" panose="020B0604020202020204" pitchFamily="34" charset="0"/>
                    <a:cs typeface="Arial" panose="020B0604020202020204" pitchFamily="34" charset="0"/>
                  </a:rPr>
                  <a:t>mean squared error </a:t>
                </a:r>
                <a:r>
                  <a:rPr lang="en-SG" sz="2600" dirty="0">
                    <a:latin typeface="Arial" panose="020B0604020202020204" pitchFamily="34" charset="0"/>
                    <a:cs typeface="Arial" panose="020B0604020202020204" pitchFamily="34" charset="0"/>
                  </a:rPr>
                  <a:t>for all </a:t>
                </a:r>
                <a14:m>
                  <m:oMath xmlns:m="http://schemas.openxmlformats.org/officeDocument/2006/math">
                    <m:r>
                      <a:rPr lang="en-SG" sz="2600" i="1"/>
                      <m:t>𝑏</m:t>
                    </m:r>
                  </m:oMath>
                </a14:m>
                <a:r>
                  <a:rPr lang="en-SG" sz="2600" dirty="0">
                    <a:latin typeface="Arial" panose="020B0604020202020204" pitchFamily="34" charset="0"/>
                    <a:cs typeface="Arial" panose="020B0604020202020204" pitchFamily="34" charset="0"/>
                  </a:rPr>
                  <a:t> values in the experiment. At small values of </a:t>
                </a:r>
                <a14:m>
                  <m:oMath xmlns:m="http://schemas.openxmlformats.org/officeDocument/2006/math">
                    <m:r>
                      <a:rPr lang="en-SG" sz="2600" i="1"/>
                      <m:t>𝑘</m:t>
                    </m:r>
                  </m:oMath>
                </a14:m>
                <a:r>
                  <a:rPr lang="en-SG" sz="2600" dirty="0">
                    <a:latin typeface="Arial" panose="020B0604020202020204" pitchFamily="34" charset="0"/>
                    <a:cs typeface="Arial" panose="020B0604020202020204" pitchFamily="34" charset="0"/>
                  </a:rPr>
                  <a:t>, where </a:t>
                </a:r>
                <a:r>
                  <a:rPr lang="en-SG" sz="2600" dirty="0" smtClean="0">
                    <a:latin typeface="Arial" panose="020B0604020202020204" pitchFamily="34" charset="0"/>
                    <a:cs typeface="Arial" panose="020B0604020202020204" pitchFamily="34" charset="0"/>
                  </a:rPr>
                  <a:t>mean squared error </a:t>
                </a:r>
                <a:r>
                  <a:rPr lang="en-SG" sz="2600" dirty="0">
                    <a:latin typeface="Arial" panose="020B0604020202020204" pitchFamily="34" charset="0"/>
                    <a:cs typeface="Arial" panose="020B0604020202020204" pitchFamily="34" charset="0"/>
                  </a:rPr>
                  <a:t>is typically higher, adding James Stein estimation to </a:t>
                </a:r>
                <a:r>
                  <a:rPr lang="en-SG" sz="2600" dirty="0" err="1">
                    <a:latin typeface="Arial" panose="020B0604020202020204" pitchFamily="34" charset="0"/>
                    <a:cs typeface="Arial" panose="020B0604020202020204" pitchFamily="34" charset="0"/>
                  </a:rPr>
                  <a:t>bBMWH</a:t>
                </a:r>
                <a:r>
                  <a:rPr lang="en-SG" sz="2600" dirty="0">
                    <a:latin typeface="Arial" panose="020B0604020202020204" pitchFamily="34" charset="0"/>
                    <a:cs typeface="Arial" panose="020B0604020202020204" pitchFamily="34" charset="0"/>
                  </a:rPr>
                  <a:t> was especially useful in reducing the </a:t>
                </a:r>
                <a:r>
                  <a:rPr lang="en-SG" sz="2600" dirty="0" smtClean="0">
                    <a:latin typeface="Arial" panose="020B0604020202020204" pitchFamily="34" charset="0"/>
                    <a:cs typeface="Arial" panose="020B0604020202020204" pitchFamily="34" charset="0"/>
                  </a:rPr>
                  <a:t>mean squared error. </a:t>
                </a:r>
                <a:r>
                  <a:rPr lang="en-SG" sz="2600" dirty="0">
                    <a:latin typeface="Arial" panose="020B0604020202020204" pitchFamily="34" charset="0"/>
                    <a:cs typeface="Arial" panose="020B0604020202020204" pitchFamily="34" charset="0"/>
                  </a:rPr>
                  <a:t>Our results have potential applications in machine learning algorithms by achieving a low </a:t>
                </a:r>
                <a:r>
                  <a:rPr lang="en-SG" sz="2600" dirty="0" smtClean="0">
                    <a:latin typeface="Arial" panose="020B0604020202020204" pitchFamily="34" charset="0"/>
                    <a:cs typeface="Arial" panose="020B0604020202020204" pitchFamily="34" charset="0"/>
                  </a:rPr>
                  <a:t>mean squared error </a:t>
                </a:r>
                <a:r>
                  <a:rPr lang="en-SG" sz="2600" dirty="0">
                    <a:latin typeface="Arial" panose="020B0604020202020204" pitchFamily="34" charset="0"/>
                    <a:cs typeface="Arial" panose="020B0604020202020204" pitchFamily="34" charset="0"/>
                  </a:rPr>
                  <a:t>without a need to increase the number of permutations </a:t>
                </a:r>
                <a14:m>
                  <m:oMath xmlns:m="http://schemas.openxmlformats.org/officeDocument/2006/math">
                    <m:r>
                      <a:rPr lang="en-SG" sz="2600" i="1"/>
                      <m:t>𝑘</m:t>
                    </m:r>
                  </m:oMath>
                </a14:m>
                <a:r>
                  <a:rPr lang="en-SG" sz="2600" dirty="0">
                    <a:latin typeface="Arial" panose="020B0604020202020204" pitchFamily="34" charset="0"/>
                    <a:cs typeface="Arial" panose="020B0604020202020204" pitchFamily="34" charset="0"/>
                  </a:rPr>
                  <a:t>, thus saving on computational time and cost. </a:t>
                </a:r>
                <a:endParaRPr lang="en-SG" dirty="0"/>
              </a:p>
            </p:txBody>
          </p:sp>
        </mc:Choice>
        <mc:Fallback>
          <p:sp>
            <p:nvSpPr>
              <p:cNvPr id="27" name="TextBox 26"/>
              <p:cNvSpPr txBox="1">
                <a:spLocks noRot="1" noChangeAspect="1" noMove="1" noResize="1" noEditPoints="1" noAdjustHandles="1" noChangeArrowheads="1" noChangeShapeType="1" noTextEdit="1"/>
              </p:cNvSpPr>
              <p:nvPr/>
            </p:nvSpPr>
            <p:spPr>
              <a:xfrm>
                <a:off x="15607845" y="28251572"/>
                <a:ext cx="14190325" cy="10495181"/>
              </a:xfrm>
              <a:prstGeom prst="rect">
                <a:avLst/>
              </a:prstGeom>
              <a:blipFill rotWithShape="0">
                <a:blip r:embed="rId12"/>
                <a:stretch>
                  <a:fillRect l="-773" t="-523" r="-773" b="-407"/>
                </a:stretch>
              </a:blipFill>
            </p:spPr>
            <p:txBody>
              <a:bodyPr/>
              <a:lstStyle/>
              <a:p>
                <a:r>
                  <a:rPr lang="en-SG">
                    <a:noFill/>
                  </a:rPr>
                  <a:t> </a:t>
                </a:r>
              </a:p>
            </p:txBody>
          </p:sp>
        </mc:Fallback>
      </mc:AlternateContent>
      <p:sp>
        <p:nvSpPr>
          <p:cNvPr id="28" name="TextBox 27"/>
          <p:cNvSpPr txBox="1"/>
          <p:nvPr/>
        </p:nvSpPr>
        <p:spPr>
          <a:xfrm>
            <a:off x="15646374" y="39437691"/>
            <a:ext cx="14190325" cy="707886"/>
          </a:xfrm>
          <a:prstGeom prst="rect">
            <a:avLst/>
          </a:prstGeom>
          <a:solidFill>
            <a:schemeClr val="accent1">
              <a:lumMod val="50000"/>
            </a:schemeClr>
          </a:solidFill>
        </p:spPr>
        <p:txBody>
          <a:bodyPr wrap="square" rtlCol="0">
            <a:spAutoFit/>
          </a:bodyPr>
          <a:lstStyle/>
          <a:p>
            <a:pPr algn="ctr"/>
            <a:r>
              <a:rPr lang="en-US" sz="4000" dirty="0" smtClean="0">
                <a:solidFill>
                  <a:schemeClr val="bg1"/>
                </a:solidFill>
                <a:latin typeface="Arial" panose="020B0604020202020204" pitchFamily="34" charset="0"/>
                <a:cs typeface="Arial" panose="020B0604020202020204" pitchFamily="34" charset="0"/>
              </a:rPr>
              <a:t>ACKNOWLEDGEMENTS</a:t>
            </a:r>
            <a:endParaRPr lang="en-SG" sz="4000" dirty="0">
              <a:solidFill>
                <a:schemeClr val="bg1"/>
              </a:solidFill>
              <a:latin typeface="Arial" panose="020B0604020202020204" pitchFamily="34" charset="0"/>
              <a:cs typeface="Arial" panose="020B0604020202020204" pitchFamily="34" charset="0"/>
            </a:endParaRPr>
          </a:p>
        </p:txBody>
      </p:sp>
      <p:sp>
        <p:nvSpPr>
          <p:cNvPr id="29" name="TextBox 28"/>
          <p:cNvSpPr txBox="1"/>
          <p:nvPr/>
        </p:nvSpPr>
        <p:spPr>
          <a:xfrm>
            <a:off x="15646374" y="40155325"/>
            <a:ext cx="14151796" cy="892552"/>
          </a:xfrm>
          <a:prstGeom prst="rect">
            <a:avLst/>
          </a:prstGeom>
          <a:solidFill>
            <a:schemeClr val="bg1"/>
          </a:solidFill>
        </p:spPr>
        <p:txBody>
          <a:bodyPr wrap="square" rtlCol="0">
            <a:spAutoFit/>
          </a:bodyPr>
          <a:lstStyle/>
          <a:p>
            <a:pPr algn="just"/>
            <a:r>
              <a:rPr lang="en-SG" sz="2600" dirty="0">
                <a:latin typeface="Arial" panose="020B0604020202020204" pitchFamily="34" charset="0"/>
                <a:cs typeface="Arial" panose="020B0604020202020204" pitchFamily="34" charset="0"/>
              </a:rPr>
              <a:t>We would like to thank </a:t>
            </a:r>
            <a:r>
              <a:rPr lang="en-SG" sz="2600" dirty="0" err="1">
                <a:latin typeface="Arial" panose="020B0604020202020204" pitchFamily="34" charset="0"/>
                <a:cs typeface="Arial" panose="020B0604020202020204" pitchFamily="34" charset="0"/>
              </a:rPr>
              <a:t>Dr.</a:t>
            </a:r>
            <a:r>
              <a:rPr lang="en-SG" sz="2600" dirty="0">
                <a:latin typeface="Arial" panose="020B0604020202020204" pitchFamily="34" charset="0"/>
                <a:cs typeface="Arial" panose="020B0604020202020204" pitchFamily="34" charset="0"/>
              </a:rPr>
              <a:t> Keegan Kang for his mentorship and guidance. We would also like to thank our teachers, Mr. Chai Ming Huang and Mr. Lim Teck </a:t>
            </a:r>
            <a:r>
              <a:rPr lang="en-SG" sz="2600" dirty="0" err="1">
                <a:latin typeface="Arial" panose="020B0604020202020204" pitchFamily="34" charset="0"/>
                <a:cs typeface="Arial" panose="020B0604020202020204" pitchFamily="34" charset="0"/>
              </a:rPr>
              <a:t>Choow</a:t>
            </a:r>
            <a:r>
              <a:rPr lang="en-SG" sz="2600" dirty="0">
                <a:latin typeface="Arial" panose="020B0604020202020204" pitchFamily="34" charset="0"/>
                <a:cs typeface="Arial" panose="020B0604020202020204" pitchFamily="34" charset="0"/>
              </a:rPr>
              <a:t>, for their supervision. </a:t>
            </a:r>
            <a:endParaRPr lang="en-SG" dirty="0"/>
          </a:p>
        </p:txBody>
      </p:sp>
    </p:spTree>
    <p:extLst>
      <p:ext uri="{BB962C8B-B14F-4D97-AF65-F5344CB8AC3E}">
        <p14:creationId xmlns:p14="http://schemas.microsoft.com/office/powerpoint/2010/main" val="37580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TotalTime>
  <Words>476</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RKC Kan</dc:creator>
  <cp:lastModifiedBy>RKC Kan</cp:lastModifiedBy>
  <cp:revision>43</cp:revision>
  <dcterms:created xsi:type="dcterms:W3CDTF">2021-02-10T12:37:56Z</dcterms:created>
  <dcterms:modified xsi:type="dcterms:W3CDTF">2021-02-12T15:18:29Z</dcterms:modified>
</cp:coreProperties>
</file>