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3d5" qsCatId="3D" csTypeId="urn:microsoft.com/office/officeart/2005/8/colors/accent1_3" csCatId="accent1" phldr="1"/>
      <dgm:spPr/>
      <dgm:t>
        <a:bodyPr/>
        <a:lstStyle/>
        <a:p>
          <a:endParaRPr lang="en-US"/>
        </a:p>
      </dgm:t>
    </dgm:pt>
    <dgm:pt modelId="{8DB5D7D5-6A1C-4ABC-8850-759A9D876047}">
      <dgm:prSet/>
      <dgm:spPr/>
      <dgm:t>
        <a:bodyPr/>
        <a:lstStyle/>
        <a:p>
          <a:r>
            <a:rPr lang="en-US" dirty="0"/>
            <a:t>2009</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Bitcoin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2017</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Jasper</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2021</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Now</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0"/>
              <a:satOff val="0"/>
              <a:lumOff val="0"/>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223106"/>
              <a:satOff val="-4301"/>
              <a:lumOff val="14062"/>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446212"/>
              <a:satOff val="-8602"/>
              <a:lumOff val="28124"/>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417122" y="501984"/>
          <a:ext cx="414655" cy="3142581"/>
        </a:xfrm>
        <a:prstGeom prst="round2SameRect">
          <a:avLst/>
        </a:prstGeom>
        <a:solidFill>
          <a:schemeClr val="accent1">
            <a:shade val="80000"/>
            <a:hueOff val="0"/>
            <a:satOff val="0"/>
            <a:lumOff val="0"/>
            <a:alphaOff val="0"/>
          </a:schemeClr>
        </a:solidFill>
        <a:ln w="12700" cap="rnd" cmpd="sng" algn="ctr">
          <a:solidFill>
            <a:schemeClr val="accent1">
              <a:shade val="80000"/>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2009</a:t>
          </a:r>
        </a:p>
      </dsp:txBody>
      <dsp:txXfrm rot="5400000">
        <a:off x="1073401" y="1886189"/>
        <a:ext cx="3122339" cy="374171"/>
      </dsp:txXfrm>
    </dsp:sp>
    <dsp:sp modelId="{5A1B764B-0DC5-47CD-BDEA-9E67799496EC}">
      <dsp:nvSpPr>
        <dsp:cNvPr id="0" name=""/>
        <dsp:cNvSpPr/>
      </dsp:nvSpPr>
      <dsp:spPr>
        <a:xfrm>
          <a:off x="5631" y="0"/>
          <a:ext cx="5237636" cy="1451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dirty="0"/>
            <a:t>Bitcoin</a:t>
          </a:r>
        </a:p>
      </dsp:txBody>
      <dsp:txXfrm>
        <a:off x="5631" y="0"/>
        <a:ext cx="5237636" cy="1451292"/>
      </dsp:txXfrm>
    </dsp:sp>
    <dsp:sp modelId="{122B38A3-0442-4747-820C-1F37877E2B0E}">
      <dsp:nvSpPr>
        <dsp:cNvPr id="0" name=""/>
        <dsp:cNvSpPr/>
      </dsp:nvSpPr>
      <dsp:spPr>
        <a:xfrm>
          <a:off x="2624449" y="1534223"/>
          <a:ext cx="0" cy="331724"/>
        </a:xfrm>
        <a:prstGeom prst="line">
          <a:avLst/>
        </a:prstGeom>
        <a:noFill/>
        <a:ln w="12700" cap="rnd" cmpd="sng" algn="ctr">
          <a:solidFill>
            <a:schemeClr val="accent1">
              <a:shade val="90000"/>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582984" y="1451292"/>
          <a:ext cx="82931" cy="82931"/>
        </a:xfrm>
        <a:prstGeom prst="ellipse">
          <a:avLst/>
        </a:prstGeom>
        <a:solidFill>
          <a:schemeClr val="accent1">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195740" y="1865947"/>
          <a:ext cx="3142581" cy="414655"/>
        </a:xfrm>
        <a:prstGeom prst="rect">
          <a:avLst/>
        </a:prstGeom>
        <a:solidFill>
          <a:schemeClr val="accent1">
            <a:shade val="80000"/>
            <a:hueOff val="223096"/>
            <a:satOff val="-4529"/>
            <a:lumOff val="15339"/>
            <a:alphaOff val="0"/>
          </a:schemeClr>
        </a:solidFill>
        <a:ln w="12700" cap="rnd" cmpd="sng" algn="ctr">
          <a:solidFill>
            <a:schemeClr val="accent1">
              <a:shade val="80000"/>
              <a:hueOff val="223096"/>
              <a:satOff val="-4529"/>
              <a:lumOff val="15339"/>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2017</a:t>
          </a:r>
        </a:p>
      </dsp:txBody>
      <dsp:txXfrm>
        <a:off x="4195740" y="1865947"/>
        <a:ext cx="3142581" cy="414655"/>
      </dsp:txXfrm>
    </dsp:sp>
    <dsp:sp modelId="{DF65791B-462E-4589-B98D-F60587330CA8}">
      <dsp:nvSpPr>
        <dsp:cNvPr id="0" name=""/>
        <dsp:cNvSpPr/>
      </dsp:nvSpPr>
      <dsp:spPr>
        <a:xfrm>
          <a:off x="3148213" y="2695257"/>
          <a:ext cx="5237636" cy="1451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dirty="0"/>
            <a:t>Jasper</a:t>
          </a:r>
        </a:p>
      </dsp:txBody>
      <dsp:txXfrm>
        <a:off x="3148213" y="2695257"/>
        <a:ext cx="5237636" cy="1451292"/>
      </dsp:txXfrm>
    </dsp:sp>
    <dsp:sp modelId="{DBA410EB-5F61-4F46-92D9-C5B0AA59EE15}">
      <dsp:nvSpPr>
        <dsp:cNvPr id="0" name=""/>
        <dsp:cNvSpPr/>
      </dsp:nvSpPr>
      <dsp:spPr>
        <a:xfrm>
          <a:off x="5767031" y="2280602"/>
          <a:ext cx="0" cy="331724"/>
        </a:xfrm>
        <a:prstGeom prst="line">
          <a:avLst/>
        </a:prstGeom>
        <a:noFill/>
        <a:ln w="12700" cap="rnd" cmpd="sng" algn="ctr">
          <a:solidFill>
            <a:schemeClr val="accent1">
              <a:shade val="90000"/>
              <a:hueOff val="223106"/>
              <a:satOff val="-4301"/>
              <a:lumOff val="14062"/>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725566" y="2612326"/>
          <a:ext cx="82931" cy="82931"/>
        </a:xfrm>
        <a:prstGeom prst="ellipse">
          <a:avLst/>
        </a:prstGeom>
        <a:solidFill>
          <a:schemeClr val="accent1">
            <a:shade val="80000"/>
            <a:hueOff val="223096"/>
            <a:satOff val="-4529"/>
            <a:lumOff val="1533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702285" y="501984"/>
          <a:ext cx="414655" cy="3142581"/>
        </a:xfrm>
        <a:prstGeom prst="round2SameRect">
          <a:avLst/>
        </a:prstGeom>
        <a:solidFill>
          <a:schemeClr val="accent1">
            <a:shade val="80000"/>
            <a:hueOff val="446191"/>
            <a:satOff val="-9058"/>
            <a:lumOff val="30677"/>
            <a:alphaOff val="0"/>
          </a:schemeClr>
        </a:solidFill>
        <a:ln w="12700" cap="rnd" cmpd="sng" algn="ctr">
          <a:solidFill>
            <a:schemeClr val="accent1">
              <a:shade val="80000"/>
              <a:hueOff val="446191"/>
              <a:satOff val="-9058"/>
              <a:lumOff val="30677"/>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2021</a:t>
          </a:r>
        </a:p>
      </dsp:txBody>
      <dsp:txXfrm rot="-5400000">
        <a:off x="7338322" y="1886189"/>
        <a:ext cx="3122339" cy="374171"/>
      </dsp:txXfrm>
    </dsp:sp>
    <dsp:sp modelId="{B4723E2A-4FF1-452A-BD25-8EC364F15A6F}">
      <dsp:nvSpPr>
        <dsp:cNvPr id="0" name=""/>
        <dsp:cNvSpPr/>
      </dsp:nvSpPr>
      <dsp:spPr>
        <a:xfrm>
          <a:off x="6290795" y="0"/>
          <a:ext cx="5237636" cy="1451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dirty="0"/>
            <a:t>Now</a:t>
          </a:r>
        </a:p>
      </dsp:txBody>
      <dsp:txXfrm>
        <a:off x="6290795" y="0"/>
        <a:ext cx="5237636" cy="1451292"/>
      </dsp:txXfrm>
    </dsp:sp>
    <dsp:sp modelId="{440E9361-37D2-4157-AF38-7B49AD23708B}">
      <dsp:nvSpPr>
        <dsp:cNvPr id="0" name=""/>
        <dsp:cNvSpPr/>
      </dsp:nvSpPr>
      <dsp:spPr>
        <a:xfrm>
          <a:off x="8909613" y="1534223"/>
          <a:ext cx="0" cy="331724"/>
        </a:xfrm>
        <a:prstGeom prst="line">
          <a:avLst/>
        </a:prstGeom>
        <a:noFill/>
        <a:ln w="12700" cap="rnd" cmpd="sng" algn="ctr">
          <a:solidFill>
            <a:schemeClr val="accent1">
              <a:shade val="90000"/>
              <a:hueOff val="446212"/>
              <a:satOff val="-8602"/>
              <a:lumOff val="28124"/>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868147" y="1451292"/>
          <a:ext cx="82931" cy="82931"/>
        </a:xfrm>
        <a:prstGeom prst="ellipse">
          <a:avLst/>
        </a:prstGeom>
        <a:solidFill>
          <a:schemeClr val="accent1">
            <a:shade val="80000"/>
            <a:hueOff val="446191"/>
            <a:satOff val="-9058"/>
            <a:lumOff val="3067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The future of Fintech: Blockchain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sz="1200" dirty="0"/>
              <a:t>Romeo Ally, Jake </a:t>
            </a:r>
            <a:r>
              <a:rPr lang="en-US" sz="1200" dirty="0" err="1"/>
              <a:t>Fockler</a:t>
            </a:r>
            <a:r>
              <a:rPr lang="en-US" sz="1200" dirty="0"/>
              <a:t>, Trevor </a:t>
            </a:r>
            <a:r>
              <a:rPr lang="en-US" sz="1200" dirty="0" err="1"/>
              <a:t>Lamanna</a:t>
            </a:r>
            <a:r>
              <a:rPr lang="en-US" sz="1200" dirty="0"/>
              <a:t>, Matthew </a:t>
            </a:r>
            <a:r>
              <a:rPr lang="en-US" sz="1200" dirty="0" err="1"/>
              <a:t>Lapres</a:t>
            </a:r>
            <a:endParaRPr lang="en-US" sz="12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pPr algn="ctr"/>
            <a:r>
              <a:rPr lang="en-US" dirty="0"/>
              <a:t>Timeline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288207316"/>
              </p:ext>
            </p:extLst>
          </p:nvPr>
        </p:nvGraphicFramePr>
        <p:xfrm>
          <a:off x="76912" y="1828801"/>
          <a:ext cx="11534063" cy="4146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2200-F928-4255-8923-72712C43DADD}"/>
              </a:ext>
            </a:extLst>
          </p:cNvPr>
          <p:cNvSpPr>
            <a:spLocks noGrp="1"/>
          </p:cNvSpPr>
          <p:nvPr>
            <p:ph type="title"/>
          </p:nvPr>
        </p:nvSpPr>
        <p:spPr/>
        <p:txBody>
          <a:bodyPr/>
          <a:lstStyle/>
          <a:p>
            <a:pPr algn="ctr"/>
            <a:r>
              <a:rPr lang="en-US" dirty="0"/>
              <a:t>Blockchain or Bust?</a:t>
            </a:r>
          </a:p>
        </p:txBody>
      </p:sp>
      <p:sp>
        <p:nvSpPr>
          <p:cNvPr id="3" name="Content Placeholder 2">
            <a:extLst>
              <a:ext uri="{FF2B5EF4-FFF2-40B4-BE49-F238E27FC236}">
                <a16:creationId xmlns:a16="http://schemas.microsoft.com/office/drawing/2014/main" id="{D4BB751D-79A8-4686-81D2-618BF6C1EEB3}"/>
              </a:ext>
            </a:extLst>
          </p:cNvPr>
          <p:cNvSpPr>
            <a:spLocks noGrp="1"/>
          </p:cNvSpPr>
          <p:nvPr>
            <p:ph idx="1"/>
          </p:nvPr>
        </p:nvSpPr>
        <p:spPr>
          <a:xfrm>
            <a:off x="581192" y="4888194"/>
            <a:ext cx="11029615" cy="1087156"/>
          </a:xfrm>
        </p:spPr>
        <p:txBody>
          <a:bodyPr/>
          <a:lstStyle/>
          <a:p>
            <a:r>
              <a:rPr lang="en-US" dirty="0"/>
              <a:t>Any sufficiently advanced technology should be indistinguishable from magic. –Arthur C. Clarke</a:t>
            </a:r>
          </a:p>
        </p:txBody>
      </p:sp>
      <p:pic>
        <p:nvPicPr>
          <p:cNvPr id="4" name="Picture 3">
            <a:extLst>
              <a:ext uri="{FF2B5EF4-FFF2-40B4-BE49-F238E27FC236}">
                <a16:creationId xmlns:a16="http://schemas.microsoft.com/office/drawing/2014/main" id="{B8349CCF-C59E-424A-B66A-D129ABED35C7}"/>
              </a:ext>
            </a:extLst>
          </p:cNvPr>
          <p:cNvPicPr>
            <a:picLocks noChangeAspect="1"/>
          </p:cNvPicPr>
          <p:nvPr/>
        </p:nvPicPr>
        <p:blipFill>
          <a:blip r:embed="rId2"/>
          <a:stretch>
            <a:fillRect/>
          </a:stretch>
        </p:blipFill>
        <p:spPr>
          <a:xfrm>
            <a:off x="1487054" y="2417925"/>
            <a:ext cx="8709891" cy="2322638"/>
          </a:xfrm>
          <a:prstGeom prst="rect">
            <a:avLst/>
          </a:prstGeom>
        </p:spPr>
      </p:pic>
    </p:spTree>
    <p:extLst>
      <p:ext uri="{BB962C8B-B14F-4D97-AF65-F5344CB8AC3E}">
        <p14:creationId xmlns:p14="http://schemas.microsoft.com/office/powerpoint/2010/main" val="171166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B32A-C8C1-4FEB-9228-7130E39AA5E9}"/>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830C3784-A0E2-4F6A-9732-0B0BC504532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F50B436-72FA-451E-9D75-6B2DECE31ED8}"/>
              </a:ext>
            </a:extLst>
          </p:cNvPr>
          <p:cNvPicPr>
            <a:picLocks noChangeAspect="1"/>
          </p:cNvPicPr>
          <p:nvPr/>
        </p:nvPicPr>
        <p:blipFill>
          <a:blip r:embed="rId2"/>
          <a:stretch>
            <a:fillRect/>
          </a:stretch>
        </p:blipFill>
        <p:spPr>
          <a:xfrm>
            <a:off x="1025091" y="2218891"/>
            <a:ext cx="2143125" cy="2143125"/>
          </a:xfrm>
          <a:prstGeom prst="rect">
            <a:avLst/>
          </a:prstGeom>
        </p:spPr>
      </p:pic>
      <p:pic>
        <p:nvPicPr>
          <p:cNvPr id="5" name="Picture 4">
            <a:extLst>
              <a:ext uri="{FF2B5EF4-FFF2-40B4-BE49-F238E27FC236}">
                <a16:creationId xmlns:a16="http://schemas.microsoft.com/office/drawing/2014/main" id="{7AE0B801-9584-41B3-AD47-DABDB41F8A94}"/>
              </a:ext>
            </a:extLst>
          </p:cNvPr>
          <p:cNvPicPr>
            <a:picLocks noChangeAspect="1"/>
          </p:cNvPicPr>
          <p:nvPr/>
        </p:nvPicPr>
        <p:blipFill>
          <a:blip r:embed="rId3"/>
          <a:stretch>
            <a:fillRect/>
          </a:stretch>
        </p:blipFill>
        <p:spPr>
          <a:xfrm>
            <a:off x="5123871" y="3474605"/>
            <a:ext cx="1944255" cy="1944255"/>
          </a:xfrm>
          <a:prstGeom prst="rect">
            <a:avLst/>
          </a:prstGeom>
        </p:spPr>
      </p:pic>
      <p:pic>
        <p:nvPicPr>
          <p:cNvPr id="6" name="Picture 5">
            <a:extLst>
              <a:ext uri="{FF2B5EF4-FFF2-40B4-BE49-F238E27FC236}">
                <a16:creationId xmlns:a16="http://schemas.microsoft.com/office/drawing/2014/main" id="{CA6A29E2-95B1-4CD6-82AA-779CE3084192}"/>
              </a:ext>
            </a:extLst>
          </p:cNvPr>
          <p:cNvPicPr>
            <a:picLocks noChangeAspect="1"/>
          </p:cNvPicPr>
          <p:nvPr/>
        </p:nvPicPr>
        <p:blipFill>
          <a:blip r:embed="rId4"/>
          <a:stretch>
            <a:fillRect/>
          </a:stretch>
        </p:blipFill>
        <p:spPr>
          <a:xfrm>
            <a:off x="9023781" y="2218891"/>
            <a:ext cx="1905000" cy="1905000"/>
          </a:xfrm>
          <a:prstGeom prst="rect">
            <a:avLst/>
          </a:prstGeom>
        </p:spPr>
      </p:pic>
    </p:spTree>
    <p:extLst>
      <p:ext uri="{BB962C8B-B14F-4D97-AF65-F5344CB8AC3E}">
        <p14:creationId xmlns:p14="http://schemas.microsoft.com/office/powerpoint/2010/main" val="81654332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{FF77130B-5C87-4BCA-B10E-AB8CC9074987}tf33552983_win32</Template>
  <TotalTime>7</TotalTime>
  <Words>45</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Franklin Gothic Book</vt:lpstr>
      <vt:lpstr>Franklin Gothic Demi</vt:lpstr>
      <vt:lpstr>Wingdings 2</vt:lpstr>
      <vt:lpstr>DividendVTI</vt:lpstr>
      <vt:lpstr>The future of Fintech: Blockchain</vt:lpstr>
      <vt:lpstr>Timeline</vt:lpstr>
      <vt:lpstr>Blockchain or Bust?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Fintech: Blockchain</dc:title>
  <dc:creator>Matthew Lapres-northey</dc:creator>
  <cp:lastModifiedBy>Matthew Lapres-northey</cp:lastModifiedBy>
  <cp:revision>1</cp:revision>
  <dcterms:created xsi:type="dcterms:W3CDTF">2021-11-26T16:09:55Z</dcterms:created>
  <dcterms:modified xsi:type="dcterms:W3CDTF">2021-11-26T16:17:45Z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