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2" r:id="rId1"/>
  </p:sldMasterIdLst>
  <p:sldIdLst>
    <p:sldId id="256" r:id="rId2"/>
    <p:sldId id="257" r:id="rId3"/>
    <p:sldId id="258" r:id="rId4"/>
    <p:sldId id="259" r:id="rId5"/>
    <p:sldId id="261" r:id="rId6"/>
    <p:sldId id="262" r:id="rId7"/>
    <p:sldId id="263" r:id="rId8"/>
    <p:sldId id="264"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2"/>
  </p:normalViewPr>
  <p:slideViewPr>
    <p:cSldViewPr snapToGrid="0" snapToObjects="1">
      <p:cViewPr varScale="1">
        <p:scale>
          <a:sx n="109" d="100"/>
          <a:sy n="109" d="100"/>
        </p:scale>
        <p:origin x="6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395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2414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5084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0848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398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3262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0920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2158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6106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6014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7517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3/1/21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9275046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21" r:id="rId6"/>
    <p:sldLayoutId id="2147483716" r:id="rId7"/>
    <p:sldLayoutId id="2147483717" r:id="rId8"/>
    <p:sldLayoutId id="2147483718" r:id="rId9"/>
    <p:sldLayoutId id="2147483720" r:id="rId10"/>
    <p:sldLayoutId id="2147483719"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A4E8379-5FC4-F046-8D47-6DAC8723F324}"/>
              </a:ext>
            </a:extLst>
          </p:cNvPr>
          <p:cNvGrpSpPr/>
          <p:nvPr/>
        </p:nvGrpSpPr>
        <p:grpSpPr>
          <a:xfrm>
            <a:off x="0" y="1259090"/>
            <a:ext cx="12192000" cy="4339829"/>
            <a:chOff x="0" y="1259090"/>
            <a:chExt cx="12192000" cy="4339829"/>
          </a:xfrm>
        </p:grpSpPr>
        <p:pic>
          <p:nvPicPr>
            <p:cNvPr id="4" name="Picture 3">
              <a:extLst>
                <a:ext uri="{FF2B5EF4-FFF2-40B4-BE49-F238E27FC236}">
                  <a16:creationId xmlns:a16="http://schemas.microsoft.com/office/drawing/2014/main" id="{FB2CFDE2-3F20-40F7-94E3-B4C4FB2A2778}"/>
                </a:ext>
              </a:extLst>
            </p:cNvPr>
            <p:cNvPicPr>
              <a:picLocks noChangeAspect="1"/>
            </p:cNvPicPr>
            <p:nvPr/>
          </p:nvPicPr>
          <p:blipFill>
            <a:blip r:embed="rId2"/>
            <a:srcRect/>
            <a:stretch/>
          </p:blipFill>
          <p:spPr>
            <a:xfrm>
              <a:off x="20" y="1259090"/>
              <a:ext cx="12191980" cy="4339829"/>
            </a:xfrm>
            <a:prstGeom prst="rect">
              <a:avLst/>
            </a:prstGeom>
          </p:spPr>
        </p:pic>
        <p:sp>
          <p:nvSpPr>
            <p:cNvPr id="7" name="Rectangle 6">
              <a:extLst>
                <a:ext uri="{FF2B5EF4-FFF2-40B4-BE49-F238E27FC236}">
                  <a16:creationId xmlns:a16="http://schemas.microsoft.com/office/drawing/2014/main" id="{4B6200BB-DB88-9A42-BC77-C06E4F947BFA}"/>
                </a:ext>
              </a:extLst>
            </p:cNvPr>
            <p:cNvSpPr/>
            <p:nvPr/>
          </p:nvSpPr>
          <p:spPr>
            <a:xfrm>
              <a:off x="0" y="2731477"/>
              <a:ext cx="5122985" cy="15357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B57E5E8-68A8-A041-8AF9-6F28CADCCA55}"/>
              </a:ext>
            </a:extLst>
          </p:cNvPr>
          <p:cNvSpPr>
            <a:spLocks noGrp="1"/>
          </p:cNvSpPr>
          <p:nvPr>
            <p:ph type="ctrTitle"/>
          </p:nvPr>
        </p:nvSpPr>
        <p:spPr>
          <a:xfrm>
            <a:off x="685801" y="778050"/>
            <a:ext cx="3208866" cy="3478384"/>
          </a:xfrm>
        </p:spPr>
        <p:txBody>
          <a:bodyPr>
            <a:normAutofit/>
          </a:bodyPr>
          <a:lstStyle/>
          <a:p>
            <a:r>
              <a:rPr lang="en-US" dirty="0">
                <a:solidFill>
                  <a:srgbClr val="FFFFFF"/>
                </a:solidFill>
              </a:rPr>
              <a:t>Big Mountain </a:t>
            </a:r>
            <a:br>
              <a:rPr lang="en-US" dirty="0">
                <a:solidFill>
                  <a:srgbClr val="FFFFFF"/>
                </a:solidFill>
              </a:rPr>
            </a:br>
            <a:r>
              <a:rPr lang="en-US" dirty="0">
                <a:solidFill>
                  <a:srgbClr val="FFFFFF"/>
                </a:solidFill>
              </a:rPr>
              <a:t>Ski Resort</a:t>
            </a:r>
          </a:p>
        </p:txBody>
      </p:sp>
      <p:sp>
        <p:nvSpPr>
          <p:cNvPr id="3" name="Subtitle 2">
            <a:extLst>
              <a:ext uri="{FF2B5EF4-FFF2-40B4-BE49-F238E27FC236}">
                <a16:creationId xmlns:a16="http://schemas.microsoft.com/office/drawing/2014/main" id="{6892ABB9-4EC2-3D4B-B561-75957E4E2402}"/>
              </a:ext>
            </a:extLst>
          </p:cNvPr>
          <p:cNvSpPr>
            <a:spLocks noGrp="1"/>
          </p:cNvSpPr>
          <p:nvPr>
            <p:ph type="subTitle" idx="1"/>
          </p:nvPr>
        </p:nvSpPr>
        <p:spPr>
          <a:xfrm>
            <a:off x="685801" y="5145513"/>
            <a:ext cx="3208866" cy="738820"/>
          </a:xfrm>
        </p:spPr>
        <p:txBody>
          <a:bodyPr>
            <a:normAutofit/>
          </a:bodyPr>
          <a:lstStyle/>
          <a:p>
            <a:r>
              <a:rPr lang="en-US" dirty="0">
                <a:solidFill>
                  <a:srgbClr val="FFFFFF">
                    <a:alpha val="75000"/>
                  </a:srgbClr>
                </a:solidFill>
              </a:rPr>
              <a:t>Ticket Price Analysis by Matt Madden</a:t>
            </a:r>
          </a:p>
        </p:txBody>
      </p:sp>
    </p:spTree>
    <p:extLst>
      <p:ext uri="{BB962C8B-B14F-4D97-AF65-F5344CB8AC3E}">
        <p14:creationId xmlns:p14="http://schemas.microsoft.com/office/powerpoint/2010/main" val="428396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5E232-E84C-8741-A683-B3F6C0395462}"/>
              </a:ext>
            </a:extLst>
          </p:cNvPr>
          <p:cNvSpPr>
            <a:spLocks noGrp="1"/>
          </p:cNvSpPr>
          <p:nvPr>
            <p:ph type="title"/>
          </p:nvPr>
        </p:nvSpPr>
        <p:spPr/>
        <p:txBody>
          <a:bodyPr/>
          <a:lstStyle/>
          <a:p>
            <a:r>
              <a:rPr lang="en-US" dirty="0"/>
              <a:t>Problem to be solved</a:t>
            </a:r>
          </a:p>
        </p:txBody>
      </p:sp>
      <p:sp>
        <p:nvSpPr>
          <p:cNvPr id="3" name="Content Placeholder 2">
            <a:extLst>
              <a:ext uri="{FF2B5EF4-FFF2-40B4-BE49-F238E27FC236}">
                <a16:creationId xmlns:a16="http://schemas.microsoft.com/office/drawing/2014/main" id="{2E63F8F9-84A6-B944-821E-33F64B69D80E}"/>
              </a:ext>
            </a:extLst>
          </p:cNvPr>
          <p:cNvSpPr>
            <a:spLocks noGrp="1"/>
          </p:cNvSpPr>
          <p:nvPr>
            <p:ph idx="1"/>
          </p:nvPr>
        </p:nvSpPr>
        <p:spPr/>
        <p:txBody>
          <a:bodyPr/>
          <a:lstStyle/>
          <a:p>
            <a:r>
              <a:rPr lang="en-US" dirty="0"/>
              <a:t>Big Mountain Ski Resort wants to select a better value for its ticket price, but is unsure what is the best approach </a:t>
            </a:r>
          </a:p>
          <a:p>
            <a:pPr lvl="1"/>
            <a:r>
              <a:rPr lang="en-US" dirty="0"/>
              <a:t>It is suspected that there is an opportunity to better capitalize on existing facilities</a:t>
            </a:r>
          </a:p>
          <a:p>
            <a:pPr marL="324000" lvl="1" indent="0">
              <a:buNone/>
            </a:pPr>
            <a:endParaRPr lang="en-US" dirty="0"/>
          </a:p>
          <a:p>
            <a:r>
              <a:rPr lang="en-US" dirty="0"/>
              <a:t>Recently made a big investment in an additional ski lift that needs to be recouped by increasing ticket price, reducing costs, or some combination of the two</a:t>
            </a:r>
          </a:p>
          <a:p>
            <a:r>
              <a:rPr lang="en-US" dirty="0"/>
              <a:t>Wants to take a data-driven approach to help determine the best past forward for solving these problems</a:t>
            </a:r>
          </a:p>
        </p:txBody>
      </p:sp>
    </p:spTree>
    <p:extLst>
      <p:ext uri="{BB962C8B-B14F-4D97-AF65-F5344CB8AC3E}">
        <p14:creationId xmlns:p14="http://schemas.microsoft.com/office/powerpoint/2010/main" val="1244451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74B94-5901-AF48-ABE6-B774815D20B6}"/>
              </a:ext>
            </a:extLst>
          </p:cNvPr>
          <p:cNvSpPr>
            <a:spLocks noGrp="1"/>
          </p:cNvSpPr>
          <p:nvPr>
            <p:ph type="title"/>
          </p:nvPr>
        </p:nvSpPr>
        <p:spPr/>
        <p:txBody>
          <a:bodyPr anchor="ctr"/>
          <a:lstStyle/>
          <a:p>
            <a:r>
              <a:rPr lang="en-US" dirty="0"/>
              <a:t>Recommendation and Key Findings</a:t>
            </a:r>
          </a:p>
        </p:txBody>
      </p:sp>
      <p:sp>
        <p:nvSpPr>
          <p:cNvPr id="3" name="Content Placeholder 2">
            <a:extLst>
              <a:ext uri="{FF2B5EF4-FFF2-40B4-BE49-F238E27FC236}">
                <a16:creationId xmlns:a16="http://schemas.microsoft.com/office/drawing/2014/main" id="{979F431C-3416-A144-864A-F4EA32E2779F}"/>
              </a:ext>
            </a:extLst>
          </p:cNvPr>
          <p:cNvSpPr>
            <a:spLocks noGrp="1"/>
          </p:cNvSpPr>
          <p:nvPr>
            <p:ph idx="1"/>
          </p:nvPr>
        </p:nvSpPr>
        <p:spPr>
          <a:xfrm>
            <a:off x="581192" y="1890876"/>
            <a:ext cx="11029615" cy="4798490"/>
          </a:xfrm>
        </p:spPr>
        <p:txBody>
          <a:bodyPr anchor="t">
            <a:normAutofit/>
          </a:bodyPr>
          <a:lstStyle/>
          <a:p>
            <a:pPr marL="0" indent="0">
              <a:buNone/>
            </a:pPr>
            <a:r>
              <a:rPr lang="en-US" b="1" dirty="0"/>
              <a:t>Top Recommendations:</a:t>
            </a:r>
          </a:p>
          <a:p>
            <a:r>
              <a:rPr lang="en-US" dirty="0"/>
              <a:t>Add an additional run that results in an extra 150 feet of vertical drop at the resort</a:t>
            </a:r>
          </a:p>
          <a:p>
            <a:r>
              <a:rPr lang="en-US" dirty="0"/>
              <a:t>Install an additional FastQuad chair lift for the new run</a:t>
            </a:r>
          </a:p>
          <a:p>
            <a:r>
              <a:rPr lang="en-US" dirty="0"/>
              <a:t>Add 2 acres of additional snowmaking to the new run</a:t>
            </a:r>
          </a:p>
          <a:p>
            <a:r>
              <a:rPr lang="en-US" dirty="0"/>
              <a:t>Increase ticket price by ~$18.50 per ticket</a:t>
            </a:r>
          </a:p>
          <a:p>
            <a:pPr marL="0" indent="0">
              <a:buNone/>
            </a:pPr>
            <a:endParaRPr lang="en-US" dirty="0"/>
          </a:p>
          <a:p>
            <a:pPr marL="0" indent="0">
              <a:buNone/>
            </a:pPr>
            <a:r>
              <a:rPr lang="en-US" b="1" dirty="0"/>
              <a:t>Net Expected Result of Implementing These Recommendations:</a:t>
            </a:r>
          </a:p>
          <a:p>
            <a:r>
              <a:rPr lang="en-US" b="1" dirty="0">
                <a:solidFill>
                  <a:schemeClr val="accent5">
                    <a:lumMod val="50000"/>
                  </a:schemeClr>
                </a:solidFill>
              </a:rPr>
              <a:t>Over $3M+ in additional revenue per year</a:t>
            </a:r>
            <a:r>
              <a:rPr lang="en-US" dirty="0">
                <a:solidFill>
                  <a:schemeClr val="accent5">
                    <a:lumMod val="50000"/>
                  </a:schemeClr>
                </a:solidFill>
              </a:rPr>
              <a:t> </a:t>
            </a:r>
            <a:r>
              <a:rPr lang="en-US" dirty="0"/>
              <a:t>(assuming 350,000 visitors per year that each ski for an avg of 5 days per year)</a:t>
            </a:r>
          </a:p>
          <a:p>
            <a:pPr marL="0" indent="0">
              <a:buNone/>
            </a:pPr>
            <a:endParaRPr lang="en-US" b="1" dirty="0"/>
          </a:p>
          <a:p>
            <a:pPr marL="0" indent="0">
              <a:buNone/>
            </a:pPr>
            <a:r>
              <a:rPr lang="en-US" b="1" dirty="0"/>
              <a:t>Key Findings Behind this Recommendation:</a:t>
            </a:r>
          </a:p>
          <a:p>
            <a:r>
              <a:rPr lang="en-US" dirty="0"/>
              <a:t>Our modeling suggests that this combination of enhancements would support and justify the biggest ticket price increase</a:t>
            </a:r>
          </a:p>
        </p:txBody>
      </p:sp>
    </p:spTree>
    <p:extLst>
      <p:ext uri="{BB962C8B-B14F-4D97-AF65-F5344CB8AC3E}">
        <p14:creationId xmlns:p14="http://schemas.microsoft.com/office/powerpoint/2010/main" val="1820286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D9138-EC56-6943-AF38-6119465AFA38}"/>
              </a:ext>
            </a:extLst>
          </p:cNvPr>
          <p:cNvSpPr>
            <a:spLocks noGrp="1"/>
          </p:cNvSpPr>
          <p:nvPr>
            <p:ph type="title"/>
          </p:nvPr>
        </p:nvSpPr>
        <p:spPr/>
        <p:txBody>
          <a:bodyPr/>
          <a:lstStyle/>
          <a:p>
            <a:r>
              <a:rPr lang="en-US" dirty="0"/>
              <a:t>Modeling results and analysis</a:t>
            </a:r>
          </a:p>
        </p:txBody>
      </p:sp>
      <p:sp>
        <p:nvSpPr>
          <p:cNvPr id="3" name="Content Placeholder 2">
            <a:extLst>
              <a:ext uri="{FF2B5EF4-FFF2-40B4-BE49-F238E27FC236}">
                <a16:creationId xmlns:a16="http://schemas.microsoft.com/office/drawing/2014/main" id="{FE8E84D8-B343-094E-904D-C6630F974A46}"/>
              </a:ext>
            </a:extLst>
          </p:cNvPr>
          <p:cNvSpPr>
            <a:spLocks noGrp="1"/>
          </p:cNvSpPr>
          <p:nvPr>
            <p:ph idx="1"/>
          </p:nvPr>
        </p:nvSpPr>
        <p:spPr/>
        <p:txBody>
          <a:bodyPr anchor="t"/>
          <a:lstStyle/>
          <a:p>
            <a:pPr marL="0" indent="0">
              <a:buNone/>
            </a:pPr>
            <a:r>
              <a:rPr lang="en-US" b="1" dirty="0"/>
              <a:t>Our approach:</a:t>
            </a:r>
          </a:p>
          <a:p>
            <a:r>
              <a:rPr lang="en-US" dirty="0"/>
              <a:t>Combined ski resort market data with a useful state dataset</a:t>
            </a:r>
          </a:p>
          <a:p>
            <a:r>
              <a:rPr lang="en-US" dirty="0"/>
              <a:t>Cleaned the data and scaled to make useful for analysis, so that we can be confident in the net output of our models</a:t>
            </a:r>
          </a:p>
          <a:p>
            <a:r>
              <a:rPr lang="en-US" dirty="0"/>
              <a:t>Determined which facilities (i.e., features) of resorts have the strongest correlation to higher pricing</a:t>
            </a:r>
          </a:p>
          <a:p>
            <a:r>
              <a:rPr lang="en-US" dirty="0"/>
              <a:t>Trained our model on these features, and in the process optimized so that it could generalize price predictions as accurately as possible when exploring various scenarios</a:t>
            </a:r>
          </a:p>
        </p:txBody>
      </p:sp>
    </p:spTree>
    <p:extLst>
      <p:ext uri="{BB962C8B-B14F-4D97-AF65-F5344CB8AC3E}">
        <p14:creationId xmlns:p14="http://schemas.microsoft.com/office/powerpoint/2010/main" val="3024261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D9138-EC56-6943-AF38-6119465AFA38}"/>
              </a:ext>
            </a:extLst>
          </p:cNvPr>
          <p:cNvSpPr>
            <a:spLocks noGrp="1"/>
          </p:cNvSpPr>
          <p:nvPr>
            <p:ph type="title"/>
          </p:nvPr>
        </p:nvSpPr>
        <p:spPr/>
        <p:txBody>
          <a:bodyPr/>
          <a:lstStyle/>
          <a:p>
            <a:r>
              <a:rPr lang="en-US" dirty="0"/>
              <a:t>Modeling results and analysis</a:t>
            </a:r>
          </a:p>
        </p:txBody>
      </p:sp>
      <p:sp>
        <p:nvSpPr>
          <p:cNvPr id="3" name="Content Placeholder 2">
            <a:extLst>
              <a:ext uri="{FF2B5EF4-FFF2-40B4-BE49-F238E27FC236}">
                <a16:creationId xmlns:a16="http://schemas.microsoft.com/office/drawing/2014/main" id="{FE8E84D8-B343-094E-904D-C6630F974A46}"/>
              </a:ext>
            </a:extLst>
          </p:cNvPr>
          <p:cNvSpPr>
            <a:spLocks noGrp="1"/>
          </p:cNvSpPr>
          <p:nvPr>
            <p:ph idx="1"/>
          </p:nvPr>
        </p:nvSpPr>
        <p:spPr/>
        <p:txBody>
          <a:bodyPr anchor="t">
            <a:normAutofit fontScale="92500" lnSpcReduction="20000"/>
          </a:bodyPr>
          <a:lstStyle/>
          <a:p>
            <a:pPr marL="0" indent="0">
              <a:buNone/>
            </a:pPr>
            <a:r>
              <a:rPr lang="en-US" sz="1900" b="1" dirty="0"/>
              <a:t>Analysis Step #1 - Determine the Key Features of Resorts:</a:t>
            </a:r>
          </a:p>
          <a:p>
            <a:r>
              <a:rPr lang="en-US" dirty="0"/>
              <a:t>After data wrangling and cleaning, our initial exploration of the data revealed that the following resort features had the strongest relationship to higher pricing:</a:t>
            </a:r>
          </a:p>
          <a:p>
            <a:pPr lvl="1"/>
            <a:r>
              <a:rPr lang="en-US" dirty="0"/>
              <a:t>Vertical Drop</a:t>
            </a:r>
          </a:p>
          <a:p>
            <a:pPr lvl="1"/>
            <a:r>
              <a:rPr lang="en-US" dirty="0"/>
              <a:t>Total Snow Making (by acreage)</a:t>
            </a:r>
          </a:p>
          <a:p>
            <a:pPr lvl="1"/>
            <a:r>
              <a:rPr lang="en-US" dirty="0"/>
              <a:t>Total Chairs</a:t>
            </a:r>
          </a:p>
          <a:p>
            <a:pPr lvl="1"/>
            <a:r>
              <a:rPr lang="en-US" dirty="0"/>
              <a:t>Total FastQuad Ski Lifts</a:t>
            </a:r>
          </a:p>
          <a:p>
            <a:pPr lvl="1"/>
            <a:r>
              <a:rPr lang="en-US" dirty="0"/>
              <a:t>Total Runs</a:t>
            </a:r>
          </a:p>
          <a:p>
            <a:pPr lvl="1"/>
            <a:r>
              <a:rPr lang="en-US" dirty="0"/>
              <a:t>Longest Run Length (by mileage)</a:t>
            </a:r>
          </a:p>
          <a:p>
            <a:pPr lvl="1"/>
            <a:r>
              <a:rPr lang="en-US" dirty="0"/>
              <a:t>Total Trams</a:t>
            </a:r>
          </a:p>
          <a:p>
            <a:pPr lvl="1"/>
            <a:r>
              <a:rPr lang="en-US" dirty="0"/>
              <a:t>Total Skiable Terrain (by acreage)</a:t>
            </a:r>
          </a:p>
          <a:p>
            <a:pPr lvl="1"/>
            <a:endParaRPr lang="en-US" dirty="0"/>
          </a:p>
        </p:txBody>
      </p:sp>
    </p:spTree>
    <p:extLst>
      <p:ext uri="{BB962C8B-B14F-4D97-AF65-F5344CB8AC3E}">
        <p14:creationId xmlns:p14="http://schemas.microsoft.com/office/powerpoint/2010/main" val="335248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D9138-EC56-6943-AF38-6119465AFA38}"/>
              </a:ext>
            </a:extLst>
          </p:cNvPr>
          <p:cNvSpPr>
            <a:spLocks noGrp="1"/>
          </p:cNvSpPr>
          <p:nvPr>
            <p:ph type="title"/>
          </p:nvPr>
        </p:nvSpPr>
        <p:spPr/>
        <p:txBody>
          <a:bodyPr/>
          <a:lstStyle/>
          <a:p>
            <a:r>
              <a:rPr lang="en-US" dirty="0"/>
              <a:t>Modeling results and analysis</a:t>
            </a:r>
          </a:p>
        </p:txBody>
      </p:sp>
      <p:sp>
        <p:nvSpPr>
          <p:cNvPr id="3" name="Content Placeholder 2">
            <a:extLst>
              <a:ext uri="{FF2B5EF4-FFF2-40B4-BE49-F238E27FC236}">
                <a16:creationId xmlns:a16="http://schemas.microsoft.com/office/drawing/2014/main" id="{FE8E84D8-B343-094E-904D-C6630F974A46}"/>
              </a:ext>
            </a:extLst>
          </p:cNvPr>
          <p:cNvSpPr>
            <a:spLocks noGrp="1"/>
          </p:cNvSpPr>
          <p:nvPr>
            <p:ph idx="1"/>
          </p:nvPr>
        </p:nvSpPr>
        <p:spPr/>
        <p:txBody>
          <a:bodyPr anchor="t">
            <a:normAutofit fontScale="85000" lnSpcReduction="20000"/>
          </a:bodyPr>
          <a:lstStyle/>
          <a:p>
            <a:pPr marL="0" indent="0">
              <a:buNone/>
            </a:pPr>
            <a:r>
              <a:rPr lang="en-US" sz="2100" b="1" dirty="0"/>
              <a:t>Analysis Step #1 - Determine the Key Features of Resorts:</a:t>
            </a:r>
          </a:p>
          <a:p>
            <a:r>
              <a:rPr lang="en-US" sz="1800" dirty="0"/>
              <a:t>Using several analysis approaches to refine our focus on the highest impact features, it became clear that the following features had the highest correlation with our target feature, ticket price. </a:t>
            </a:r>
          </a:p>
          <a:p>
            <a:pPr lvl="1"/>
            <a:r>
              <a:rPr lang="en-US" sz="1800" b="1" dirty="0"/>
              <a:t>Vertical Drop</a:t>
            </a:r>
          </a:p>
          <a:p>
            <a:pPr lvl="1"/>
            <a:r>
              <a:rPr lang="en-US" sz="1800" b="1" dirty="0"/>
              <a:t>Total Snow Making (by acreage)</a:t>
            </a:r>
          </a:p>
          <a:p>
            <a:pPr lvl="1"/>
            <a:r>
              <a:rPr lang="en-US" dirty="0"/>
              <a:t>Total Chairs</a:t>
            </a:r>
          </a:p>
          <a:p>
            <a:pPr lvl="1"/>
            <a:r>
              <a:rPr lang="en-US" sz="1800" b="1" dirty="0"/>
              <a:t>Total FastQuad Ski Lifts</a:t>
            </a:r>
          </a:p>
          <a:p>
            <a:pPr lvl="1"/>
            <a:r>
              <a:rPr lang="en-US" sz="1800" b="1" dirty="0"/>
              <a:t>Total Runs</a:t>
            </a:r>
          </a:p>
          <a:p>
            <a:pPr lvl="1"/>
            <a:r>
              <a:rPr lang="en-US" dirty="0"/>
              <a:t>Longest Run Length (by mileage)</a:t>
            </a:r>
          </a:p>
          <a:p>
            <a:pPr lvl="1"/>
            <a:r>
              <a:rPr lang="en-US" dirty="0"/>
              <a:t>Total Trams</a:t>
            </a:r>
          </a:p>
          <a:p>
            <a:pPr lvl="1"/>
            <a:r>
              <a:rPr lang="en-US" dirty="0"/>
              <a:t>Total Skiable Terrain (by acreage)</a:t>
            </a:r>
          </a:p>
          <a:p>
            <a:pPr lvl="1"/>
            <a:endParaRPr lang="en-US" dirty="0"/>
          </a:p>
        </p:txBody>
      </p:sp>
    </p:spTree>
    <p:extLst>
      <p:ext uri="{BB962C8B-B14F-4D97-AF65-F5344CB8AC3E}">
        <p14:creationId xmlns:p14="http://schemas.microsoft.com/office/powerpoint/2010/main" val="583152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D9138-EC56-6943-AF38-6119465AFA38}"/>
              </a:ext>
            </a:extLst>
          </p:cNvPr>
          <p:cNvSpPr>
            <a:spLocks noGrp="1"/>
          </p:cNvSpPr>
          <p:nvPr>
            <p:ph type="title"/>
          </p:nvPr>
        </p:nvSpPr>
        <p:spPr/>
        <p:txBody>
          <a:bodyPr/>
          <a:lstStyle/>
          <a:p>
            <a:r>
              <a:rPr lang="en-US" dirty="0"/>
              <a:t>Modeling results and analysis</a:t>
            </a:r>
          </a:p>
        </p:txBody>
      </p:sp>
      <p:sp>
        <p:nvSpPr>
          <p:cNvPr id="3" name="Content Placeholder 2">
            <a:extLst>
              <a:ext uri="{FF2B5EF4-FFF2-40B4-BE49-F238E27FC236}">
                <a16:creationId xmlns:a16="http://schemas.microsoft.com/office/drawing/2014/main" id="{FE8E84D8-B343-094E-904D-C6630F974A46}"/>
              </a:ext>
            </a:extLst>
          </p:cNvPr>
          <p:cNvSpPr>
            <a:spLocks noGrp="1"/>
          </p:cNvSpPr>
          <p:nvPr>
            <p:ph idx="1"/>
          </p:nvPr>
        </p:nvSpPr>
        <p:spPr/>
        <p:txBody>
          <a:bodyPr anchor="t">
            <a:normAutofit/>
          </a:bodyPr>
          <a:lstStyle/>
          <a:p>
            <a:pPr marL="0" indent="0">
              <a:buNone/>
            </a:pPr>
            <a:r>
              <a:rPr lang="en-US" sz="1800" b="1" dirty="0"/>
              <a:t>Analysis Step #2 – Determine the Best Performing Model:</a:t>
            </a:r>
          </a:p>
          <a:p>
            <a:r>
              <a:rPr lang="en-US" sz="1500" dirty="0"/>
              <a:t>With our 4 key features narrowed down, we trained, tested, then compared the model performance results of a linear model and a random forest model</a:t>
            </a:r>
          </a:p>
          <a:p>
            <a:r>
              <a:rPr lang="en-US" sz="1500" dirty="0"/>
              <a:t>The winner? </a:t>
            </a:r>
          </a:p>
          <a:p>
            <a:pPr lvl="1"/>
            <a:r>
              <a:rPr lang="en-US" sz="1500" dirty="0"/>
              <a:t>Random Forest</a:t>
            </a:r>
          </a:p>
          <a:p>
            <a:r>
              <a:rPr lang="en-US" sz="1500" dirty="0"/>
              <a:t>Because the random forest model performed best, we choose to to use this model for the remaining analysis</a:t>
            </a:r>
          </a:p>
        </p:txBody>
      </p:sp>
    </p:spTree>
    <p:extLst>
      <p:ext uri="{BB962C8B-B14F-4D97-AF65-F5344CB8AC3E}">
        <p14:creationId xmlns:p14="http://schemas.microsoft.com/office/powerpoint/2010/main" val="281285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D9138-EC56-6943-AF38-6119465AFA38}"/>
              </a:ext>
            </a:extLst>
          </p:cNvPr>
          <p:cNvSpPr>
            <a:spLocks noGrp="1"/>
          </p:cNvSpPr>
          <p:nvPr>
            <p:ph type="title"/>
          </p:nvPr>
        </p:nvSpPr>
        <p:spPr/>
        <p:txBody>
          <a:bodyPr/>
          <a:lstStyle/>
          <a:p>
            <a:r>
              <a:rPr lang="en-US" dirty="0"/>
              <a:t>Modeling results and analysis</a:t>
            </a:r>
          </a:p>
        </p:txBody>
      </p:sp>
      <p:sp>
        <p:nvSpPr>
          <p:cNvPr id="3" name="Content Placeholder 2">
            <a:extLst>
              <a:ext uri="{FF2B5EF4-FFF2-40B4-BE49-F238E27FC236}">
                <a16:creationId xmlns:a16="http://schemas.microsoft.com/office/drawing/2014/main" id="{FE8E84D8-B343-094E-904D-C6630F974A46}"/>
              </a:ext>
            </a:extLst>
          </p:cNvPr>
          <p:cNvSpPr>
            <a:spLocks noGrp="1"/>
          </p:cNvSpPr>
          <p:nvPr>
            <p:ph idx="1"/>
          </p:nvPr>
        </p:nvSpPr>
        <p:spPr/>
        <p:txBody>
          <a:bodyPr anchor="t">
            <a:normAutofit/>
          </a:bodyPr>
          <a:lstStyle/>
          <a:p>
            <a:pPr marL="0" indent="0">
              <a:buNone/>
            </a:pPr>
            <a:r>
              <a:rPr lang="en-US" sz="1800" b="1" dirty="0"/>
              <a:t>Analysis Step #3 – Generate model predictions on the pricing impact of various scenarios:</a:t>
            </a:r>
          </a:p>
          <a:p>
            <a:pPr marL="0" indent="0">
              <a:buNone/>
            </a:pPr>
            <a:r>
              <a:rPr lang="en-US" sz="1500" dirty="0"/>
              <a:t>After learning of the 4 highest impact resort features that we determined, the business developed 4 specific scenarios that they wanted to test, using our new model. What pricing could we expect if we:</a:t>
            </a:r>
          </a:p>
          <a:p>
            <a:pPr marL="342900" indent="-342900">
              <a:buFont typeface="+mj-lt"/>
              <a:buAutoNum type="arabicPeriod"/>
            </a:pPr>
            <a:r>
              <a:rPr lang="en-US" sz="1400" dirty="0"/>
              <a:t>Permanently close up to 10 of the least used runs. This doesn't impact any other resort statistics.</a:t>
            </a:r>
          </a:p>
          <a:p>
            <a:pPr marL="342900" indent="-342900">
              <a:buFont typeface="+mj-lt"/>
              <a:buAutoNum type="arabicPeriod"/>
            </a:pPr>
            <a:r>
              <a:rPr lang="en-US" sz="1400" dirty="0"/>
              <a:t>Increase the vertical drop by adding a run to a point 150 feet lower down but requiring the installation of an additional chair lift to bring skiers back up, without additional snow making coverage</a:t>
            </a:r>
          </a:p>
          <a:p>
            <a:pPr marL="342900" indent="-342900">
              <a:buFont typeface="+mj-lt"/>
              <a:buAutoNum type="arabicPeriod"/>
            </a:pPr>
            <a:r>
              <a:rPr lang="en-US" sz="1400" dirty="0"/>
              <a:t>Same as number 2, but adding 2 acres of snow making cover</a:t>
            </a:r>
          </a:p>
          <a:p>
            <a:pPr marL="342900" indent="-342900">
              <a:buFont typeface="+mj-lt"/>
              <a:buAutoNum type="arabicPeriod"/>
            </a:pPr>
            <a:r>
              <a:rPr lang="en-US" sz="1400" dirty="0"/>
              <a:t>Increase the longest run by 0.2 mile to boast 3.5 miles length, requiring an additional snow making coverage of 4 acres</a:t>
            </a:r>
          </a:p>
          <a:p>
            <a:pPr marL="0" indent="0">
              <a:buNone/>
            </a:pPr>
            <a:r>
              <a:rPr lang="en-US" sz="1500" b="1" dirty="0"/>
              <a:t>We tested these various scenarios against our model and found that Scenario 3 would lead to the highest justifiable ticket price increase.</a:t>
            </a:r>
          </a:p>
        </p:txBody>
      </p:sp>
    </p:spTree>
    <p:extLst>
      <p:ext uri="{BB962C8B-B14F-4D97-AF65-F5344CB8AC3E}">
        <p14:creationId xmlns:p14="http://schemas.microsoft.com/office/powerpoint/2010/main" val="203838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CC81F-5E98-4E45-A9DC-A33DEBEDBFE0}"/>
              </a:ext>
            </a:extLst>
          </p:cNvPr>
          <p:cNvSpPr>
            <a:spLocks noGrp="1"/>
          </p:cNvSpPr>
          <p:nvPr>
            <p:ph type="title"/>
          </p:nvPr>
        </p:nvSpPr>
        <p:spPr/>
        <p:txBody>
          <a:bodyPr/>
          <a:lstStyle/>
          <a:p>
            <a:r>
              <a:rPr lang="en-US" dirty="0"/>
              <a:t>Summary and conclusion</a:t>
            </a:r>
          </a:p>
        </p:txBody>
      </p:sp>
      <p:sp>
        <p:nvSpPr>
          <p:cNvPr id="3" name="Content Placeholder 2">
            <a:extLst>
              <a:ext uri="{FF2B5EF4-FFF2-40B4-BE49-F238E27FC236}">
                <a16:creationId xmlns:a16="http://schemas.microsoft.com/office/drawing/2014/main" id="{FD08308B-F90E-954C-AD7E-CC7FEA854EFA}"/>
              </a:ext>
            </a:extLst>
          </p:cNvPr>
          <p:cNvSpPr>
            <a:spLocks noGrp="1"/>
          </p:cNvSpPr>
          <p:nvPr>
            <p:ph idx="1"/>
          </p:nvPr>
        </p:nvSpPr>
        <p:spPr/>
        <p:txBody>
          <a:bodyPr/>
          <a:lstStyle/>
          <a:p>
            <a:r>
              <a:rPr lang="en-US" dirty="0"/>
              <a:t>Ultimately, our model suggested that Big Mountain Resort could achieve the greatest ticket price increase by:</a:t>
            </a:r>
          </a:p>
          <a:p>
            <a:pPr lvl="1"/>
            <a:r>
              <a:rPr lang="en-US" dirty="0"/>
              <a:t>Adding a run to a point 150 feet lower down, which would increase the resort’s vertical drop</a:t>
            </a:r>
          </a:p>
          <a:p>
            <a:pPr lvl="1"/>
            <a:r>
              <a:rPr lang="en-US" dirty="0"/>
              <a:t>Adding an additional </a:t>
            </a:r>
            <a:r>
              <a:rPr lang="en-US" dirty="0" err="1"/>
              <a:t>FastQuad</a:t>
            </a:r>
            <a:r>
              <a:rPr lang="en-US" dirty="0"/>
              <a:t> chair lift to bring skiers back up the new run</a:t>
            </a:r>
          </a:p>
          <a:p>
            <a:pPr lvl="1"/>
            <a:r>
              <a:rPr lang="en-US" dirty="0"/>
              <a:t>Adding 2 additional acres of snowmaking in the process</a:t>
            </a:r>
          </a:p>
          <a:p>
            <a:pPr marL="324000" lvl="1" indent="0">
              <a:buNone/>
            </a:pPr>
            <a:endParaRPr lang="en-US" dirty="0"/>
          </a:p>
          <a:p>
            <a:pPr marL="324000" lvl="1" indent="0">
              <a:buNone/>
            </a:pPr>
            <a:r>
              <a:rPr lang="en-US" dirty="0"/>
              <a:t>In Conclusion, the data and model suggest that implementing these actions would justify a ticket price increase of $18.50/ticket, which would gross an additional $3M+ revenue per year. </a:t>
            </a:r>
          </a:p>
          <a:p>
            <a:pPr marL="324000" lvl="1" indent="0">
              <a:buNone/>
            </a:pPr>
            <a:r>
              <a:rPr lang="en-US" dirty="0"/>
              <a:t>This would recoup the cost of the recent lift investment that Big Mountain already made, as well as the cost of the additional chair lift purchase that we are suggesting, within approx. 1 year, putting Big Mountain in a much better cash flow position heading into the subsequent years. </a:t>
            </a:r>
          </a:p>
        </p:txBody>
      </p:sp>
    </p:spTree>
    <p:extLst>
      <p:ext uri="{BB962C8B-B14F-4D97-AF65-F5344CB8AC3E}">
        <p14:creationId xmlns:p14="http://schemas.microsoft.com/office/powerpoint/2010/main" val="1863234757"/>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92</TotalTime>
  <Words>841</Words>
  <Application>Microsoft Macintosh PowerPoint</Application>
  <PresentationFormat>Widescreen</PresentationFormat>
  <Paragraphs>70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 Nova Light</vt:lpstr>
      <vt:lpstr>Wingdings 2</vt:lpstr>
      <vt:lpstr>DividendVTI</vt:lpstr>
      <vt:lpstr>Big Mountain  Ski Resort</vt:lpstr>
      <vt:lpstr>Problem to be solved</vt:lpstr>
      <vt:lpstr>Recommendation and Key Findings</vt:lpstr>
      <vt:lpstr>Modeling results and analysis</vt:lpstr>
      <vt:lpstr>Modeling results and analysis</vt:lpstr>
      <vt:lpstr>Modeling results and analysis</vt:lpstr>
      <vt:lpstr>Modeling results and analysis</vt:lpstr>
      <vt:lpstr>Modeling results and analysis</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Ski Resort</dc:title>
  <dc:creator>Matt Madden</dc:creator>
  <cp:lastModifiedBy>Matt Madden</cp:lastModifiedBy>
  <cp:revision>13</cp:revision>
  <dcterms:created xsi:type="dcterms:W3CDTF">2021-03-02T00:38:19Z</dcterms:created>
  <dcterms:modified xsi:type="dcterms:W3CDTF">2021-03-02T02:29:08Z</dcterms:modified>
</cp:coreProperties>
</file>