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8" d="100"/>
          <a:sy n="108" d="100"/>
        </p:scale>
        <p:origin x="17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7949" y="1834035"/>
            <a:ext cx="4324418" cy="1405117"/>
          </a:xfrm>
          <a:prstGeom prst="rect">
            <a:avLst/>
          </a:prstGeom>
          <a:noFill/>
          <a:ln>
            <a:noFill/>
          </a:ln>
        </p:spPr>
        <p:txBody>
          <a:bodyPr spcFirstLastPara="1" wrap="square" lIns="91425" tIns="45700" rIns="91425" bIns="45700" anchor="t" anchorCtr="0">
            <a:noAutofit/>
          </a:bodyPr>
          <a:lstStyle/>
          <a:p>
            <a:r>
              <a:rPr lang="en-AU" sz="1070" dirty="0"/>
              <a:t>Nordic Sensing Co. - a top-five player in the IoT sensor space – has recently noticed that the failure rate of their </a:t>
            </a:r>
            <a:r>
              <a:rPr lang="en-AU" sz="1070" dirty="0" err="1"/>
              <a:t>InSense</a:t>
            </a:r>
            <a:r>
              <a:rPr lang="en-AU" sz="1070" dirty="0"/>
              <a:t> has jumped from expected range of ~ 1 – 2% to ~15%. </a:t>
            </a:r>
            <a:r>
              <a:rPr lang="en-AU" sz="1070" dirty="0" err="1"/>
              <a:t>InSense</a:t>
            </a:r>
            <a:r>
              <a:rPr lang="en-AU" sz="1070" dirty="0"/>
              <a:t> has pre-sold the </a:t>
            </a:r>
            <a:r>
              <a:rPr lang="en-AU" sz="1070" dirty="0" err="1"/>
              <a:t>InSense</a:t>
            </a:r>
            <a:r>
              <a:rPr lang="en-AU" sz="1070" dirty="0"/>
              <a:t> product to key accounts already, so they are on the hook to deliver a high quality product as soon as possible and, thus, need to identify the root cause of the failure and remediate asap. It has been advised that reducing the failure rate to a range of 5% or less, as quickly as possible, is the goal that we need achieve to turn this around.</a:t>
            </a:r>
          </a:p>
          <a:p>
            <a:pPr marL="171450" marR="0" lvl="0" indent="-171450" algn="l" rtl="0">
              <a:lnSpc>
                <a:spcPct val="100000"/>
              </a:lnSpc>
              <a:spcBef>
                <a:spcPts val="0"/>
              </a:spcBef>
              <a:spcAft>
                <a:spcPts val="0"/>
              </a:spcAft>
              <a:buFont typeface="Arial" panose="020B0604020202020204" pitchFamily="34" charset="0"/>
              <a:buChar char="•"/>
            </a:pPr>
            <a:endParaRPr lang="en-AU" sz="1070" dirty="0"/>
          </a:p>
        </p:txBody>
      </p:sp>
      <p:sp>
        <p:nvSpPr>
          <p:cNvPr id="35" name="Google Shape;35;p1"/>
          <p:cNvSpPr txBox="1"/>
          <p:nvPr/>
        </p:nvSpPr>
        <p:spPr>
          <a:xfrm>
            <a:off x="143108" y="3538874"/>
            <a:ext cx="4324418" cy="1258811"/>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71" i="0" u="none" strike="noStrike" cap="none" dirty="0">
                <a:solidFill>
                  <a:srgbClr val="000000"/>
                </a:solidFill>
                <a:latin typeface="Arial"/>
                <a:ea typeface="Arial"/>
                <a:cs typeface="Arial"/>
                <a:sym typeface="Arial"/>
              </a:rPr>
              <a:t>Determine if the culprit of the increase is sensor failure rates is due to sub-par manufacturing by one of their current manufacturers or faulty parts from one of their current suppliers. </a:t>
            </a:r>
          </a:p>
        </p:txBody>
      </p:sp>
      <p:sp>
        <p:nvSpPr>
          <p:cNvPr id="36" name="Google Shape;36;p1"/>
          <p:cNvSpPr txBox="1"/>
          <p:nvPr/>
        </p:nvSpPr>
        <p:spPr>
          <a:xfrm>
            <a:off x="137949" y="5060239"/>
            <a:ext cx="4324418" cy="11143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If available in the data, compare historical manufacturing record data leading up to March, with the March data where sensor failure spike was observed. </a:t>
            </a:r>
          </a:p>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Because we are on a time crunch to have an answer by tomorrow, we will narrow our focus to determining whether parts (as a category) or manufacturing (as a category) has the </a:t>
            </a:r>
            <a:r>
              <a:rPr lang="en-AU" sz="1071" dirty="0"/>
              <a:t>highest statistical likelihood of being the root cause. </a:t>
            </a:r>
            <a:endParaRPr sz="14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Very limited time constraint for analysis – analysis results need to be ready for a leadership meeting that is &lt; 24 hrs away</a:t>
            </a:r>
            <a:endParaRPr lang="en-AU" sz="1070" dirty="0"/>
          </a:p>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Data </a:t>
            </a:r>
            <a:r>
              <a:rPr lang="en-AU" sz="1070" dirty="0"/>
              <a:t>formatting – currently in excel, so may require transformation before proper analysis can be performed</a:t>
            </a:r>
          </a:p>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Chi-s</a:t>
            </a:r>
            <a:r>
              <a:rPr lang="en-AU" sz="1070" dirty="0"/>
              <a:t>quare testing thus far has proved to be inconclusive </a:t>
            </a:r>
          </a:p>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Only </a:t>
            </a:r>
            <a:r>
              <a:rPr lang="en-AU" sz="1070" dirty="0"/>
              <a:t>20K record sample is available, so may not have full time range of historical data that would be optimal to </a:t>
            </a:r>
            <a:r>
              <a:rPr lang="en-AU" sz="1070" dirty="0" err="1"/>
              <a:t>analyze</a:t>
            </a:r>
            <a:endParaRPr lang="en-AU"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70" dirty="0"/>
              <a:t>Manufacturing Record Data – Exported from a system called Cert (20K rows referenced in VP’s email)</a:t>
            </a:r>
            <a:endParaRPr lang="en-AU" sz="1070" dirty="0"/>
          </a:p>
          <a:p>
            <a:pPr marL="171450" marR="0" lvl="0" indent="-171450" algn="l" rtl="0">
              <a:lnSpc>
                <a:spcPct val="100000"/>
              </a:lnSpc>
              <a:spcBef>
                <a:spcPts val="0"/>
              </a:spcBef>
              <a:spcAft>
                <a:spcPts val="0"/>
              </a:spcAft>
              <a:buFont typeface="Arial" panose="020B0604020202020204" pitchFamily="34" charset="0"/>
              <a:buChar char="•"/>
            </a:pPr>
            <a:endParaRPr lang="en-AU" sz="1070" dirty="0"/>
          </a:p>
          <a:p>
            <a:pPr marL="171450" marR="0" lvl="0" indent="-171450" algn="l" rtl="0">
              <a:lnSpc>
                <a:spcPct val="100000"/>
              </a:lnSpc>
              <a:spcBef>
                <a:spcPts val="0"/>
              </a:spcBef>
              <a:spcAft>
                <a:spcPts val="0"/>
              </a:spcAft>
              <a:buFont typeface="Arial" panose="020B0604020202020204" pitchFamily="34" charset="0"/>
              <a:buChar char="•"/>
            </a:pP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AU" sz="1071" dirty="0"/>
              <a:t>Tony Abraham – </a:t>
            </a:r>
            <a:r>
              <a:rPr lang="en-AU" sz="1071" dirty="0" err="1"/>
              <a:t>InSense</a:t>
            </a:r>
            <a:r>
              <a:rPr lang="en-AU" sz="1071" dirty="0"/>
              <a:t> VP</a:t>
            </a:r>
          </a:p>
          <a:p>
            <a:pPr marL="285750" marR="0" lvl="0" indent="-285750" algn="l" rtl="0">
              <a:lnSpc>
                <a:spcPct val="100000"/>
              </a:lnSpc>
              <a:spcBef>
                <a:spcPts val="0"/>
              </a:spcBef>
              <a:spcAft>
                <a:spcPts val="0"/>
              </a:spcAft>
              <a:buFont typeface="Arial" panose="020B0604020202020204" pitchFamily="34" charset="0"/>
              <a:buChar char="•"/>
            </a:pPr>
            <a:r>
              <a:rPr lang="en-AU" sz="1071" i="0" u="none" strike="noStrike" cap="none" dirty="0">
                <a:solidFill>
                  <a:srgbClr val="000000"/>
                </a:solidFill>
                <a:latin typeface="Arial"/>
                <a:ea typeface="Arial"/>
                <a:cs typeface="Arial"/>
                <a:sym typeface="Arial"/>
              </a:rPr>
              <a:t>Vince </a:t>
            </a:r>
            <a:r>
              <a:rPr lang="en-AU" sz="1071" i="0" u="none" strike="noStrike" cap="none" dirty="0" err="1">
                <a:solidFill>
                  <a:srgbClr val="000000"/>
                </a:solidFill>
                <a:latin typeface="Arial"/>
                <a:ea typeface="Arial"/>
                <a:cs typeface="Arial"/>
                <a:sym typeface="Arial"/>
              </a:rPr>
              <a:t>Maccano</a:t>
            </a:r>
            <a:r>
              <a:rPr lang="en-AU" sz="1071" i="0" u="none" strike="noStrike" cap="none" dirty="0">
                <a:solidFill>
                  <a:srgbClr val="000000"/>
                </a:solidFill>
                <a:latin typeface="Arial"/>
                <a:ea typeface="Arial"/>
                <a:cs typeface="Arial"/>
                <a:sym typeface="Arial"/>
              </a:rPr>
              <a:t> – Head of Data Science</a:t>
            </a:r>
          </a:p>
          <a:p>
            <a:pPr marL="285750" marR="0" lvl="0" indent="-285750" algn="l" rtl="0">
              <a:lnSpc>
                <a:spcPct val="100000"/>
              </a:lnSpc>
              <a:spcBef>
                <a:spcPts val="0"/>
              </a:spcBef>
              <a:spcAft>
                <a:spcPts val="0"/>
              </a:spcAft>
              <a:buFont typeface="Arial" panose="020B0604020202020204" pitchFamily="34" charset="0"/>
              <a:buChar char="•"/>
            </a:pPr>
            <a:r>
              <a:rPr lang="en-AU" sz="1071" dirty="0"/>
              <a:t>The </a:t>
            </a:r>
            <a:r>
              <a:rPr lang="en-AU" sz="1071" dirty="0" err="1"/>
              <a:t>InSense</a:t>
            </a:r>
            <a:r>
              <a:rPr lang="en-AU" sz="1071" dirty="0"/>
              <a:t> Executive Team</a:t>
            </a:r>
            <a:endParaRPr sz="140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72491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dirty="0"/>
              <a:t>What is the best method to determine whether sub-par manufacturing or faulty parts are</a:t>
            </a:r>
            <a:r>
              <a:rPr lang="en-AU" sz="1400" i="0" u="none" strike="noStrike" cap="none" dirty="0">
                <a:solidFill>
                  <a:srgbClr val="000000"/>
                </a:solidFill>
                <a:latin typeface="Arial"/>
                <a:ea typeface="Arial"/>
                <a:cs typeface="Arial"/>
                <a:sym typeface="Arial"/>
              </a:rPr>
              <a:t> the root cause of the </a:t>
            </a:r>
            <a:r>
              <a:rPr lang="en-AU" sz="1400" i="0" u="none" strike="noStrike" cap="none" dirty="0" err="1">
                <a:solidFill>
                  <a:srgbClr val="000000"/>
                </a:solidFill>
                <a:latin typeface="Arial"/>
                <a:ea typeface="Arial"/>
                <a:cs typeface="Arial"/>
                <a:sym typeface="Arial"/>
              </a:rPr>
              <a:t>InSense</a:t>
            </a:r>
            <a:r>
              <a:rPr lang="en-AU" sz="1400" i="0" u="none" strike="noStrike" cap="none" dirty="0">
                <a:solidFill>
                  <a:srgbClr val="000000"/>
                </a:solidFill>
                <a:latin typeface="Arial"/>
                <a:ea typeface="Arial"/>
                <a:cs typeface="Arial"/>
                <a:sym typeface="Arial"/>
              </a:rPr>
              <a:t> senor failure spike in March, so that we can quickly identify and target the specific source of the issue to reduce sensor failure rate by 10% or more within the next  2 weeks?</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2901</TotalTime>
  <Words>719</Words>
  <Application>Microsoft Macintosh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Matt Madden</cp:lastModifiedBy>
  <cp:revision>20</cp:revision>
  <dcterms:modified xsi:type="dcterms:W3CDTF">2020-12-18T12:20:30Z</dcterms:modified>
</cp:coreProperties>
</file>