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64"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F5F9FB"/>
    <a:srgbClr val="F3F5FA"/>
    <a:srgbClr val="CDD2DE"/>
    <a:srgbClr val="E3E9E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558" autoAdjust="0"/>
  </p:normalViewPr>
  <p:slideViewPr>
    <p:cSldViewPr snapToGrid="0" snapToObjects="1" showGuides="1">
      <p:cViewPr varScale="1">
        <p:scale>
          <a:sx n="17" d="100"/>
          <a:sy n="17" d="100"/>
        </p:scale>
        <p:origin x="1824" y="115"/>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4" d="100"/>
          <a:sy n="84" d="100"/>
        </p:scale>
        <p:origin x="382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7/31/2021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7/31/2021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 center panel">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22655" y="11437171"/>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655" y="10536019"/>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INTRODUCTION</a:t>
            </a:r>
          </a:p>
        </p:txBody>
      </p:sp>
      <p:sp>
        <p:nvSpPr>
          <p:cNvPr id="20" name="Text Placeholder 5"/>
          <p:cNvSpPr>
            <a:spLocks noGrp="1"/>
          </p:cNvSpPr>
          <p:nvPr>
            <p:ph type="body" sz="quarter" idx="20" hasCustomPrompt="1"/>
          </p:nvPr>
        </p:nvSpPr>
        <p:spPr>
          <a:xfrm>
            <a:off x="922655" y="16651976"/>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OBJECTIVES</a:t>
            </a:r>
          </a:p>
        </p:txBody>
      </p:sp>
      <p:sp>
        <p:nvSpPr>
          <p:cNvPr id="27" name="Text Placeholder 5"/>
          <p:cNvSpPr>
            <a:spLocks noGrp="1"/>
          </p:cNvSpPr>
          <p:nvPr>
            <p:ph type="body" sz="quarter" idx="27" hasCustomPrompt="1"/>
          </p:nvPr>
        </p:nvSpPr>
        <p:spPr>
          <a:xfrm>
            <a:off x="922655" y="23497257"/>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METHODS</a:t>
            </a:r>
          </a:p>
        </p:txBody>
      </p:sp>
      <p:sp>
        <p:nvSpPr>
          <p:cNvPr id="28" name="Text Placeholder 3"/>
          <p:cNvSpPr>
            <a:spLocks noGrp="1"/>
          </p:cNvSpPr>
          <p:nvPr>
            <p:ph type="body" sz="quarter" idx="28" hasCustomPrompt="1"/>
          </p:nvPr>
        </p:nvSpPr>
        <p:spPr>
          <a:xfrm>
            <a:off x="922655" y="24370271"/>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832800" y="21054422"/>
            <a:ext cx="9144000"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DISCUSSION</a:t>
            </a:r>
          </a:p>
        </p:txBody>
      </p:sp>
      <p:sp>
        <p:nvSpPr>
          <p:cNvPr id="30" name="Text Placeholder 3"/>
          <p:cNvSpPr>
            <a:spLocks noGrp="1"/>
          </p:cNvSpPr>
          <p:nvPr>
            <p:ph type="body" sz="quarter" idx="30" hasCustomPrompt="1"/>
          </p:nvPr>
        </p:nvSpPr>
        <p:spPr>
          <a:xfrm>
            <a:off x="33832800" y="21943081"/>
            <a:ext cx="9144000" cy="954085"/>
          </a:xfrm>
          <a:prstGeom prst="rect">
            <a:avLst/>
          </a:prstGeom>
        </p:spPr>
        <p:txBody>
          <a:bodyPr wrap="square" lIns="228589" tIns="228589" rIns="228589" bIns="228589">
            <a:sp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22655" y="17487478"/>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39341BEA-C18B-D84F-BDF6-0D7ACC1C6D4D}"/>
              </a:ext>
            </a:extLst>
          </p:cNvPr>
          <p:cNvSpPr>
            <a:spLocks noGrp="1"/>
          </p:cNvSpPr>
          <p:nvPr>
            <p:ph type="body" sz="quarter" idx="154" hasCustomPrompt="1"/>
          </p:nvPr>
        </p:nvSpPr>
        <p:spPr>
          <a:xfrm>
            <a:off x="12801600" y="3623071"/>
            <a:ext cx="17415164" cy="10310515"/>
          </a:xfrm>
          <a:prstGeom prst="rect">
            <a:avLst/>
          </a:prstGeom>
        </p:spPr>
        <p:txBody>
          <a:bodyPr wrap="square" anchor="t" anchorCtr="0">
            <a:spAutoFit/>
          </a:bodyPr>
          <a:lstStyle>
            <a:lvl1pPr marL="0" indent="0" algn="l">
              <a:buFontTx/>
              <a:buNone/>
              <a:defRPr sz="16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main finding and bold the important words. </a:t>
            </a:r>
          </a:p>
        </p:txBody>
      </p:sp>
      <p:sp>
        <p:nvSpPr>
          <p:cNvPr id="3" name="Picture Placeholder 2">
            <a:extLst>
              <a:ext uri="{FF2B5EF4-FFF2-40B4-BE49-F238E27FC236}">
                <a16:creationId xmlns:a16="http://schemas.microsoft.com/office/drawing/2014/main" id="{2820FECF-07FB-3A41-BC12-56DDFB07BC68}"/>
              </a:ext>
            </a:extLst>
          </p:cNvPr>
          <p:cNvSpPr>
            <a:spLocks noGrp="1"/>
          </p:cNvSpPr>
          <p:nvPr>
            <p:ph type="pic" sz="quarter" idx="155" hasCustomPrompt="1"/>
          </p:nvPr>
        </p:nvSpPr>
        <p:spPr>
          <a:xfrm>
            <a:off x="21945600" y="22596764"/>
            <a:ext cx="8229600" cy="8229600"/>
          </a:xfrm>
          <a:prstGeom prst="rect">
            <a:avLst/>
          </a:prstGeom>
        </p:spPr>
        <p:txBody>
          <a:bodyPr anchor="ctr" anchorCtr="0"/>
          <a:lstStyle>
            <a:lvl1pPr marL="0" indent="0" algn="ctr">
              <a:buNone/>
              <a:defRPr sz="8800">
                <a:solidFill>
                  <a:schemeClr val="accent4"/>
                </a:solidFill>
              </a:defRPr>
            </a:lvl1pPr>
          </a:lstStyle>
          <a:p>
            <a:r>
              <a:rPr lang="en-US" dirty="0"/>
              <a:t>CLICK TO ADD</a:t>
            </a:r>
            <a:br>
              <a:rPr lang="en-US" dirty="0"/>
            </a:br>
            <a:r>
              <a:rPr lang="en-US" dirty="0"/>
              <a:t>QR CODE</a:t>
            </a:r>
          </a:p>
        </p:txBody>
      </p:sp>
      <p:sp>
        <p:nvSpPr>
          <p:cNvPr id="33" name="Text Placeholder 76">
            <a:extLst>
              <a:ext uri="{FF2B5EF4-FFF2-40B4-BE49-F238E27FC236}">
                <a16:creationId xmlns:a16="http://schemas.microsoft.com/office/drawing/2014/main" id="{C3EDF8A5-5EC9-9F46-AD02-0DD438ABACEB}"/>
              </a:ext>
            </a:extLst>
          </p:cNvPr>
          <p:cNvSpPr>
            <a:spLocks noGrp="1"/>
          </p:cNvSpPr>
          <p:nvPr>
            <p:ph type="body" sz="quarter" idx="157" hasCustomPrompt="1"/>
          </p:nvPr>
        </p:nvSpPr>
        <p:spPr>
          <a:xfrm>
            <a:off x="922655" y="4813942"/>
            <a:ext cx="9144000" cy="1415764"/>
          </a:xfrm>
          <a:prstGeom prst="rect">
            <a:avLst/>
          </a:prstGeom>
        </p:spPr>
        <p:txBody>
          <a:bodyPr anchor="t" anchorCtr="0">
            <a:noAutofit/>
          </a:bodyPr>
          <a:lstStyle>
            <a:lvl1pPr marL="0" indent="0" algn="l">
              <a:buFontTx/>
              <a:buNone/>
              <a:defRPr sz="44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16" name="Text Placeholder 76">
            <a:extLst>
              <a:ext uri="{FF2B5EF4-FFF2-40B4-BE49-F238E27FC236}">
                <a16:creationId xmlns:a16="http://schemas.microsoft.com/office/drawing/2014/main" id="{E059DE55-23FB-40D6-B25C-2019A3DA5127}"/>
              </a:ext>
            </a:extLst>
          </p:cNvPr>
          <p:cNvSpPr>
            <a:spLocks noGrp="1"/>
          </p:cNvSpPr>
          <p:nvPr>
            <p:ph type="body" sz="quarter" idx="158" hasCustomPrompt="1"/>
          </p:nvPr>
        </p:nvSpPr>
        <p:spPr>
          <a:xfrm>
            <a:off x="922655" y="6295122"/>
            <a:ext cx="9144000" cy="1415764"/>
          </a:xfrm>
          <a:prstGeom prst="rect">
            <a:avLst/>
          </a:prstGeom>
        </p:spPr>
        <p:txBody>
          <a:bodyPr anchor="t" anchorCtr="0">
            <a:noAutofit/>
          </a:bodyPr>
          <a:lstStyle>
            <a:lvl1pPr marL="0" indent="0" algn="l">
              <a:buFontTx/>
              <a:buNone/>
              <a:defRPr sz="3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24" name="Text Placeholder 5">
            <a:extLst>
              <a:ext uri="{FF2B5EF4-FFF2-40B4-BE49-F238E27FC236}">
                <a16:creationId xmlns:a16="http://schemas.microsoft.com/office/drawing/2014/main" id="{0497EC54-FB74-484D-9FCA-D9C6FC1CA62A}"/>
              </a:ext>
            </a:extLst>
          </p:cNvPr>
          <p:cNvSpPr>
            <a:spLocks noGrp="1"/>
          </p:cNvSpPr>
          <p:nvPr>
            <p:ph type="body" sz="quarter" idx="163" hasCustomPrompt="1"/>
          </p:nvPr>
        </p:nvSpPr>
        <p:spPr>
          <a:xfrm>
            <a:off x="33874364" y="1980769"/>
            <a:ext cx="9144000"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RESULTS</a:t>
            </a:r>
          </a:p>
        </p:txBody>
      </p:sp>
      <p:sp>
        <p:nvSpPr>
          <p:cNvPr id="35" name="Text Placeholder 3">
            <a:extLst>
              <a:ext uri="{FF2B5EF4-FFF2-40B4-BE49-F238E27FC236}">
                <a16:creationId xmlns:a16="http://schemas.microsoft.com/office/drawing/2014/main" id="{0F431FB4-C853-4F1D-9F6B-229CD8B0B7C0}"/>
              </a:ext>
            </a:extLst>
          </p:cNvPr>
          <p:cNvSpPr>
            <a:spLocks noGrp="1"/>
          </p:cNvSpPr>
          <p:nvPr>
            <p:ph type="body" sz="quarter" idx="164" hasCustomPrompt="1"/>
          </p:nvPr>
        </p:nvSpPr>
        <p:spPr>
          <a:xfrm>
            <a:off x="33874364" y="2881932"/>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Add Tables and Figures in this section.</a:t>
            </a:r>
          </a:p>
        </p:txBody>
      </p:sp>
      <p:sp>
        <p:nvSpPr>
          <p:cNvPr id="17" name="Text Placeholder 76">
            <a:extLst>
              <a:ext uri="{FF2B5EF4-FFF2-40B4-BE49-F238E27FC236}">
                <a16:creationId xmlns:a16="http://schemas.microsoft.com/office/drawing/2014/main" id="{867839B7-9592-41DD-AC2B-1D13362B9CEB}"/>
              </a:ext>
            </a:extLst>
          </p:cNvPr>
          <p:cNvSpPr>
            <a:spLocks noGrp="1"/>
          </p:cNvSpPr>
          <p:nvPr>
            <p:ph type="body" sz="quarter" idx="156" hasCustomPrompt="1"/>
          </p:nvPr>
        </p:nvSpPr>
        <p:spPr>
          <a:xfrm>
            <a:off x="922655" y="1925893"/>
            <a:ext cx="9144001" cy="2787107"/>
          </a:xfrm>
          <a:prstGeom prst="rect">
            <a:avLst/>
          </a:prstGeom>
        </p:spPr>
        <p:txBody>
          <a:bodyPr anchor="t" anchorCtr="0">
            <a:noAutofit/>
          </a:bodyPr>
          <a:lstStyle>
            <a:lvl1pPr marL="0" indent="0" algn="l">
              <a:buFontTx/>
              <a:buNone/>
              <a:defRPr sz="6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Poster Title</a:t>
            </a:r>
          </a:p>
        </p:txBody>
      </p:sp>
    </p:spTree>
  </p:cSld>
  <p:clrMapOvr>
    <a:masterClrMapping/>
  </p:clrMapOvr>
  <p:extLst>
    <p:ext uri="{DCECCB84-F9BA-43D5-87BE-67443E8EF086}">
      <p15:sldGuideLst xmlns:p15="http://schemas.microsoft.com/office/powerpoint/2012/main">
        <p15:guide id="2" pos="6336" userDrawn="1">
          <p15:clr>
            <a:srgbClr val="FBAE40"/>
          </p15:clr>
        </p15:guide>
        <p15:guide id="3" pos="21312" userDrawn="1">
          <p15:clr>
            <a:srgbClr val="FBAE40"/>
          </p15:clr>
        </p15:guide>
        <p15:guide id="4" pos="20736" userDrawn="1">
          <p15:clr>
            <a:srgbClr val="FBAE40"/>
          </p15:clr>
        </p15:guide>
        <p15:guide id="5" pos="27072" userDrawn="1">
          <p15:clr>
            <a:srgbClr val="FBAE40"/>
          </p15:clr>
        </p15:guide>
        <p15:guide id="6" pos="6912" userDrawn="1">
          <p15:clr>
            <a:srgbClr val="FBAE40"/>
          </p15:clr>
        </p15:guide>
        <p15:guide id="7" pos="576" userDrawn="1">
          <p15:clr>
            <a:srgbClr val="FBAE40"/>
          </p15:clr>
        </p15:guide>
        <p15:guide id="9" orient="horz" pos="1224" userDrawn="1">
          <p15:clr>
            <a:srgbClr val="FBAE40"/>
          </p15:clr>
        </p15:guide>
        <p15:guide id="10" orient="horz" pos="194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enter panel">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22655" y="11437171"/>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655" y="10536019"/>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INTRODUCTION</a:t>
            </a:r>
          </a:p>
        </p:txBody>
      </p:sp>
      <p:sp>
        <p:nvSpPr>
          <p:cNvPr id="20" name="Text Placeholder 5"/>
          <p:cNvSpPr>
            <a:spLocks noGrp="1"/>
          </p:cNvSpPr>
          <p:nvPr>
            <p:ph type="body" sz="quarter" idx="20" hasCustomPrompt="1"/>
          </p:nvPr>
        </p:nvSpPr>
        <p:spPr>
          <a:xfrm>
            <a:off x="922655" y="16651976"/>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OBJECTIVES</a:t>
            </a:r>
          </a:p>
        </p:txBody>
      </p:sp>
      <p:sp>
        <p:nvSpPr>
          <p:cNvPr id="27" name="Text Placeholder 5"/>
          <p:cNvSpPr>
            <a:spLocks noGrp="1"/>
          </p:cNvSpPr>
          <p:nvPr>
            <p:ph type="body" sz="quarter" idx="27" hasCustomPrompt="1"/>
          </p:nvPr>
        </p:nvSpPr>
        <p:spPr>
          <a:xfrm>
            <a:off x="922655" y="23497257"/>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METHODS</a:t>
            </a:r>
          </a:p>
        </p:txBody>
      </p:sp>
      <p:sp>
        <p:nvSpPr>
          <p:cNvPr id="28" name="Text Placeholder 3"/>
          <p:cNvSpPr>
            <a:spLocks noGrp="1"/>
          </p:cNvSpPr>
          <p:nvPr>
            <p:ph type="body" sz="quarter" idx="28" hasCustomPrompt="1"/>
          </p:nvPr>
        </p:nvSpPr>
        <p:spPr>
          <a:xfrm>
            <a:off x="922655" y="24370271"/>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832800" y="21054422"/>
            <a:ext cx="9144000"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DISCUSSION</a:t>
            </a:r>
          </a:p>
        </p:txBody>
      </p:sp>
      <p:sp>
        <p:nvSpPr>
          <p:cNvPr id="30" name="Text Placeholder 3"/>
          <p:cNvSpPr>
            <a:spLocks noGrp="1"/>
          </p:cNvSpPr>
          <p:nvPr>
            <p:ph type="body" sz="quarter" idx="30" hasCustomPrompt="1"/>
          </p:nvPr>
        </p:nvSpPr>
        <p:spPr>
          <a:xfrm>
            <a:off x="33832800" y="21943081"/>
            <a:ext cx="9144000" cy="954085"/>
          </a:xfrm>
          <a:prstGeom prst="rect">
            <a:avLst/>
          </a:prstGeom>
        </p:spPr>
        <p:txBody>
          <a:bodyPr wrap="square" lIns="228589" tIns="228589" rIns="228589" bIns="228589">
            <a:sp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22655" y="17487478"/>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39341BEA-C18B-D84F-BDF6-0D7ACC1C6D4D}"/>
              </a:ext>
            </a:extLst>
          </p:cNvPr>
          <p:cNvSpPr>
            <a:spLocks noGrp="1"/>
          </p:cNvSpPr>
          <p:nvPr>
            <p:ph type="body" sz="quarter" idx="154" hasCustomPrompt="1"/>
          </p:nvPr>
        </p:nvSpPr>
        <p:spPr>
          <a:xfrm>
            <a:off x="12801600" y="3623071"/>
            <a:ext cx="17415164" cy="10310515"/>
          </a:xfrm>
          <a:prstGeom prst="rect">
            <a:avLst/>
          </a:prstGeom>
        </p:spPr>
        <p:txBody>
          <a:bodyPr wrap="square" anchor="t" anchorCtr="0">
            <a:spAutoFit/>
          </a:bodyPr>
          <a:lstStyle>
            <a:lvl1pPr marL="0" indent="0" algn="l">
              <a:buFontTx/>
              <a:buNone/>
              <a:defRPr sz="16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main finding and bold the important words. </a:t>
            </a:r>
          </a:p>
        </p:txBody>
      </p:sp>
      <p:sp>
        <p:nvSpPr>
          <p:cNvPr id="3" name="Picture Placeholder 2">
            <a:extLst>
              <a:ext uri="{FF2B5EF4-FFF2-40B4-BE49-F238E27FC236}">
                <a16:creationId xmlns:a16="http://schemas.microsoft.com/office/drawing/2014/main" id="{2820FECF-07FB-3A41-BC12-56DDFB07BC68}"/>
              </a:ext>
            </a:extLst>
          </p:cNvPr>
          <p:cNvSpPr>
            <a:spLocks noGrp="1"/>
          </p:cNvSpPr>
          <p:nvPr>
            <p:ph type="pic" sz="quarter" idx="155" hasCustomPrompt="1"/>
          </p:nvPr>
        </p:nvSpPr>
        <p:spPr>
          <a:xfrm>
            <a:off x="21945600" y="22596764"/>
            <a:ext cx="8229600" cy="8229600"/>
          </a:xfrm>
          <a:prstGeom prst="rect">
            <a:avLst/>
          </a:prstGeom>
        </p:spPr>
        <p:txBody>
          <a:bodyPr anchor="ctr" anchorCtr="0"/>
          <a:lstStyle>
            <a:lvl1pPr marL="0" indent="0" algn="ctr">
              <a:buNone/>
              <a:defRPr sz="8800">
                <a:solidFill>
                  <a:schemeClr val="accent4"/>
                </a:solidFill>
              </a:defRPr>
            </a:lvl1pPr>
          </a:lstStyle>
          <a:p>
            <a:r>
              <a:rPr lang="en-US" dirty="0"/>
              <a:t>CLICK TO ADD</a:t>
            </a:r>
            <a:br>
              <a:rPr lang="en-US" dirty="0"/>
            </a:br>
            <a:r>
              <a:rPr lang="en-US" dirty="0"/>
              <a:t>QR CODE</a:t>
            </a:r>
          </a:p>
        </p:txBody>
      </p:sp>
      <p:sp>
        <p:nvSpPr>
          <p:cNvPr id="33" name="Text Placeholder 76">
            <a:extLst>
              <a:ext uri="{FF2B5EF4-FFF2-40B4-BE49-F238E27FC236}">
                <a16:creationId xmlns:a16="http://schemas.microsoft.com/office/drawing/2014/main" id="{C3EDF8A5-5EC9-9F46-AD02-0DD438ABACEB}"/>
              </a:ext>
            </a:extLst>
          </p:cNvPr>
          <p:cNvSpPr>
            <a:spLocks noGrp="1"/>
          </p:cNvSpPr>
          <p:nvPr>
            <p:ph type="body" sz="quarter" idx="157" hasCustomPrompt="1"/>
          </p:nvPr>
        </p:nvSpPr>
        <p:spPr>
          <a:xfrm>
            <a:off x="922655" y="4813942"/>
            <a:ext cx="9144000" cy="1415764"/>
          </a:xfrm>
          <a:prstGeom prst="rect">
            <a:avLst/>
          </a:prstGeom>
        </p:spPr>
        <p:txBody>
          <a:bodyPr anchor="t" anchorCtr="0">
            <a:noAutofit/>
          </a:bodyPr>
          <a:lstStyle>
            <a:lvl1pPr marL="0" indent="0" algn="l">
              <a:buFontTx/>
              <a:buNone/>
              <a:defRPr sz="44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16" name="Text Placeholder 76">
            <a:extLst>
              <a:ext uri="{FF2B5EF4-FFF2-40B4-BE49-F238E27FC236}">
                <a16:creationId xmlns:a16="http://schemas.microsoft.com/office/drawing/2014/main" id="{E059DE55-23FB-40D6-B25C-2019A3DA5127}"/>
              </a:ext>
            </a:extLst>
          </p:cNvPr>
          <p:cNvSpPr>
            <a:spLocks noGrp="1"/>
          </p:cNvSpPr>
          <p:nvPr>
            <p:ph type="body" sz="quarter" idx="158" hasCustomPrompt="1"/>
          </p:nvPr>
        </p:nvSpPr>
        <p:spPr>
          <a:xfrm>
            <a:off x="922655" y="6295122"/>
            <a:ext cx="9144000" cy="1415764"/>
          </a:xfrm>
          <a:prstGeom prst="rect">
            <a:avLst/>
          </a:prstGeom>
        </p:spPr>
        <p:txBody>
          <a:bodyPr anchor="t" anchorCtr="0">
            <a:noAutofit/>
          </a:bodyPr>
          <a:lstStyle>
            <a:lvl1pPr marL="0" indent="0" algn="l">
              <a:buFontTx/>
              <a:buNone/>
              <a:defRPr sz="3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24" name="Text Placeholder 5">
            <a:extLst>
              <a:ext uri="{FF2B5EF4-FFF2-40B4-BE49-F238E27FC236}">
                <a16:creationId xmlns:a16="http://schemas.microsoft.com/office/drawing/2014/main" id="{0497EC54-FB74-484D-9FCA-D9C6FC1CA62A}"/>
              </a:ext>
            </a:extLst>
          </p:cNvPr>
          <p:cNvSpPr>
            <a:spLocks noGrp="1"/>
          </p:cNvSpPr>
          <p:nvPr>
            <p:ph type="body" sz="quarter" idx="163" hasCustomPrompt="1"/>
          </p:nvPr>
        </p:nvSpPr>
        <p:spPr>
          <a:xfrm>
            <a:off x="33874364" y="1980769"/>
            <a:ext cx="9144000"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RESULTS</a:t>
            </a:r>
          </a:p>
        </p:txBody>
      </p:sp>
      <p:sp>
        <p:nvSpPr>
          <p:cNvPr id="35" name="Text Placeholder 3">
            <a:extLst>
              <a:ext uri="{FF2B5EF4-FFF2-40B4-BE49-F238E27FC236}">
                <a16:creationId xmlns:a16="http://schemas.microsoft.com/office/drawing/2014/main" id="{0F431FB4-C853-4F1D-9F6B-229CD8B0B7C0}"/>
              </a:ext>
            </a:extLst>
          </p:cNvPr>
          <p:cNvSpPr>
            <a:spLocks noGrp="1"/>
          </p:cNvSpPr>
          <p:nvPr>
            <p:ph type="body" sz="quarter" idx="164" hasCustomPrompt="1"/>
          </p:nvPr>
        </p:nvSpPr>
        <p:spPr>
          <a:xfrm>
            <a:off x="33874364" y="2881932"/>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Add Tables and Figures in this section.</a:t>
            </a:r>
          </a:p>
        </p:txBody>
      </p:sp>
      <p:sp>
        <p:nvSpPr>
          <p:cNvPr id="17" name="Text Placeholder 76">
            <a:extLst>
              <a:ext uri="{FF2B5EF4-FFF2-40B4-BE49-F238E27FC236}">
                <a16:creationId xmlns:a16="http://schemas.microsoft.com/office/drawing/2014/main" id="{867839B7-9592-41DD-AC2B-1D13362B9CEB}"/>
              </a:ext>
            </a:extLst>
          </p:cNvPr>
          <p:cNvSpPr>
            <a:spLocks noGrp="1"/>
          </p:cNvSpPr>
          <p:nvPr>
            <p:ph type="body" sz="quarter" idx="156" hasCustomPrompt="1"/>
          </p:nvPr>
        </p:nvSpPr>
        <p:spPr>
          <a:xfrm>
            <a:off x="922655" y="1925893"/>
            <a:ext cx="9144001" cy="2787107"/>
          </a:xfrm>
          <a:prstGeom prst="rect">
            <a:avLst/>
          </a:prstGeom>
        </p:spPr>
        <p:txBody>
          <a:bodyPr anchor="t" anchorCtr="0">
            <a:noAutofit/>
          </a:bodyPr>
          <a:lstStyle>
            <a:lvl1pPr marL="0" indent="0" algn="l">
              <a:buFontTx/>
              <a:buNone/>
              <a:defRPr sz="6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Poster Title</a:t>
            </a:r>
          </a:p>
        </p:txBody>
      </p:sp>
    </p:spTree>
    <p:extLst>
      <p:ext uri="{BB962C8B-B14F-4D97-AF65-F5344CB8AC3E}">
        <p14:creationId xmlns:p14="http://schemas.microsoft.com/office/powerpoint/2010/main" val="1424487920"/>
      </p:ext>
    </p:extLst>
  </p:cSld>
  <p:clrMapOvr>
    <a:masterClrMapping/>
  </p:clrMapOvr>
  <p:extLst>
    <p:ext uri="{DCECCB84-F9BA-43D5-87BE-67443E8EF086}">
      <p15:sldGuideLst xmlns:p15="http://schemas.microsoft.com/office/powerpoint/2012/main">
        <p15:guide id="2" pos="6336">
          <p15:clr>
            <a:srgbClr val="FBAE40"/>
          </p15:clr>
        </p15:guide>
        <p15:guide id="3" pos="21312">
          <p15:clr>
            <a:srgbClr val="FBAE40"/>
          </p15:clr>
        </p15:guide>
        <p15:guide id="4" pos="20736">
          <p15:clr>
            <a:srgbClr val="FBAE40"/>
          </p15:clr>
        </p15:guide>
        <p15:guide id="5" pos="27072">
          <p15:clr>
            <a:srgbClr val="FBAE40"/>
          </p15:clr>
        </p15:guide>
        <p15:guide id="6" pos="6912">
          <p15:clr>
            <a:srgbClr val="FBAE40"/>
          </p15:clr>
        </p15:guide>
        <p15:guide id="7" pos="576">
          <p15:clr>
            <a:srgbClr val="FBAE40"/>
          </p15:clr>
        </p15:guide>
        <p15:guide id="9" orient="horz" pos="1224">
          <p15:clr>
            <a:srgbClr val="FBAE40"/>
          </p15:clr>
        </p15:guide>
        <p15:guide id="10" orient="horz" pos="1948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896691F-3283-DE4D-A262-B7A29B5D85DD}"/>
              </a:ext>
            </a:extLst>
          </p:cNvPr>
          <p:cNvSpPr/>
          <p:nvPr userDrawn="1"/>
        </p:nvSpPr>
        <p:spPr>
          <a:xfrm>
            <a:off x="0" y="-4325"/>
            <a:ext cx="43891200" cy="32973465"/>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3" name="Rectangle 32">
            <a:extLst>
              <a:ext uri="{FF2B5EF4-FFF2-40B4-BE49-F238E27FC236}">
                <a16:creationId xmlns:a16="http://schemas.microsoft.com/office/drawing/2014/main" id="{8B239566-0032-594E-87CC-F52C9841D2C1}"/>
              </a:ext>
            </a:extLst>
          </p:cNvPr>
          <p:cNvSpPr/>
          <p:nvPr userDrawn="1"/>
        </p:nvSpPr>
        <p:spPr>
          <a:xfrm>
            <a:off x="0" y="31902376"/>
            <a:ext cx="438912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85F28D0-47AE-074E-8801-CCC11808041B}"/>
              </a:ext>
            </a:extLst>
          </p:cNvPr>
          <p:cNvSpPr/>
          <p:nvPr userDrawn="1"/>
        </p:nvSpPr>
        <p:spPr>
          <a:xfrm>
            <a:off x="0" y="-4324"/>
            <a:ext cx="438912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EE937E76-4906-974E-BFC4-59D3C8CF049E}"/>
              </a:ext>
            </a:extLst>
          </p:cNvPr>
          <p:cNvSpPr/>
          <p:nvPr userDrawn="1"/>
        </p:nvSpPr>
        <p:spPr>
          <a:xfrm>
            <a:off x="10972800" y="-4324"/>
            <a:ext cx="21945600" cy="32918400"/>
          </a:xfrm>
          <a:prstGeom prst="roundRect">
            <a:avLst>
              <a:gd name="adj" fmla="val 67"/>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
        <p:nvSpPr>
          <p:cNvPr id="40" name="Text Box 14">
            <a:extLst>
              <a:ext uri="{FF2B5EF4-FFF2-40B4-BE49-F238E27FC236}">
                <a16:creationId xmlns:a16="http://schemas.microsoft.com/office/drawing/2014/main" id="{C3373478-AEF9-754C-ABC7-23EC1B52CE0C}"/>
              </a:ext>
            </a:extLst>
          </p:cNvPr>
          <p:cNvSpPr txBox="1">
            <a:spLocks noChangeArrowheads="1"/>
          </p:cNvSpPr>
          <p:nvPr userDrawn="1"/>
        </p:nvSpPr>
        <p:spPr bwMode="auto">
          <a:xfrm>
            <a:off x="700676" y="32061839"/>
            <a:ext cx="8291482" cy="653921"/>
          </a:xfrm>
          <a:prstGeom prst="rect">
            <a:avLst/>
          </a:prstGeom>
          <a:noFill/>
          <a:ln w="9525">
            <a:noFill/>
            <a:miter lim="800000"/>
            <a:headEnd/>
            <a:tailEnd/>
          </a:ln>
          <a:effectLst/>
        </p:spPr>
        <p:txBody>
          <a:bodyPr wrap="square" lIns="259594" tIns="129774" rIns="259594" bIns="129774">
            <a:spAutoFit/>
          </a:bodyPr>
          <a:lstStyle/>
          <a:p>
            <a:pPr eaLnBrk="0" hangingPunct="0">
              <a:lnSpc>
                <a:spcPts val="772"/>
              </a:lnSpc>
              <a:spcBef>
                <a:spcPct val="50000"/>
              </a:spcBef>
              <a:defRPr/>
            </a:pPr>
            <a:r>
              <a:rPr lang="en-US" sz="1050" b="1" dirty="0">
                <a:solidFill>
                  <a:schemeClr val="bg1">
                    <a:lumMod val="50000"/>
                  </a:schemeClr>
                </a:solidFill>
                <a:latin typeface="Arial" charset="0"/>
              </a:rPr>
              <a:t>RESEARCH POSTER PRESENTATION TEMPLATE © 2019</a:t>
            </a:r>
          </a:p>
          <a:p>
            <a:pPr eaLnBrk="0" hangingPunct="0">
              <a:lnSpc>
                <a:spcPts val="772"/>
              </a:lnSpc>
              <a:spcBef>
                <a:spcPct val="50000"/>
              </a:spcBef>
              <a:defRPr/>
            </a:pPr>
            <a:r>
              <a:rPr lang="en-US" sz="2000" b="1" dirty="0">
                <a:solidFill>
                  <a:schemeClr val="bg1">
                    <a:lumMod val="50000"/>
                  </a:schemeClr>
                </a:solidFill>
                <a:latin typeface="Arial" charset="0"/>
              </a:rPr>
              <a:t>www.PosterPresentations.com</a:t>
            </a:r>
          </a:p>
        </p:txBody>
      </p:sp>
      <p:graphicFrame>
        <p:nvGraphicFramePr>
          <p:cNvPr id="60" name="Table 59">
            <a:extLst>
              <a:ext uri="{FF2B5EF4-FFF2-40B4-BE49-F238E27FC236}">
                <a16:creationId xmlns:a16="http://schemas.microsoft.com/office/drawing/2014/main" id="{C7BA96D5-2156-2D45-9020-DE8BBB03796F}"/>
              </a:ext>
            </a:extLst>
          </p:cNvPr>
          <p:cNvGraphicFramePr>
            <a:graphicFrameLocks noGrp="1"/>
          </p:cNvGraphicFramePr>
          <p:nvPr userDrawn="1">
            <p:extLst>
              <p:ext uri="{D42A27DB-BD31-4B8C-83A1-F6EECF244321}">
                <p14:modId xmlns:p14="http://schemas.microsoft.com/office/powerpoint/2010/main" val="677551763"/>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64" name="Table 63">
            <a:extLst>
              <a:ext uri="{FF2B5EF4-FFF2-40B4-BE49-F238E27FC236}">
                <a16:creationId xmlns:a16="http://schemas.microsoft.com/office/drawing/2014/main" id="{D190F9AB-56D0-244B-B0D0-9D7AC22249AE}"/>
              </a:ext>
            </a:extLst>
          </p:cNvPr>
          <p:cNvGraphicFramePr>
            <a:graphicFrameLocks noGrp="1"/>
          </p:cNvGraphicFramePr>
          <p:nvPr userDrawn="1">
            <p:extLst>
              <p:ext uri="{D42A27DB-BD31-4B8C-83A1-F6EECF244321}">
                <p14:modId xmlns:p14="http://schemas.microsoft.com/office/powerpoint/2010/main" val="3648068066"/>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896691F-3283-DE4D-A262-B7A29B5D85DD}"/>
              </a:ext>
            </a:extLst>
          </p:cNvPr>
          <p:cNvSpPr/>
          <p:nvPr userDrawn="1"/>
        </p:nvSpPr>
        <p:spPr>
          <a:xfrm>
            <a:off x="0" y="-4325"/>
            <a:ext cx="43891200" cy="32973465"/>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3" name="Rectangle 32">
            <a:extLst>
              <a:ext uri="{FF2B5EF4-FFF2-40B4-BE49-F238E27FC236}">
                <a16:creationId xmlns:a16="http://schemas.microsoft.com/office/drawing/2014/main" id="{8B239566-0032-594E-87CC-F52C9841D2C1}"/>
              </a:ext>
            </a:extLst>
          </p:cNvPr>
          <p:cNvSpPr/>
          <p:nvPr userDrawn="1"/>
        </p:nvSpPr>
        <p:spPr>
          <a:xfrm>
            <a:off x="0" y="31902376"/>
            <a:ext cx="438912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85F28D0-47AE-074E-8801-CCC11808041B}"/>
              </a:ext>
            </a:extLst>
          </p:cNvPr>
          <p:cNvSpPr/>
          <p:nvPr userDrawn="1"/>
        </p:nvSpPr>
        <p:spPr>
          <a:xfrm>
            <a:off x="0" y="-4324"/>
            <a:ext cx="438912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EE937E76-4906-974E-BFC4-59D3C8CF049E}"/>
              </a:ext>
            </a:extLst>
          </p:cNvPr>
          <p:cNvSpPr/>
          <p:nvPr userDrawn="1"/>
        </p:nvSpPr>
        <p:spPr>
          <a:xfrm>
            <a:off x="10972800" y="-4324"/>
            <a:ext cx="21945600" cy="32918400"/>
          </a:xfrm>
          <a:prstGeom prst="roundRect">
            <a:avLst>
              <a:gd name="adj" fmla="val 67"/>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
        <p:nvSpPr>
          <p:cNvPr id="40" name="Text Box 14">
            <a:extLst>
              <a:ext uri="{FF2B5EF4-FFF2-40B4-BE49-F238E27FC236}">
                <a16:creationId xmlns:a16="http://schemas.microsoft.com/office/drawing/2014/main" id="{C3373478-AEF9-754C-ABC7-23EC1B52CE0C}"/>
              </a:ext>
            </a:extLst>
          </p:cNvPr>
          <p:cNvSpPr txBox="1">
            <a:spLocks noChangeArrowheads="1"/>
          </p:cNvSpPr>
          <p:nvPr userDrawn="1"/>
        </p:nvSpPr>
        <p:spPr bwMode="auto">
          <a:xfrm>
            <a:off x="700676" y="32061839"/>
            <a:ext cx="8291482" cy="653921"/>
          </a:xfrm>
          <a:prstGeom prst="rect">
            <a:avLst/>
          </a:prstGeom>
          <a:noFill/>
          <a:ln w="9525">
            <a:noFill/>
            <a:miter lim="800000"/>
            <a:headEnd/>
            <a:tailEnd/>
          </a:ln>
          <a:effectLst/>
        </p:spPr>
        <p:txBody>
          <a:bodyPr wrap="square" lIns="259594" tIns="129774" rIns="259594" bIns="129774">
            <a:spAutoFit/>
          </a:bodyPr>
          <a:lstStyle/>
          <a:p>
            <a:pPr eaLnBrk="0" hangingPunct="0">
              <a:lnSpc>
                <a:spcPts val="772"/>
              </a:lnSpc>
              <a:spcBef>
                <a:spcPct val="50000"/>
              </a:spcBef>
              <a:defRPr/>
            </a:pPr>
            <a:r>
              <a:rPr lang="en-US" sz="1050" b="1" dirty="0">
                <a:solidFill>
                  <a:schemeClr val="bg1">
                    <a:lumMod val="50000"/>
                  </a:schemeClr>
                </a:solidFill>
                <a:latin typeface="Arial" charset="0"/>
              </a:rPr>
              <a:t>RESEARCH POSTER PRESENTATION TEMPLATE © 2019</a:t>
            </a:r>
          </a:p>
          <a:p>
            <a:pPr eaLnBrk="0" hangingPunct="0">
              <a:lnSpc>
                <a:spcPts val="772"/>
              </a:lnSpc>
              <a:spcBef>
                <a:spcPct val="50000"/>
              </a:spcBef>
              <a:defRPr/>
            </a:pPr>
            <a:r>
              <a:rPr lang="en-US" sz="2000" b="1" dirty="0">
                <a:solidFill>
                  <a:schemeClr val="bg1">
                    <a:lumMod val="50000"/>
                  </a:schemeClr>
                </a:solidFill>
                <a:latin typeface="Arial" charset="0"/>
              </a:rPr>
              <a:t>www.PosterPresentations.com</a:t>
            </a:r>
          </a:p>
        </p:txBody>
      </p:sp>
    </p:spTree>
    <p:extLst>
      <p:ext uri="{BB962C8B-B14F-4D97-AF65-F5344CB8AC3E}">
        <p14:creationId xmlns:p14="http://schemas.microsoft.com/office/powerpoint/2010/main" val="4281985044"/>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9FB"/>
        </a:solidFill>
        <a:effectLst/>
      </p:bgPr>
    </p:bg>
    <p:spTree>
      <p:nvGrpSpPr>
        <p:cNvPr id="1" name=""/>
        <p:cNvGrpSpPr/>
        <p:nvPr/>
      </p:nvGrpSpPr>
      <p:grpSpPr>
        <a:xfrm>
          <a:off x="0" y="0"/>
          <a:ext cx="0" cy="0"/>
          <a:chOff x="0" y="0"/>
          <a:chExt cx="0" cy="0"/>
        </a:xfrm>
      </p:grpSpPr>
      <p:sp>
        <p:nvSpPr>
          <p:cNvPr id="68" name="Text Placeholder 17">
            <a:extLst>
              <a:ext uri="{FF2B5EF4-FFF2-40B4-BE49-F238E27FC236}">
                <a16:creationId xmlns:a16="http://schemas.microsoft.com/office/drawing/2014/main" id="{7C6E3810-07A6-41FC-AF89-CA5D94782893}"/>
              </a:ext>
            </a:extLst>
          </p:cNvPr>
          <p:cNvSpPr txBox="1">
            <a:spLocks/>
          </p:cNvSpPr>
          <p:nvPr/>
        </p:nvSpPr>
        <p:spPr>
          <a:xfrm>
            <a:off x="12793260" y="26710"/>
            <a:ext cx="18333720" cy="15702635"/>
          </a:xfrm>
          <a:prstGeom prst="rect">
            <a:avLst/>
          </a:prstGeom>
          <a:solidFill>
            <a:schemeClr val="accent1">
              <a:lumMod val="50000"/>
            </a:schemeClr>
          </a:solidFill>
          <a:effectLst/>
          <a:scene3d>
            <a:camera prst="orthographicFront"/>
            <a:lightRig rig="threePt" dir="t"/>
          </a:scene3d>
          <a:sp3d>
            <a:bevelT w="127000"/>
          </a:sp3d>
        </p:spPr>
        <p:txBody>
          <a:bodyPr wrap="square" lIns="91436" tIns="91436" rIns="91436" bIns="91436" anchor="t" anchorCtr="0">
            <a:noAutofit/>
          </a:bodyPr>
          <a:lstStyle>
            <a:lvl1pPr marL="0" indent="0" algn="l" defTabSz="4388900" rtl="0" eaLnBrk="1" latinLnBrk="0" hangingPunct="1">
              <a:spcBef>
                <a:spcPct val="20000"/>
              </a:spcBef>
              <a:buFont typeface="Arial" pitchFamily="34" charset="0"/>
              <a:buNone/>
              <a:defRPr sz="4000" b="1" u="sng" kern="1200" baseline="0">
                <a:solidFill>
                  <a:schemeClr val="accent6"/>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endParaRPr lang="en-US" dirty="0"/>
          </a:p>
        </p:txBody>
      </p:sp>
      <p:sp>
        <p:nvSpPr>
          <p:cNvPr id="36" name="Text Placeholder 17">
            <a:extLst>
              <a:ext uri="{FF2B5EF4-FFF2-40B4-BE49-F238E27FC236}">
                <a16:creationId xmlns:a16="http://schemas.microsoft.com/office/drawing/2014/main" id="{A4D08E85-1BF1-45AA-9FA4-50A71599C404}"/>
              </a:ext>
            </a:extLst>
          </p:cNvPr>
          <p:cNvSpPr txBox="1">
            <a:spLocks/>
          </p:cNvSpPr>
          <p:nvPr/>
        </p:nvSpPr>
        <p:spPr>
          <a:xfrm>
            <a:off x="12774282" y="15971690"/>
            <a:ext cx="18333720" cy="16098771"/>
          </a:xfrm>
          <a:prstGeom prst="rect">
            <a:avLst/>
          </a:prstGeom>
          <a:solidFill>
            <a:schemeClr val="accent1">
              <a:lumMod val="50000"/>
            </a:schemeClr>
          </a:solidFill>
          <a:effectLst/>
          <a:scene3d>
            <a:camera prst="orthographicFront"/>
            <a:lightRig rig="threePt" dir="t"/>
          </a:scene3d>
          <a:sp3d>
            <a:bevelT w="127000"/>
          </a:sp3d>
        </p:spPr>
        <p:txBody>
          <a:bodyPr wrap="square" lIns="91436" tIns="91436" rIns="91436" bIns="91436" anchor="t" anchorCtr="0">
            <a:noAutofit/>
          </a:bodyPr>
          <a:lstStyle>
            <a:lvl1pPr marL="0" indent="0" algn="l" defTabSz="4388900" rtl="0" eaLnBrk="1" latinLnBrk="0" hangingPunct="1">
              <a:spcBef>
                <a:spcPct val="20000"/>
              </a:spcBef>
              <a:buFont typeface="Arial" pitchFamily="34" charset="0"/>
              <a:buNone/>
              <a:defRPr sz="4000" b="1" u="sng" kern="1200" baseline="0">
                <a:solidFill>
                  <a:schemeClr val="accent6"/>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endParaRPr lang="en-US" dirty="0"/>
          </a:p>
        </p:txBody>
      </p:sp>
      <p:sp>
        <p:nvSpPr>
          <p:cNvPr id="19" name="Text Placeholder 18">
            <a:extLst>
              <a:ext uri="{FF2B5EF4-FFF2-40B4-BE49-F238E27FC236}">
                <a16:creationId xmlns:a16="http://schemas.microsoft.com/office/drawing/2014/main" id="{8717B25D-9D4A-1941-BDCF-A843A732BDDA}"/>
              </a:ext>
            </a:extLst>
          </p:cNvPr>
          <p:cNvSpPr>
            <a:spLocks noGrp="1"/>
          </p:cNvSpPr>
          <p:nvPr>
            <p:ph type="body" sz="quarter" idx="20"/>
          </p:nvPr>
        </p:nvSpPr>
        <p:spPr>
          <a:xfrm>
            <a:off x="831272" y="1644916"/>
            <a:ext cx="9144000" cy="800211"/>
          </a:xfrm>
        </p:spPr>
        <p:txBody>
          <a:bodyPr/>
          <a:lstStyle/>
          <a:p>
            <a:r>
              <a:rPr lang="en-US" sz="5400" u="none" dirty="0"/>
              <a:t>RESEARCH MOTIVATIONS</a:t>
            </a:r>
          </a:p>
        </p:txBody>
      </p:sp>
      <p:sp>
        <p:nvSpPr>
          <p:cNvPr id="20" name="Text Placeholder 19">
            <a:extLst>
              <a:ext uri="{FF2B5EF4-FFF2-40B4-BE49-F238E27FC236}">
                <a16:creationId xmlns:a16="http://schemas.microsoft.com/office/drawing/2014/main" id="{8CEC88B4-601E-5648-AABB-A5549E013645}"/>
              </a:ext>
            </a:extLst>
          </p:cNvPr>
          <p:cNvSpPr>
            <a:spLocks noGrp="1"/>
          </p:cNvSpPr>
          <p:nvPr>
            <p:ph type="body" sz="quarter" idx="27"/>
          </p:nvPr>
        </p:nvSpPr>
        <p:spPr>
          <a:xfrm>
            <a:off x="789708" y="14929134"/>
            <a:ext cx="9144000" cy="800211"/>
          </a:xfrm>
        </p:spPr>
        <p:txBody>
          <a:bodyPr/>
          <a:lstStyle/>
          <a:p>
            <a:r>
              <a:rPr lang="en-US" sz="5400" u="none" dirty="0"/>
              <a:t>RESULTS</a:t>
            </a:r>
          </a:p>
        </p:txBody>
      </p:sp>
      <p:sp>
        <p:nvSpPr>
          <p:cNvPr id="21" name="Text Placeholder 20">
            <a:extLst>
              <a:ext uri="{FF2B5EF4-FFF2-40B4-BE49-F238E27FC236}">
                <a16:creationId xmlns:a16="http://schemas.microsoft.com/office/drawing/2014/main" id="{2B2F6538-B8B9-9B49-9DF3-A68A9ABB3D94}"/>
              </a:ext>
            </a:extLst>
          </p:cNvPr>
          <p:cNvSpPr>
            <a:spLocks noGrp="1"/>
          </p:cNvSpPr>
          <p:nvPr>
            <p:ph type="body" sz="quarter" idx="28"/>
          </p:nvPr>
        </p:nvSpPr>
        <p:spPr>
          <a:xfrm>
            <a:off x="789708" y="15802148"/>
            <a:ext cx="9144000" cy="7085089"/>
          </a:xfrm>
        </p:spPr>
        <p:txBody>
          <a:bodyPr/>
          <a:lstStyle/>
          <a:p>
            <a:pPr marL="571500" indent="-571500">
              <a:buFont typeface="Arial" panose="020B0604020202020204" pitchFamily="34" charset="0"/>
              <a:buChar char="•"/>
            </a:pPr>
            <a:r>
              <a:rPr lang="en-US" sz="4800" dirty="0"/>
              <a:t>I helped design event comparisons (ECs), which denote when and in what frequency an event  should occur. </a:t>
            </a:r>
          </a:p>
          <a:p>
            <a:pPr marL="571500" indent="-571500">
              <a:buFont typeface="Arial" panose="020B0604020202020204" pitchFamily="34" charset="0"/>
              <a:buChar char="•"/>
            </a:pPr>
            <a:r>
              <a:rPr lang="en-US" sz="4800" dirty="0"/>
              <a:t>ECs are structures from the data tree known as Deadlines and Windows that provide timing information to the compiler. </a:t>
            </a:r>
          </a:p>
          <a:p>
            <a:pPr marL="571500" indent="-571500">
              <a:buFont typeface="Arial" panose="020B0604020202020204" pitchFamily="34" charset="0"/>
              <a:buChar char="•"/>
            </a:pPr>
            <a:r>
              <a:rPr lang="en-US" sz="4800" dirty="0"/>
              <a:t>I designed an object to extract the information from these ECs and funnel it into the compiler to help events occur in a timely fashion.</a:t>
            </a:r>
          </a:p>
          <a:p>
            <a:endParaRPr lang="en-US" dirty="0">
              <a:solidFill>
                <a:srgbClr val="FF0000"/>
              </a:solidFill>
            </a:endParaRPr>
          </a:p>
        </p:txBody>
      </p:sp>
      <p:sp>
        <p:nvSpPr>
          <p:cNvPr id="24" name="Text Placeholder 23">
            <a:extLst>
              <a:ext uri="{FF2B5EF4-FFF2-40B4-BE49-F238E27FC236}">
                <a16:creationId xmlns:a16="http://schemas.microsoft.com/office/drawing/2014/main" id="{04C12DA0-72E9-7245-A596-E069725C2ABC}"/>
              </a:ext>
            </a:extLst>
          </p:cNvPr>
          <p:cNvSpPr>
            <a:spLocks noGrp="1"/>
          </p:cNvSpPr>
          <p:nvPr>
            <p:ph type="body" sz="quarter" idx="96"/>
          </p:nvPr>
        </p:nvSpPr>
        <p:spPr>
          <a:xfrm>
            <a:off x="831272" y="2480418"/>
            <a:ext cx="9144000" cy="954085"/>
          </a:xfrm>
        </p:spPr>
        <p:txBody>
          <a:bodyPr/>
          <a:lstStyle/>
          <a:p>
            <a:pPr marL="457200" indent="-457200">
              <a:buFont typeface="Arial" panose="020B0604020202020204" pitchFamily="34" charset="0"/>
              <a:buChar char="•"/>
            </a:pPr>
            <a:r>
              <a:rPr lang="en-US" sz="4800" dirty="0"/>
              <a:t>IoT devices should operate within proper time constraints to function effectively. </a:t>
            </a:r>
          </a:p>
          <a:p>
            <a:pPr marL="457200" indent="-457200">
              <a:buFont typeface="Arial" panose="020B0604020202020204" pitchFamily="34" charset="0"/>
              <a:buChar char="•"/>
            </a:pPr>
            <a:r>
              <a:rPr lang="en-US" sz="4800" dirty="0"/>
              <a:t>The code must be distributed in pieces to different devices with different functions.</a:t>
            </a:r>
          </a:p>
          <a:p>
            <a:pPr marL="457200" indent="-457200">
              <a:buFont typeface="Arial" panose="020B0604020202020204" pitchFamily="34" charset="0"/>
              <a:buChar char="•"/>
            </a:pPr>
            <a:r>
              <a:rPr lang="en-US" sz="4800" dirty="0"/>
              <a:t>IoT networks can detect potentially life-threatening changes in the environment, like rising water for example. </a:t>
            </a:r>
          </a:p>
          <a:p>
            <a:pPr marL="457200" indent="-457200">
              <a:buFont typeface="Arial" panose="020B0604020202020204" pitchFamily="34" charset="0"/>
              <a:buChar char="•"/>
            </a:pPr>
            <a:r>
              <a:rPr lang="en-US" sz="4800" dirty="0"/>
              <a:t>The dataflow programming language </a:t>
            </a:r>
            <a:r>
              <a:rPr lang="en-US" sz="4800" dirty="0" err="1"/>
              <a:t>Gnomad</a:t>
            </a:r>
            <a:r>
              <a:rPr lang="en-US" sz="4800" dirty="0"/>
              <a:t> was designed to ensure timely, synchronized, and effective execution.</a:t>
            </a:r>
          </a:p>
        </p:txBody>
      </p:sp>
      <p:sp>
        <p:nvSpPr>
          <p:cNvPr id="30" name="Text Placeholder 29">
            <a:extLst>
              <a:ext uri="{FF2B5EF4-FFF2-40B4-BE49-F238E27FC236}">
                <a16:creationId xmlns:a16="http://schemas.microsoft.com/office/drawing/2014/main" id="{DC7212AC-BE8E-ED48-A9F4-BDCF9F158B5E}"/>
              </a:ext>
            </a:extLst>
          </p:cNvPr>
          <p:cNvSpPr>
            <a:spLocks noGrp="1"/>
          </p:cNvSpPr>
          <p:nvPr>
            <p:ph type="body" sz="quarter" idx="163"/>
          </p:nvPr>
        </p:nvSpPr>
        <p:spPr>
          <a:xfrm>
            <a:off x="33915928" y="1418066"/>
            <a:ext cx="9144000" cy="1015655"/>
          </a:xfrm>
        </p:spPr>
        <p:txBody>
          <a:bodyPr/>
          <a:lstStyle/>
          <a:p>
            <a:r>
              <a:rPr lang="en-US" sz="5400" u="none" dirty="0"/>
              <a:t>METHODOLOGY</a:t>
            </a:r>
          </a:p>
        </p:txBody>
      </p:sp>
      <p:sp>
        <p:nvSpPr>
          <p:cNvPr id="31" name="Text Placeholder 30">
            <a:extLst>
              <a:ext uri="{FF2B5EF4-FFF2-40B4-BE49-F238E27FC236}">
                <a16:creationId xmlns:a16="http://schemas.microsoft.com/office/drawing/2014/main" id="{228ED3A4-03D2-AD4C-B3F2-296FEB85D426}"/>
              </a:ext>
            </a:extLst>
          </p:cNvPr>
          <p:cNvSpPr>
            <a:spLocks noGrp="1"/>
          </p:cNvSpPr>
          <p:nvPr>
            <p:ph type="body" sz="quarter" idx="164"/>
          </p:nvPr>
        </p:nvSpPr>
        <p:spPr>
          <a:xfrm>
            <a:off x="33915928" y="2426950"/>
            <a:ext cx="9144000" cy="4761514"/>
          </a:xfrm>
        </p:spPr>
        <p:txBody>
          <a:bodyPr/>
          <a:lstStyle/>
          <a:p>
            <a:pPr marL="457200" indent="-457200">
              <a:buFont typeface="Arial" panose="020B0604020202020204" pitchFamily="34" charset="0"/>
              <a:buChar char="•"/>
            </a:pPr>
            <a:r>
              <a:rPr lang="en-US" sz="4800" dirty="0"/>
              <a:t>An Abstract Syntax Tree (AST) was used to organize pieces of data stored in nodes. </a:t>
            </a:r>
          </a:p>
          <a:p>
            <a:pPr marL="457200" indent="-457200">
              <a:buFont typeface="Arial" panose="020B0604020202020204" pitchFamily="34" charset="0"/>
              <a:buChar char="•"/>
            </a:pPr>
            <a:r>
              <a:rPr lang="en-US" sz="4800" dirty="0"/>
              <a:t>Recursive functions were created to traverse the AST by breaking it into simpler pieces found deeper in the branches.</a:t>
            </a:r>
          </a:p>
          <a:p>
            <a:pPr marL="457200" indent="-457200">
              <a:buFont typeface="Arial" panose="020B0604020202020204" pitchFamily="34" charset="0"/>
              <a:buChar char="•"/>
            </a:pPr>
            <a:r>
              <a:rPr lang="en-US" sz="4800" dirty="0"/>
              <a:t>I created an EC object to extract tree data by converting units and interpreting expressions for time.</a:t>
            </a:r>
          </a:p>
          <a:p>
            <a:endParaRPr lang="en-US" dirty="0"/>
          </a:p>
        </p:txBody>
      </p:sp>
      <p:sp>
        <p:nvSpPr>
          <p:cNvPr id="3" name="TextBox 2">
            <a:extLst>
              <a:ext uri="{FF2B5EF4-FFF2-40B4-BE49-F238E27FC236}">
                <a16:creationId xmlns:a16="http://schemas.microsoft.com/office/drawing/2014/main" id="{6C2D38F2-218D-4F47-A8AA-D036E2D5F885}"/>
              </a:ext>
            </a:extLst>
          </p:cNvPr>
          <p:cNvSpPr txBox="1"/>
          <p:nvPr/>
        </p:nvSpPr>
        <p:spPr>
          <a:xfrm>
            <a:off x="922655" y="31958280"/>
            <a:ext cx="4152265" cy="954085"/>
          </a:xfrm>
          <a:prstGeom prst="rect">
            <a:avLst/>
          </a:prstGeom>
          <a:solidFill>
            <a:schemeClr val="accent1">
              <a:lumMod val="50000"/>
            </a:schemeClr>
          </a:solidFill>
        </p:spPr>
        <p:txBody>
          <a:bodyPr wrap="square" rtlCol="0">
            <a:spAutoFit/>
          </a:bodyPr>
          <a:lstStyle/>
          <a:p>
            <a:endParaRPr lang="en-US" sz="25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32FE8AA-250F-4A66-944F-97434C3E8F4F}"/>
              </a:ext>
            </a:extLst>
          </p:cNvPr>
          <p:cNvSpPr txBox="1"/>
          <p:nvPr/>
        </p:nvSpPr>
        <p:spPr>
          <a:xfrm>
            <a:off x="10972800" y="0"/>
            <a:ext cx="22037040" cy="960120"/>
          </a:xfrm>
          <a:prstGeom prst="rect">
            <a:avLst/>
          </a:prstGeom>
          <a:solidFill>
            <a:schemeClr val="accent1">
              <a:lumMod val="50000"/>
            </a:schemeClr>
          </a:solidFill>
        </p:spPr>
        <p:txBody>
          <a:bodyPr wrap="square" rtlCol="0">
            <a:spAutoFit/>
          </a:bodyPr>
          <a:lstStyle/>
          <a:p>
            <a:endParaRPr lang="en-US" sz="2500"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2F30713D-23ED-41F2-8888-BB42C399FE69}"/>
              </a:ext>
            </a:extLst>
          </p:cNvPr>
          <p:cNvSpPr txBox="1"/>
          <p:nvPr/>
        </p:nvSpPr>
        <p:spPr>
          <a:xfrm>
            <a:off x="10972800" y="31952245"/>
            <a:ext cx="22037040" cy="960120"/>
          </a:xfrm>
          <a:prstGeom prst="rect">
            <a:avLst/>
          </a:prstGeom>
          <a:solidFill>
            <a:schemeClr val="accent1">
              <a:lumMod val="50000"/>
            </a:schemeClr>
          </a:solidFill>
        </p:spPr>
        <p:txBody>
          <a:bodyPr wrap="square" rtlCol="0">
            <a:spAutoFit/>
          </a:bodyPr>
          <a:lstStyle/>
          <a:p>
            <a:endParaRPr lang="en-US" sz="2500" dirty="0">
              <a:latin typeface="Times New Roman" panose="02020603050405020304" pitchFamily="18" charset="0"/>
              <a:cs typeface="Times New Roman" panose="02020603050405020304" pitchFamily="18" charset="0"/>
            </a:endParaRPr>
          </a:p>
        </p:txBody>
      </p:sp>
      <p:sp>
        <p:nvSpPr>
          <p:cNvPr id="26" name="Text Placeholder 16">
            <a:extLst>
              <a:ext uri="{FF2B5EF4-FFF2-40B4-BE49-F238E27FC236}">
                <a16:creationId xmlns:a16="http://schemas.microsoft.com/office/drawing/2014/main" id="{3C310DAF-7C6B-438E-B19C-0BC3EF56BC7B}"/>
              </a:ext>
            </a:extLst>
          </p:cNvPr>
          <p:cNvSpPr txBox="1">
            <a:spLocks/>
          </p:cNvSpPr>
          <p:nvPr/>
        </p:nvSpPr>
        <p:spPr>
          <a:xfrm>
            <a:off x="33694074" y="23662619"/>
            <a:ext cx="9144000" cy="954085"/>
          </a:xfrm>
          <a:prstGeom prst="rect">
            <a:avLst/>
          </a:prstGeom>
        </p:spPr>
        <p:txBody>
          <a:bodyPr wrap="square" lIns="228589" tIns="228589" rIns="228589" bIns="228589">
            <a:noAutofit/>
          </a:bodyPr>
          <a:lstStyle>
            <a:lvl1pPr marL="0" indent="0" algn="l" defTabSz="4388900" rtl="0" eaLnBrk="1" latinLnBrk="0" hangingPunct="1">
              <a:spcBef>
                <a:spcPct val="20000"/>
              </a:spcBef>
              <a:buFont typeface="Arial" pitchFamily="34" charset="0"/>
              <a:buNone/>
              <a:defRPr sz="3200" kern="1200">
                <a:solidFill>
                  <a:schemeClr val="tx2"/>
                </a:solidFill>
                <a:latin typeface="Calibri" panose="020F0502020204030204" pitchFamily="34" charset="0"/>
                <a:ea typeface="+mn-ea"/>
                <a:cs typeface="Calibri" panose="020F0502020204030204" pitchFamily="34"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dirty="0"/>
              <a:t>The AST for a deadline object from parsed text. The deadline contains binary operations and variables that store valuable timing information.</a:t>
            </a:r>
          </a:p>
        </p:txBody>
      </p:sp>
      <p:sp>
        <p:nvSpPr>
          <p:cNvPr id="29" name="Text Placeholder 17">
            <a:extLst>
              <a:ext uri="{FF2B5EF4-FFF2-40B4-BE49-F238E27FC236}">
                <a16:creationId xmlns:a16="http://schemas.microsoft.com/office/drawing/2014/main" id="{D0AF41BA-0E9A-4B40-9D96-6F5219B75D12}"/>
              </a:ext>
            </a:extLst>
          </p:cNvPr>
          <p:cNvSpPr txBox="1">
            <a:spLocks/>
          </p:cNvSpPr>
          <p:nvPr/>
        </p:nvSpPr>
        <p:spPr>
          <a:xfrm>
            <a:off x="33915928" y="12071118"/>
            <a:ext cx="9185564" cy="11591501"/>
          </a:xfrm>
          <a:prstGeom prst="rect">
            <a:avLst/>
          </a:prstGeom>
          <a:solidFill>
            <a:schemeClr val="accent6"/>
          </a:solidFill>
          <a:effectLst/>
          <a:scene3d>
            <a:camera prst="orthographicFront"/>
            <a:lightRig rig="threePt" dir="t"/>
          </a:scene3d>
          <a:sp3d>
            <a:bevelT w="127000"/>
          </a:sp3d>
        </p:spPr>
        <p:txBody>
          <a:bodyPr wrap="square" lIns="91436" tIns="91436" rIns="91436" bIns="91436" anchor="t" anchorCtr="0">
            <a:noAutofit/>
          </a:bodyPr>
          <a:lstStyle>
            <a:lvl1pPr marL="0" indent="0" algn="l" defTabSz="4388900" rtl="0" eaLnBrk="1" latinLnBrk="0" hangingPunct="1">
              <a:spcBef>
                <a:spcPct val="20000"/>
              </a:spcBef>
              <a:buFont typeface="Arial" pitchFamily="34" charset="0"/>
              <a:buNone/>
              <a:defRPr sz="4000" b="1" u="sng" kern="1200" baseline="0">
                <a:solidFill>
                  <a:schemeClr val="accent6"/>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endParaRPr lang="en-US" dirty="0"/>
          </a:p>
        </p:txBody>
      </p:sp>
      <p:sp>
        <p:nvSpPr>
          <p:cNvPr id="39" name="Text Placeholder 17">
            <a:extLst>
              <a:ext uri="{FF2B5EF4-FFF2-40B4-BE49-F238E27FC236}">
                <a16:creationId xmlns:a16="http://schemas.microsoft.com/office/drawing/2014/main" id="{F5FC234A-2CEF-4578-A717-3B9E08A62BA7}"/>
              </a:ext>
            </a:extLst>
          </p:cNvPr>
          <p:cNvSpPr txBox="1">
            <a:spLocks/>
          </p:cNvSpPr>
          <p:nvPr/>
        </p:nvSpPr>
        <p:spPr>
          <a:xfrm>
            <a:off x="13961256" y="16909068"/>
            <a:ext cx="15922308" cy="14147627"/>
          </a:xfrm>
          <a:prstGeom prst="rect">
            <a:avLst/>
          </a:prstGeom>
          <a:solidFill>
            <a:schemeClr val="accent6"/>
          </a:solidFill>
          <a:effectLst/>
          <a:scene3d>
            <a:camera prst="orthographicFront"/>
            <a:lightRig rig="threePt" dir="t"/>
          </a:scene3d>
          <a:sp3d>
            <a:bevelT w="127000"/>
          </a:sp3d>
        </p:spPr>
        <p:txBody>
          <a:bodyPr wrap="square" lIns="91436" tIns="91436" rIns="91436" bIns="91436" anchor="t" anchorCtr="0">
            <a:noAutofit/>
          </a:bodyPr>
          <a:lstStyle>
            <a:lvl1pPr marL="0" indent="0" algn="l" defTabSz="4388900" rtl="0" eaLnBrk="1" latinLnBrk="0" hangingPunct="1">
              <a:spcBef>
                <a:spcPct val="20000"/>
              </a:spcBef>
              <a:buFont typeface="Arial" pitchFamily="34" charset="0"/>
              <a:buNone/>
              <a:defRPr sz="4000" b="1" u="sng" kern="1200" baseline="0">
                <a:solidFill>
                  <a:schemeClr val="accent6"/>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endParaRPr lang="en-US" dirty="0"/>
          </a:p>
        </p:txBody>
      </p:sp>
      <p:pic>
        <p:nvPicPr>
          <p:cNvPr id="37" name="Content Placeholder 32">
            <a:extLst>
              <a:ext uri="{FF2B5EF4-FFF2-40B4-BE49-F238E27FC236}">
                <a16:creationId xmlns:a16="http://schemas.microsoft.com/office/drawing/2014/main" id="{9B5231AF-E81E-4414-892A-DA718E0E5152}"/>
              </a:ext>
            </a:extLst>
          </p:cNvPr>
          <p:cNvPicPr>
            <a:picLocks noGrp="1" noChangeAspect="1"/>
          </p:cNvPicPr>
          <p:nvPr/>
        </p:nvPicPr>
        <p:blipFill rotWithShape="1">
          <a:blip r:embed="rId2"/>
          <a:srcRect l="31522" t="18503" r="3970" b="2266"/>
          <a:stretch/>
        </p:blipFill>
        <p:spPr>
          <a:xfrm>
            <a:off x="14392284" y="19366169"/>
            <a:ext cx="14886086" cy="9196688"/>
          </a:xfrm>
          <a:prstGeom prst="rect">
            <a:avLst/>
          </a:prstGeom>
        </p:spPr>
      </p:pic>
      <p:pic>
        <p:nvPicPr>
          <p:cNvPr id="38" name="Picture 37">
            <a:extLst>
              <a:ext uri="{FF2B5EF4-FFF2-40B4-BE49-F238E27FC236}">
                <a16:creationId xmlns:a16="http://schemas.microsoft.com/office/drawing/2014/main" id="{807AE16B-AD4B-4F86-AFDC-9EBF20D6B153}"/>
              </a:ext>
            </a:extLst>
          </p:cNvPr>
          <p:cNvPicPr>
            <a:picLocks noChangeAspect="1"/>
          </p:cNvPicPr>
          <p:nvPr/>
        </p:nvPicPr>
        <p:blipFill rotWithShape="1">
          <a:blip r:embed="rId3"/>
          <a:srcRect l="55889" t="20993" r="1999" b="64944"/>
          <a:stretch/>
        </p:blipFill>
        <p:spPr>
          <a:xfrm>
            <a:off x="14392284" y="17340396"/>
            <a:ext cx="14886087" cy="2023141"/>
          </a:xfrm>
          <a:prstGeom prst="rect">
            <a:avLst/>
          </a:prstGeom>
        </p:spPr>
      </p:pic>
      <p:sp>
        <p:nvSpPr>
          <p:cNvPr id="40" name="Text Placeholder 24">
            <a:extLst>
              <a:ext uri="{FF2B5EF4-FFF2-40B4-BE49-F238E27FC236}">
                <a16:creationId xmlns:a16="http://schemas.microsoft.com/office/drawing/2014/main" id="{DDED45D1-6CE9-4DF2-88AD-9842A7732830}"/>
              </a:ext>
            </a:extLst>
          </p:cNvPr>
          <p:cNvSpPr txBox="1">
            <a:spLocks/>
          </p:cNvSpPr>
          <p:nvPr/>
        </p:nvSpPr>
        <p:spPr>
          <a:xfrm>
            <a:off x="14392284" y="28805202"/>
            <a:ext cx="16546484" cy="3958007"/>
          </a:xfrm>
          <a:prstGeom prst="rect">
            <a:avLst/>
          </a:prstGeom>
        </p:spPr>
        <p:txBody>
          <a:bodyPr wrap="square" anchor="t" anchorCtr="0">
            <a:spAutoFit/>
          </a:bodyPr>
          <a:lstStyle>
            <a:lvl1pPr marL="0" indent="0" algn="l" defTabSz="4388900" rtl="0" eaLnBrk="1" latinLnBrk="0" hangingPunct="1">
              <a:spcBef>
                <a:spcPct val="20000"/>
              </a:spcBef>
              <a:buFontTx/>
              <a:buNone/>
              <a:defRPr sz="16600" b="1"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b="0" dirty="0">
                <a:latin typeface="Calibri" panose="020F0502020204030204" pitchFamily="34" charset="0"/>
                <a:cs typeface="Calibri" panose="020F0502020204030204" pitchFamily="34" charset="0"/>
              </a:rPr>
              <a:t>This sample </a:t>
            </a:r>
            <a:r>
              <a:rPr lang="en-US" sz="4000" b="0" dirty="0" err="1">
                <a:latin typeface="Calibri" panose="020F0502020204030204" pitchFamily="34" charset="0"/>
                <a:cs typeface="Calibri" panose="020F0502020204030204" pitchFamily="34" charset="0"/>
              </a:rPr>
              <a:t>Gnomad</a:t>
            </a:r>
            <a:r>
              <a:rPr lang="en-US" sz="4000" b="0" dirty="0">
                <a:latin typeface="Calibri" panose="020F0502020204030204" pitchFamily="34" charset="0"/>
                <a:cs typeface="Calibri" panose="020F0502020204030204" pitchFamily="34" charset="0"/>
              </a:rPr>
              <a:t> program highlights the use of windows</a:t>
            </a:r>
          </a:p>
          <a:p>
            <a:r>
              <a:rPr lang="en-US" sz="4000" b="0" dirty="0">
                <a:latin typeface="Calibri" panose="020F0502020204030204" pitchFamily="34" charset="0"/>
                <a:cs typeface="Calibri" panose="020F0502020204030204" pitchFamily="34" charset="0"/>
              </a:rPr>
              <a:t>and deadlines in measuring changes in the stream height to </a:t>
            </a:r>
          </a:p>
          <a:p>
            <a:r>
              <a:rPr lang="en-US" sz="4000" b="0" dirty="0">
                <a:latin typeface="Calibri" panose="020F0502020204030204" pitchFamily="34" charset="0"/>
                <a:cs typeface="Calibri" panose="020F0502020204030204" pitchFamily="34" charset="0"/>
              </a:rPr>
              <a:t>monitor flooding.</a:t>
            </a:r>
          </a:p>
          <a:p>
            <a:endParaRPr lang="en-US" sz="9600" dirty="0"/>
          </a:p>
        </p:txBody>
      </p:sp>
      <p:pic>
        <p:nvPicPr>
          <p:cNvPr id="9" name="Picture 8">
            <a:extLst>
              <a:ext uri="{FF2B5EF4-FFF2-40B4-BE49-F238E27FC236}">
                <a16:creationId xmlns:a16="http://schemas.microsoft.com/office/drawing/2014/main" id="{05F42D37-0366-4381-A489-6EC411866BA7}"/>
              </a:ext>
            </a:extLst>
          </p:cNvPr>
          <p:cNvPicPr>
            <a:picLocks noChangeAspect="1"/>
          </p:cNvPicPr>
          <p:nvPr/>
        </p:nvPicPr>
        <p:blipFill rotWithShape="1">
          <a:blip r:embed="rId4"/>
          <a:srcRect r="24189" b="15711"/>
          <a:stretch/>
        </p:blipFill>
        <p:spPr>
          <a:xfrm>
            <a:off x="34373128" y="12551060"/>
            <a:ext cx="8188036" cy="10660891"/>
          </a:xfrm>
          <a:prstGeom prst="rect">
            <a:avLst/>
          </a:prstGeom>
        </p:spPr>
      </p:pic>
      <p:sp>
        <p:nvSpPr>
          <p:cNvPr id="10" name="Arrow: Bent 9">
            <a:extLst>
              <a:ext uri="{FF2B5EF4-FFF2-40B4-BE49-F238E27FC236}">
                <a16:creationId xmlns:a16="http://schemas.microsoft.com/office/drawing/2014/main" id="{85F603E6-9FDB-4316-90B4-1F65BCD02821}"/>
              </a:ext>
            </a:extLst>
          </p:cNvPr>
          <p:cNvSpPr/>
          <p:nvPr/>
        </p:nvSpPr>
        <p:spPr>
          <a:xfrm>
            <a:off x="6780221" y="27494309"/>
            <a:ext cx="8523901" cy="1535570"/>
          </a:xfrm>
          <a:prstGeom prst="bentArrow">
            <a:avLst>
              <a:gd name="adj1" fmla="val 9512"/>
              <a:gd name="adj2" fmla="val 14506"/>
              <a:gd name="adj3" fmla="val 16605"/>
              <a:gd name="adj4" fmla="val 43750"/>
            </a:avLst>
          </a:prstGeom>
          <a:solidFill>
            <a:schemeClr val="tx1">
              <a:lumMod val="65000"/>
              <a:lumOff val="35000"/>
            </a:schemeClr>
          </a:solidFill>
          <a:scene3d>
            <a:camera prst="orthographicFront"/>
            <a:lightRig rig="threePt" dir="t"/>
          </a:scene3d>
          <a:sp3d>
            <a:bevelT w="1016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 name="Straight Arrow Connector 12">
            <a:extLst>
              <a:ext uri="{FF2B5EF4-FFF2-40B4-BE49-F238E27FC236}">
                <a16:creationId xmlns:a16="http://schemas.microsoft.com/office/drawing/2014/main" id="{6CD373BD-DB5E-4A4D-8536-3E20B87BE6E1}"/>
              </a:ext>
            </a:extLst>
          </p:cNvPr>
          <p:cNvCxnSpPr>
            <a:cxnSpLocks/>
          </p:cNvCxnSpPr>
          <p:nvPr/>
        </p:nvCxnSpPr>
        <p:spPr>
          <a:xfrm flipH="1" flipV="1">
            <a:off x="23820121" y="26214897"/>
            <a:ext cx="10620738" cy="3745476"/>
          </a:xfrm>
          <a:prstGeom prst="straightConnector1">
            <a:avLst/>
          </a:prstGeom>
          <a:ln w="203200">
            <a:solidFill>
              <a:schemeClr val="tx1">
                <a:lumMod val="65000"/>
                <a:lumOff val="35000"/>
              </a:schemeClr>
            </a:solidFill>
            <a:tailEnd type="triangle"/>
          </a:ln>
          <a:scene3d>
            <a:camera prst="orthographicFront"/>
            <a:lightRig rig="threePt" dir="t"/>
          </a:scene3d>
          <a:sp3d>
            <a:bevelT w="101600"/>
          </a:sp3d>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E162E24-2791-4B7F-A545-582911B4EE20}"/>
              </a:ext>
            </a:extLst>
          </p:cNvPr>
          <p:cNvSpPr txBox="1"/>
          <p:nvPr/>
        </p:nvSpPr>
        <p:spPr>
          <a:xfrm>
            <a:off x="3992596" y="29029879"/>
            <a:ext cx="6205211" cy="1754326"/>
          </a:xfrm>
          <a:prstGeom prst="rect">
            <a:avLst/>
          </a:prstGeom>
          <a:solidFill>
            <a:schemeClr val="tx1">
              <a:lumMod val="65000"/>
              <a:lumOff val="35000"/>
            </a:schemeClr>
          </a:solidFill>
          <a:scene3d>
            <a:camera prst="orthographicFront"/>
            <a:lightRig rig="threePt" dir="t"/>
          </a:scene3d>
          <a:sp3d>
            <a:bevelT w="101600"/>
          </a:sp3d>
        </p:spPr>
        <p:txBody>
          <a:bodyPr wrap="square" rtlCol="0">
            <a:spAutoFit/>
          </a:bodyPr>
          <a:lstStyle/>
          <a:p>
            <a:r>
              <a:rPr lang="en-US" sz="3600" dirty="0">
                <a:solidFill>
                  <a:schemeClr val="bg1"/>
                </a:solidFill>
                <a:latin typeface="Calibri" panose="020F0502020204030204" pitchFamily="34" charset="0"/>
                <a:cs typeface="Calibri" panose="020F0502020204030204" pitchFamily="34" charset="0"/>
              </a:rPr>
              <a:t>This window specifies an action is repeated every 15 minutes with a 1-minute offset</a:t>
            </a:r>
          </a:p>
        </p:txBody>
      </p:sp>
      <p:pic>
        <p:nvPicPr>
          <p:cNvPr id="46" name="Picture 45" descr="Hakalau Stream Bridge Repairs Set To Begin Today">
            <a:extLst>
              <a:ext uri="{FF2B5EF4-FFF2-40B4-BE49-F238E27FC236}">
                <a16:creationId xmlns:a16="http://schemas.microsoft.com/office/drawing/2014/main" id="{81E26E24-8A1C-4276-8F90-CAE4D8D74B0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1875" r="21875"/>
          <a:stretch/>
        </p:blipFill>
        <p:spPr bwMode="auto">
          <a:xfrm>
            <a:off x="27440287" y="19794865"/>
            <a:ext cx="5426882" cy="5426882"/>
          </a:xfrm>
          <a:prstGeom prst="ellipse">
            <a:avLst/>
          </a:prstGeom>
          <a:noFill/>
          <a:ln w="228600">
            <a:solidFill>
              <a:schemeClr val="accent1">
                <a:shade val="95000"/>
                <a:satMod val="105000"/>
              </a:schemeClr>
            </a:solidFill>
          </a:ln>
        </p:spPr>
      </p:pic>
      <p:sp>
        <p:nvSpPr>
          <p:cNvPr id="48" name="Arrow: Up-Down 47">
            <a:extLst>
              <a:ext uri="{FF2B5EF4-FFF2-40B4-BE49-F238E27FC236}">
                <a16:creationId xmlns:a16="http://schemas.microsoft.com/office/drawing/2014/main" id="{208400E4-DBCD-4703-BA0D-191E82D265EA}"/>
              </a:ext>
            </a:extLst>
          </p:cNvPr>
          <p:cNvSpPr/>
          <p:nvPr/>
        </p:nvSpPr>
        <p:spPr>
          <a:xfrm>
            <a:off x="29980295" y="21737768"/>
            <a:ext cx="498764" cy="3223549"/>
          </a:xfrm>
          <a:prstGeom prst="up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 Placeholder 17">
            <a:extLst>
              <a:ext uri="{FF2B5EF4-FFF2-40B4-BE49-F238E27FC236}">
                <a16:creationId xmlns:a16="http://schemas.microsoft.com/office/drawing/2014/main" id="{ABAD67E2-E4FC-421B-996D-D46E79EA3B1E}"/>
              </a:ext>
            </a:extLst>
          </p:cNvPr>
          <p:cNvSpPr txBox="1">
            <a:spLocks/>
          </p:cNvSpPr>
          <p:nvPr/>
        </p:nvSpPr>
        <p:spPr>
          <a:xfrm>
            <a:off x="13547772" y="1759203"/>
            <a:ext cx="16887096" cy="13189600"/>
          </a:xfrm>
          <a:prstGeom prst="rect">
            <a:avLst/>
          </a:prstGeom>
          <a:solidFill>
            <a:schemeClr val="accent6"/>
          </a:solidFill>
          <a:effectLst/>
          <a:scene3d>
            <a:camera prst="orthographicFront"/>
            <a:lightRig rig="threePt" dir="t"/>
          </a:scene3d>
          <a:sp3d>
            <a:bevelT w="127000"/>
          </a:sp3d>
        </p:spPr>
        <p:txBody>
          <a:bodyPr wrap="square" lIns="91436" tIns="91436" rIns="91436" bIns="91436" anchor="t" anchorCtr="0">
            <a:noAutofit/>
          </a:bodyPr>
          <a:lstStyle>
            <a:lvl1pPr marL="0" indent="0" algn="l" defTabSz="4388900" rtl="0" eaLnBrk="1" latinLnBrk="0" hangingPunct="1">
              <a:spcBef>
                <a:spcPct val="20000"/>
              </a:spcBef>
              <a:buFont typeface="Arial" pitchFamily="34" charset="0"/>
              <a:buNone/>
              <a:defRPr sz="4000" b="1" u="sng" kern="1200" baseline="0">
                <a:solidFill>
                  <a:schemeClr val="accent6"/>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endParaRPr lang="en-US" dirty="0"/>
          </a:p>
        </p:txBody>
      </p:sp>
      <p:sp>
        <p:nvSpPr>
          <p:cNvPr id="59" name="Text Placeholder 16">
            <a:extLst>
              <a:ext uri="{FF2B5EF4-FFF2-40B4-BE49-F238E27FC236}">
                <a16:creationId xmlns:a16="http://schemas.microsoft.com/office/drawing/2014/main" id="{47C9F1AD-D633-46D2-B2C7-4D081C7C6B19}"/>
              </a:ext>
            </a:extLst>
          </p:cNvPr>
          <p:cNvSpPr txBox="1">
            <a:spLocks/>
          </p:cNvSpPr>
          <p:nvPr/>
        </p:nvSpPr>
        <p:spPr>
          <a:xfrm>
            <a:off x="14380083" y="8804268"/>
            <a:ext cx="15808803" cy="2741092"/>
          </a:xfrm>
          <a:prstGeom prst="rect">
            <a:avLst/>
          </a:prstGeom>
        </p:spPr>
        <p:txBody>
          <a:bodyPr wrap="square" lIns="228589" tIns="228589" rIns="228589" bIns="228589">
            <a:noAutofit/>
          </a:bodyPr>
          <a:lstStyle>
            <a:lvl1pPr marL="0" indent="0" algn="l" defTabSz="4388900" rtl="0" eaLnBrk="1" latinLnBrk="0" hangingPunct="1">
              <a:spcBef>
                <a:spcPct val="20000"/>
              </a:spcBef>
              <a:buFont typeface="Arial" pitchFamily="34" charset="0"/>
              <a:buNone/>
              <a:defRPr sz="3200" kern="1200">
                <a:solidFill>
                  <a:schemeClr val="tx2"/>
                </a:solidFill>
                <a:latin typeface="Calibri" panose="020F0502020204030204" pitchFamily="34" charset="0"/>
                <a:ea typeface="+mn-ea"/>
                <a:cs typeface="Calibri" panose="020F0502020204030204" pitchFamily="34"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800" dirty="0">
                <a:solidFill>
                  <a:schemeClr val="bg1"/>
                </a:solidFill>
              </a:rPr>
              <a:t>Internet of Things devices are small inexpensive sensing tools placed in the environment to interact with it and collect data. They can work in tandem to manipulate data over large networks, where timing, communication, and power consumption are key. </a:t>
            </a:r>
          </a:p>
          <a:p>
            <a:r>
              <a:rPr lang="en-US" sz="4800" b="0" dirty="0">
                <a:solidFill>
                  <a:schemeClr val="bg1"/>
                </a:solidFill>
              </a:rPr>
              <a:t>The </a:t>
            </a:r>
            <a:r>
              <a:rPr lang="en-US" sz="4800" b="0" dirty="0" err="1">
                <a:solidFill>
                  <a:schemeClr val="bg1"/>
                </a:solidFill>
              </a:rPr>
              <a:t>Gnomad</a:t>
            </a:r>
            <a:r>
              <a:rPr lang="en-US" sz="4800" b="0" dirty="0">
                <a:solidFill>
                  <a:schemeClr val="bg1"/>
                </a:solidFill>
              </a:rPr>
              <a:t> PL has implemented timing constructs known as </a:t>
            </a:r>
            <a:r>
              <a:rPr lang="en-US" sz="4800" dirty="0">
                <a:solidFill>
                  <a:schemeClr val="bg1"/>
                </a:solidFill>
              </a:rPr>
              <a:t>event comparisons</a:t>
            </a:r>
            <a:r>
              <a:rPr lang="en-US" sz="4800" b="0" dirty="0">
                <a:solidFill>
                  <a:schemeClr val="bg1"/>
                </a:solidFill>
              </a:rPr>
              <a:t> to achieve </a:t>
            </a:r>
            <a:r>
              <a:rPr lang="en-US" sz="4800" dirty="0">
                <a:solidFill>
                  <a:schemeClr val="bg1"/>
                </a:solidFill>
              </a:rPr>
              <a:t>timely actuation</a:t>
            </a:r>
            <a:r>
              <a:rPr lang="en-US" sz="4800" b="0" dirty="0">
                <a:solidFill>
                  <a:schemeClr val="bg1"/>
                </a:solidFill>
              </a:rPr>
              <a:t> in IoT devices.</a:t>
            </a:r>
          </a:p>
          <a:p>
            <a:endParaRPr lang="en-US" sz="4000" dirty="0">
              <a:solidFill>
                <a:schemeClr val="bg1"/>
              </a:solidFill>
            </a:endParaRPr>
          </a:p>
          <a:p>
            <a:endParaRPr lang="en-US" dirty="0"/>
          </a:p>
        </p:txBody>
      </p:sp>
      <p:sp>
        <p:nvSpPr>
          <p:cNvPr id="60" name="Text Placeholder 17">
            <a:extLst>
              <a:ext uri="{FF2B5EF4-FFF2-40B4-BE49-F238E27FC236}">
                <a16:creationId xmlns:a16="http://schemas.microsoft.com/office/drawing/2014/main" id="{3B3808A7-FB83-43CF-ACF3-87EE2E92D28C}"/>
              </a:ext>
            </a:extLst>
          </p:cNvPr>
          <p:cNvSpPr txBox="1">
            <a:spLocks/>
          </p:cNvSpPr>
          <p:nvPr/>
        </p:nvSpPr>
        <p:spPr>
          <a:xfrm>
            <a:off x="14392284" y="7761712"/>
            <a:ext cx="9144000" cy="800211"/>
          </a:xfrm>
          <a:prstGeom prst="rect">
            <a:avLst/>
          </a:prstGeom>
          <a:noFill/>
        </p:spPr>
        <p:txBody>
          <a:bodyPr wrap="square" lIns="91436" tIns="91436" rIns="91436" bIns="91436" anchor="ctr" anchorCtr="0">
            <a:noAutofit/>
          </a:bodyPr>
          <a:lstStyle>
            <a:lvl1pPr marL="0" indent="0" algn="l" defTabSz="4388900" rtl="0" eaLnBrk="1" latinLnBrk="0" hangingPunct="1">
              <a:spcBef>
                <a:spcPct val="20000"/>
              </a:spcBef>
              <a:buFont typeface="Arial" pitchFamily="34" charset="0"/>
              <a:buNone/>
              <a:defRPr sz="4000" b="1" u="sng" kern="1200" baseline="0">
                <a:solidFill>
                  <a:schemeClr val="accent6"/>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5400" u="none" dirty="0">
                <a:solidFill>
                  <a:schemeClr val="tx2"/>
                </a:solidFill>
              </a:rPr>
              <a:t>INTRODUCTION</a:t>
            </a:r>
          </a:p>
        </p:txBody>
      </p:sp>
      <p:sp>
        <p:nvSpPr>
          <p:cNvPr id="61" name="Text Placeholder 27">
            <a:extLst>
              <a:ext uri="{FF2B5EF4-FFF2-40B4-BE49-F238E27FC236}">
                <a16:creationId xmlns:a16="http://schemas.microsoft.com/office/drawing/2014/main" id="{4B6D55E3-B52A-4476-8E50-97543A8A8EAF}"/>
              </a:ext>
            </a:extLst>
          </p:cNvPr>
          <p:cNvSpPr txBox="1">
            <a:spLocks/>
          </p:cNvSpPr>
          <p:nvPr/>
        </p:nvSpPr>
        <p:spPr>
          <a:xfrm>
            <a:off x="14380083" y="3701695"/>
            <a:ext cx="9144000" cy="1415764"/>
          </a:xfrm>
          <a:prstGeom prst="rect">
            <a:avLst/>
          </a:prstGeom>
        </p:spPr>
        <p:txBody>
          <a:bodyPr anchor="t" anchorCtr="0">
            <a:noAutofit/>
          </a:bodyPr>
          <a:lstStyle>
            <a:lvl1pPr marL="0" indent="0" algn="l" defTabSz="4388900" rtl="0" eaLnBrk="1" latinLnBrk="0" hangingPunct="1">
              <a:spcBef>
                <a:spcPct val="20000"/>
              </a:spcBef>
              <a:buFontTx/>
              <a:buNone/>
              <a:defRPr sz="4400" b="1" kern="1200">
                <a:solidFill>
                  <a:schemeClr val="tx2"/>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endParaRPr lang="en-US" dirty="0"/>
          </a:p>
          <a:p>
            <a:endParaRPr lang="en-US" dirty="0"/>
          </a:p>
          <a:p>
            <a:endParaRPr lang="en-US" dirty="0"/>
          </a:p>
          <a:p>
            <a:r>
              <a:rPr lang="en-US" i="1" dirty="0">
                <a:solidFill>
                  <a:schemeClr val="bg1"/>
                </a:solidFill>
              </a:rPr>
              <a:t>Matthew Makila, Jonathan Aldrich, Kyle Liang</a:t>
            </a:r>
          </a:p>
          <a:p>
            <a:endParaRPr lang="en-US" dirty="0"/>
          </a:p>
        </p:txBody>
      </p:sp>
      <p:sp>
        <p:nvSpPr>
          <p:cNvPr id="62" name="Text Placeholder 26">
            <a:extLst>
              <a:ext uri="{FF2B5EF4-FFF2-40B4-BE49-F238E27FC236}">
                <a16:creationId xmlns:a16="http://schemas.microsoft.com/office/drawing/2014/main" id="{8F43EFCE-7837-4478-9C2E-756AF591245D}"/>
              </a:ext>
            </a:extLst>
          </p:cNvPr>
          <p:cNvSpPr txBox="1">
            <a:spLocks/>
          </p:cNvSpPr>
          <p:nvPr/>
        </p:nvSpPr>
        <p:spPr>
          <a:xfrm>
            <a:off x="14392284" y="1750161"/>
            <a:ext cx="15796603" cy="2787107"/>
          </a:xfrm>
          <a:prstGeom prst="rect">
            <a:avLst/>
          </a:prstGeom>
        </p:spPr>
        <p:txBody>
          <a:bodyPr anchor="t" anchorCtr="0">
            <a:noAutofit/>
          </a:bodyPr>
          <a:lstStyle>
            <a:lvl1pPr marL="0" indent="0" algn="l" defTabSz="4388900" rtl="0" eaLnBrk="1" latinLnBrk="0" hangingPunct="1">
              <a:spcBef>
                <a:spcPct val="20000"/>
              </a:spcBef>
              <a:buFontTx/>
              <a:buNone/>
              <a:defRPr sz="6600" b="1" kern="1200">
                <a:solidFill>
                  <a:schemeClr val="tx2"/>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ctr"/>
            <a:r>
              <a:rPr lang="en-US" sz="8000" dirty="0" err="1">
                <a:solidFill>
                  <a:schemeClr val="bg1"/>
                </a:solidFill>
              </a:rPr>
              <a:t>Gnomad</a:t>
            </a:r>
            <a:r>
              <a:rPr lang="en-US" sz="8000" dirty="0">
                <a:solidFill>
                  <a:schemeClr val="bg1"/>
                </a:solidFill>
              </a:rPr>
              <a:t>:</a:t>
            </a:r>
          </a:p>
          <a:p>
            <a:pPr algn="ctr"/>
            <a:r>
              <a:rPr lang="en-US" sz="8000" dirty="0">
                <a:solidFill>
                  <a:schemeClr val="bg1"/>
                </a:solidFill>
              </a:rPr>
              <a:t>A PL to make Programming Timed Sensor Networks Easier</a:t>
            </a:r>
          </a:p>
        </p:txBody>
      </p:sp>
      <p:sp>
        <p:nvSpPr>
          <p:cNvPr id="86" name="Arrow: Bent 85">
            <a:extLst>
              <a:ext uri="{FF2B5EF4-FFF2-40B4-BE49-F238E27FC236}">
                <a16:creationId xmlns:a16="http://schemas.microsoft.com/office/drawing/2014/main" id="{3D32888A-2F47-4917-AD23-C4378AEEBF16}"/>
              </a:ext>
            </a:extLst>
          </p:cNvPr>
          <p:cNvSpPr/>
          <p:nvPr/>
        </p:nvSpPr>
        <p:spPr>
          <a:xfrm rot="19970806">
            <a:off x="33210112" y="23198614"/>
            <a:ext cx="2585157" cy="6390253"/>
          </a:xfrm>
          <a:prstGeom prst="bentArrow">
            <a:avLst>
              <a:gd name="adj1" fmla="val 9512"/>
              <a:gd name="adj2" fmla="val 14506"/>
              <a:gd name="adj3" fmla="val 16605"/>
              <a:gd name="adj4" fmla="val 43750"/>
            </a:avLst>
          </a:prstGeom>
          <a:solidFill>
            <a:schemeClr val="tx1">
              <a:lumMod val="65000"/>
              <a:lumOff val="35000"/>
            </a:schemeClr>
          </a:solidFill>
          <a:scene3d>
            <a:camera prst="orthographicFront"/>
            <a:lightRig rig="threePt" dir="t"/>
          </a:scene3d>
          <a:sp3d>
            <a:bevelT w="1016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653F1891-C42C-420E-886A-CE638955031A}"/>
              </a:ext>
            </a:extLst>
          </p:cNvPr>
          <p:cNvSpPr txBox="1"/>
          <p:nvPr/>
        </p:nvSpPr>
        <p:spPr>
          <a:xfrm>
            <a:off x="34174404" y="28475881"/>
            <a:ext cx="4632960" cy="2862322"/>
          </a:xfrm>
          <a:prstGeom prst="rect">
            <a:avLst/>
          </a:prstGeom>
          <a:solidFill>
            <a:schemeClr val="tx1">
              <a:lumMod val="65000"/>
              <a:lumOff val="35000"/>
            </a:schemeClr>
          </a:solidFill>
          <a:scene3d>
            <a:camera prst="orthographicFront"/>
            <a:lightRig rig="threePt" dir="t"/>
          </a:scene3d>
          <a:sp3d>
            <a:bevelT w="101600"/>
          </a:sp3d>
        </p:spPr>
        <p:txBody>
          <a:bodyPr wrap="square" rtlCol="0">
            <a:spAutoFit/>
          </a:bodyPr>
          <a:lstStyle/>
          <a:p>
            <a:r>
              <a:rPr lang="en-US" sz="3600" dirty="0">
                <a:solidFill>
                  <a:schemeClr val="bg1"/>
                </a:solidFill>
                <a:latin typeface="Calibri" panose="020F0502020204030204" pitchFamily="34" charset="0"/>
                <a:cs typeface="Calibri" panose="020F0502020204030204" pitchFamily="34" charset="0"/>
              </a:rPr>
              <a:t>This line features a deadline that specifies an action must be completed within 10 minutes</a:t>
            </a:r>
          </a:p>
        </p:txBody>
      </p:sp>
    </p:spTree>
    <p:extLst>
      <p:ext uri="{BB962C8B-B14F-4D97-AF65-F5344CB8AC3E}">
        <p14:creationId xmlns:p14="http://schemas.microsoft.com/office/powerpoint/2010/main" val="2042682582"/>
      </p:ext>
    </p:extLst>
  </p:cSld>
  <p:clrMapOvr>
    <a:masterClrMapping/>
  </p:clrMapOvr>
</p:sld>
</file>

<file path=ppt/theme/theme1.xml><?xml version="1.0" encoding="utf-8"?>
<a:theme xmlns:a="http://schemas.openxmlformats.org/drawingml/2006/main" name="36x48-Template - One center pane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36x48-Template - One center panel">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9274</TotalTime>
  <Words>343</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36x48-Template - One center panel</vt:lpstr>
      <vt:lpstr>1_36x48-Template - One center panel</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Matthew Makila</cp:lastModifiedBy>
  <cp:revision>171</cp:revision>
  <dcterms:created xsi:type="dcterms:W3CDTF">2012-02-03T19:11:35Z</dcterms:created>
  <dcterms:modified xsi:type="dcterms:W3CDTF">2021-08-05T15:47:02Z</dcterms:modified>
</cp:coreProperties>
</file>