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fdce3d93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fdce3d93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c279dd9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c279dd9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dce3d93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fdce3d93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289f25f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289f25f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fdce3d934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fdce3d934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29f72d9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29f72d9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fdce3d9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fdce3d9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fdce3d93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fdce3d93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dce3d93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dce3d93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dce3d93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fdce3d93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dce3d93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dce3d93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dce3d93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fdce3d9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dce3d9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dce3d9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dce3d93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dce3d93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472550"/>
            <a:ext cx="8520600" cy="9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Breathing Rate from Video</a:t>
            </a:r>
            <a:endParaRPr b="1" sz="5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454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Matthew Makila, Zahid Hasan, Azim Khan, Dr. Nirmalya Roy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90963" y="3417388"/>
            <a:ext cx="1359400" cy="1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 rot="1569406">
            <a:off x="3048927" y="4181963"/>
            <a:ext cx="56485" cy="79254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1545028">
            <a:off x="3514540" y="4181825"/>
            <a:ext cx="56623" cy="79257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612" y="3247050"/>
            <a:ext cx="1498251" cy="14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(4): Cleaning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2450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better examine our video data, we can look into balancing different </a:t>
            </a:r>
            <a:r>
              <a:rPr b="1" i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endParaRPr b="1" i="1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</a:t>
            </a:r>
            <a:endParaRPr b="1">
              <a:solidFill>
                <a:srgbClr val="A4C2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</a:t>
            </a:r>
            <a:r>
              <a:rPr i="1" lang="en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low-frequency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components of signal, </a:t>
            </a:r>
            <a:r>
              <a:rPr lang="en" u="sng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8E7C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 and larger change but less sporadic noise</a:t>
            </a:r>
            <a:endParaRPr>
              <a:solidFill>
                <a:srgbClr val="8E7C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</a:t>
            </a:r>
            <a:r>
              <a:rPr b="1" lang="en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Butterworth filter</a:t>
            </a:r>
            <a:endParaRPr b="1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FFT</a:t>
            </a:r>
            <a:endParaRPr b="1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Breaks apart 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components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signals and helps</a:t>
            </a:r>
            <a:r>
              <a:rPr b="1" lang="en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patterns in temporal changes 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choice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row, column, or full sum technique for samples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4673050" y="1163750"/>
            <a:ext cx="4265700" cy="2723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Analysis (Example)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2450"/>
            <a:ext cx="41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+ better ROI extraction has made for the production of </a:t>
            </a:r>
            <a:r>
              <a:rPr i="1" lang="en">
                <a:solidFill>
                  <a:srgbClr val="B4A7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cleaner + more meaningful data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rough sketch of the </a:t>
            </a:r>
            <a:r>
              <a:rPr b="1" lang="en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movement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shown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fig. 1.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 pattern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emerges with movement corroborated visually with video data (can </a:t>
            </a:r>
            <a:r>
              <a:rPr i="1"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eventually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us to the RR)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450" y="1217238"/>
            <a:ext cx="37528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5571300" y="3579438"/>
            <a:ext cx="326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Timeframe (in frames)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 rot="-5400000">
            <a:off x="3802200" y="2054113"/>
            <a:ext cx="2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No. of points summed in frame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673050" y="3887450"/>
            <a:ext cx="42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6. Plot of sample no. 20 using the full sum technique. The Butterworth low-pass filter was used to produce a clean plot.</a:t>
            </a:r>
            <a:endParaRPr sz="1100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Endeavors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Continuing to work in the lab</a:t>
            </a:r>
            <a:endParaRPr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Polishing robust method for extracting RR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Proving its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merit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against the GT device and other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Formulating the exact RR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 accuracy, errors, etc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Testing effect of camera distance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Creating an </a:t>
            </a:r>
            <a:r>
              <a:rPr b="1" lang="en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and/or incorporating </a:t>
            </a:r>
            <a:r>
              <a:rPr b="1" lang="en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anomaly removals (talking and movement)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Some directions may include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Viola-Jones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Shifting from recorded video to 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live testing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Working alongside Zahid to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publish a report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SMART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CHASE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Acquired Skills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filtering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 processing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uses/techniques, and 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libraries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process and analyze data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papers and 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deciphering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information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938" y="2131888"/>
            <a:ext cx="2531872" cy="14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437" y="2869975"/>
            <a:ext cx="1705724" cy="21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0138" y="3632655"/>
            <a:ext cx="4669448" cy="14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Experience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b="1" i="1" lang="en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Mantra:</a:t>
            </a:r>
            <a:r>
              <a:rPr b="1" i="1" lang="en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the BR of a living person without touching them is a </a:t>
            </a:r>
            <a:r>
              <a:rPr i="1"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task</a:t>
            </a:r>
            <a:endParaRPr i="1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learned tons about the research environment, the importance of mentor relationships, and the tenacity research requires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summary:</a:t>
            </a:r>
            <a:r>
              <a:rPr i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it’s been falling down, getting up, falling again, … and getting back up again</a:t>
            </a:r>
            <a:endParaRPr i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resilience to bounce back in the face of failure and adversity; that’s what discovering new ideas can feel like at times</a:t>
            </a:r>
            <a:endParaRPr i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Acknowledgements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NSF REU Grant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MPSC Lab &amp; REU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Special thanks to Zahid Hasan for project support and Azim Khan for initial dataset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2450"/>
            <a:ext cx="86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1" lang="en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Respiratory Rate: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breaths (respiration activities) for one minute.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Indicator of potential 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respiratory dysfunction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physiology of acutely-ill patients and early warning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Actions/Emotions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(crying, sleeping, agitation, exercise, age) have large influence on respiratory rate.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Facilitate identification of changes in physiology along with other vital signs. 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b="1" i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Some body-parts motion due to breathing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Our abdomen, shoulder, head moves with our breathing as the diaphragm moves. </a:t>
            </a:r>
            <a:endParaRPr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contains Human breathing rate induced motion in its spatio-temporal frames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Idea and Task from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VIDEO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Signal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Issues with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contact-based methods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etect the corresponding body-parts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rack their movements</a:t>
            </a: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060" y="3340375"/>
            <a:ext cx="2326891" cy="133678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15239" l="0" r="823" t="0"/>
          <a:stretch/>
        </p:blipFill>
        <p:spPr>
          <a:xfrm>
            <a:off x="4297000" y="3365620"/>
            <a:ext cx="2146694" cy="133678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Breakdown: </a:t>
            </a:r>
            <a:r>
              <a:rPr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Complexities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vs. </a:t>
            </a:r>
            <a:r>
              <a:rPr lang="en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Simplicities </a:t>
            </a:r>
            <a:endParaRPr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</a:t>
            </a:r>
            <a:endParaRPr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Talking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types of clothing, facial expressions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issues</a:t>
            </a:r>
            <a:endParaRPr b="1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</a:t>
            </a: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backgrounds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(other people or objects), misalignment of body within frames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simple …</a:t>
            </a:r>
            <a:endParaRPr b="1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regions to measure Respiratory Rate (RR) from the chest, abdomen, and shoulder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observe how spatial signal changes over time to predict RR in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clinical settings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simplify the problem for now by </a:t>
            </a: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complexities and focusing on calculations</a:t>
            </a:r>
            <a:endParaRPr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test a person in several static positions for several minutes at a time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 not have them talk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keep the background for testing minimal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Related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dataset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no </a:t>
            </a:r>
            <a:r>
              <a:rPr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variability in subject positions</a:t>
            </a:r>
            <a:endParaRPr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" u="sng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works that utilize large datasets with a </a:t>
            </a:r>
            <a:r>
              <a:rPr b="1" lang="en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subject pool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variety of testing positions </a:t>
            </a:r>
            <a:endParaRPr b="1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processing computation</a:t>
            </a:r>
            <a:endParaRPr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methods utilize computationally-heavy ML networks to find RR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AHN, CNN, etc (take </a:t>
            </a:r>
            <a:r>
              <a:rPr i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lots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training and resources)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Building 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(Expectations)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sample breathing data 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</a:t>
            </a:r>
            <a:r>
              <a:rPr i="1" lang="en">
                <a:solidFill>
                  <a:srgbClr val="B6D7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>
                <a:solidFill>
                  <a:srgbClr val="B6D7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holistic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">
                <a:solidFill>
                  <a:srgbClr val="B6D7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representative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endParaRPr i="1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include data for varying circumstances that exist </a:t>
            </a:r>
            <a:r>
              <a:rPr lang="en" u="sng">
                <a:solidFill>
                  <a:srgbClr val="D5A6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our major limitations</a:t>
            </a:r>
            <a:endParaRPr u="sng">
              <a:solidFill>
                <a:srgbClr val="D5A6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taken of different individuals from different backgrounds, genders, etc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taken before and after eating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taken before and after exercising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samples taken with </a:t>
            </a:r>
            <a:r>
              <a:rPr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issues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boundaries &amp; limitations</a:t>
            </a:r>
            <a:endParaRPr i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2450"/>
            <a:ext cx="56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3-5 min length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Volunteers are positioned either 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lying down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sitting (side and front profiles)</a:t>
            </a:r>
            <a:endParaRPr b="1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Front-facing camera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phone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Setup </a:t>
            </a:r>
            <a:r>
              <a:rPr b="1" lang="en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truth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(GT) measuring device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Setup camera and tripod to fit body in frame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Start video and then afterwards start GT device (</a:t>
            </a:r>
            <a:r>
              <a:rPr b="1" i="1"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camera!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Record video entire video while subject remains still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 Disable GT device, then video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950" y="1269025"/>
            <a:ext cx="3059299" cy="1723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961900" y="3002675"/>
            <a:ext cx="30594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Fig. 1. Ground truth respiration monitoring device</a:t>
            </a:r>
            <a:endParaRPr sz="11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Installed Anaconda + packages for Pytorch, OpenCV, and their related dependencies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</a:t>
            </a:r>
            <a:r>
              <a:rPr lang="en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sample data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provided into a video displaying different edge detection methods</a:t>
            </a:r>
            <a:endParaRPr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400"/>
              <a:buFont typeface="Times New Roman"/>
              <a:buChar char="○"/>
            </a:pPr>
            <a:r>
              <a:rPr lang="en" u="sng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best: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Canny edge detection</a:t>
            </a:r>
            <a:endParaRPr b="1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38" y="2723625"/>
            <a:ext cx="3899525" cy="1846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622238" y="4570225"/>
            <a:ext cx="38994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Fig. 2. Sample raw video processed with edge detection(s). From left to right, original video, Canny filter, and Sobel filter.</a:t>
            </a:r>
            <a:endParaRPr sz="11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(2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22450"/>
            <a:ext cx="5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with </a:t>
            </a:r>
            <a:r>
              <a:rPr b="1" i="1" lang="en" sz="1600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Anaconda + Spyder</a:t>
            </a:r>
            <a:r>
              <a:rPr lang="en" sz="1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analyze sample video data by </a:t>
            </a:r>
            <a:r>
              <a:rPr b="1" lang="en" sz="16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specific regions of interest (ROIs)</a:t>
            </a:r>
            <a:r>
              <a:rPr lang="en" sz="1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i="1" lang="en" sz="1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edge-detected</a:t>
            </a:r>
            <a:r>
              <a:rPr lang="en" sz="1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frames to observe RR</a:t>
            </a:r>
            <a:endParaRPr sz="1600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375" y="1274563"/>
            <a:ext cx="2238375" cy="32956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061388" y="4570225"/>
            <a:ext cx="2238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Fig. 4. </a:t>
            </a:r>
            <a:r>
              <a:rPr lang="en" sz="11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Raw frame from sample video.</a:t>
            </a:r>
            <a:endParaRPr sz="11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753600" y="4570225"/>
            <a:ext cx="46932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Fig. 3. </a:t>
            </a:r>
            <a:r>
              <a:rPr lang="en" sz="11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Manually selected ROI from raw video.</a:t>
            </a:r>
            <a:endParaRPr sz="11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00" y="2208750"/>
            <a:ext cx="4432951" cy="23614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(3): An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Energy-based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22450"/>
            <a:ext cx="49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Row, column, </a:t>
            </a:r>
            <a:r>
              <a:rPr lang="en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sum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techniques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want to check how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point concentration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shifts within each frame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 where their highest concentrations are per row/col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Requires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filtering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frequency domain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RR frequency is limited within a range (typically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Filter out the noise range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filtering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348700" y="3963416"/>
            <a:ext cx="348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E696C"/>
                </a:solidFill>
              </a:rPr>
              <a:t>Fig. 5. A sample video’s raw noisy signal plotted as the column numbers featuring the maximum number of edge points against the timeframe, specified by the number of frames</a:t>
            </a:r>
            <a:endParaRPr sz="900">
              <a:solidFill>
                <a:srgbClr val="5E696C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700" y="1430719"/>
            <a:ext cx="3483600" cy="2532707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