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9793-A8A9-4E6E-F3FC-BF789C848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A81BB-E871-972F-77BE-50ADC0F3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C276-C1C4-0449-826F-E49D8088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8CC1-6B0D-3A92-BFC5-0DFEA343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7CA2-BF23-3625-C99A-A325FF3D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32BB-E493-E5E3-03D1-8853885B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A2889-3413-FF99-6CF5-84DBEC9E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E8CC-8FC0-11B6-6B42-FCC5A973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5679-C216-4B8E-3423-9D78CDDD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027B-141B-9DF8-ECE1-C9C24C42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7461D-A0C7-B00B-AA54-FFE47D7DC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F5C0-C19F-A0FB-EBAE-81CCB7E9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5A27-02EE-EAFC-6E5C-4E772BF6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A3DA-841B-3C7D-EA11-866E3B18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38EE-B463-61A0-68DF-2DBC175C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EE42-4EBA-79B7-534C-F4288C52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E522-E3A2-AFA5-4029-79847B48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C050-41C6-DBDC-5CC2-E3D40065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22AD-83D0-F800-5C87-E947C98F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6044-DFD0-787D-7521-B4E4DFF0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4968-352E-A463-0644-F46551EB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A19E-B1ED-3970-F694-B10F6338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3620-ACFE-1A83-59BE-385276E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BA69-D6F6-C028-C062-A3C7EE27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DF7B-A1F2-5305-306A-E052D110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72E3-3ECF-E26E-F8A4-F0820DC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33DF-4468-BD8D-CD8E-ABC2B982E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F7081-39CB-3790-45C1-3B0D77B5A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BE9B-5F83-129E-A065-9709FB9C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49C58-968B-8454-9F58-2EF92498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619E-E01B-9FE4-BCF6-4E96C12C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9080-61B2-D0D4-80C5-BB9F7133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D486-5987-0DDD-1132-D3988951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DBE6B-D1E6-C6C4-BE2C-3FAA49FD9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3BB05-EAB8-8D16-CC29-DBA4DEC75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C95F1-131F-8D9D-90C0-A484FB28B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E8AC8-68D7-8674-4531-1972562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BE4CD-A5A0-C74B-DAEA-6955FAEE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A285-2BB4-BE34-E669-C8513384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40D9-88EA-DEA9-7445-ECFF1E08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DC91B-81B8-F627-A1C0-9C301677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E0F57-51B8-3D0C-12FD-AB5D4126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0BF2-A4FF-D7F3-49B9-A754D399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E5ED4-CDCC-8865-4E1C-55C2198E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ED42-1415-601F-636C-5504060D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EB60-4312-D2B0-0503-4FAD4A22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EF47-AC10-C8F5-CBBF-4AE26C8C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38EC-5740-9F71-4380-844318FE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9D015-B3DB-A387-6813-94C1843CA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58485-2FCF-4142-46A2-74D139A8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9C3A9-AC9E-4128-31A5-FA0E4F4E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7ED04-77D3-0EA0-BDED-E1079823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2A39-B451-385A-BCD5-9A8FD32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1C297-FBE7-A56E-E716-5D65E240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4EAE-250C-22E7-C5EB-EA32A2333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B0A3-78DA-6C03-6784-F62CDBF8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97810-6B1F-6ACB-3595-0F681F8B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D1A9-76ED-D22A-8BD0-9DB72631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A59C0-7D87-2CCC-E85E-117877DC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19ED-6187-729F-66AE-40D46F98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BEC8-218C-6D5B-25E4-48BBB8E5C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4A01-D19B-4BBC-88D7-6885C80A78A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FB3A-8906-1D76-07B9-7FD069AF9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81F3-4F7A-9125-542A-90A829EA1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AA5C-5D7F-4748-9006-D470ED0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853-081B-B681-8247-28A5EF8F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DMSO Solubility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7FBC-3621-5EBD-CCF2-A5F728B24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Manning</a:t>
            </a:r>
          </a:p>
          <a:p>
            <a:r>
              <a:rPr lang="en-US" dirty="0"/>
              <a:t>10/09/24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5A4344-815B-48BE-97CF-05AC139F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 Medium"/>
              </a:rPr>
              <a:t>"C:/Users/mmanning/OneDrive - Environmental Protection Agency (EPA)/qsar-modeling-workflow/models/epa_solubles_final_test/rus1/grid_search/gridsearch_obj.pkl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 Mediu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199D-6AE3-A895-1DE7-1496FDBB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E528-323C-B92D-A417-8D98A6B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873905"/>
            <a:ext cx="12098694" cy="5116351"/>
          </a:xfrm>
        </p:spPr>
        <p:txBody>
          <a:bodyPr numCol="3">
            <a:normAutofit fontScale="47500" lnSpcReduction="20000"/>
          </a:bodyPr>
          <a:lstStyle/>
          <a:p>
            <a:r>
              <a:rPr lang="en-US" dirty="0"/>
              <a:t>00  'Valence chain, order 6'</a:t>
            </a:r>
          </a:p>
          <a:p>
            <a:r>
              <a:rPr lang="en-US" dirty="0"/>
              <a:t>01  'Number of rings containing heteroatoms (N, O, P, S, or halogens)'</a:t>
            </a:r>
          </a:p>
          <a:p>
            <a:r>
              <a:rPr lang="en-US" dirty="0"/>
              <a:t>02  'Centered </a:t>
            </a:r>
            <a:r>
              <a:rPr lang="en-US" dirty="0" err="1"/>
              <a:t>Broto</a:t>
            </a:r>
            <a:r>
              <a:rPr lang="en-US" dirty="0"/>
              <a:t>-Moreau autocorrelation - lag 1 / weighted by Sanderson electronegativities'</a:t>
            </a:r>
          </a:p>
          <a:p>
            <a:r>
              <a:rPr lang="en-US" dirty="0"/>
              <a:t>03  'Count of atom-type E-State: -OH'</a:t>
            </a:r>
          </a:p>
          <a:p>
            <a:r>
              <a:rPr lang="en-US" dirty="0"/>
              <a:t>04  'Conventional bond order ID number of order 1 (ln(1+x)'</a:t>
            </a:r>
          </a:p>
          <a:p>
            <a:r>
              <a:rPr lang="en-US" dirty="0"/>
              <a:t>05  'Molecular path count of order 10'</a:t>
            </a:r>
          </a:p>
          <a:p>
            <a:r>
              <a:rPr lang="en-US" dirty="0"/>
              <a:t>06  'Centered </a:t>
            </a:r>
            <a:r>
              <a:rPr lang="en-US" dirty="0" err="1"/>
              <a:t>Broto</a:t>
            </a:r>
            <a:r>
              <a:rPr lang="en-US" dirty="0"/>
              <a:t>-Moreau autocorrelation - lag 0 / weighted by charges'</a:t>
            </a:r>
          </a:p>
          <a:p>
            <a:r>
              <a:rPr lang="en-US" dirty="0"/>
              <a:t>07  'A measure of electronegative atom count of the molecule relative to molecular size'</a:t>
            </a:r>
          </a:p>
          <a:p>
            <a:r>
              <a:rPr lang="en-US" dirty="0"/>
              <a:t>08  'Solute gas-hexadecane partition coefficient'</a:t>
            </a:r>
          </a:p>
          <a:p>
            <a:r>
              <a:rPr lang="en-US" dirty="0"/>
              <a:t>09  '</a:t>
            </a:r>
            <a:r>
              <a:rPr lang="en-US" dirty="0" err="1"/>
              <a:t>Broto</a:t>
            </a:r>
            <a:r>
              <a:rPr lang="en-US" dirty="0"/>
              <a:t>-Moreau autocorrelation - lag 0 / weighted by van der Waals volumes'</a:t>
            </a:r>
          </a:p>
          <a:p>
            <a:r>
              <a:rPr lang="en-US" dirty="0"/>
              <a:t>10  'Combined </a:t>
            </a:r>
            <a:r>
              <a:rPr lang="en-US" dirty="0" err="1"/>
              <a:t>dipolarity</a:t>
            </a:r>
            <a:r>
              <a:rPr lang="en-US" dirty="0"/>
              <a:t>/polarizability'</a:t>
            </a:r>
          </a:p>
          <a:p>
            <a:r>
              <a:rPr lang="en-US" dirty="0"/>
              <a:t>11  'Overall or summation solute hydrogen bond </a:t>
            </a:r>
            <a:r>
              <a:rPr lang="en-US" dirty="0" err="1"/>
              <a:t>basicityi</a:t>
            </a:r>
            <a:r>
              <a:rPr lang="en-US" dirty="0"/>
              <a:t>'</a:t>
            </a:r>
          </a:p>
          <a:p>
            <a:r>
              <a:rPr lang="en-US" dirty="0"/>
              <a:t>12  'Third kappa (</a:t>
            </a:r>
            <a:r>
              <a:rPr lang="el-GR" dirty="0"/>
              <a:t>κ) </a:t>
            </a:r>
            <a:r>
              <a:rPr lang="en-US" dirty="0"/>
              <a:t>shape index'</a:t>
            </a:r>
          </a:p>
          <a:p>
            <a:r>
              <a:rPr lang="en-US" dirty="0"/>
              <a:t>13  'Complexity of a system'</a:t>
            </a:r>
          </a:p>
          <a:p>
            <a:r>
              <a:rPr lang="en-US" dirty="0"/>
              <a:t>14  'A measure of electronic features of the molecule'</a:t>
            </a:r>
          </a:p>
          <a:p>
            <a:r>
              <a:rPr lang="en-US" dirty="0"/>
              <a:t>15  '</a:t>
            </a:r>
            <a:r>
              <a:rPr lang="en-US" dirty="0" err="1"/>
              <a:t>Broto</a:t>
            </a:r>
            <a:r>
              <a:rPr lang="en-US" dirty="0"/>
              <a:t>-Moreau autocorrelation - lag 5 / weighted by first ionization potential'</a:t>
            </a:r>
          </a:p>
          <a:p>
            <a:r>
              <a:rPr lang="en-US" dirty="0"/>
              <a:t>16  'Maximum negative intrinsic state </a:t>
            </a:r>
            <a:r>
              <a:rPr lang="en-US" dirty="0" err="1"/>
              <a:t>di€fference</a:t>
            </a:r>
            <a:r>
              <a:rPr lang="en-US" dirty="0"/>
              <a:t> in the molecule (related to the nucleophilicity of the molecule). Using </a:t>
            </a:r>
            <a:r>
              <a:rPr lang="en-US" dirty="0" err="1"/>
              <a:t>deltaV</a:t>
            </a:r>
            <a:r>
              <a:rPr lang="en-US" dirty="0"/>
              <a:t> = </a:t>
            </a:r>
            <a:r>
              <a:rPr lang="en-US" dirty="0" err="1"/>
              <a:t>Zv-maxBondedHydrogens</a:t>
            </a:r>
            <a:r>
              <a:rPr lang="en-US" dirty="0"/>
              <a:t>. </a:t>
            </a:r>
            <a:r>
              <a:rPr lang="en-US" dirty="0" err="1"/>
              <a:t>Gramatica</a:t>
            </a:r>
            <a:r>
              <a:rPr lang="en-US" dirty="0"/>
              <a:t>, P., </a:t>
            </a:r>
            <a:r>
              <a:rPr lang="en-US" dirty="0" err="1"/>
              <a:t>Corradi</a:t>
            </a:r>
            <a:r>
              <a:rPr lang="en-US" dirty="0"/>
              <a:t>, M., and </a:t>
            </a:r>
            <a:r>
              <a:rPr lang="en-US" dirty="0" err="1"/>
              <a:t>Consonni</a:t>
            </a:r>
            <a:r>
              <a:rPr lang="en-US" dirty="0"/>
              <a:t>, V. (2000). Modelling and prediction of soil sorption coefficient</a:t>
            </a:r>
          </a:p>
          <a:p>
            <a:r>
              <a:rPr lang="en-US" dirty="0"/>
              <a:t>17  'Sum of alpha values of all non-hydrogen vertices of a molecule'</a:t>
            </a:r>
          </a:p>
          <a:p>
            <a:r>
              <a:rPr lang="en-US" dirty="0"/>
              <a:t>18  '</a:t>
            </a:r>
            <a:r>
              <a:rPr lang="en-US" dirty="0" err="1"/>
              <a:t>Broto</a:t>
            </a:r>
            <a:r>
              <a:rPr lang="en-US" dirty="0"/>
              <a:t>-Moreau autocorrelation - lag 5 / weighted by polarizabilities'</a:t>
            </a:r>
          </a:p>
          <a:p>
            <a:r>
              <a:rPr lang="en-US" dirty="0"/>
              <a:t>19  'Centered </a:t>
            </a:r>
            <a:r>
              <a:rPr lang="en-US" dirty="0" err="1"/>
              <a:t>Broto</a:t>
            </a:r>
            <a:r>
              <a:rPr lang="en-US" dirty="0"/>
              <a:t>-Moreau autocorrelation - lag 1 / weighted by I-state'</a:t>
            </a:r>
          </a:p>
          <a:p>
            <a:r>
              <a:rPr lang="en-US" dirty="0"/>
              <a:t>20  'Topological charge index of order 10'</a:t>
            </a:r>
          </a:p>
          <a:p>
            <a:r>
              <a:rPr lang="en-US" dirty="0"/>
              <a:t>21  "Crippen's molar refractivity"</a:t>
            </a:r>
          </a:p>
          <a:p>
            <a:r>
              <a:rPr lang="en-US" dirty="0"/>
              <a:t>22  'Geary autocorrelation - lag 1 / weighted by I-state'</a:t>
            </a:r>
          </a:p>
          <a:p>
            <a:r>
              <a:rPr lang="en-US" dirty="0"/>
              <a:t>23  'Estrada-like index from topological distance matrix'</a:t>
            </a:r>
          </a:p>
          <a:p>
            <a:r>
              <a:rPr lang="en-US" dirty="0"/>
              <a:t>24  'Global topological charge index'</a:t>
            </a:r>
          </a:p>
          <a:p>
            <a:r>
              <a:rPr lang="en-US" dirty="0"/>
              <a:t>25  'Simple chain, order 7'</a:t>
            </a:r>
          </a:p>
          <a:p>
            <a:r>
              <a:rPr lang="en-US" dirty="0"/>
              <a:t>26  'Valence chain, order 7'</a:t>
            </a:r>
          </a:p>
          <a:p>
            <a:r>
              <a:rPr lang="en-US" dirty="0"/>
              <a:t>27  'Sum of path lengths starting from </a:t>
            </a:r>
            <a:r>
              <a:rPr lang="en-US" dirty="0" err="1"/>
              <a:t>nitrogens'</a:t>
            </a:r>
            <a:endParaRPr lang="en-US" dirty="0"/>
          </a:p>
          <a:p>
            <a:r>
              <a:rPr lang="en-US" dirty="0"/>
              <a:t>28  'Average centered </a:t>
            </a:r>
            <a:r>
              <a:rPr lang="en-US" dirty="0" err="1"/>
              <a:t>Broto</a:t>
            </a:r>
            <a:r>
              <a:rPr lang="en-US" dirty="0"/>
              <a:t>-Moreau autocorrelation - lag 1 / weighted by I-state'</a:t>
            </a:r>
          </a:p>
          <a:p>
            <a:r>
              <a:rPr lang="en-US" dirty="0"/>
              <a:t>29  'Estrada-like index from detour matrix'</a:t>
            </a:r>
          </a:p>
          <a:p>
            <a:r>
              <a:rPr lang="en-US" dirty="0"/>
              <a:t>30  'Local index </a:t>
            </a:r>
            <a:r>
              <a:rPr lang="en-US" dirty="0" err="1"/>
              <a:t>Eta_local</a:t>
            </a:r>
            <a:r>
              <a:rPr lang="en-US" dirty="0"/>
              <a:t> for reference alkane'</a:t>
            </a:r>
          </a:p>
          <a:p>
            <a:r>
              <a:rPr lang="en-US" dirty="0"/>
              <a:t>31  'Simple path, order 1'</a:t>
            </a:r>
          </a:p>
          <a:p>
            <a:r>
              <a:rPr lang="en-US" dirty="0"/>
              <a:t>32  'Average centered </a:t>
            </a:r>
            <a:r>
              <a:rPr lang="en-US" dirty="0" err="1"/>
              <a:t>Broto</a:t>
            </a:r>
            <a:r>
              <a:rPr lang="en-US" dirty="0"/>
              <a:t>-Moreau autocorrelation - lag 0 / weighted by first ionization potential'</a:t>
            </a:r>
          </a:p>
          <a:p>
            <a:r>
              <a:rPr lang="en-US" dirty="0"/>
              <a:t>33  'Simple path, order 4'</a:t>
            </a:r>
          </a:p>
          <a:p>
            <a:r>
              <a:rPr lang="en-US" dirty="0"/>
              <a:t>34  'Average simple path, order 0'</a:t>
            </a:r>
          </a:p>
          <a:p>
            <a:r>
              <a:rPr lang="en-US" dirty="0"/>
              <a:t>35  'Molecular weight'</a:t>
            </a:r>
          </a:p>
          <a:p>
            <a:r>
              <a:rPr lang="en-US" dirty="0"/>
              <a:t>36  'Average centered </a:t>
            </a:r>
            <a:r>
              <a:rPr lang="en-US" dirty="0" err="1"/>
              <a:t>Broto</a:t>
            </a:r>
            <a:r>
              <a:rPr lang="en-US" dirty="0"/>
              <a:t>-Moreau autocorrelation - lag 1 / weighted by mass'</a:t>
            </a:r>
          </a:p>
          <a:p>
            <a:r>
              <a:rPr lang="en-US" dirty="0"/>
              <a:t>37  "Crippen's </a:t>
            </a:r>
            <a:r>
              <a:rPr lang="en-US" dirty="0" err="1"/>
              <a:t>LogP</a:t>
            </a:r>
            <a:r>
              <a:rPr lang="en-US" dirty="0"/>
              <a:t>"</a:t>
            </a:r>
          </a:p>
          <a:p>
            <a:r>
              <a:rPr lang="en-US" dirty="0"/>
              <a:t>38  'Sum of path lengths starting from heteroatoms'</a:t>
            </a:r>
          </a:p>
          <a:p>
            <a:r>
              <a:rPr lang="en-US" dirty="0"/>
              <a:t>39  'A measure of contribution of hydrogen bond donor atoms'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3B519-8F25-645E-0932-D78CADADA055}"/>
              </a:ext>
            </a:extLst>
          </p:cNvPr>
          <p:cNvSpPr txBox="1"/>
          <p:nvPr/>
        </p:nvSpPr>
        <p:spPr>
          <a:xfrm>
            <a:off x="0" y="5984095"/>
            <a:ext cx="1152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"C:/Users/mmanning/OneDrive - Environmental Protection Agency (EPA)/</a:t>
            </a:r>
            <a:r>
              <a:rPr lang="en-US" sz="1200" dirty="0" err="1"/>
              <a:t>qsar</a:t>
            </a:r>
            <a:r>
              <a:rPr lang="en-US" sz="1200" dirty="0"/>
              <a:t>-modeling-workflow/models/</a:t>
            </a:r>
            <a:r>
              <a:rPr lang="en-US" sz="1200" dirty="0" err="1"/>
              <a:t>epa_solubles_hyperparam</a:t>
            </a:r>
            <a:r>
              <a:rPr lang="en-US" sz="1200" dirty="0"/>
              <a:t>/feature_rankings.csv“</a:t>
            </a:r>
          </a:p>
          <a:p>
            <a:r>
              <a:rPr lang="en-US" sz="1200" dirty="0"/>
              <a:t>Generated by RFE(</a:t>
            </a:r>
            <a:r>
              <a:rPr lang="en-US" sz="1200" dirty="0" err="1"/>
              <a:t>step_size</a:t>
            </a:r>
            <a:r>
              <a:rPr lang="en-US" sz="1200" dirty="0"/>
              <a:t>=1, </a:t>
            </a:r>
            <a:r>
              <a:rPr lang="en-US" sz="1200" dirty="0" err="1"/>
              <a:t>n_features_out</a:t>
            </a:r>
            <a:r>
              <a:rPr lang="en-US" sz="1200" dirty="0"/>
              <a:t>=40, scorer=</a:t>
            </a:r>
            <a:r>
              <a:rPr lang="en-US" sz="1200" dirty="0" err="1"/>
              <a:t>matthews_corr</a:t>
            </a:r>
            <a:r>
              <a:rPr lang="en-US" sz="1200" dirty="0"/>
              <a:t>) using </a:t>
            </a:r>
            <a:r>
              <a:rPr lang="en-US" sz="1200" dirty="0" err="1"/>
              <a:t>RandomForestClassifier</a:t>
            </a:r>
            <a:r>
              <a:rPr lang="en-US" sz="1200" dirty="0"/>
              <a:t>(</a:t>
            </a:r>
            <a:r>
              <a:rPr lang="en-US" sz="1200" dirty="0" err="1"/>
              <a:t>random_state</a:t>
            </a:r>
            <a:r>
              <a:rPr lang="en-US" sz="1200" dirty="0"/>
              <a:t>=0, </a:t>
            </a:r>
            <a:r>
              <a:rPr lang="en-US" sz="1200" dirty="0" err="1"/>
              <a:t>oob_score</a:t>
            </a:r>
            <a:r>
              <a:rPr lang="en-US" sz="1200" dirty="0"/>
              <a:t>=True) as classifier and EPA-only </a:t>
            </a:r>
            <a:r>
              <a:rPr lang="en-US" sz="1200" dirty="0" err="1"/>
              <a:t>solubles</a:t>
            </a:r>
            <a:r>
              <a:rPr lang="en-US" sz="1200" dirty="0"/>
              <a:t> as input data. Whole set was used instead of random </a:t>
            </a:r>
            <a:r>
              <a:rPr lang="en-US" sz="1200" dirty="0" err="1"/>
              <a:t>undersampling</a:t>
            </a:r>
            <a:r>
              <a:rPr lang="en-US" sz="1200" dirty="0"/>
              <a:t> due to time required to run RFE.</a:t>
            </a:r>
          </a:p>
        </p:txBody>
      </p:sp>
    </p:spTree>
    <p:extLst>
      <p:ext uri="{BB962C8B-B14F-4D97-AF65-F5344CB8AC3E}">
        <p14:creationId xmlns:p14="http://schemas.microsoft.com/office/powerpoint/2010/main" val="417334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A57F-9480-4DB7-2AB0-44ED5DF1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 Grid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75D5-5A65-BBCA-77A7-1E5D8014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4"/>
            <a:ext cx="10515600" cy="4911077"/>
          </a:xfrm>
        </p:spPr>
        <p:txBody>
          <a:bodyPr>
            <a:normAutofit/>
          </a:bodyPr>
          <a:lstStyle/>
          <a:p>
            <a:r>
              <a:rPr lang="en-US" dirty="0"/>
              <a:t>'</a:t>
            </a:r>
            <a:r>
              <a:rPr lang="en-US" dirty="0" err="1"/>
              <a:t>n_estimators</a:t>
            </a:r>
            <a:r>
              <a:rPr lang="en-US" dirty="0"/>
              <a:t>' = [10, 50, </a:t>
            </a:r>
            <a:r>
              <a:rPr lang="en-US" b="1" dirty="0"/>
              <a:t>100</a:t>
            </a:r>
            <a:r>
              <a:rPr lang="en-US" dirty="0"/>
              <a:t>]</a:t>
            </a:r>
          </a:p>
          <a:p>
            <a:r>
              <a:rPr lang="en-US" dirty="0"/>
              <a:t>'</a:t>
            </a:r>
            <a:r>
              <a:rPr lang="en-US" dirty="0" err="1"/>
              <a:t>min_impurity_decrease</a:t>
            </a:r>
            <a:r>
              <a:rPr lang="en-US" dirty="0"/>
              <a:t>' = [0, </a:t>
            </a:r>
            <a:r>
              <a:rPr lang="en-US" b="1" dirty="0"/>
              <a:t>5e-05</a:t>
            </a:r>
            <a:r>
              <a:rPr lang="en-US" dirty="0"/>
              <a:t>, 0.0001, 0.00025]</a:t>
            </a:r>
          </a:p>
          <a:p>
            <a:r>
              <a:rPr lang="en-US" dirty="0"/>
              <a:t>'</a:t>
            </a:r>
            <a:r>
              <a:rPr lang="en-US" dirty="0" err="1"/>
              <a:t>max_features</a:t>
            </a:r>
            <a:r>
              <a:rPr lang="en-US" dirty="0"/>
              <a:t>’ = [3, </a:t>
            </a:r>
            <a:r>
              <a:rPr lang="en-US" b="1" dirty="0"/>
              <a:t>5</a:t>
            </a:r>
            <a:r>
              <a:rPr lang="en-US" dirty="0"/>
              <a:t>]</a:t>
            </a:r>
          </a:p>
          <a:p>
            <a:r>
              <a:rPr lang="en-US" dirty="0"/>
              <a:t>'</a:t>
            </a:r>
            <a:r>
              <a:rPr lang="en-US" dirty="0" err="1"/>
              <a:t>max_leaf_nodes</a:t>
            </a:r>
            <a:r>
              <a:rPr lang="en-US" dirty="0"/>
              <a:t>' = [100, 150, </a:t>
            </a:r>
            <a:r>
              <a:rPr lang="en-US" b="1" dirty="0"/>
              <a:t>200</a:t>
            </a:r>
            <a:r>
              <a:rPr lang="en-US" dirty="0"/>
              <a:t>, 250]</a:t>
            </a:r>
          </a:p>
          <a:p>
            <a:r>
              <a:rPr lang="en-US" dirty="0"/>
              <a:t>'bootstrap' = [False]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*Previously tried up to 2500 trees, 0.001 </a:t>
            </a:r>
            <a:r>
              <a:rPr lang="en-US" dirty="0" err="1"/>
              <a:t>min_impurity_decrease</a:t>
            </a:r>
            <a:r>
              <a:rPr lang="en-US" dirty="0"/>
              <a:t>, 10 </a:t>
            </a:r>
            <a:r>
              <a:rPr lang="en-US" dirty="0" err="1"/>
              <a:t>max_features</a:t>
            </a:r>
            <a:r>
              <a:rPr lang="en-US" dirty="0"/>
              <a:t>, but results were always worse.</a:t>
            </a:r>
          </a:p>
          <a:p>
            <a:pPr marL="0" indent="0">
              <a:buNone/>
            </a:pPr>
            <a:r>
              <a:rPr lang="en-US" dirty="0"/>
              <a:t>**Also tried 300 </a:t>
            </a:r>
            <a:r>
              <a:rPr lang="en-US" dirty="0" err="1"/>
              <a:t>max_leaf_nodes</a:t>
            </a:r>
            <a:r>
              <a:rPr lang="en-US" dirty="0"/>
              <a:t> but led to worse overfitting w/o increase in test scores.</a:t>
            </a:r>
          </a:p>
        </p:txBody>
      </p:sp>
    </p:spTree>
    <p:extLst>
      <p:ext uri="{BB962C8B-B14F-4D97-AF65-F5344CB8AC3E}">
        <p14:creationId xmlns:p14="http://schemas.microsoft.com/office/powerpoint/2010/main" val="251084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A6CC-922A-B6EF-BFC3-7DD0B3BD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B2DE-92C4-0823-0142-59B980AB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Test/Train Results</a:t>
            </a:r>
          </a:p>
          <a:p>
            <a:r>
              <a:rPr lang="en-US" dirty="0"/>
              <a:t>MCC: 0.9920415925835064 0.6959714720218644</a:t>
            </a:r>
          </a:p>
          <a:p>
            <a:r>
              <a:rPr lang="en-US" dirty="0"/>
              <a:t>BAC: 0.9960159362549801 0.8389380530973451</a:t>
            </a:r>
          </a:p>
        </p:txBody>
      </p:sp>
    </p:spTree>
    <p:extLst>
      <p:ext uri="{BB962C8B-B14F-4D97-AF65-F5344CB8AC3E}">
        <p14:creationId xmlns:p14="http://schemas.microsoft.com/office/powerpoint/2010/main" val="37239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692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 Medium</vt:lpstr>
      <vt:lpstr>Office Theme</vt:lpstr>
      <vt:lpstr>DMSO Solubility Update</vt:lpstr>
      <vt:lpstr>Features Used</vt:lpstr>
      <vt:lpstr>Hyperparameter Grid Used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DMSO Solubility Update</dc:title>
  <dc:creator>Manning, Matthew</dc:creator>
  <cp:lastModifiedBy>Manning, Matthew</cp:lastModifiedBy>
  <cp:revision>1</cp:revision>
  <dcterms:created xsi:type="dcterms:W3CDTF">2024-10-09T16:35:51Z</dcterms:created>
  <dcterms:modified xsi:type="dcterms:W3CDTF">2024-10-10T16:43:14Z</dcterms:modified>
</cp:coreProperties>
</file>