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  <p:sldMasterId id="214748370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embeddedFontLst>
    <p:embeddedFont>
      <p:font typeface="Lexend Light"/>
      <p:regular r:id="rId30"/>
      <p:bold r:id="rId31"/>
    </p:embeddedFont>
    <p:embeddedFont>
      <p:font typeface="Playfair Display"/>
      <p:regular r:id="rId32"/>
      <p:bold r:id="rId33"/>
      <p:italic r:id="rId34"/>
      <p:boldItalic r:id="rId35"/>
    </p:embeddedFont>
    <p:embeddedFont>
      <p:font typeface="Lexen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Light-bold.fntdata"/><Relationship Id="rId30" Type="http://schemas.openxmlformats.org/officeDocument/2006/relationships/font" Target="fonts/LexendLight-regular.fntdata"/><Relationship Id="rId11" Type="http://schemas.openxmlformats.org/officeDocument/2006/relationships/slide" Target="slides/slide4.xml"/><Relationship Id="rId33" Type="http://schemas.openxmlformats.org/officeDocument/2006/relationships/font" Target="fonts/PlayfairDisplay-bold.fntdata"/><Relationship Id="rId10" Type="http://schemas.openxmlformats.org/officeDocument/2006/relationships/slide" Target="slides/slide3.xml"/><Relationship Id="rId32" Type="http://schemas.openxmlformats.org/officeDocument/2006/relationships/font" Target="fonts/PlayfairDisplay-regular.fntdata"/><Relationship Id="rId13" Type="http://schemas.openxmlformats.org/officeDocument/2006/relationships/slide" Target="slides/slide6.xml"/><Relationship Id="rId35" Type="http://schemas.openxmlformats.org/officeDocument/2006/relationships/font" Target="fonts/PlayfairDisplay-boldItalic.fntdata"/><Relationship Id="rId12" Type="http://schemas.openxmlformats.org/officeDocument/2006/relationships/slide" Target="slides/slide5.xml"/><Relationship Id="rId34" Type="http://schemas.openxmlformats.org/officeDocument/2006/relationships/font" Target="fonts/PlayfairDisplay-italic.fntdata"/><Relationship Id="rId15" Type="http://schemas.openxmlformats.org/officeDocument/2006/relationships/slide" Target="slides/slide8.xml"/><Relationship Id="rId37" Type="http://schemas.openxmlformats.org/officeDocument/2006/relationships/font" Target="fonts/Lexend-bold.fntdata"/><Relationship Id="rId14" Type="http://schemas.openxmlformats.org/officeDocument/2006/relationships/slide" Target="slides/slide7.xml"/><Relationship Id="rId36" Type="http://schemas.openxmlformats.org/officeDocument/2006/relationships/font" Target="fonts/Lexend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2d8f135f8f4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2d8f135f8f4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3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" name="Google Shape;2104;g3339f82478a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g3339f82478a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3339f82478a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g3339f82478a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3339f82478a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g3339f82478a_2_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2d8f135f8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2d8f135f8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2d8f135f8f4_1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2d8f135f8f4_1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33362b6524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33362b6524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6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2d8f135f8f4_1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2d8f135f8f4_1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2d8f135f8f4_1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7" name="Google Shape;2167;g2d8f135f8f4_1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2d8f135f8f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2d8f135f8f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2d8f135f8f4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2d8f135f8f4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d8f135f8f4_1_1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d8f135f8f4_1_1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d8f135f8f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d8f135f8f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5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6" name="Google Shape;2206;g33362b6524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7" name="Google Shape;2207;g33362b6524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6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g33362b6524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8" name="Google Shape;2218;g33362b652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2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d8f135f8f4_1_1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2d8f135f8f4_1_1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d8f135f8f4_0_3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d8f135f8f4_0_3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2d8f135f8f4_0_3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2d8f135f8f4_0_3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d8f135f8f4_0_3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d8f135f8f4_0_3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2d8f135f8f4_0_3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2d8f135f8f4_0_3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3339f82478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g3339f82478a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3339f82478a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g3339f82478a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4" name="Google Shape;1914;p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5" name="Google Shape;1915;p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6" name="Google Shape;1916;p4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7" name="Google Shape;1917;p4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4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0" name="Google Shape;1920;p4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921" name="Google Shape;1921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2" name="Google Shape;1922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3" name="Google Shape;1923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4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6" name="Google Shape;1926;p4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27" name="Google Shape;1927;p4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8" name="Google Shape;1928;p4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9" name="Google Shape;1929;p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2" name="Google Shape;1932;p4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3" name="Google Shape;1933;p4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34" name="Google Shape;1934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5" name="Google Shape;1935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6" name="Google Shape;1936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5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9" name="Google Shape;1939;p5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40" name="Google Shape;1940;p5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1" name="Google Shape;1941;p5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42" name="Google Shape;1942;p5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43" name="Google Shape;1943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4" name="Google Shape;1944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5" name="Google Shape;1945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8" name="Google Shape;1948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9" name="Google Shape;1949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0" name="Google Shape;1950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3" name="Google Shape;1953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4" name="Google Shape;1954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7" name="Google Shape;1957;p5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58" name="Google Shape;1958;p5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59" name="Google Shape;1959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0" name="Google Shape;1960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1" name="Google Shape;1961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5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4" name="Google Shape;1964;p5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65" name="Google Shape;1965;p5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66" name="Google Shape;1966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7" name="Google Shape;1967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8" name="Google Shape;1968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1" name="Google Shape;1971;p5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2" name="Google Shape;1972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3" name="Google Shape;1973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4" name="Google Shape;1974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7" name="Google Shape;1977;p5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8" name="Google Shape;1978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9" name="Google Shape;1979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0" name="Google Shape;1980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908" name="Google Shape;1908;p4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9" name="Google Shape;1909;p4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0" name="Google Shape;1910;p4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1" name="Google Shape;1911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youtube.com/watch?v=ojU1H4Ix3Y0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s://production-media.paperswithcode.com/datasets/Screen_Shot_2021-01-29_at_11.03.21_AM.p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lPHb7aF-WqwdC-NJ4UVeGBb4E0AqptWe/view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86" name="Google Shape;1986;p57"/>
          <p:cNvSpPr txBox="1"/>
          <p:nvPr>
            <p:ph idx="2" type="subTitle"/>
          </p:nvPr>
        </p:nvSpPr>
        <p:spPr>
          <a:xfrm>
            <a:off x="5767125" y="425525"/>
            <a:ext cx="32385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32:</a:t>
            </a:r>
            <a:br>
              <a:rPr lang="en"/>
            </a:br>
            <a:r>
              <a:rPr lang="en"/>
              <a:t>Tutku Gizem Guder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Brenden Martins</a:t>
            </a:r>
            <a:br>
              <a:rPr lang="en"/>
            </a:br>
            <a:r>
              <a:rPr lang="en"/>
              <a:t>Matthew Paternoster</a:t>
            </a:r>
            <a:br>
              <a:rPr lang="en"/>
            </a:br>
            <a:r>
              <a:rPr lang="en"/>
              <a:t>Matthew Wyatt</a:t>
            </a:r>
            <a:br>
              <a:rPr lang="en"/>
            </a:br>
            <a:r>
              <a:rPr lang="en"/>
              <a:t>Tarek Kayali</a:t>
            </a:r>
            <a:endParaRPr/>
          </a:p>
        </p:txBody>
      </p:sp>
      <p:sp>
        <p:nvSpPr>
          <p:cNvPr id="1987" name="Google Shape;1987;p57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988" name="Google Shape;1988;p57"/>
          <p:cNvSpPr txBox="1"/>
          <p:nvPr>
            <p:ph idx="3" type="body"/>
          </p:nvPr>
        </p:nvSpPr>
        <p:spPr>
          <a:xfrm>
            <a:off x="167325" y="-39600"/>
            <a:ext cx="168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Drones Coordination </a:t>
            </a:r>
            <a:endParaRPr/>
          </a:p>
        </p:txBody>
      </p:sp>
      <p:sp>
        <p:nvSpPr>
          <p:cNvPr id="1989" name="Google Shape;1989;p57"/>
          <p:cNvSpPr txBox="1"/>
          <p:nvPr>
            <p:ph idx="4" type="body"/>
          </p:nvPr>
        </p:nvSpPr>
        <p:spPr>
          <a:xfrm>
            <a:off x="2372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 CS &amp; CE   EGN 4950C </a:t>
            </a:r>
            <a:endParaRPr/>
          </a:p>
        </p:txBody>
      </p:sp>
      <p:grpSp>
        <p:nvGrpSpPr>
          <p:cNvPr id="1990" name="Google Shape;1990;p57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91" name="Google Shape;1991;p57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92" name="Google Shape;1992;p57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3" name="Google Shape;1993;p57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4" name="Google Shape;1994;p57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5" name="Google Shape;1995;p57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6" name="Google Shape;1996;p57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7" name="Google Shape;1997;p57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8" name="Google Shape;1998;p57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99" name="Google Shape;1999;p57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0" name="Google Shape;2000;p57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1" name="Google Shape;2001;p57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2" name="Google Shape;2002;p57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3" name="Google Shape;2003;p57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4" name="Google Shape;2004;p57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5" name="Google Shape;2005;p57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6" name="Google Shape;2006;p57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7" name="Google Shape;2007;p57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8" name="Google Shape;2008;p57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09" name="Google Shape;2009;p57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0" name="Google Shape;2010;p57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1" name="Google Shape;2011;p57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2" name="Google Shape;2012;p57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3" name="Google Shape;2013;p57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4" name="Google Shape;2014;p57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5" name="Google Shape;2015;p57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6" name="Google Shape;2016;p57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17" name="Google Shape;2017;p57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018" name="Google Shape;2018;p57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9" name="Google Shape;2019;p57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0" name="Google Shape;2020;p57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6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66"/>
          <p:cNvSpPr txBox="1"/>
          <p:nvPr>
            <p:ph type="ctrTitle"/>
          </p:nvPr>
        </p:nvSpPr>
        <p:spPr>
          <a:xfrm>
            <a:off x="1143000" y="243895"/>
            <a:ext cx="6858000" cy="80238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2108" name="Google Shape;2108;p66"/>
          <p:cNvSpPr txBox="1"/>
          <p:nvPr>
            <p:ph idx="1" type="subTitle"/>
          </p:nvPr>
        </p:nvSpPr>
        <p:spPr>
          <a:xfrm>
            <a:off x="1063869" y="1215628"/>
            <a:ext cx="6858000" cy="34970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✅ Completed Activities:</a:t>
            </a:r>
            <a:endParaRPr/>
          </a:p>
          <a:p>
            <a:pPr indent="-1143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Set up the control framework within AirSim.</a:t>
            </a:r>
            <a:endParaRPr/>
          </a:p>
          <a:p>
            <a:pPr indent="-1143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Improved machine learning model for real-time data processing</a:t>
            </a:r>
            <a:endParaRPr sz="2100"/>
          </a:p>
          <a:p>
            <a:pPr indent="-1143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Established basic flight controls (takeoff, landing, navigation).</a:t>
            </a:r>
            <a:endParaRPr/>
          </a:p>
          <a:p>
            <a:pPr indent="-1143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Integrated basic waypoint navigation.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🔄 Ongoing Activities:</a:t>
            </a:r>
            <a:endParaRPr/>
          </a:p>
          <a:p>
            <a:pPr indent="-1270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Implementing real-time adjustments for dynamic conditions.</a:t>
            </a:r>
            <a:endParaRPr/>
          </a:p>
          <a:p>
            <a:pPr indent="-1270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Improving stability and accuracy of flight paths.</a:t>
            </a:r>
            <a:endParaRPr/>
          </a:p>
          <a:p>
            <a:pPr indent="-12700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" sz="2000"/>
              <a:t>Fine-tuning PID controller for smoother drone motion.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09" name="Google Shape;2109;p66"/>
          <p:cNvSpPr txBox="1"/>
          <p:nvPr/>
        </p:nvSpPr>
        <p:spPr>
          <a:xfrm>
            <a:off x="6907900" y="64150"/>
            <a:ext cx="16683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Tarek Kayali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7"/>
          <p:cNvSpPr txBox="1"/>
          <p:nvPr>
            <p:ph idx="1" type="body"/>
          </p:nvPr>
        </p:nvSpPr>
        <p:spPr>
          <a:xfrm>
            <a:off x="657221" y="45979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b="1" lang="en"/>
              <a:t>⏳ To-Do Activities: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Integrate AI-assisted autonomous flight capabilities.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Conduct stress tests for extreme conditions (high wind, low visibility).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/>
              <a:t>Optimize control responsiveness for real-world application.</a:t>
            </a:r>
            <a:endParaRPr/>
          </a:p>
        </p:txBody>
      </p:sp>
      <p:sp>
        <p:nvSpPr>
          <p:cNvPr id="2115" name="Google Shape;2115;p67"/>
          <p:cNvSpPr txBox="1"/>
          <p:nvPr/>
        </p:nvSpPr>
        <p:spPr>
          <a:xfrm>
            <a:off x="6865125" y="106925"/>
            <a:ext cx="16788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Tarek Kayali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6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Potential Challenges in the Control Subsystem</a:t>
            </a:r>
            <a:endParaRPr/>
          </a:p>
        </p:txBody>
      </p:sp>
      <p:sp>
        <p:nvSpPr>
          <p:cNvPr id="2121" name="Google Shape;2121;p6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"/>
              <a:t>Latency Issues</a:t>
            </a:r>
            <a:r>
              <a:rPr i="1" lang="en"/>
              <a:t> </a:t>
            </a:r>
            <a:r>
              <a:rPr lang="en"/>
              <a:t>– Delays in sending and receiving commands in real-time simulations.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"/>
              <a:t>Environmental Variability</a:t>
            </a:r>
            <a:r>
              <a:rPr i="1" lang="en"/>
              <a:t> </a:t>
            </a:r>
            <a:r>
              <a:rPr lang="en"/>
              <a:t>– Handling unpredictable elements like wind, rain, and obstacles.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"/>
              <a:t>Sensor &amp; Data Synchronization</a:t>
            </a:r>
            <a:r>
              <a:rPr i="1" lang="en"/>
              <a:t> </a:t>
            </a:r>
            <a:r>
              <a:rPr lang="en"/>
              <a:t>– Ensuring control inputs match real-time sensor feedback.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"/>
              <a:t>Computational Load</a:t>
            </a:r>
            <a:r>
              <a:rPr i="1" lang="en"/>
              <a:t> </a:t>
            </a:r>
            <a:r>
              <a:rPr lang="en"/>
              <a:t>– Balancing processing power for complex flight maneuvers.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1" lang="en"/>
              <a:t>Integration with Other Subsystems</a:t>
            </a:r>
            <a:r>
              <a:rPr i="1" lang="en"/>
              <a:t> </a:t>
            </a:r>
            <a:r>
              <a:rPr lang="en"/>
              <a:t>– Ensuring seamless communication with UI, Data Management, and Target Detection.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22" name="Google Shape;2122;p68"/>
          <p:cNvSpPr txBox="1"/>
          <p:nvPr/>
        </p:nvSpPr>
        <p:spPr>
          <a:xfrm>
            <a:off x="6865125" y="128325"/>
            <a:ext cx="17964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Tarek Kayali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69"/>
          <p:cNvSpPr txBox="1"/>
          <p:nvPr>
            <p:ph type="title"/>
          </p:nvPr>
        </p:nvSpPr>
        <p:spPr>
          <a:xfrm>
            <a:off x="2162925" y="469050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Plan</a:t>
            </a:r>
            <a:endParaRPr/>
          </a:p>
        </p:txBody>
      </p:sp>
      <p:sp>
        <p:nvSpPr>
          <p:cNvPr id="2128" name="Google Shape;2128;p6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Martins</a:t>
            </a:r>
            <a:endParaRPr/>
          </a:p>
        </p:txBody>
      </p:sp>
      <p:sp>
        <p:nvSpPr>
          <p:cNvPr id="2129" name="Google Shape;2129;p69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130" name="Google Shape;2130;p69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131" name="Google Shape;2131;p69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32" name="Google Shape;2132;p69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33" name="Google Shape;2133;p69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Brenden Martins - Simulation Management Subsystem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Responsibilities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Configure and optimize the AirSim simulation environment.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Design and test realistic 3D terrains, weather conditions, and obstacles.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Ensure integration with multi-drone algorithms for seamless operation.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Milestones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Install and configure AirSim; familiarize with API.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Develop and test terrains (urban, forest, disaster scenarios).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Mapped out collision for each building, terrain, etc.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Implemented </a:t>
            </a:r>
            <a:r>
              <a:rPr lang="en" sz="1100">
                <a:solidFill>
                  <a:schemeClr val="dk1"/>
                </a:solidFill>
              </a:rPr>
              <a:t>rudimentary</a:t>
            </a:r>
            <a:r>
              <a:rPr lang="en" sz="1100">
                <a:solidFill>
                  <a:schemeClr val="dk1"/>
                </a:solidFill>
              </a:rPr>
              <a:t> weather/climate system console (rain, snow, fog, etc.)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Created a control scheme for the drone as a backup to the </a:t>
            </a:r>
            <a:r>
              <a:rPr lang="en" sz="1100">
                <a:solidFill>
                  <a:schemeClr val="dk1"/>
                </a:solidFill>
              </a:rPr>
              <a:t>remote system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Collaborate with the other subsystems.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4" name="Google Shape;213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075" y="3259500"/>
            <a:ext cx="1395525" cy="16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70"/>
          <p:cNvSpPr txBox="1"/>
          <p:nvPr>
            <p:ph type="title"/>
          </p:nvPr>
        </p:nvSpPr>
        <p:spPr>
          <a:xfrm>
            <a:off x="2192150" y="430800"/>
            <a:ext cx="38103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2140" name="Google Shape;2140;p7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Martins</a:t>
            </a:r>
            <a:endParaRPr/>
          </a:p>
        </p:txBody>
      </p:sp>
      <p:sp>
        <p:nvSpPr>
          <p:cNvPr id="2141" name="Google Shape;2141;p70"/>
          <p:cNvSpPr txBox="1"/>
          <p:nvPr>
            <p:ph idx="2" type="body"/>
          </p:nvPr>
        </p:nvSpPr>
        <p:spPr>
          <a:xfrm>
            <a:off x="159950" y="-39600"/>
            <a:ext cx="1835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/>
          </a:p>
        </p:txBody>
      </p:sp>
      <p:sp>
        <p:nvSpPr>
          <p:cNvPr id="2142" name="Google Shape;2142;p70"/>
          <p:cNvSpPr txBox="1"/>
          <p:nvPr>
            <p:ph idx="3" type="body"/>
          </p:nvPr>
        </p:nvSpPr>
        <p:spPr>
          <a:xfrm>
            <a:off x="20760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 </a:t>
            </a:r>
            <a:endParaRPr/>
          </a:p>
        </p:txBody>
      </p:sp>
      <p:sp>
        <p:nvSpPr>
          <p:cNvPr id="2143" name="Google Shape;2143;p70"/>
          <p:cNvSpPr/>
          <p:nvPr/>
        </p:nvSpPr>
        <p:spPr>
          <a:xfrm>
            <a:off x="513050" y="1299000"/>
            <a:ext cx="8211600" cy="3657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44" name="Google Shape;2144;p70"/>
          <p:cNvSpPr txBox="1"/>
          <p:nvPr/>
        </p:nvSpPr>
        <p:spPr>
          <a:xfrm>
            <a:off x="908975" y="1721900"/>
            <a:ext cx="37467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5" name="Google Shape;2145;p70"/>
          <p:cNvSpPr txBox="1"/>
          <p:nvPr/>
        </p:nvSpPr>
        <p:spPr>
          <a:xfrm>
            <a:off x="758400" y="1443000"/>
            <a:ext cx="7627200" cy="3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Done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Configure Airsim using Unreal Engine 4.27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Researched how to properly operate within the conventions of UE 4.27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Mapping collision to the 3D simulated environment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Texturing/rendering the environment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Implemented rudimentary dynamic weather system with consol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Programmed a rudimentary control scheme to work with the keyboard for control of the drone.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 Progress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Further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enhancing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weather control </a:t>
            </a: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system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 more detailed collision mapping of the environment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Do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Create an even more realistic environment possibly utilizing GIS mapping + 3DEP 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Start the process of incorporating all subsystems into one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146" name="Google Shape;214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9125" y="3349500"/>
            <a:ext cx="1395525" cy="160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Martins</a:t>
            </a:r>
            <a:endParaRPr/>
          </a:p>
        </p:txBody>
      </p:sp>
      <p:sp>
        <p:nvSpPr>
          <p:cNvPr id="2152" name="Google Shape;2152;p71"/>
          <p:cNvSpPr txBox="1"/>
          <p:nvPr>
            <p:ph idx="2" type="body"/>
          </p:nvPr>
        </p:nvSpPr>
        <p:spPr>
          <a:xfrm>
            <a:off x="159950" y="-39600"/>
            <a:ext cx="1835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/>
          </a:p>
        </p:txBody>
      </p:sp>
      <p:sp>
        <p:nvSpPr>
          <p:cNvPr id="2153" name="Google Shape;2153;p71"/>
          <p:cNvSpPr txBox="1"/>
          <p:nvPr>
            <p:ph idx="3" type="body"/>
          </p:nvPr>
        </p:nvSpPr>
        <p:spPr>
          <a:xfrm>
            <a:off x="20760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 </a:t>
            </a:r>
            <a:endParaRPr/>
          </a:p>
        </p:txBody>
      </p:sp>
      <p:sp>
        <p:nvSpPr>
          <p:cNvPr id="2154" name="Google Shape;2154;p71"/>
          <p:cNvSpPr txBox="1"/>
          <p:nvPr/>
        </p:nvSpPr>
        <p:spPr>
          <a:xfrm>
            <a:off x="908975" y="1721900"/>
            <a:ext cx="37467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155" name="Google Shape;215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49" y="383150"/>
            <a:ext cx="8647700" cy="464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Martins</a:t>
            </a:r>
            <a:endParaRPr/>
          </a:p>
        </p:txBody>
      </p:sp>
      <p:sp>
        <p:nvSpPr>
          <p:cNvPr id="2161" name="Google Shape;2161;p72"/>
          <p:cNvSpPr txBox="1"/>
          <p:nvPr>
            <p:ph idx="2" type="body"/>
          </p:nvPr>
        </p:nvSpPr>
        <p:spPr>
          <a:xfrm>
            <a:off x="159950" y="-39600"/>
            <a:ext cx="1835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/>
          </a:p>
        </p:txBody>
      </p:sp>
      <p:sp>
        <p:nvSpPr>
          <p:cNvPr id="2162" name="Google Shape;2162;p72"/>
          <p:cNvSpPr txBox="1"/>
          <p:nvPr>
            <p:ph idx="3" type="body"/>
          </p:nvPr>
        </p:nvSpPr>
        <p:spPr>
          <a:xfrm>
            <a:off x="20760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 </a:t>
            </a:r>
            <a:endParaRPr/>
          </a:p>
        </p:txBody>
      </p:sp>
      <p:sp>
        <p:nvSpPr>
          <p:cNvPr id="2163" name="Google Shape;2163;p72"/>
          <p:cNvSpPr txBox="1"/>
          <p:nvPr/>
        </p:nvSpPr>
        <p:spPr>
          <a:xfrm>
            <a:off x="908975" y="1721900"/>
            <a:ext cx="37467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164" name="Google Shape;216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88" y="323100"/>
            <a:ext cx="8684425" cy="46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7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Brenden Martins</a:t>
            </a:r>
            <a:endParaRPr/>
          </a:p>
        </p:txBody>
      </p:sp>
      <p:sp>
        <p:nvSpPr>
          <p:cNvPr id="2170" name="Google Shape;2170;p73"/>
          <p:cNvSpPr txBox="1"/>
          <p:nvPr>
            <p:ph idx="2" type="body"/>
          </p:nvPr>
        </p:nvSpPr>
        <p:spPr>
          <a:xfrm>
            <a:off x="159950" y="-39600"/>
            <a:ext cx="1835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/>
          </a:p>
        </p:txBody>
      </p:sp>
      <p:sp>
        <p:nvSpPr>
          <p:cNvPr id="2171" name="Google Shape;2171;p73"/>
          <p:cNvSpPr txBox="1"/>
          <p:nvPr>
            <p:ph idx="3" type="body"/>
          </p:nvPr>
        </p:nvSpPr>
        <p:spPr>
          <a:xfrm>
            <a:off x="20760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 </a:t>
            </a:r>
            <a:endParaRPr/>
          </a:p>
        </p:txBody>
      </p:sp>
      <p:sp>
        <p:nvSpPr>
          <p:cNvPr id="2172" name="Google Shape;2172;p73"/>
          <p:cNvSpPr txBox="1"/>
          <p:nvPr/>
        </p:nvSpPr>
        <p:spPr>
          <a:xfrm>
            <a:off x="908975" y="1721900"/>
            <a:ext cx="37467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173" name="Google Shape;2173;p73" title="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750" y="414450"/>
            <a:ext cx="8141375" cy="45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74"/>
          <p:cNvSpPr txBox="1"/>
          <p:nvPr>
            <p:ph type="title"/>
          </p:nvPr>
        </p:nvSpPr>
        <p:spPr>
          <a:xfrm>
            <a:off x="2162925" y="469050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Plan</a:t>
            </a:r>
            <a:endParaRPr/>
          </a:p>
        </p:txBody>
      </p:sp>
      <p:sp>
        <p:nvSpPr>
          <p:cNvPr id="2179" name="Google Shape;2179;p74"/>
          <p:cNvSpPr txBox="1"/>
          <p:nvPr>
            <p:ph idx="1" type="body"/>
          </p:nvPr>
        </p:nvSpPr>
        <p:spPr>
          <a:xfrm>
            <a:off x="7204050" y="-39600"/>
            <a:ext cx="18300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Paternoster</a:t>
            </a:r>
            <a:endParaRPr/>
          </a:p>
        </p:txBody>
      </p:sp>
      <p:sp>
        <p:nvSpPr>
          <p:cNvPr id="2180" name="Google Shape;2180;p74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181" name="Google Shape;2181;p74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182" name="Google Shape;2182;p74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83" name="Google Shape;2183;p74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184" name="Google Shape;2184;p74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Matthew Paternoster - User Interface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Responsibilities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Designing and developing the user interface using React.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Integrating interactive mapping of drone locations.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Implementing real time data handling for live drone tracking.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Enhanced UI aesthetics for a professional and user-friendly experience.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75"/>
          <p:cNvSpPr txBox="1"/>
          <p:nvPr>
            <p:ph idx="2" type="body"/>
          </p:nvPr>
        </p:nvSpPr>
        <p:spPr>
          <a:xfrm>
            <a:off x="167325" y="-39600"/>
            <a:ext cx="2411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Drones Coordination</a:t>
            </a:r>
            <a:endParaRPr/>
          </a:p>
        </p:txBody>
      </p:sp>
      <p:sp>
        <p:nvSpPr>
          <p:cNvPr id="2190" name="Google Shape;2190;p75"/>
          <p:cNvSpPr txBox="1"/>
          <p:nvPr>
            <p:ph idx="3" type="body"/>
          </p:nvPr>
        </p:nvSpPr>
        <p:spPr>
          <a:xfrm>
            <a:off x="2234025" y="-39575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>
              <a:solidFill>
                <a:srgbClr val="4F4F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1" name="Google Shape;2191;p75"/>
          <p:cNvSpPr txBox="1"/>
          <p:nvPr/>
        </p:nvSpPr>
        <p:spPr>
          <a:xfrm>
            <a:off x="722075" y="1523975"/>
            <a:ext cx="75684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2" name="Google Shape;2192;p75"/>
          <p:cNvSpPr txBox="1"/>
          <p:nvPr>
            <p:ph idx="1" type="body"/>
          </p:nvPr>
        </p:nvSpPr>
        <p:spPr>
          <a:xfrm>
            <a:off x="6850600" y="-39600"/>
            <a:ext cx="2183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Matthew Paternoster</a:t>
            </a:r>
            <a:endParaRPr/>
          </a:p>
        </p:txBody>
      </p:sp>
      <p:pic>
        <p:nvPicPr>
          <p:cNvPr id="2193" name="Google Shape;219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200"/>
            <a:ext cx="5074226" cy="319736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94" name="Google Shape;2194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525" y="2445925"/>
            <a:ext cx="5164474" cy="2697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58"/>
          <p:cNvSpPr txBox="1"/>
          <p:nvPr>
            <p:ph type="title"/>
          </p:nvPr>
        </p:nvSpPr>
        <p:spPr>
          <a:xfrm>
            <a:off x="237050" y="268200"/>
            <a:ext cx="86823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Introduction - Multiple Drone Coordination System</a:t>
            </a:r>
            <a:endParaRPr sz="4200"/>
          </a:p>
        </p:txBody>
      </p:sp>
      <p:sp>
        <p:nvSpPr>
          <p:cNvPr id="2026" name="Google Shape;2026;p5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32</a:t>
            </a:r>
            <a:endParaRPr/>
          </a:p>
        </p:txBody>
      </p:sp>
      <p:sp>
        <p:nvSpPr>
          <p:cNvPr id="2027" name="Google Shape;2027;p58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028" name="Google Shape;2028;p58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029" name="Google Shape;2029;p58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0" name="Google Shape;2030;p58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31" name="Google Shape;2031;p58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exend"/>
              <a:buChar char="●"/>
            </a:pPr>
            <a: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objective is to develop a system for coordinating multiple drones in a realistic 3D simulation environment, which is in response to the growing challenges current emergency response systems face in disaster ridden areas.</a:t>
            </a:r>
            <a:br>
              <a:rPr lang="en" sz="17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</a:b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fair Display"/>
              <a:buChar char="●"/>
            </a:pPr>
            <a:r>
              <a:rPr lang="en" sz="1700">
                <a:solidFill>
                  <a:schemeClr val="dk1"/>
                </a:solidFill>
                <a:highlight>
                  <a:schemeClr val="lt2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These challenges include, but are not limited to, human safety risks, limited drone coordination systems, and inefficient testing environments for the drones. We plan to address these challenges by providing a scalable and efficient MDCS, which can increase the positive outcomes for areas that are facing disaster scenarios. </a:t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76"/>
          <p:cNvSpPr txBox="1"/>
          <p:nvPr>
            <p:ph type="title"/>
          </p:nvPr>
        </p:nvSpPr>
        <p:spPr>
          <a:xfrm>
            <a:off x="506250" y="576913"/>
            <a:ext cx="7778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Next Steps/Challenges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200" name="Google Shape;2200;p76"/>
          <p:cNvSpPr txBox="1"/>
          <p:nvPr>
            <p:ph idx="2" type="body"/>
          </p:nvPr>
        </p:nvSpPr>
        <p:spPr>
          <a:xfrm>
            <a:off x="167325" y="-39600"/>
            <a:ext cx="2411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Drones Coordination</a:t>
            </a:r>
            <a:endParaRPr/>
          </a:p>
        </p:txBody>
      </p:sp>
      <p:sp>
        <p:nvSpPr>
          <p:cNvPr id="2201" name="Google Shape;2201;p76"/>
          <p:cNvSpPr txBox="1"/>
          <p:nvPr>
            <p:ph idx="3" type="body"/>
          </p:nvPr>
        </p:nvSpPr>
        <p:spPr>
          <a:xfrm>
            <a:off x="2234025" y="-39575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>
              <a:solidFill>
                <a:srgbClr val="4F4F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2" name="Google Shape;2202;p76"/>
          <p:cNvSpPr/>
          <p:nvPr/>
        </p:nvSpPr>
        <p:spPr>
          <a:xfrm>
            <a:off x="632675" y="14859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03" name="Google Shape;2203;p76"/>
          <p:cNvSpPr txBox="1"/>
          <p:nvPr/>
        </p:nvSpPr>
        <p:spPr>
          <a:xfrm>
            <a:off x="716250" y="1587675"/>
            <a:ext cx="75684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Enhanced Real-Time Features: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Possibly add more detailed drone metrics (altitude, speed, live video feed).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Advanced Mission Planning: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Enable interactive mission planning directly on the map.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Improved Logs and Analytics: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Develop comprehensive logging with filtering and searching capabilities.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Implement analytics dashboards for mission performance.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4" name="Google Shape;2204;p76"/>
          <p:cNvSpPr txBox="1"/>
          <p:nvPr>
            <p:ph idx="1" type="body"/>
          </p:nvPr>
        </p:nvSpPr>
        <p:spPr>
          <a:xfrm>
            <a:off x="6850600" y="-39600"/>
            <a:ext cx="2183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Matthew Paternoster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p77"/>
          <p:cNvSpPr txBox="1"/>
          <p:nvPr>
            <p:ph type="title"/>
          </p:nvPr>
        </p:nvSpPr>
        <p:spPr>
          <a:xfrm>
            <a:off x="2162925" y="469050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Plan</a:t>
            </a:r>
            <a:endParaRPr/>
          </a:p>
        </p:txBody>
      </p:sp>
      <p:sp>
        <p:nvSpPr>
          <p:cNvPr id="2210" name="Google Shape;2210;p7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Wyatt</a:t>
            </a:r>
            <a:endParaRPr/>
          </a:p>
        </p:txBody>
      </p:sp>
      <p:sp>
        <p:nvSpPr>
          <p:cNvPr id="2211" name="Google Shape;2211;p77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212" name="Google Shape;2212;p77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213" name="Google Shape;2213;p77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14" name="Google Shape;2214;p77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15" name="Google Shape;2215;p77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Matthew Wyatt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- 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Management and Communications 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Subsystems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Responsibilities / Objective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Facilitate reliable data exchange between drones and control systems.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Ensure stable connectivity and low-latency communication across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all drones.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Store and manage large volumes of operational data securely.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Provide scalable data storage capabilities for real-time access and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archival.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	Major </a:t>
            </a: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Milestones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Created MySQL server and migrated to from lamp.cse.fau.edu to Freesqldatabase.com for external access.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Created API using ExpressJS to communicate with other subsystems.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Verified that these data outlets are ready to be integrated with the other subsystems.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78"/>
          <p:cNvSpPr txBox="1"/>
          <p:nvPr>
            <p:ph type="title"/>
          </p:nvPr>
        </p:nvSpPr>
        <p:spPr>
          <a:xfrm>
            <a:off x="2801750" y="433525"/>
            <a:ext cx="3678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2221" name="Google Shape;2221;p7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Wyatt</a:t>
            </a:r>
            <a:endParaRPr/>
          </a:p>
        </p:txBody>
      </p:sp>
      <p:sp>
        <p:nvSpPr>
          <p:cNvPr id="2222" name="Google Shape;2222;p78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223" name="Google Shape;2223;p78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224" name="Google Shape;2224;p78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5" name="Google Shape;2225;p78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26" name="Google Shape;2226;p78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Matthew Wyatt - Data Management and Communications 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Subsystems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Done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Analyzed project requirements and established a clear understanding of the project objectives.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Reviewed the MySQL database schema, data integrity, and relevance.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Continued evaluation and optimization of the MySQL database for better performance.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Reviewed the planned API for syncing data between the UI and MySQL.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Migrated the MySQL server from lamp.cse.fau.edu to Freesqldatabase.com for external access.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Do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 that the data between the MySQL database and AirSim remains synchronized.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Maintain data consistency between the database and the simulation environment.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Meet with the group members responsible for the User Interface, Simulation Management, and Target Detection subsystems.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Coordinate and advance the integration efforts to ensure all components are aligned and integrated smoothly.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27" name="Google Shape;222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0450" y="1761485"/>
            <a:ext cx="2642601" cy="57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5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59"/>
          <p:cNvSpPr txBox="1"/>
          <p:nvPr>
            <p:ph type="title"/>
          </p:nvPr>
        </p:nvSpPr>
        <p:spPr>
          <a:xfrm>
            <a:off x="698400" y="433525"/>
            <a:ext cx="75225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2037" name="Google Shape;2037;p5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32</a:t>
            </a:r>
            <a:endParaRPr/>
          </a:p>
        </p:txBody>
      </p:sp>
      <p:sp>
        <p:nvSpPr>
          <p:cNvPr id="2038" name="Google Shape;2038;p59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039" name="Google Shape;2039;p59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040" name="Google Shape;2040;p59"/>
          <p:cNvSpPr txBox="1"/>
          <p:nvPr/>
        </p:nvSpPr>
        <p:spPr>
          <a:xfrm>
            <a:off x="0" y="137160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1" name="Google Shape;2041;p59"/>
          <p:cNvSpPr/>
          <p:nvPr/>
        </p:nvSpPr>
        <p:spPr>
          <a:xfrm>
            <a:off x="247600" y="1442650"/>
            <a:ext cx="4714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42" name="Google Shape;2042;p59"/>
          <p:cNvSpPr txBox="1"/>
          <p:nvPr/>
        </p:nvSpPr>
        <p:spPr>
          <a:xfrm>
            <a:off x="247600" y="1761675"/>
            <a:ext cx="4606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layfair Display"/>
              <a:buChar char="●"/>
            </a:pPr>
            <a:r>
              <a:rPr lang="en"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Our Project aims to solve some of these challenges by developing a system for coordinating multiple drones in realistic simulated environment to carry out tasks like target detection and rescue operations.</a:t>
            </a:r>
            <a:endParaRPr sz="2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43" name="Google Shape;20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2325" y="1793622"/>
            <a:ext cx="3937375" cy="2400424"/>
          </a:xfrm>
          <a:prstGeom prst="rect">
            <a:avLst/>
          </a:prstGeom>
          <a:noFill/>
          <a:ln>
            <a:noFill/>
          </a:ln>
        </p:spPr>
      </p:pic>
      <p:sp>
        <p:nvSpPr>
          <p:cNvPr id="2044" name="Google Shape;2044;p59"/>
          <p:cNvSpPr txBox="1"/>
          <p:nvPr/>
        </p:nvSpPr>
        <p:spPr>
          <a:xfrm>
            <a:off x="5092325" y="4108500"/>
            <a:ext cx="39024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Lexend Light"/>
                <a:ea typeface="Lexend Light"/>
                <a:cs typeface="Lexend Light"/>
                <a:sym typeface="Lexend Light"/>
                <a:hlinkClick r:id="rId4"/>
              </a:rPr>
              <a:t>https://production-media.paperswithcode.com/datasets/Screen_Shot_2021-01-29_at_11.03.21_AM.png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0"/>
          <p:cNvSpPr txBox="1"/>
          <p:nvPr>
            <p:ph type="title"/>
          </p:nvPr>
        </p:nvSpPr>
        <p:spPr>
          <a:xfrm>
            <a:off x="2162925" y="469050"/>
            <a:ext cx="49662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Plan</a:t>
            </a:r>
            <a:endParaRPr/>
          </a:p>
        </p:txBody>
      </p:sp>
      <p:sp>
        <p:nvSpPr>
          <p:cNvPr id="2050" name="Google Shape;2050;p6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Tutku Gizem Guder</a:t>
            </a:r>
            <a:endParaRPr/>
          </a:p>
        </p:txBody>
      </p:sp>
      <p:sp>
        <p:nvSpPr>
          <p:cNvPr id="2051" name="Google Shape;2051;p60"/>
          <p:cNvSpPr txBox="1"/>
          <p:nvPr>
            <p:ph idx="2" type="body"/>
          </p:nvPr>
        </p:nvSpPr>
        <p:spPr>
          <a:xfrm>
            <a:off x="167325" y="-39600"/>
            <a:ext cx="1926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>
              <a:solidFill>
                <a:srgbClr val="4F4F4F"/>
              </a:solidFill>
            </a:endParaRPr>
          </a:p>
        </p:txBody>
      </p:sp>
      <p:sp>
        <p:nvSpPr>
          <p:cNvPr id="2052" name="Google Shape;2052;p60"/>
          <p:cNvSpPr txBox="1"/>
          <p:nvPr>
            <p:ph idx="3" type="body"/>
          </p:nvPr>
        </p:nvSpPr>
        <p:spPr>
          <a:xfrm>
            <a:off x="2093650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/>
          </a:p>
        </p:txBody>
      </p:sp>
      <p:sp>
        <p:nvSpPr>
          <p:cNvPr id="2053" name="Google Shape;2053;p60"/>
          <p:cNvSpPr txBox="1"/>
          <p:nvPr/>
        </p:nvSpPr>
        <p:spPr>
          <a:xfrm>
            <a:off x="450800" y="1448450"/>
            <a:ext cx="8380500" cy="31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4" name="Google Shape;2054;p60"/>
          <p:cNvSpPr/>
          <p:nvPr/>
        </p:nvSpPr>
        <p:spPr>
          <a:xfrm>
            <a:off x="698400" y="15195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55" name="Google Shape;2055;p60"/>
          <p:cNvSpPr txBox="1"/>
          <p:nvPr/>
        </p:nvSpPr>
        <p:spPr>
          <a:xfrm>
            <a:off x="783350" y="1640600"/>
            <a:ext cx="7589700" cy="3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Tutku Gizem Guder - Target Detection Subsystem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Responsibilities</a:t>
            </a:r>
            <a:b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Integrate object detection and tracking algorithms to ensure effective identification of individuals or hazards.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Set up Microsoft AirSim to simulate realistic disaster scenarios.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Select suitable algorithms for object detection and SORT for tracking.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r>
              <a:rPr b="1"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Milestones</a:t>
            </a:r>
            <a:endParaRPr b="1"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Install and Configure Airsim usingEngine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Research Models and Algorithms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Simulate the Process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Fine-tune the Model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Complex Scenario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"/>
              <a:buChar char="●"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Testing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61"/>
          <p:cNvSpPr txBox="1"/>
          <p:nvPr>
            <p:ph type="title"/>
          </p:nvPr>
        </p:nvSpPr>
        <p:spPr>
          <a:xfrm>
            <a:off x="1579100" y="491225"/>
            <a:ext cx="5567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2061" name="Google Shape;2061;p6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Tutku Gizem Guder</a:t>
            </a:r>
            <a:endParaRPr/>
          </a:p>
        </p:txBody>
      </p:sp>
      <p:sp>
        <p:nvSpPr>
          <p:cNvPr id="2062" name="Google Shape;2062;p61"/>
          <p:cNvSpPr txBox="1"/>
          <p:nvPr>
            <p:ph idx="2" type="body"/>
          </p:nvPr>
        </p:nvSpPr>
        <p:spPr>
          <a:xfrm>
            <a:off x="159950" y="-39600"/>
            <a:ext cx="1835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</a:rPr>
              <a:t>Multiple Drones Coordination</a:t>
            </a:r>
            <a:endParaRPr/>
          </a:p>
        </p:txBody>
      </p:sp>
      <p:sp>
        <p:nvSpPr>
          <p:cNvPr id="2063" name="Google Shape;2063;p61"/>
          <p:cNvSpPr txBox="1"/>
          <p:nvPr>
            <p:ph idx="3" type="body"/>
          </p:nvPr>
        </p:nvSpPr>
        <p:spPr>
          <a:xfrm>
            <a:off x="207602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 </a:t>
            </a:r>
            <a:endParaRPr/>
          </a:p>
        </p:txBody>
      </p:sp>
      <p:sp>
        <p:nvSpPr>
          <p:cNvPr id="2064" name="Google Shape;2064;p61"/>
          <p:cNvSpPr/>
          <p:nvPr/>
        </p:nvSpPr>
        <p:spPr>
          <a:xfrm>
            <a:off x="632675" y="1485900"/>
            <a:ext cx="4333500" cy="3657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65" name="Google Shape;2065;p61"/>
          <p:cNvSpPr txBox="1"/>
          <p:nvPr/>
        </p:nvSpPr>
        <p:spPr>
          <a:xfrm>
            <a:off x="908975" y="1721900"/>
            <a:ext cx="37467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66" name="Google Shape;2066;p61"/>
          <p:cNvSpPr txBox="1"/>
          <p:nvPr/>
        </p:nvSpPr>
        <p:spPr>
          <a:xfrm>
            <a:off x="790750" y="1640600"/>
            <a:ext cx="4012800" cy="4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Done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Install and Configure Airsim using Unity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Research Models and Algorithms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Object Detection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Keeping a Safe Distance Between 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Object Following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Clearing the Object for the next object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Doing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Implementing the algorithms into Unreal Engine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Being aware of the environment to stop itself from hitting non-target objects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Do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Fine-tune the Model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 Complex Scenario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Testing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67" name="Google Shape;2067;p61"/>
          <p:cNvSpPr/>
          <p:nvPr/>
        </p:nvSpPr>
        <p:spPr>
          <a:xfrm>
            <a:off x="5535050" y="1721900"/>
            <a:ext cx="3331800" cy="26916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 was able to install and configure Unreal Engine, however my computer could not handle its high rendering, and slowed down enough to affect the implementation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 decided to do the test runs and try out different implementations in Unity to speed up to process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62"/>
          <p:cNvSpPr txBox="1"/>
          <p:nvPr>
            <p:ph type="title"/>
          </p:nvPr>
        </p:nvSpPr>
        <p:spPr>
          <a:xfrm>
            <a:off x="506250" y="576913"/>
            <a:ext cx="7778400" cy="10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Potential Challenges with the Subsystem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2073" name="Google Shape;2073;p62"/>
          <p:cNvSpPr txBox="1"/>
          <p:nvPr>
            <p:ph idx="2" type="body"/>
          </p:nvPr>
        </p:nvSpPr>
        <p:spPr>
          <a:xfrm>
            <a:off x="167325" y="-39600"/>
            <a:ext cx="2411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Drones Coordination</a:t>
            </a:r>
            <a:endParaRPr/>
          </a:p>
        </p:txBody>
      </p:sp>
      <p:sp>
        <p:nvSpPr>
          <p:cNvPr id="2074" name="Google Shape;2074;p62"/>
          <p:cNvSpPr txBox="1"/>
          <p:nvPr>
            <p:ph idx="3" type="body"/>
          </p:nvPr>
        </p:nvSpPr>
        <p:spPr>
          <a:xfrm>
            <a:off x="2234025" y="-39575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>
              <a:solidFill>
                <a:srgbClr val="4F4F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5" name="Google Shape;2075;p62"/>
          <p:cNvSpPr/>
          <p:nvPr/>
        </p:nvSpPr>
        <p:spPr>
          <a:xfrm>
            <a:off x="632675" y="1485900"/>
            <a:ext cx="7747200" cy="3347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76" name="Google Shape;2076;p62"/>
          <p:cNvSpPr txBox="1"/>
          <p:nvPr/>
        </p:nvSpPr>
        <p:spPr>
          <a:xfrm>
            <a:off x="716250" y="1587675"/>
            <a:ext cx="75684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Challenges:</a:t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Transferring the data from Unity to Unreal Engine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Synchronizing real-time data from simulated environments to the detection system.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Ensuring the detection model remains robust across diverse scenarios.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Achieving the right balance between detection accuracy and processing speed.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Char char="●"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Ensuring that the system processes sensor data fast enough for real-time applications during disaster response.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77" name="Google Shape;2077;p62"/>
          <p:cNvSpPr txBox="1"/>
          <p:nvPr>
            <p:ph idx="1" type="body"/>
          </p:nvPr>
        </p:nvSpPr>
        <p:spPr>
          <a:xfrm>
            <a:off x="6850600" y="-39600"/>
            <a:ext cx="2183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Tutku Gizem Guder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63"/>
          <p:cNvSpPr txBox="1"/>
          <p:nvPr>
            <p:ph type="title"/>
          </p:nvPr>
        </p:nvSpPr>
        <p:spPr>
          <a:xfrm>
            <a:off x="506250" y="576913"/>
            <a:ext cx="77784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  <p:sp>
        <p:nvSpPr>
          <p:cNvPr id="2083" name="Google Shape;2083;p63"/>
          <p:cNvSpPr txBox="1"/>
          <p:nvPr>
            <p:ph idx="2" type="body"/>
          </p:nvPr>
        </p:nvSpPr>
        <p:spPr>
          <a:xfrm>
            <a:off x="167325" y="-39600"/>
            <a:ext cx="2411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Drones Coordination</a:t>
            </a:r>
            <a:endParaRPr/>
          </a:p>
        </p:txBody>
      </p:sp>
      <p:sp>
        <p:nvSpPr>
          <p:cNvPr id="2084" name="Google Shape;2084;p63"/>
          <p:cNvSpPr txBox="1"/>
          <p:nvPr>
            <p:ph idx="3" type="body"/>
          </p:nvPr>
        </p:nvSpPr>
        <p:spPr>
          <a:xfrm>
            <a:off x="2234025" y="-39575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F4F4F"/>
                </a:solidFill>
                <a:latin typeface="Lexend"/>
                <a:ea typeface="Lexend"/>
                <a:cs typeface="Lexend"/>
                <a:sym typeface="Lexend"/>
              </a:rPr>
              <a:t>FAU CS &amp; CE   EGN 4950C</a:t>
            </a:r>
            <a:endParaRPr>
              <a:solidFill>
                <a:srgbClr val="4F4F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5" name="Google Shape;2085;p63"/>
          <p:cNvSpPr/>
          <p:nvPr/>
        </p:nvSpPr>
        <p:spPr>
          <a:xfrm>
            <a:off x="632675" y="1143000"/>
            <a:ext cx="7747200" cy="38862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86" name="Google Shape;2086;p63"/>
          <p:cNvSpPr txBox="1"/>
          <p:nvPr/>
        </p:nvSpPr>
        <p:spPr>
          <a:xfrm>
            <a:off x="722075" y="1523975"/>
            <a:ext cx="7568400" cy="31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7" name="Google Shape;2087;p63"/>
          <p:cNvSpPr txBox="1"/>
          <p:nvPr>
            <p:ph idx="1" type="body"/>
          </p:nvPr>
        </p:nvSpPr>
        <p:spPr>
          <a:xfrm>
            <a:off x="6850600" y="-39600"/>
            <a:ext cx="2183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Tutku Gizem Guder</a:t>
            </a:r>
            <a:endParaRPr/>
          </a:p>
        </p:txBody>
      </p:sp>
      <p:pic>
        <p:nvPicPr>
          <p:cNvPr id="2088" name="Google Shape;2088;p63" title="dem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775" y="1345875"/>
            <a:ext cx="64333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6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Responsibilities</a:t>
            </a:r>
            <a:endParaRPr/>
          </a:p>
        </p:txBody>
      </p:sp>
      <p:sp>
        <p:nvSpPr>
          <p:cNvPr id="2094" name="Google Shape;2094;p6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Develop and refine flight control algorithms for stable drone operation.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Implement communication between the control system and AirSim for real-time simulations.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Ensure smooth and precise maneuverability in different simulated environments.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/>
              <a:t>Optimize responsiveness to dynamic environmental factors (e.g., wind, obstacles).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095" name="Google Shape;2095;p64"/>
          <p:cNvSpPr txBox="1"/>
          <p:nvPr/>
        </p:nvSpPr>
        <p:spPr>
          <a:xfrm>
            <a:off x="6950675" y="21375"/>
            <a:ext cx="15648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Tarek Kayali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p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2101" name="Google Shape;2101;p6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Basic Flight Control Implementation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Refining and calibrating the Target Detection Subsystem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Performance Optimization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Final Testing &amp; Validation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102" name="Google Shape;2102;p65"/>
          <p:cNvSpPr txBox="1"/>
          <p:nvPr/>
        </p:nvSpPr>
        <p:spPr>
          <a:xfrm>
            <a:off x="7121750" y="-105450"/>
            <a:ext cx="17109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Tarek Kayali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