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exend Light"/>
      <p:regular r:id="rId17"/>
      <p:bold r:id="rId18"/>
    </p:embeddedFon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exendLight-regular.fntdata"/><Relationship Id="rId16" Type="http://schemas.openxmlformats.org/officeDocument/2006/relationships/slide" Target="slides/slide10.xml"/><Relationship Id="rId19" Type="http://schemas.openxmlformats.org/officeDocument/2006/relationships/font" Target="fonts/Lexend-regular.fntdata"/><Relationship Id="rId18" Type="http://schemas.openxmlformats.org/officeDocument/2006/relationships/font" Target="fonts/Lexend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2d5b97ce314_0_2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2d5b97ce314_0_2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9" name="Shape 2059"/>
        <p:cNvGrpSpPr/>
        <p:nvPr/>
      </p:nvGrpSpPr>
      <p:grpSpPr>
        <a:xfrm>
          <a:off x="0" y="0"/>
          <a:ext cx="0" cy="0"/>
          <a:chOff x="0" y="0"/>
          <a:chExt cx="0" cy="0"/>
        </a:xfrm>
      </p:grpSpPr>
      <p:sp>
        <p:nvSpPr>
          <p:cNvPr id="2060" name="Google Shape;2060;g31cc99afc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1" name="Google Shape;2061;g31cc99afc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2d5b97ce314_0_4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2d5b97ce314_0_4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2d5b97ce314_0_4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2d5b97ce314_0_4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3164daf5b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3164daf5b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3164daf5b5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3164daf5b5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31665f2f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31665f2f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31665f2f3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31665f2f3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31cc99afc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31cc99af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31cc99afc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31cc99afc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www.youtube.com/watch?v=-WfTr1-OBGQ"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DATE</a:t>
            </a:r>
            <a:endParaRPr/>
          </a:p>
        </p:txBody>
      </p:sp>
      <p:sp>
        <p:nvSpPr>
          <p:cNvPr id="1911" name="Google Shape;1911;p45"/>
          <p:cNvSpPr txBox="1"/>
          <p:nvPr>
            <p:ph idx="2" type="subTitle"/>
          </p:nvPr>
        </p:nvSpPr>
        <p:spPr>
          <a:xfrm>
            <a:off x="5767125" y="425525"/>
            <a:ext cx="3238500" cy="121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Group 32:</a:t>
            </a:r>
            <a:br>
              <a:rPr lang="en"/>
            </a:br>
            <a:r>
              <a:rPr lang="en"/>
              <a:t>Brenden Martins</a:t>
            </a:r>
            <a:endParaRPr/>
          </a:p>
          <a:p>
            <a:pPr indent="0" lvl="0" marL="0" rtl="0" algn="l">
              <a:lnSpc>
                <a:spcPct val="100000"/>
              </a:lnSpc>
              <a:spcBef>
                <a:spcPts val="0"/>
              </a:spcBef>
              <a:spcAft>
                <a:spcPts val="0"/>
              </a:spcAft>
              <a:buClr>
                <a:schemeClr val="dk1"/>
              </a:buClr>
              <a:buSzPts val="1100"/>
              <a:buFont typeface="Arial"/>
              <a:buNone/>
            </a:pPr>
            <a:r>
              <a:rPr lang="en"/>
              <a:t>Matthew Wyatt</a:t>
            </a:r>
            <a:br>
              <a:rPr lang="en"/>
            </a:br>
            <a:r>
              <a:rPr lang="en"/>
              <a:t>Matthew Paternoster</a:t>
            </a:r>
            <a:br>
              <a:rPr lang="en"/>
            </a:br>
            <a:r>
              <a:rPr lang="en"/>
              <a:t>Tutku Gizem Guder</a:t>
            </a:r>
            <a:br>
              <a:rPr lang="en"/>
            </a:br>
            <a:r>
              <a:rPr lang="en"/>
              <a:t>Tarek Kayali</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1912" name="Google Shape;1912;p45"/>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Progress</a:t>
            </a:r>
            <a:br>
              <a:rPr lang="en"/>
            </a:br>
            <a:r>
              <a:rPr lang="en"/>
              <a:t>Report</a:t>
            </a:r>
            <a:endParaRPr/>
          </a:p>
        </p:txBody>
      </p:sp>
      <p:sp>
        <p:nvSpPr>
          <p:cNvPr id="1913" name="Google Shape;1913;p45"/>
          <p:cNvSpPr txBox="1"/>
          <p:nvPr>
            <p:ph idx="3" type="body"/>
          </p:nvPr>
        </p:nvSpPr>
        <p:spPr>
          <a:xfrm>
            <a:off x="167325" y="-39600"/>
            <a:ext cx="16803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Drones Coordination </a:t>
            </a:r>
            <a:endParaRPr/>
          </a:p>
        </p:txBody>
      </p:sp>
      <p:sp>
        <p:nvSpPr>
          <p:cNvPr id="1914" name="Google Shape;1914;p45"/>
          <p:cNvSpPr txBox="1"/>
          <p:nvPr>
            <p:ph idx="4" type="body"/>
          </p:nvPr>
        </p:nvSpPr>
        <p:spPr>
          <a:xfrm>
            <a:off x="23729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FAU CS &amp; CE   EGN 4950C </a:t>
            </a:r>
            <a:endParaRPr/>
          </a:p>
        </p:txBody>
      </p:sp>
      <p:grpSp>
        <p:nvGrpSpPr>
          <p:cNvPr id="1915" name="Google Shape;1915;p45"/>
          <p:cNvGrpSpPr/>
          <p:nvPr/>
        </p:nvGrpSpPr>
        <p:grpSpPr>
          <a:xfrm>
            <a:off x="1966534" y="2571650"/>
            <a:ext cx="5210945" cy="2242155"/>
            <a:chOff x="2267909" y="2831175"/>
            <a:chExt cx="4608193" cy="1982804"/>
          </a:xfrm>
        </p:grpSpPr>
        <p:grpSp>
          <p:nvGrpSpPr>
            <p:cNvPr id="1916" name="Google Shape;1916;p45"/>
            <p:cNvGrpSpPr/>
            <p:nvPr/>
          </p:nvGrpSpPr>
          <p:grpSpPr>
            <a:xfrm>
              <a:off x="2267909" y="3080044"/>
              <a:ext cx="4608193" cy="1733935"/>
              <a:chOff x="5485193" y="340487"/>
              <a:chExt cx="3462464" cy="1302829"/>
            </a:xfrm>
          </p:grpSpPr>
          <p:sp>
            <p:nvSpPr>
              <p:cNvPr id="1917" name="Google Shape;1917;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2" name="Google Shape;1942;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3" name="Google Shape;1943;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4" name="Google Shape;1944;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5" name="Google Shape;1945;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2" name="Shape 2062"/>
        <p:cNvGrpSpPr/>
        <p:nvPr/>
      </p:nvGrpSpPr>
      <p:grpSpPr>
        <a:xfrm>
          <a:off x="0" y="0"/>
          <a:ext cx="0" cy="0"/>
          <a:chOff x="0" y="0"/>
          <a:chExt cx="0" cy="0"/>
        </a:xfrm>
      </p:grpSpPr>
      <p:sp>
        <p:nvSpPr>
          <p:cNvPr id="2063" name="Google Shape;2063;p54"/>
          <p:cNvSpPr txBox="1"/>
          <p:nvPr>
            <p:ph type="title"/>
          </p:nvPr>
        </p:nvSpPr>
        <p:spPr>
          <a:xfrm>
            <a:off x="506250" y="576913"/>
            <a:ext cx="77784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000"/>
              <a:t>Potential Challenges with the Subsystem</a:t>
            </a:r>
            <a:endParaRPr sz="3000"/>
          </a:p>
        </p:txBody>
      </p:sp>
      <p:sp>
        <p:nvSpPr>
          <p:cNvPr id="2064" name="Google Shape;2064;p54"/>
          <p:cNvSpPr txBox="1"/>
          <p:nvPr>
            <p:ph idx="2" type="body"/>
          </p:nvPr>
        </p:nvSpPr>
        <p:spPr>
          <a:xfrm>
            <a:off x="167325" y="-39600"/>
            <a:ext cx="2411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Multiple Drones Coordination</a:t>
            </a:r>
            <a:endParaRPr/>
          </a:p>
        </p:txBody>
      </p:sp>
      <p:sp>
        <p:nvSpPr>
          <p:cNvPr id="2065" name="Google Shape;2065;p54"/>
          <p:cNvSpPr txBox="1"/>
          <p:nvPr>
            <p:ph idx="3" type="body"/>
          </p:nvPr>
        </p:nvSpPr>
        <p:spPr>
          <a:xfrm>
            <a:off x="2234025" y="-39575"/>
            <a:ext cx="3810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1100"/>
              <a:buFont typeface="Arial"/>
              <a:buNone/>
            </a:pPr>
            <a:r>
              <a:rPr lang="en">
                <a:solidFill>
                  <a:srgbClr val="4F4F4F"/>
                </a:solidFill>
                <a:latin typeface="Lexend"/>
                <a:ea typeface="Lexend"/>
                <a:cs typeface="Lexend"/>
                <a:sym typeface="Lexend"/>
              </a:rPr>
              <a:t>FAU CS &amp; CE   EGN 4950C</a:t>
            </a:r>
            <a:endParaRPr>
              <a:solidFill>
                <a:srgbClr val="4F4F4F"/>
              </a:solidFill>
              <a:latin typeface="Lexend"/>
              <a:ea typeface="Lexend"/>
              <a:cs typeface="Lexend"/>
              <a:sym typeface="Lexend"/>
            </a:endParaRPr>
          </a:p>
        </p:txBody>
      </p:sp>
      <p:sp>
        <p:nvSpPr>
          <p:cNvPr id="2066" name="Google Shape;2066;p54"/>
          <p:cNvSpPr/>
          <p:nvPr/>
        </p:nvSpPr>
        <p:spPr>
          <a:xfrm>
            <a:off x="632675" y="1485900"/>
            <a:ext cx="7747200" cy="3347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067" name="Google Shape;2067;p54"/>
          <p:cNvSpPr txBox="1"/>
          <p:nvPr/>
        </p:nvSpPr>
        <p:spPr>
          <a:xfrm>
            <a:off x="716250" y="1587675"/>
            <a:ext cx="7568400" cy="3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exend"/>
                <a:ea typeface="Lexend"/>
                <a:cs typeface="Lexend"/>
                <a:sym typeface="Lexend"/>
              </a:rPr>
              <a:t>Challenges:</a:t>
            </a:r>
            <a:endParaRPr b="1" sz="12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Combining Microsoft AirSim, YOLOv5, and tracking algorithms may pose compatibility and integration issues.</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Synchronizing real-time data from simulated environments to the detection system.</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Ensuring the detection model remains robust across diverse scenarios.</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Achieving the right balance between detection accuracy and processing speed.</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Ensuring that the system processes sensor data fast enough for real-time applications during disaster response.</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100">
              <a:solidFill>
                <a:schemeClr val="dk1"/>
              </a:solidFill>
              <a:latin typeface="Lexend Light"/>
              <a:ea typeface="Lexend Light"/>
              <a:cs typeface="Lexend Light"/>
              <a:sym typeface="Lexend Light"/>
            </a:endParaRPr>
          </a:p>
        </p:txBody>
      </p:sp>
      <p:sp>
        <p:nvSpPr>
          <p:cNvPr id="2068" name="Google Shape;2068;p54"/>
          <p:cNvSpPr txBox="1"/>
          <p:nvPr>
            <p:ph idx="1" type="body"/>
          </p:nvPr>
        </p:nvSpPr>
        <p:spPr>
          <a:xfrm>
            <a:off x="6850600" y="-39600"/>
            <a:ext cx="21834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Tutku Gizem Guder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46"/>
          <p:cNvSpPr/>
          <p:nvPr/>
        </p:nvSpPr>
        <p:spPr>
          <a:xfrm>
            <a:off x="6653284" y="2317834"/>
            <a:ext cx="2149200" cy="2433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51" name="Google Shape;1951;p46"/>
          <p:cNvGrpSpPr/>
          <p:nvPr/>
        </p:nvGrpSpPr>
        <p:grpSpPr>
          <a:xfrm>
            <a:off x="6723459" y="2419159"/>
            <a:ext cx="277873" cy="68400"/>
            <a:chOff x="6723459" y="2419159"/>
            <a:chExt cx="277873" cy="68400"/>
          </a:xfrm>
        </p:grpSpPr>
        <p:sp>
          <p:nvSpPr>
            <p:cNvPr id="1952" name="Google Shape;1952;p46"/>
            <p:cNvSpPr/>
            <p:nvPr/>
          </p:nvSpPr>
          <p:spPr>
            <a:xfrm>
              <a:off x="6723459"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3" name="Google Shape;1953;p46"/>
            <p:cNvSpPr/>
            <p:nvPr/>
          </p:nvSpPr>
          <p:spPr>
            <a:xfrm>
              <a:off x="6828196"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4" name="Google Shape;1954;p46"/>
            <p:cNvSpPr/>
            <p:nvPr/>
          </p:nvSpPr>
          <p:spPr>
            <a:xfrm>
              <a:off x="6932932"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55" name="Google Shape;1955;p46"/>
          <p:cNvSpPr txBox="1"/>
          <p:nvPr>
            <p:ph idx="5" type="subTitle"/>
          </p:nvPr>
        </p:nvSpPr>
        <p:spPr>
          <a:xfrm>
            <a:off x="6723450" y="2548200"/>
            <a:ext cx="2085000" cy="18471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a:t>Utilizing Microsoft Teams </a:t>
            </a:r>
            <a:r>
              <a:rPr lang="en"/>
              <a:t>allows</a:t>
            </a:r>
            <a:r>
              <a:rPr lang="en"/>
              <a:t> us to have centralized communication, task management and scheduling, collaboration and resource sharing, and </a:t>
            </a:r>
            <a:r>
              <a:rPr lang="en"/>
              <a:t>accountability</a:t>
            </a:r>
            <a:r>
              <a:rPr lang="en"/>
              <a:t> and transparency.</a:t>
            </a:r>
            <a:endParaRPr/>
          </a:p>
        </p:txBody>
      </p:sp>
      <p:sp>
        <p:nvSpPr>
          <p:cNvPr id="1956" name="Google Shape;1956;p46"/>
          <p:cNvSpPr txBox="1"/>
          <p:nvPr>
            <p:ph idx="2" type="body"/>
          </p:nvPr>
        </p:nvSpPr>
        <p:spPr>
          <a:xfrm>
            <a:off x="166025" y="-39600"/>
            <a:ext cx="19980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Multiple Drones Coordination</a:t>
            </a:r>
            <a:endParaRPr b="1"/>
          </a:p>
        </p:txBody>
      </p:sp>
      <p:sp>
        <p:nvSpPr>
          <p:cNvPr id="1957" name="Google Shape;1957;p46"/>
          <p:cNvSpPr txBox="1"/>
          <p:nvPr>
            <p:ph idx="3" type="body"/>
          </p:nvPr>
        </p:nvSpPr>
        <p:spPr>
          <a:xfrm>
            <a:off x="2369125" y="-39600"/>
            <a:ext cx="14940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FAU CS &amp; CE   EGN 4950C </a:t>
            </a:r>
            <a:endParaRPr/>
          </a:p>
        </p:txBody>
      </p:sp>
      <p:sp>
        <p:nvSpPr>
          <p:cNvPr id="1958" name="Google Shape;1958;p46"/>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Microsoft Teams</a:t>
            </a:r>
            <a:endParaRPr/>
          </a:p>
        </p:txBody>
      </p:sp>
      <p:grpSp>
        <p:nvGrpSpPr>
          <p:cNvPr id="1959" name="Google Shape;1959;p46"/>
          <p:cNvGrpSpPr/>
          <p:nvPr/>
        </p:nvGrpSpPr>
        <p:grpSpPr>
          <a:xfrm>
            <a:off x="5587495" y="572852"/>
            <a:ext cx="2995509" cy="1026343"/>
            <a:chOff x="5351018" y="4955476"/>
            <a:chExt cx="4003085" cy="1380236"/>
          </a:xfrm>
        </p:grpSpPr>
        <p:sp>
          <p:nvSpPr>
            <p:cNvPr id="1960" name="Google Shape;1960;p46"/>
            <p:cNvSpPr/>
            <p:nvPr/>
          </p:nvSpPr>
          <p:spPr>
            <a:xfrm>
              <a:off x="5411982" y="5018982"/>
              <a:ext cx="3885217" cy="1253236"/>
            </a:xfrm>
            <a:custGeom>
              <a:rect b="b" l="l" r="r" t="t"/>
              <a:pathLst>
                <a:path extrusionOk="0" h="1253236" w="2932239">
                  <a:moveTo>
                    <a:pt x="0" y="0"/>
                  </a:moveTo>
                  <a:lnTo>
                    <a:pt x="2932240" y="0"/>
                  </a:lnTo>
                  <a:lnTo>
                    <a:pt x="2932240" y="1253236"/>
                  </a:lnTo>
                  <a:lnTo>
                    <a:pt x="0" y="1253236"/>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1961" name="Google Shape;1961;p46"/>
            <p:cNvSpPr/>
            <p:nvPr/>
          </p:nvSpPr>
          <p:spPr>
            <a:xfrm>
              <a:off x="5351018" y="4955476"/>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1962" name="Google Shape;1962;p46"/>
            <p:cNvSpPr/>
            <p:nvPr/>
          </p:nvSpPr>
          <p:spPr>
            <a:xfrm>
              <a:off x="5351018" y="6208712"/>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1963" name="Google Shape;1963;p46"/>
            <p:cNvSpPr/>
            <p:nvPr/>
          </p:nvSpPr>
          <p:spPr>
            <a:xfrm>
              <a:off x="9232183" y="4955476"/>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1964" name="Google Shape;1964;p46"/>
            <p:cNvSpPr/>
            <p:nvPr/>
          </p:nvSpPr>
          <p:spPr>
            <a:xfrm>
              <a:off x="9232183" y="6208712"/>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sp>
        <p:nvSpPr>
          <p:cNvPr id="1965" name="Google Shape;1965;p46"/>
          <p:cNvSpPr txBox="1"/>
          <p:nvPr/>
        </p:nvSpPr>
        <p:spPr>
          <a:xfrm>
            <a:off x="5646025" y="624328"/>
            <a:ext cx="287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Microsoft Teams was created alongside the project planner tab with tasks set.</a:t>
            </a:r>
            <a:endParaRPr sz="1200">
              <a:solidFill>
                <a:schemeClr val="dk1"/>
              </a:solidFill>
              <a:latin typeface="Lexend Light"/>
              <a:ea typeface="Lexend Light"/>
              <a:cs typeface="Lexend Light"/>
              <a:sym typeface="Lexend Light"/>
            </a:endParaRPr>
          </a:p>
        </p:txBody>
      </p:sp>
      <p:sp>
        <p:nvSpPr>
          <p:cNvPr id="1966" name="Google Shape;1966;p46"/>
          <p:cNvSpPr/>
          <p:nvPr/>
        </p:nvSpPr>
        <p:spPr>
          <a:xfrm>
            <a:off x="6953541" y="1416411"/>
            <a:ext cx="263412" cy="324213"/>
          </a:xfrm>
          <a:custGeom>
            <a:rect b="b" l="l" r="r" t="t"/>
            <a:pathLst>
              <a:path extrusionOk="0" h="19170" w="15575">
                <a:moveTo>
                  <a:pt x="0" y="0"/>
                </a:moveTo>
                <a:lnTo>
                  <a:pt x="3354" y="19170"/>
                </a:lnTo>
                <a:lnTo>
                  <a:pt x="7668" y="11502"/>
                </a:lnTo>
                <a:lnTo>
                  <a:pt x="15575" y="8866"/>
                </a:lnTo>
                <a:close/>
              </a:path>
            </a:pathLst>
          </a:custGeom>
          <a:solidFill>
            <a:schemeClr val="accent1"/>
          </a:solidFill>
          <a:ln cap="flat" cmpd="sng" w="9525">
            <a:solidFill>
              <a:schemeClr val="accent4"/>
            </a:solidFill>
            <a:prstDash val="solid"/>
            <a:round/>
            <a:headEnd len="med" w="med" type="none"/>
            <a:tailEnd len="med" w="med" type="none"/>
          </a:ln>
        </p:spPr>
      </p:sp>
      <p:sp>
        <p:nvSpPr>
          <p:cNvPr id="1967" name="Google Shape;1967;p46"/>
          <p:cNvSpPr txBox="1"/>
          <p:nvPr>
            <p:ph idx="1" type="body"/>
          </p:nvPr>
        </p:nvSpPr>
        <p:spPr>
          <a:xfrm>
            <a:off x="7509125" y="-39600"/>
            <a:ext cx="15249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Brenden Martins</a:t>
            </a:r>
            <a:endParaRPr/>
          </a:p>
        </p:txBody>
      </p:sp>
      <p:pic>
        <p:nvPicPr>
          <p:cNvPr id="1968" name="Google Shape;1968;p46"/>
          <p:cNvPicPr preferRelativeResize="0"/>
          <p:nvPr/>
        </p:nvPicPr>
        <p:blipFill>
          <a:blip r:embed="rId3">
            <a:alphaModFix/>
          </a:blip>
          <a:stretch>
            <a:fillRect/>
          </a:stretch>
        </p:blipFill>
        <p:spPr>
          <a:xfrm>
            <a:off x="209775" y="1740627"/>
            <a:ext cx="5901348" cy="3226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47"/>
          <p:cNvSpPr/>
          <p:nvPr/>
        </p:nvSpPr>
        <p:spPr>
          <a:xfrm>
            <a:off x="1165350" y="491225"/>
            <a:ext cx="6813300" cy="892500"/>
          </a:xfrm>
          <a:prstGeom prst="roundRect">
            <a:avLst>
              <a:gd fmla="val 50000" name="adj"/>
            </a:avLst>
          </a:prstGeom>
          <a:solidFill>
            <a:schemeClr val="lt2"/>
          </a:solidFill>
          <a:ln>
            <a:noFill/>
          </a:ln>
          <a:effectLst>
            <a:outerShdw blurRad="57150" rotWithShape="0" algn="bl" dir="5400000"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74" name="Google Shape;1974;p47"/>
          <p:cNvGrpSpPr/>
          <p:nvPr/>
        </p:nvGrpSpPr>
        <p:grpSpPr>
          <a:xfrm>
            <a:off x="7317975" y="721788"/>
            <a:ext cx="429650" cy="431375"/>
            <a:chOff x="6684050" y="721788"/>
            <a:chExt cx="429650" cy="431375"/>
          </a:xfrm>
        </p:grpSpPr>
        <p:sp>
          <p:nvSpPr>
            <p:cNvPr id="1975" name="Google Shape;1975;p47"/>
            <p:cNvSpPr/>
            <p:nvPr/>
          </p:nvSpPr>
          <p:spPr>
            <a:xfrm>
              <a:off x="6684050" y="721788"/>
              <a:ext cx="342900" cy="3429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76" name="Google Shape;1976;p47"/>
            <p:cNvCxnSpPr/>
            <p:nvPr/>
          </p:nvCxnSpPr>
          <p:spPr>
            <a:xfrm>
              <a:off x="6973000" y="1012463"/>
              <a:ext cx="140700" cy="140700"/>
            </a:xfrm>
            <a:prstGeom prst="straightConnector1">
              <a:avLst/>
            </a:prstGeom>
            <a:noFill/>
            <a:ln cap="flat" cmpd="sng" w="28575">
              <a:solidFill>
                <a:schemeClr val="lt1"/>
              </a:solidFill>
              <a:prstDash val="solid"/>
              <a:round/>
              <a:headEnd len="med" w="med" type="none"/>
              <a:tailEnd len="med" w="med" type="none"/>
            </a:ln>
          </p:spPr>
        </p:cxnSp>
      </p:grpSp>
      <p:sp>
        <p:nvSpPr>
          <p:cNvPr id="1977" name="Google Shape;1977;p47"/>
          <p:cNvSpPr/>
          <p:nvPr/>
        </p:nvSpPr>
        <p:spPr>
          <a:xfrm>
            <a:off x="1170750" y="3332875"/>
            <a:ext cx="3938400" cy="1633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78" name="Google Shape;1978;p47"/>
          <p:cNvGrpSpPr/>
          <p:nvPr/>
        </p:nvGrpSpPr>
        <p:grpSpPr>
          <a:xfrm>
            <a:off x="1240925" y="3434200"/>
            <a:ext cx="277873" cy="68400"/>
            <a:chOff x="1240925" y="3434200"/>
            <a:chExt cx="277873" cy="68400"/>
          </a:xfrm>
        </p:grpSpPr>
        <p:sp>
          <p:nvSpPr>
            <p:cNvPr id="1979" name="Google Shape;1979;p47"/>
            <p:cNvSpPr/>
            <p:nvPr/>
          </p:nvSpPr>
          <p:spPr>
            <a:xfrm>
              <a:off x="1240925" y="343420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0" name="Google Shape;1980;p47"/>
            <p:cNvSpPr/>
            <p:nvPr/>
          </p:nvSpPr>
          <p:spPr>
            <a:xfrm>
              <a:off x="1345661" y="343420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1" name="Google Shape;1981;p47"/>
            <p:cNvSpPr/>
            <p:nvPr/>
          </p:nvSpPr>
          <p:spPr>
            <a:xfrm>
              <a:off x="1450398" y="343420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82" name="Google Shape;1982;p47"/>
          <p:cNvSpPr/>
          <p:nvPr/>
        </p:nvSpPr>
        <p:spPr>
          <a:xfrm flipH="1">
            <a:off x="316342" y="3738950"/>
            <a:ext cx="1917565" cy="1025628"/>
          </a:xfrm>
          <a:custGeom>
            <a:rect b="b" l="l" r="r" t="t"/>
            <a:pathLst>
              <a:path extrusionOk="0" h="949656" w="1775523">
                <a:moveTo>
                  <a:pt x="1439418" y="0"/>
                </a:moveTo>
                <a:lnTo>
                  <a:pt x="336232" y="0"/>
                </a:lnTo>
                <a:cubicBezTo>
                  <a:pt x="151320" y="0"/>
                  <a:pt x="0" y="151321"/>
                  <a:pt x="0" y="336233"/>
                </a:cubicBezTo>
                <a:lnTo>
                  <a:pt x="0" y="336233"/>
                </a:lnTo>
                <a:cubicBezTo>
                  <a:pt x="0" y="521145"/>
                  <a:pt x="151320" y="672465"/>
                  <a:pt x="336232" y="672465"/>
                </a:cubicBezTo>
                <a:lnTo>
                  <a:pt x="1208913" y="672465"/>
                </a:lnTo>
                <a:cubicBezTo>
                  <a:pt x="1243330" y="724091"/>
                  <a:pt x="1406017" y="956183"/>
                  <a:pt x="1544828" y="949516"/>
                </a:cubicBezTo>
                <a:lnTo>
                  <a:pt x="1545018" y="949516"/>
                </a:lnTo>
                <a:cubicBezTo>
                  <a:pt x="1551940" y="949516"/>
                  <a:pt x="1555750" y="941515"/>
                  <a:pt x="1551305" y="936181"/>
                </a:cubicBezTo>
                <a:cubicBezTo>
                  <a:pt x="1540700" y="923481"/>
                  <a:pt x="1529143" y="904431"/>
                  <a:pt x="1523365" y="893763"/>
                </a:cubicBezTo>
                <a:cubicBezTo>
                  <a:pt x="1516825" y="881761"/>
                  <a:pt x="1463993" y="766191"/>
                  <a:pt x="1473073" y="670751"/>
                </a:cubicBezTo>
                <a:cubicBezTo>
                  <a:pt x="1642300" y="653669"/>
                  <a:pt x="1775524" y="509778"/>
                  <a:pt x="1775524" y="336233"/>
                </a:cubicBezTo>
                <a:lnTo>
                  <a:pt x="1775524" y="336233"/>
                </a:lnTo>
                <a:cubicBezTo>
                  <a:pt x="1775524" y="151321"/>
                  <a:pt x="1624203" y="0"/>
                  <a:pt x="1439291" y="0"/>
                </a:cubicBez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3" name="Google Shape;1983;p47"/>
          <p:cNvSpPr/>
          <p:nvPr/>
        </p:nvSpPr>
        <p:spPr>
          <a:xfrm>
            <a:off x="5548250" y="1575475"/>
            <a:ext cx="3103500" cy="32574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984" name="Google Shape;1984;p47"/>
          <p:cNvSpPr txBox="1"/>
          <p:nvPr>
            <p:ph idx="2" type="body"/>
          </p:nvPr>
        </p:nvSpPr>
        <p:spPr>
          <a:xfrm>
            <a:off x="159950" y="-39600"/>
            <a:ext cx="22395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Multiple Drones Coordination</a:t>
            </a:r>
            <a:endParaRPr/>
          </a:p>
        </p:txBody>
      </p:sp>
      <p:sp>
        <p:nvSpPr>
          <p:cNvPr id="1985" name="Google Shape;1985;p47"/>
          <p:cNvSpPr txBox="1"/>
          <p:nvPr>
            <p:ph idx="3" type="body"/>
          </p:nvPr>
        </p:nvSpPr>
        <p:spPr>
          <a:xfrm>
            <a:off x="2279550" y="-39600"/>
            <a:ext cx="16059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FAU CS &amp; CE   EGN 4950C </a:t>
            </a:r>
            <a:endParaRPr/>
          </a:p>
        </p:txBody>
      </p:sp>
      <p:cxnSp>
        <p:nvCxnSpPr>
          <p:cNvPr id="1986" name="Google Shape;1986;p47"/>
          <p:cNvCxnSpPr/>
          <p:nvPr/>
        </p:nvCxnSpPr>
        <p:spPr>
          <a:xfrm rot="10800000">
            <a:off x="4643725" y="563700"/>
            <a:ext cx="0" cy="718800"/>
          </a:xfrm>
          <a:prstGeom prst="straightConnector1">
            <a:avLst/>
          </a:prstGeom>
          <a:noFill/>
          <a:ln cap="flat" cmpd="sng" w="9525">
            <a:solidFill>
              <a:schemeClr val="lt1"/>
            </a:solidFill>
            <a:prstDash val="solid"/>
            <a:round/>
            <a:headEnd len="med" w="med" type="none"/>
            <a:tailEnd len="med" w="med" type="none"/>
          </a:ln>
        </p:spPr>
      </p:cxnSp>
      <p:sp>
        <p:nvSpPr>
          <p:cNvPr id="1987" name="Google Shape;1987;p47"/>
          <p:cNvSpPr txBox="1"/>
          <p:nvPr/>
        </p:nvSpPr>
        <p:spPr>
          <a:xfrm>
            <a:off x="552875" y="3833500"/>
            <a:ext cx="14445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3D Sim</a:t>
            </a:r>
            <a:endParaRPr sz="2400">
              <a:solidFill>
                <a:schemeClr val="dk1"/>
              </a:solidFill>
              <a:latin typeface="Lexend"/>
              <a:ea typeface="Lexend"/>
              <a:cs typeface="Lexend"/>
              <a:sym typeface="Lexend"/>
            </a:endParaRPr>
          </a:p>
        </p:txBody>
      </p:sp>
      <p:sp>
        <p:nvSpPr>
          <p:cNvPr id="1988" name="Google Shape;1988;p47"/>
          <p:cNvSpPr txBox="1"/>
          <p:nvPr/>
        </p:nvSpPr>
        <p:spPr>
          <a:xfrm>
            <a:off x="2399400" y="3502600"/>
            <a:ext cx="2610600" cy="13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p:txBody>
      </p:sp>
      <p:sp>
        <p:nvSpPr>
          <p:cNvPr id="1989" name="Google Shape;1989;p47"/>
          <p:cNvSpPr txBox="1"/>
          <p:nvPr/>
        </p:nvSpPr>
        <p:spPr>
          <a:xfrm>
            <a:off x="5685325" y="1684625"/>
            <a:ext cx="2825700" cy="30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b="1" lang="en" sz="1200">
                <a:solidFill>
                  <a:schemeClr val="dk1"/>
                </a:solidFill>
                <a:latin typeface="Lexend"/>
                <a:ea typeface="Lexend"/>
                <a:cs typeface="Lexend"/>
                <a:sym typeface="Lexend"/>
              </a:rPr>
              <a:t>Progress Made:</a:t>
            </a:r>
            <a:endParaRPr b="1"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Successfully installed and setup AirSim on computer.</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Familiarized with basic simulation controls and environment setup</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rPr b="1" lang="en" sz="1200">
                <a:solidFill>
                  <a:schemeClr val="dk1"/>
                </a:solidFill>
                <a:latin typeface="Lexend"/>
                <a:ea typeface="Lexend"/>
                <a:cs typeface="Lexend"/>
                <a:sym typeface="Lexend"/>
              </a:rPr>
              <a:t>Next Steps:</a:t>
            </a:r>
            <a:endParaRPr b="1"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Light"/>
                <a:ea typeface="Lexend Light"/>
                <a:cs typeface="Lexend Light"/>
                <a:sym typeface="Lexend Light"/>
              </a:rPr>
              <a:t>Engage with comprehensive AirSim tutorials to understand advanced features and capabilities.</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Light"/>
                <a:ea typeface="Lexend Light"/>
                <a:cs typeface="Lexend Light"/>
                <a:sym typeface="Lexend Light"/>
              </a:rPr>
              <a:t>Developing and </a:t>
            </a:r>
            <a:r>
              <a:rPr lang="en" sz="1200">
                <a:solidFill>
                  <a:schemeClr val="dk1"/>
                </a:solidFill>
                <a:latin typeface="Lexend Light"/>
                <a:ea typeface="Lexend Light"/>
                <a:cs typeface="Lexend Light"/>
                <a:sym typeface="Lexend Light"/>
              </a:rPr>
              <a:t>testing</a:t>
            </a:r>
            <a:r>
              <a:rPr lang="en" sz="1200">
                <a:solidFill>
                  <a:schemeClr val="dk1"/>
                </a:solidFill>
                <a:latin typeface="Lexend Light"/>
                <a:ea typeface="Lexend Light"/>
                <a:cs typeface="Lexend Light"/>
                <a:sym typeface="Lexend Light"/>
              </a:rPr>
              <a:t> multiple </a:t>
            </a:r>
            <a:r>
              <a:rPr lang="en" sz="1200">
                <a:solidFill>
                  <a:schemeClr val="dk1"/>
                </a:solidFill>
                <a:latin typeface="Lexend Light"/>
                <a:ea typeface="Lexend Light"/>
                <a:cs typeface="Lexend Light"/>
                <a:sym typeface="Lexend Light"/>
              </a:rPr>
              <a:t>scenarios</a:t>
            </a:r>
            <a:r>
              <a:rPr lang="en" sz="1200">
                <a:solidFill>
                  <a:schemeClr val="dk1"/>
                </a:solidFill>
                <a:latin typeface="Lexend Light"/>
                <a:ea typeface="Lexend Light"/>
                <a:cs typeface="Lexend Light"/>
                <a:sym typeface="Lexend Light"/>
              </a:rPr>
              <a:t> by creating various disaster scenarios to test drone operations and coordination.</a:t>
            </a:r>
            <a:br>
              <a:rPr b="1" lang="en" sz="1200">
                <a:solidFill>
                  <a:schemeClr val="dk1"/>
                </a:solidFill>
                <a:latin typeface="Lexend"/>
                <a:ea typeface="Lexend"/>
                <a:cs typeface="Lexend"/>
                <a:sym typeface="Lexend"/>
              </a:rPr>
            </a:br>
            <a:endParaRPr b="1" sz="1200">
              <a:solidFill>
                <a:schemeClr val="dk1"/>
              </a:solidFill>
              <a:latin typeface="Lexend"/>
              <a:ea typeface="Lexend"/>
              <a:cs typeface="Lexend"/>
              <a:sym typeface="Lexend"/>
            </a:endParaRPr>
          </a:p>
        </p:txBody>
      </p:sp>
      <p:pic>
        <p:nvPicPr>
          <p:cNvPr descr="AirSim is a simulator for drones (and soon other vehicles) built on Unreal Engine. Its open source, cross platform and supports hardware-in-loop with popular platforms such as PixHawk for physically and visually realistic simulations. It is developed as Unreal plugin that can simply be dropped in to any environment you want. &#10;&#10;Our goal is to develop AirSim as a platform for AI research where we can experiment with deep learning, computer vision and reinforcement learning algorithms for autonomous vehicles. For this purpose, AirSim also exposes APIs so you can retrieve sensor data, ground truth and camera images from the simulator. The APIs can also be used to send control commands to the vehicle in platform independent way.&#10;&#10;http://github.com/Microsoft/AirSim" id="1990" name="Google Shape;1990;p47" title="AirSim Demo">
            <a:hlinkClick r:id="rId3"/>
          </p:cNvPr>
          <p:cNvPicPr preferRelativeResize="0"/>
          <p:nvPr/>
        </p:nvPicPr>
        <p:blipFill>
          <a:blip r:embed="rId4">
            <a:alphaModFix/>
          </a:blip>
          <a:stretch>
            <a:fillRect/>
          </a:stretch>
        </p:blipFill>
        <p:spPr>
          <a:xfrm>
            <a:off x="781950" y="1464000"/>
            <a:ext cx="3103500" cy="1745697"/>
          </a:xfrm>
          <a:prstGeom prst="rect">
            <a:avLst/>
          </a:prstGeom>
          <a:noFill/>
          <a:ln>
            <a:noFill/>
          </a:ln>
        </p:spPr>
      </p:pic>
      <p:sp>
        <p:nvSpPr>
          <p:cNvPr id="1991" name="Google Shape;1991;p47"/>
          <p:cNvSpPr txBox="1"/>
          <p:nvPr>
            <p:ph type="title"/>
          </p:nvPr>
        </p:nvSpPr>
        <p:spPr>
          <a:xfrm>
            <a:off x="1579100" y="491225"/>
            <a:ext cx="49662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a:t>AirSim</a:t>
            </a:r>
            <a:endParaRPr/>
          </a:p>
        </p:txBody>
      </p:sp>
      <p:sp>
        <p:nvSpPr>
          <p:cNvPr id="1992" name="Google Shape;1992;p47"/>
          <p:cNvSpPr txBox="1"/>
          <p:nvPr>
            <p:ph idx="1" type="body"/>
          </p:nvPr>
        </p:nvSpPr>
        <p:spPr>
          <a:xfrm>
            <a:off x="6850600" y="-39600"/>
            <a:ext cx="21834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Brenden Martins, Matthew Paternoster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0"/>
                                        </p:tgtEl>
                                        <p:attrNameLst>
                                          <p:attrName>style.visibility</p:attrName>
                                        </p:attrNameLst>
                                      </p:cBhvr>
                                      <p:to>
                                        <p:strVal val="visible"/>
                                      </p:to>
                                    </p:set>
                                    <p:animEffect filter="fade" transition="in">
                                      <p:cBhvr>
                                        <p:cTn dur="1000"/>
                                        <p:tgtEl>
                                          <p:spTgt spid="19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6" name="Shape 1996"/>
        <p:cNvGrpSpPr/>
        <p:nvPr/>
      </p:nvGrpSpPr>
      <p:grpSpPr>
        <a:xfrm>
          <a:off x="0" y="0"/>
          <a:ext cx="0" cy="0"/>
          <a:chOff x="0" y="0"/>
          <a:chExt cx="0" cy="0"/>
        </a:xfrm>
      </p:grpSpPr>
      <p:sp>
        <p:nvSpPr>
          <p:cNvPr id="1997" name="Google Shape;1997;p48"/>
          <p:cNvSpPr txBox="1"/>
          <p:nvPr>
            <p:ph type="title"/>
          </p:nvPr>
        </p:nvSpPr>
        <p:spPr>
          <a:xfrm>
            <a:off x="838925" y="586238"/>
            <a:ext cx="7334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600"/>
              <a:t>Potential Challenges with Airsim</a:t>
            </a:r>
            <a:endParaRPr sz="3600"/>
          </a:p>
        </p:txBody>
      </p:sp>
      <p:sp>
        <p:nvSpPr>
          <p:cNvPr id="1998" name="Google Shape;1998;p48"/>
          <p:cNvSpPr txBox="1"/>
          <p:nvPr>
            <p:ph idx="2" type="body"/>
          </p:nvPr>
        </p:nvSpPr>
        <p:spPr>
          <a:xfrm>
            <a:off x="167325" y="-39600"/>
            <a:ext cx="2411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Multiple Drones Coordination</a:t>
            </a:r>
            <a:endParaRPr/>
          </a:p>
        </p:txBody>
      </p:sp>
      <p:sp>
        <p:nvSpPr>
          <p:cNvPr id="1999" name="Google Shape;1999;p48"/>
          <p:cNvSpPr txBox="1"/>
          <p:nvPr>
            <p:ph idx="3" type="body"/>
          </p:nvPr>
        </p:nvSpPr>
        <p:spPr>
          <a:xfrm>
            <a:off x="2234025" y="-39575"/>
            <a:ext cx="3810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1100"/>
              <a:buFont typeface="Arial"/>
              <a:buNone/>
            </a:pPr>
            <a:r>
              <a:rPr lang="en">
                <a:solidFill>
                  <a:srgbClr val="4F4F4F"/>
                </a:solidFill>
                <a:latin typeface="Lexend"/>
                <a:ea typeface="Lexend"/>
                <a:cs typeface="Lexend"/>
                <a:sym typeface="Lexend"/>
              </a:rPr>
              <a:t>FAU CS &amp; CE   EGN 4950C</a:t>
            </a:r>
            <a:endParaRPr>
              <a:solidFill>
                <a:srgbClr val="4F4F4F"/>
              </a:solidFill>
              <a:latin typeface="Lexend"/>
              <a:ea typeface="Lexend"/>
              <a:cs typeface="Lexend"/>
              <a:sym typeface="Lexend"/>
            </a:endParaRPr>
          </a:p>
        </p:txBody>
      </p:sp>
      <p:sp>
        <p:nvSpPr>
          <p:cNvPr id="2000" name="Google Shape;2000;p48"/>
          <p:cNvSpPr/>
          <p:nvPr/>
        </p:nvSpPr>
        <p:spPr>
          <a:xfrm>
            <a:off x="632675" y="1485900"/>
            <a:ext cx="7747200" cy="3347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001" name="Google Shape;2001;p48"/>
          <p:cNvSpPr txBox="1"/>
          <p:nvPr/>
        </p:nvSpPr>
        <p:spPr>
          <a:xfrm>
            <a:off x="716250" y="1587675"/>
            <a:ext cx="7568400" cy="3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exend"/>
                <a:ea typeface="Lexend"/>
                <a:cs typeface="Lexend"/>
                <a:sym typeface="Lexend"/>
              </a:rPr>
              <a:t>Challenges:</a:t>
            </a:r>
            <a:endParaRPr b="1" sz="12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Potential difficulties in integrating AirSim with other subsystems like ROS and custom algorithms.</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Managing simulation performance when scaling up to multiple drones and detailed environments could strain hardware resources.</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Encountering bugs or stability issues within the simulation environment that could disrupt testing and development.</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100">
              <a:solidFill>
                <a:schemeClr val="dk1"/>
              </a:solidFill>
              <a:latin typeface="Lexend Light"/>
              <a:ea typeface="Lexend Light"/>
              <a:cs typeface="Lexend Light"/>
              <a:sym typeface="Lexend Light"/>
            </a:endParaRPr>
          </a:p>
        </p:txBody>
      </p:sp>
      <p:sp>
        <p:nvSpPr>
          <p:cNvPr id="2002" name="Google Shape;2002;p48"/>
          <p:cNvSpPr txBox="1"/>
          <p:nvPr>
            <p:ph idx="1" type="body"/>
          </p:nvPr>
        </p:nvSpPr>
        <p:spPr>
          <a:xfrm>
            <a:off x="6850600" y="-39600"/>
            <a:ext cx="21834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Matthew Paternoster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49"/>
          <p:cNvSpPr txBox="1"/>
          <p:nvPr>
            <p:ph type="title"/>
          </p:nvPr>
        </p:nvSpPr>
        <p:spPr>
          <a:xfrm>
            <a:off x="2415250" y="535338"/>
            <a:ext cx="49662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600"/>
              <a:t>Individual Plan </a:t>
            </a:r>
            <a:endParaRPr sz="3600"/>
          </a:p>
        </p:txBody>
      </p:sp>
      <p:sp>
        <p:nvSpPr>
          <p:cNvPr id="2008" name="Google Shape;2008;p49"/>
          <p:cNvSpPr txBox="1"/>
          <p:nvPr>
            <p:ph idx="2" type="body"/>
          </p:nvPr>
        </p:nvSpPr>
        <p:spPr>
          <a:xfrm>
            <a:off x="167325" y="-39600"/>
            <a:ext cx="185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Multiple Drones Coordination</a:t>
            </a:r>
            <a:endParaRPr/>
          </a:p>
        </p:txBody>
      </p:sp>
      <p:sp>
        <p:nvSpPr>
          <p:cNvPr id="2009" name="Google Shape;2009;p49"/>
          <p:cNvSpPr txBox="1"/>
          <p:nvPr>
            <p:ph idx="3" type="body"/>
          </p:nvPr>
        </p:nvSpPr>
        <p:spPr>
          <a:xfrm>
            <a:off x="2352300" y="-39600"/>
            <a:ext cx="3810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4F4F4F"/>
                </a:solidFill>
                <a:latin typeface="Lexend"/>
                <a:ea typeface="Lexend"/>
                <a:cs typeface="Lexend"/>
                <a:sym typeface="Lexend"/>
              </a:rPr>
              <a:t>FAU CS &amp; CE   EGN 4950C </a:t>
            </a:r>
            <a:endParaRPr/>
          </a:p>
        </p:txBody>
      </p:sp>
      <p:sp>
        <p:nvSpPr>
          <p:cNvPr id="2010" name="Google Shape;2010;p49"/>
          <p:cNvSpPr/>
          <p:nvPr/>
        </p:nvSpPr>
        <p:spPr>
          <a:xfrm>
            <a:off x="632675" y="1485900"/>
            <a:ext cx="7747200" cy="3347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011" name="Google Shape;2011;p49"/>
          <p:cNvSpPr txBox="1"/>
          <p:nvPr/>
        </p:nvSpPr>
        <p:spPr>
          <a:xfrm>
            <a:off x="716250" y="1587675"/>
            <a:ext cx="7568400" cy="3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Matthew Paternoster - User Interface Subsystem</a:t>
            </a:r>
            <a:endParaRPr sz="11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a:p>
            <a:pPr indent="-298450" lvl="0" marL="457200" rtl="0" algn="l">
              <a:spcBef>
                <a:spcPts val="0"/>
              </a:spcBef>
              <a:spcAft>
                <a:spcPts val="0"/>
              </a:spcAft>
              <a:buClr>
                <a:schemeClr val="dk1"/>
              </a:buClr>
              <a:buSzPts val="1100"/>
              <a:buFont typeface="Lexend"/>
              <a:buChar char="●"/>
            </a:pPr>
            <a:r>
              <a:rPr b="1" lang="en" sz="1100">
                <a:solidFill>
                  <a:schemeClr val="dk1"/>
                </a:solidFill>
                <a:latin typeface="Lexend"/>
                <a:ea typeface="Lexend"/>
                <a:cs typeface="Lexend"/>
                <a:sym typeface="Lexend"/>
              </a:rPr>
              <a:t>Objective:</a:t>
            </a:r>
            <a:endParaRPr b="1" sz="1100">
              <a:solidFill>
                <a:schemeClr val="dk1"/>
              </a:solidFill>
              <a:latin typeface="Lexend"/>
              <a:ea typeface="Lexend"/>
              <a:cs typeface="Lexend"/>
              <a:sym typeface="Lexend"/>
            </a:endParaRPr>
          </a:p>
          <a:p>
            <a:pPr indent="0" lvl="0" marL="457200" rtl="0" algn="l">
              <a:spcBef>
                <a:spcPts val="0"/>
              </a:spcBef>
              <a:spcAft>
                <a:spcPts val="0"/>
              </a:spcAft>
              <a:buNone/>
            </a:pPr>
            <a:r>
              <a:rPr lang="en" sz="1100">
                <a:solidFill>
                  <a:schemeClr val="dk1"/>
                </a:solidFill>
                <a:latin typeface="Lexend Light"/>
                <a:ea typeface="Lexend Light"/>
                <a:cs typeface="Lexend Light"/>
                <a:sym typeface="Lexend Light"/>
              </a:rPr>
              <a:t>Develop as intuitive, user-friendly mobile application for real-time monitoring and control of the drone fleet.</a:t>
            </a:r>
            <a:endParaRPr sz="1100">
              <a:solidFill>
                <a:schemeClr val="dk1"/>
              </a:solidFill>
              <a:latin typeface="Lexend Light"/>
              <a:ea typeface="Lexend Light"/>
              <a:cs typeface="Lexend Light"/>
              <a:sym typeface="Lexend Light"/>
            </a:endParaRPr>
          </a:p>
          <a:p>
            <a:pPr indent="-298450" lvl="0" marL="457200" rtl="0" algn="l">
              <a:spcBef>
                <a:spcPts val="0"/>
              </a:spcBef>
              <a:spcAft>
                <a:spcPts val="0"/>
              </a:spcAft>
              <a:buClr>
                <a:schemeClr val="dk1"/>
              </a:buClr>
              <a:buSzPts val="1100"/>
              <a:buFont typeface="Lexend"/>
              <a:buChar char="●"/>
            </a:pPr>
            <a:r>
              <a:rPr b="1" lang="en" sz="1100">
                <a:solidFill>
                  <a:schemeClr val="dk1"/>
                </a:solidFill>
                <a:latin typeface="Lexend"/>
                <a:ea typeface="Lexend"/>
                <a:cs typeface="Lexend"/>
                <a:sym typeface="Lexend"/>
              </a:rPr>
              <a:t>Develop Front-End Components:</a:t>
            </a:r>
            <a:endParaRPr b="1" sz="1100">
              <a:solidFill>
                <a:schemeClr val="dk1"/>
              </a:solidFill>
              <a:latin typeface="Lexend"/>
              <a:ea typeface="Lexend"/>
              <a:cs typeface="Lexend"/>
              <a:sym typeface="Lexend"/>
            </a:endParaRPr>
          </a:p>
          <a:p>
            <a:pPr indent="0" lvl="0" marL="457200" rtl="0" algn="l">
              <a:spcBef>
                <a:spcPts val="0"/>
              </a:spcBef>
              <a:spcAft>
                <a:spcPts val="0"/>
              </a:spcAft>
              <a:buNone/>
            </a:pPr>
            <a:r>
              <a:rPr lang="en" sz="1100">
                <a:solidFill>
                  <a:schemeClr val="dk1"/>
                </a:solidFill>
                <a:latin typeface="Lexend Light"/>
                <a:ea typeface="Lexend Light"/>
                <a:cs typeface="Lexend Light"/>
                <a:sym typeface="Lexend Light"/>
              </a:rPr>
              <a:t>Integrate real-time data feeds for target detection and drone status.</a:t>
            </a:r>
            <a:endParaRPr sz="1100">
              <a:solidFill>
                <a:schemeClr val="dk1"/>
              </a:solidFill>
              <a:latin typeface="Lexend Light"/>
              <a:ea typeface="Lexend Light"/>
              <a:cs typeface="Lexend Light"/>
              <a:sym typeface="Lexend Light"/>
            </a:endParaRPr>
          </a:p>
          <a:p>
            <a:pPr indent="-298450" lvl="0" marL="457200" rtl="0" algn="l">
              <a:spcBef>
                <a:spcPts val="0"/>
              </a:spcBef>
              <a:spcAft>
                <a:spcPts val="0"/>
              </a:spcAft>
              <a:buClr>
                <a:schemeClr val="dk1"/>
              </a:buClr>
              <a:buSzPts val="1100"/>
              <a:buFont typeface="Lexend"/>
              <a:buChar char="●"/>
            </a:pPr>
            <a:r>
              <a:rPr b="1" lang="en" sz="1100">
                <a:solidFill>
                  <a:schemeClr val="dk1"/>
                </a:solidFill>
                <a:latin typeface="Lexend"/>
                <a:ea typeface="Lexend"/>
                <a:cs typeface="Lexend"/>
                <a:sym typeface="Lexend"/>
              </a:rPr>
              <a:t>Integrate with Back-End Systems:</a:t>
            </a:r>
            <a:endParaRPr b="1" sz="1100">
              <a:solidFill>
                <a:schemeClr val="dk1"/>
              </a:solidFill>
              <a:latin typeface="Lexend"/>
              <a:ea typeface="Lexend"/>
              <a:cs typeface="Lexend"/>
              <a:sym typeface="Lexend"/>
            </a:endParaRPr>
          </a:p>
          <a:p>
            <a:pPr indent="0" lvl="0" marL="0" rtl="0" algn="l">
              <a:spcBef>
                <a:spcPts val="0"/>
              </a:spcBef>
              <a:spcAft>
                <a:spcPts val="0"/>
              </a:spcAft>
              <a:buNone/>
            </a:pPr>
            <a:r>
              <a:rPr b="1" lang="en" sz="1100">
                <a:solidFill>
                  <a:schemeClr val="dk1"/>
                </a:solidFill>
                <a:latin typeface="Lexend"/>
                <a:ea typeface="Lexend"/>
                <a:cs typeface="Lexend"/>
                <a:sym typeface="Lexend"/>
              </a:rPr>
              <a:t>	</a:t>
            </a:r>
            <a:r>
              <a:rPr lang="en" sz="1100">
                <a:solidFill>
                  <a:schemeClr val="dk1"/>
                </a:solidFill>
                <a:latin typeface="Lexend Light"/>
                <a:ea typeface="Lexend Light"/>
                <a:cs typeface="Lexend Light"/>
                <a:sym typeface="Lexend Light"/>
              </a:rPr>
              <a:t>Connect the app to data management and communication subsystems and ensure secure and efficient</a:t>
            </a:r>
            <a:endParaRPr sz="1100">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	data transmission.</a:t>
            </a:r>
            <a:endParaRPr sz="1100">
              <a:solidFill>
                <a:schemeClr val="dk1"/>
              </a:solidFill>
              <a:latin typeface="Lexend Light"/>
              <a:ea typeface="Lexend Light"/>
              <a:cs typeface="Lexend Light"/>
              <a:sym typeface="Lexend Light"/>
            </a:endParaRPr>
          </a:p>
          <a:p>
            <a:pPr indent="-298450" lvl="0" marL="457200" rtl="0" algn="l">
              <a:spcBef>
                <a:spcPts val="0"/>
              </a:spcBef>
              <a:spcAft>
                <a:spcPts val="0"/>
              </a:spcAft>
              <a:buClr>
                <a:schemeClr val="dk1"/>
              </a:buClr>
              <a:buSzPts val="1100"/>
              <a:buFont typeface="Lexend Light"/>
              <a:buChar char="●"/>
            </a:pPr>
            <a:r>
              <a:rPr b="1" lang="en" sz="1100">
                <a:solidFill>
                  <a:schemeClr val="dk1"/>
                </a:solidFill>
                <a:latin typeface="Lexend"/>
                <a:ea typeface="Lexend"/>
                <a:cs typeface="Lexend"/>
                <a:sym typeface="Lexend"/>
              </a:rPr>
              <a:t>Testing And Feedback:</a:t>
            </a:r>
            <a:endParaRPr b="1" sz="1100">
              <a:solidFill>
                <a:schemeClr val="dk1"/>
              </a:solidFill>
              <a:latin typeface="Lexend"/>
              <a:ea typeface="Lexend"/>
              <a:cs typeface="Lexend"/>
              <a:sym typeface="Lexend"/>
            </a:endParaRPr>
          </a:p>
          <a:p>
            <a:pPr indent="0" lvl="0" marL="457200" rtl="0" algn="l">
              <a:spcBef>
                <a:spcPts val="0"/>
              </a:spcBef>
              <a:spcAft>
                <a:spcPts val="0"/>
              </a:spcAft>
              <a:buNone/>
            </a:pPr>
            <a:r>
              <a:rPr lang="en" sz="1100">
                <a:solidFill>
                  <a:schemeClr val="dk1"/>
                </a:solidFill>
                <a:latin typeface="Lexend Light"/>
                <a:ea typeface="Lexend Light"/>
                <a:cs typeface="Lexend Light"/>
                <a:sym typeface="Lexend Light"/>
              </a:rPr>
              <a:t>Conduct usability testing and gather feedback and iterate on the design for improvements.</a:t>
            </a:r>
            <a:endParaRPr sz="1100">
              <a:solidFill>
                <a:schemeClr val="dk1"/>
              </a:solidFill>
              <a:latin typeface="Lexend Light"/>
              <a:ea typeface="Lexend Light"/>
              <a:cs typeface="Lexend Light"/>
              <a:sym typeface="Lexend Light"/>
            </a:endParaRPr>
          </a:p>
        </p:txBody>
      </p:sp>
      <p:sp>
        <p:nvSpPr>
          <p:cNvPr id="2012" name="Google Shape;2012;p49"/>
          <p:cNvSpPr txBox="1"/>
          <p:nvPr>
            <p:ph idx="1" type="body"/>
          </p:nvPr>
        </p:nvSpPr>
        <p:spPr>
          <a:xfrm>
            <a:off x="6850600" y="-39600"/>
            <a:ext cx="21834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Matthew Paternoster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50"/>
          <p:cNvSpPr txBox="1"/>
          <p:nvPr>
            <p:ph type="title"/>
          </p:nvPr>
        </p:nvSpPr>
        <p:spPr>
          <a:xfrm>
            <a:off x="1579100" y="491225"/>
            <a:ext cx="5567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Progression</a:t>
            </a:r>
            <a:endParaRPr/>
          </a:p>
        </p:txBody>
      </p:sp>
      <p:sp>
        <p:nvSpPr>
          <p:cNvPr id="2018" name="Google Shape;2018;p50"/>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Brenden Martins</a:t>
            </a:r>
            <a:endParaRPr/>
          </a:p>
        </p:txBody>
      </p:sp>
      <p:sp>
        <p:nvSpPr>
          <p:cNvPr id="2019" name="Google Shape;2019;p50"/>
          <p:cNvSpPr txBox="1"/>
          <p:nvPr>
            <p:ph idx="2" type="body"/>
          </p:nvPr>
        </p:nvSpPr>
        <p:spPr>
          <a:xfrm>
            <a:off x="159950" y="-39600"/>
            <a:ext cx="18354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4F4F4F"/>
                </a:solidFill>
              </a:rPr>
              <a:t>Multiple Drones Coordination</a:t>
            </a:r>
            <a:endParaRPr/>
          </a:p>
        </p:txBody>
      </p:sp>
      <p:sp>
        <p:nvSpPr>
          <p:cNvPr id="2020" name="Google Shape;2020;p50"/>
          <p:cNvSpPr txBox="1"/>
          <p:nvPr>
            <p:ph idx="3" type="body"/>
          </p:nvPr>
        </p:nvSpPr>
        <p:spPr>
          <a:xfrm>
            <a:off x="2076025" y="-39600"/>
            <a:ext cx="3810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4F4F4F"/>
                </a:solidFill>
                <a:latin typeface="Lexend"/>
                <a:ea typeface="Lexend"/>
                <a:cs typeface="Lexend"/>
                <a:sym typeface="Lexend"/>
              </a:rPr>
              <a:t>FAU CS &amp; CE   EGN 4950C </a:t>
            </a:r>
            <a:endParaRPr/>
          </a:p>
        </p:txBody>
      </p:sp>
      <p:sp>
        <p:nvSpPr>
          <p:cNvPr id="2021" name="Google Shape;2021;p50"/>
          <p:cNvSpPr/>
          <p:nvPr/>
        </p:nvSpPr>
        <p:spPr>
          <a:xfrm>
            <a:off x="632675" y="1485900"/>
            <a:ext cx="4333500" cy="3347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022" name="Google Shape;2022;p50"/>
          <p:cNvSpPr txBox="1"/>
          <p:nvPr/>
        </p:nvSpPr>
        <p:spPr>
          <a:xfrm>
            <a:off x="908975" y="1721900"/>
            <a:ext cx="3746700" cy="29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2023" name="Google Shape;2023;p50"/>
          <p:cNvSpPr txBox="1"/>
          <p:nvPr/>
        </p:nvSpPr>
        <p:spPr>
          <a:xfrm>
            <a:off x="790750" y="1640600"/>
            <a:ext cx="4012800" cy="30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exend"/>
                <a:ea typeface="Lexend"/>
                <a:cs typeface="Lexend"/>
                <a:sym typeface="Lexend"/>
              </a:rPr>
              <a:t>Microsoft AirSim</a:t>
            </a:r>
            <a:br>
              <a:rPr b="1" lang="en" sz="1200">
                <a:solidFill>
                  <a:schemeClr val="dk1"/>
                </a:solidFill>
                <a:latin typeface="Lexend"/>
                <a:ea typeface="Lexend"/>
                <a:cs typeface="Lexend"/>
                <a:sym typeface="Lexend"/>
              </a:rPr>
            </a:br>
            <a:endParaRPr b="1"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Installing and familiarizing with AirSim</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Watching videos and tutorials</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Reading through the AirSim Github</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rPr b="1" lang="en" sz="1200">
                <a:solidFill>
                  <a:schemeClr val="dk1"/>
                </a:solidFill>
                <a:latin typeface="Lexend"/>
                <a:ea typeface="Lexend"/>
                <a:cs typeface="Lexend"/>
                <a:sym typeface="Lexend"/>
              </a:rPr>
              <a:t>Microsoft Teams</a:t>
            </a:r>
            <a:endParaRPr b="1" sz="1200">
              <a:solidFill>
                <a:schemeClr val="dk1"/>
              </a:solidFill>
              <a:latin typeface="Lexend"/>
              <a:ea typeface="Lexend"/>
              <a:cs typeface="Lexend"/>
              <a:sym typeface="Lexend"/>
            </a:endParaRPr>
          </a:p>
          <a:p>
            <a:pPr indent="0" lvl="0" marL="0" rtl="0" algn="l">
              <a:spcBef>
                <a:spcPts val="0"/>
              </a:spcBef>
              <a:spcAft>
                <a:spcPts val="0"/>
              </a:spcAft>
              <a:buNone/>
            </a:pPr>
            <a:r>
              <a:t/>
            </a:r>
            <a:endParaRPr b="1"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Updating tasks on the project planner board</a:t>
            </a:r>
            <a:endParaRPr sz="1200">
              <a:solidFill>
                <a:schemeClr val="dk1"/>
              </a:solidFill>
              <a:latin typeface="Lexend Light"/>
              <a:ea typeface="Lexend Light"/>
              <a:cs typeface="Lexend Light"/>
              <a:sym typeface="Lexend Light"/>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Creating posts with information frequently</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rPr b="1" lang="en" sz="1200">
                <a:solidFill>
                  <a:schemeClr val="dk1"/>
                </a:solidFill>
                <a:latin typeface="Lexend"/>
                <a:ea typeface="Lexend"/>
                <a:cs typeface="Lexend"/>
                <a:sym typeface="Lexend"/>
              </a:rPr>
              <a:t>Project Proposal Draft</a:t>
            </a:r>
            <a:endParaRPr b="1" sz="1200">
              <a:solidFill>
                <a:schemeClr val="dk1"/>
              </a:solidFill>
              <a:latin typeface="Lexend"/>
              <a:ea typeface="Lexend"/>
              <a:cs typeface="Lexend"/>
              <a:sym typeface="Lexend"/>
            </a:endParaRPr>
          </a:p>
          <a:p>
            <a:pPr indent="0" lvl="0" marL="0" rtl="0" algn="l">
              <a:spcBef>
                <a:spcPts val="0"/>
              </a:spcBef>
              <a:spcAft>
                <a:spcPts val="0"/>
              </a:spcAft>
              <a:buNone/>
            </a:pPr>
            <a:r>
              <a:t/>
            </a:r>
            <a:endParaRPr b="1"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Light"/>
              <a:buChar char="●"/>
            </a:pPr>
            <a:r>
              <a:rPr lang="en" sz="1200">
                <a:solidFill>
                  <a:schemeClr val="dk1"/>
                </a:solidFill>
                <a:latin typeface="Lexend Light"/>
                <a:ea typeface="Lexend Light"/>
                <a:cs typeface="Lexend Light"/>
                <a:sym typeface="Lexend Light"/>
              </a:rPr>
              <a:t>Collaborating on Google Docs</a:t>
            </a:r>
            <a:endParaRPr sz="1200">
              <a:solidFill>
                <a:schemeClr val="dk1"/>
              </a:solidFill>
              <a:latin typeface="Lexend Light"/>
              <a:ea typeface="Lexend Light"/>
              <a:cs typeface="Lexend Light"/>
              <a:sym typeface="Lexend Light"/>
            </a:endParaRPr>
          </a:p>
        </p:txBody>
      </p:sp>
      <p:pic>
        <p:nvPicPr>
          <p:cNvPr id="2024" name="Google Shape;2024;p50"/>
          <p:cNvPicPr preferRelativeResize="0"/>
          <p:nvPr/>
        </p:nvPicPr>
        <p:blipFill>
          <a:blip r:embed="rId3">
            <a:alphaModFix/>
          </a:blip>
          <a:stretch>
            <a:fillRect/>
          </a:stretch>
        </p:blipFill>
        <p:spPr>
          <a:xfrm>
            <a:off x="5217450" y="1921425"/>
            <a:ext cx="3671674" cy="232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51"/>
          <p:cNvSpPr txBox="1"/>
          <p:nvPr>
            <p:ph type="title"/>
          </p:nvPr>
        </p:nvSpPr>
        <p:spPr>
          <a:xfrm>
            <a:off x="2162925" y="469050"/>
            <a:ext cx="49662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Individual Plan</a:t>
            </a:r>
            <a:endParaRPr/>
          </a:p>
        </p:txBody>
      </p:sp>
      <p:sp>
        <p:nvSpPr>
          <p:cNvPr id="2030" name="Google Shape;2030;p51"/>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Brenden Martins</a:t>
            </a:r>
            <a:endParaRPr/>
          </a:p>
        </p:txBody>
      </p:sp>
      <p:sp>
        <p:nvSpPr>
          <p:cNvPr id="2031" name="Google Shape;2031;p51"/>
          <p:cNvSpPr txBox="1"/>
          <p:nvPr>
            <p:ph idx="2" type="body"/>
          </p:nvPr>
        </p:nvSpPr>
        <p:spPr>
          <a:xfrm>
            <a:off x="167325" y="-39600"/>
            <a:ext cx="1926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1100"/>
              <a:buFont typeface="Arial"/>
              <a:buNone/>
            </a:pPr>
            <a:r>
              <a:rPr lang="en">
                <a:solidFill>
                  <a:srgbClr val="4F4F4F"/>
                </a:solidFill>
              </a:rPr>
              <a:t>Multiple Drones Coordination</a:t>
            </a:r>
            <a:endParaRPr>
              <a:solidFill>
                <a:srgbClr val="4F4F4F"/>
              </a:solidFill>
            </a:endParaRPr>
          </a:p>
        </p:txBody>
      </p:sp>
      <p:sp>
        <p:nvSpPr>
          <p:cNvPr id="2032" name="Google Shape;2032;p51"/>
          <p:cNvSpPr txBox="1"/>
          <p:nvPr>
            <p:ph idx="3" type="body"/>
          </p:nvPr>
        </p:nvSpPr>
        <p:spPr>
          <a:xfrm>
            <a:off x="2093650" y="-39600"/>
            <a:ext cx="3810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4F4F4F"/>
                </a:solidFill>
                <a:latin typeface="Lexend"/>
                <a:ea typeface="Lexend"/>
                <a:cs typeface="Lexend"/>
                <a:sym typeface="Lexend"/>
              </a:rPr>
              <a:t>FAU CS &amp; CE   EGN 4950C</a:t>
            </a:r>
            <a:endParaRPr/>
          </a:p>
        </p:txBody>
      </p:sp>
      <p:sp>
        <p:nvSpPr>
          <p:cNvPr id="2033" name="Google Shape;2033;p51"/>
          <p:cNvSpPr txBox="1"/>
          <p:nvPr/>
        </p:nvSpPr>
        <p:spPr>
          <a:xfrm>
            <a:off x="450800" y="1448450"/>
            <a:ext cx="8380500" cy="31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2034" name="Google Shape;2034;p51"/>
          <p:cNvSpPr/>
          <p:nvPr/>
        </p:nvSpPr>
        <p:spPr>
          <a:xfrm>
            <a:off x="698400" y="1519500"/>
            <a:ext cx="7747200" cy="3347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035" name="Google Shape;2035;p51"/>
          <p:cNvSpPr txBox="1"/>
          <p:nvPr/>
        </p:nvSpPr>
        <p:spPr>
          <a:xfrm>
            <a:off x="783350" y="1640600"/>
            <a:ext cx="7589700" cy="3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Lexend"/>
                <a:ea typeface="Lexend"/>
                <a:cs typeface="Lexend"/>
                <a:sym typeface="Lexend"/>
              </a:rPr>
              <a:t>Brenden Martins - Simulation Management Subsystem</a:t>
            </a:r>
            <a:endParaRPr sz="1100">
              <a:solidFill>
                <a:schemeClr val="dk1"/>
              </a:solidFill>
              <a:latin typeface="Lexend"/>
              <a:ea typeface="Lexend"/>
              <a:cs typeface="Lexend"/>
              <a:sym typeface="Lexend"/>
            </a:endParaRPr>
          </a:p>
          <a:p>
            <a:pPr indent="457200" lvl="0" marL="0" rtl="0" algn="l">
              <a:spcBef>
                <a:spcPts val="0"/>
              </a:spcBef>
              <a:spcAft>
                <a:spcPts val="0"/>
              </a:spcAft>
              <a:buNone/>
            </a:pPr>
            <a:r>
              <a:t/>
            </a:r>
            <a:endParaRPr sz="1100">
              <a:solidFill>
                <a:schemeClr val="dk1"/>
              </a:solidFill>
              <a:latin typeface="Lexend"/>
              <a:ea typeface="Lexend"/>
              <a:cs typeface="Lexend"/>
              <a:sym typeface="Lexend"/>
            </a:endParaRPr>
          </a:p>
          <a:p>
            <a:pPr indent="457200" lvl="0" marL="0" rtl="0" algn="l">
              <a:spcBef>
                <a:spcPts val="0"/>
              </a:spcBef>
              <a:spcAft>
                <a:spcPts val="0"/>
              </a:spcAft>
              <a:buNone/>
            </a:pPr>
            <a:r>
              <a:rPr b="1" lang="en" sz="1100">
                <a:solidFill>
                  <a:schemeClr val="dk1"/>
                </a:solidFill>
                <a:latin typeface="Lexend"/>
                <a:ea typeface="Lexend"/>
                <a:cs typeface="Lexend"/>
                <a:sym typeface="Lexend"/>
              </a:rPr>
              <a:t>Responsibilities</a:t>
            </a:r>
            <a:br>
              <a:rPr lang="en" sz="1100">
                <a:solidFill>
                  <a:schemeClr val="dk1"/>
                </a:solidFill>
                <a:latin typeface="Lexend"/>
                <a:ea typeface="Lexend"/>
                <a:cs typeface="Lexend"/>
                <a:sym typeface="Lexend"/>
              </a:rPr>
            </a:br>
            <a:endParaRPr sz="1100">
              <a:solidFill>
                <a:schemeClr val="dk1"/>
              </a:solidFill>
              <a:latin typeface="Lexend"/>
              <a:ea typeface="Lexend"/>
              <a:cs typeface="Lexend"/>
              <a:sym typeface="Lexend"/>
            </a:endParaRPr>
          </a:p>
          <a:p>
            <a:pPr indent="-298450" lvl="0" marL="4572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Configure and optimize the AirSim simulation environment.</a:t>
            </a:r>
            <a:endParaRPr sz="1100">
              <a:solidFill>
                <a:schemeClr val="dk1"/>
              </a:solidFill>
              <a:latin typeface="Lexend"/>
              <a:ea typeface="Lexend"/>
              <a:cs typeface="Lexend"/>
              <a:sym typeface="Lexend"/>
            </a:endParaRPr>
          </a:p>
          <a:p>
            <a:pPr indent="-298450" lvl="0" marL="4572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Design and test realistic 3D terrains, weather conditions, and obstacles.</a:t>
            </a:r>
            <a:endParaRPr sz="1100">
              <a:solidFill>
                <a:schemeClr val="dk1"/>
              </a:solidFill>
              <a:latin typeface="Lexend"/>
              <a:ea typeface="Lexend"/>
              <a:cs typeface="Lexend"/>
              <a:sym typeface="Lexend"/>
            </a:endParaRPr>
          </a:p>
          <a:p>
            <a:pPr indent="-298450" lvl="0" marL="4572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Ensure integration with multi-drone algorithms for seamless operation.</a:t>
            </a:r>
            <a:endParaRPr sz="1100">
              <a:solidFill>
                <a:schemeClr val="dk1"/>
              </a:solidFill>
              <a:latin typeface="Lexend"/>
              <a:ea typeface="Lexend"/>
              <a:cs typeface="Lexend"/>
              <a:sym typeface="Lexend"/>
            </a:endParaRPr>
          </a:p>
          <a:p>
            <a:pPr indent="0" lvl="0" marL="0" rtl="0" algn="l">
              <a:spcBef>
                <a:spcPts val="0"/>
              </a:spcBef>
              <a:spcAft>
                <a:spcPts val="0"/>
              </a:spcAft>
              <a:buNone/>
            </a:pPr>
            <a:r>
              <a:t/>
            </a:r>
            <a:endParaRPr sz="1100">
              <a:solidFill>
                <a:schemeClr val="dk1"/>
              </a:solidFill>
              <a:latin typeface="Lexend"/>
              <a:ea typeface="Lexend"/>
              <a:cs typeface="Lexend"/>
              <a:sym typeface="Lexend"/>
            </a:endParaRPr>
          </a:p>
          <a:p>
            <a:pPr indent="0" lvl="0" marL="0" rtl="0" algn="l">
              <a:spcBef>
                <a:spcPts val="0"/>
              </a:spcBef>
              <a:spcAft>
                <a:spcPts val="0"/>
              </a:spcAft>
              <a:buNone/>
            </a:pPr>
            <a:r>
              <a:rPr lang="en" sz="1100">
                <a:solidFill>
                  <a:schemeClr val="dk1"/>
                </a:solidFill>
                <a:latin typeface="Lexend"/>
                <a:ea typeface="Lexend"/>
                <a:cs typeface="Lexend"/>
                <a:sym typeface="Lexend"/>
              </a:rPr>
              <a:t>	</a:t>
            </a:r>
            <a:r>
              <a:rPr b="1" lang="en" sz="1100">
                <a:solidFill>
                  <a:schemeClr val="dk1"/>
                </a:solidFill>
                <a:latin typeface="Lexend"/>
                <a:ea typeface="Lexend"/>
                <a:cs typeface="Lexend"/>
                <a:sym typeface="Lexend"/>
              </a:rPr>
              <a:t>Milestones</a:t>
            </a:r>
            <a:endParaRPr b="1" sz="1100">
              <a:solidFill>
                <a:schemeClr val="dk1"/>
              </a:solidFill>
              <a:latin typeface="Lexend"/>
              <a:ea typeface="Lexend"/>
              <a:cs typeface="Lexend"/>
              <a:sym typeface="Lexend"/>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Install and configure AirSim; familiarize with API.</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Develop and test terrains (urban, forest, disaster scenarios).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Integrate collision avoidance algorithms and run initial tests.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Finalize and validate simulation results with all subsystems.</a:t>
            </a:r>
            <a:endParaRPr sz="1100">
              <a:solidFill>
                <a:schemeClr val="dk1"/>
              </a:solidFill>
              <a:latin typeface="Lexend"/>
              <a:ea typeface="Lexend"/>
              <a:cs typeface="Lexend"/>
              <a:sym typeface="Lexend"/>
            </a:endParaRPr>
          </a:p>
          <a:p>
            <a:pPr indent="0" lvl="0" marL="0" rtl="0" algn="l">
              <a:spcBef>
                <a:spcPts val="1200"/>
              </a:spcBef>
              <a:spcAft>
                <a:spcPts val="0"/>
              </a:spcAft>
              <a:buNone/>
            </a:pPr>
            <a:r>
              <a:t/>
            </a:r>
            <a:endParaRPr sz="1100">
              <a:solidFill>
                <a:schemeClr val="dk1"/>
              </a:solidFill>
              <a:latin typeface="Lexend"/>
              <a:ea typeface="Lexend"/>
              <a:cs typeface="Lexend"/>
              <a:sym typeface="Lexend"/>
            </a:endParaRPr>
          </a:p>
          <a:p>
            <a:pPr indent="0" lvl="0" marL="0" rtl="0" algn="l">
              <a:spcBef>
                <a:spcPts val="0"/>
              </a:spcBef>
              <a:spcAft>
                <a:spcPts val="0"/>
              </a:spcAft>
              <a:buNone/>
            </a:pPr>
            <a:r>
              <a:t/>
            </a:r>
            <a:endParaRPr sz="1100">
              <a:solidFill>
                <a:schemeClr val="dk1"/>
              </a:solidFill>
              <a:latin typeface="Lexend"/>
              <a:ea typeface="Lexend"/>
              <a:cs typeface="Lexend"/>
              <a:sym typeface="Lexend"/>
            </a:endParaRPr>
          </a:p>
          <a:p>
            <a:pPr indent="0" lvl="0" marL="0" rtl="0" algn="l">
              <a:spcBef>
                <a:spcPts val="0"/>
              </a:spcBef>
              <a:spcAft>
                <a:spcPts val="0"/>
              </a:spcAft>
              <a:buNone/>
            </a:pPr>
            <a:r>
              <a:t/>
            </a:r>
            <a:endParaRPr sz="1100">
              <a:solidFill>
                <a:schemeClr val="dk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52"/>
          <p:cNvSpPr txBox="1"/>
          <p:nvPr>
            <p:ph type="title"/>
          </p:nvPr>
        </p:nvSpPr>
        <p:spPr>
          <a:xfrm>
            <a:off x="2162925" y="469050"/>
            <a:ext cx="49662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Individual Plan</a:t>
            </a:r>
            <a:endParaRPr/>
          </a:p>
        </p:txBody>
      </p:sp>
      <p:sp>
        <p:nvSpPr>
          <p:cNvPr id="2041" name="Google Shape;2041;p52"/>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Tutku Gizem Guder</a:t>
            </a:r>
            <a:endParaRPr/>
          </a:p>
        </p:txBody>
      </p:sp>
      <p:sp>
        <p:nvSpPr>
          <p:cNvPr id="2042" name="Google Shape;2042;p52"/>
          <p:cNvSpPr txBox="1"/>
          <p:nvPr>
            <p:ph idx="2" type="body"/>
          </p:nvPr>
        </p:nvSpPr>
        <p:spPr>
          <a:xfrm>
            <a:off x="167325" y="-39600"/>
            <a:ext cx="1926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Clr>
                <a:schemeClr val="dk1"/>
              </a:buClr>
              <a:buSzPts val="1100"/>
              <a:buFont typeface="Arial"/>
              <a:buNone/>
            </a:pPr>
            <a:r>
              <a:rPr lang="en">
                <a:solidFill>
                  <a:srgbClr val="4F4F4F"/>
                </a:solidFill>
              </a:rPr>
              <a:t>Multiple Drones Coordination</a:t>
            </a:r>
            <a:endParaRPr>
              <a:solidFill>
                <a:srgbClr val="4F4F4F"/>
              </a:solidFill>
            </a:endParaRPr>
          </a:p>
        </p:txBody>
      </p:sp>
      <p:sp>
        <p:nvSpPr>
          <p:cNvPr id="2043" name="Google Shape;2043;p52"/>
          <p:cNvSpPr txBox="1"/>
          <p:nvPr>
            <p:ph idx="3" type="body"/>
          </p:nvPr>
        </p:nvSpPr>
        <p:spPr>
          <a:xfrm>
            <a:off x="2093650" y="-39600"/>
            <a:ext cx="3810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4F4F4F"/>
                </a:solidFill>
                <a:latin typeface="Lexend"/>
                <a:ea typeface="Lexend"/>
                <a:cs typeface="Lexend"/>
                <a:sym typeface="Lexend"/>
              </a:rPr>
              <a:t>FAU CS &amp; CE   EGN 4950C</a:t>
            </a:r>
            <a:endParaRPr/>
          </a:p>
        </p:txBody>
      </p:sp>
      <p:sp>
        <p:nvSpPr>
          <p:cNvPr id="2044" name="Google Shape;2044;p52"/>
          <p:cNvSpPr txBox="1"/>
          <p:nvPr/>
        </p:nvSpPr>
        <p:spPr>
          <a:xfrm>
            <a:off x="450800" y="1448450"/>
            <a:ext cx="8380500" cy="31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2045" name="Google Shape;2045;p52"/>
          <p:cNvSpPr/>
          <p:nvPr/>
        </p:nvSpPr>
        <p:spPr>
          <a:xfrm>
            <a:off x="698400" y="1519500"/>
            <a:ext cx="7747200" cy="3347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046" name="Google Shape;2046;p52"/>
          <p:cNvSpPr txBox="1"/>
          <p:nvPr/>
        </p:nvSpPr>
        <p:spPr>
          <a:xfrm>
            <a:off x="783350" y="1640600"/>
            <a:ext cx="7589700" cy="3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Lexend"/>
                <a:ea typeface="Lexend"/>
                <a:cs typeface="Lexend"/>
                <a:sym typeface="Lexend"/>
              </a:rPr>
              <a:t>Tutku Gizem Guder - Target Detection Subsystem</a:t>
            </a:r>
            <a:endParaRPr sz="1100">
              <a:solidFill>
                <a:schemeClr val="dk1"/>
              </a:solidFill>
              <a:latin typeface="Lexend"/>
              <a:ea typeface="Lexend"/>
              <a:cs typeface="Lexend"/>
              <a:sym typeface="Lexend"/>
            </a:endParaRPr>
          </a:p>
          <a:p>
            <a:pPr indent="457200" lvl="0" marL="0" rtl="0" algn="l">
              <a:spcBef>
                <a:spcPts val="0"/>
              </a:spcBef>
              <a:spcAft>
                <a:spcPts val="0"/>
              </a:spcAft>
              <a:buNone/>
            </a:pPr>
            <a:r>
              <a:t/>
            </a:r>
            <a:endParaRPr sz="1100">
              <a:solidFill>
                <a:schemeClr val="dk1"/>
              </a:solidFill>
              <a:latin typeface="Lexend"/>
              <a:ea typeface="Lexend"/>
              <a:cs typeface="Lexend"/>
              <a:sym typeface="Lexend"/>
            </a:endParaRPr>
          </a:p>
          <a:p>
            <a:pPr indent="457200" lvl="0" marL="0" rtl="0" algn="l">
              <a:spcBef>
                <a:spcPts val="0"/>
              </a:spcBef>
              <a:spcAft>
                <a:spcPts val="0"/>
              </a:spcAft>
              <a:buNone/>
            </a:pPr>
            <a:r>
              <a:rPr b="1" lang="en" sz="1100">
                <a:solidFill>
                  <a:schemeClr val="dk1"/>
                </a:solidFill>
                <a:latin typeface="Lexend"/>
                <a:ea typeface="Lexend"/>
                <a:cs typeface="Lexend"/>
                <a:sym typeface="Lexend"/>
              </a:rPr>
              <a:t>Responsibilities</a:t>
            </a:r>
            <a:br>
              <a:rPr lang="en" sz="1100">
                <a:solidFill>
                  <a:schemeClr val="dk1"/>
                </a:solidFill>
                <a:latin typeface="Lexend"/>
                <a:ea typeface="Lexend"/>
                <a:cs typeface="Lexend"/>
                <a:sym typeface="Lexend"/>
              </a:rPr>
            </a:br>
            <a:endParaRPr sz="1100">
              <a:solidFill>
                <a:schemeClr val="dk1"/>
              </a:solidFill>
              <a:latin typeface="Lexend"/>
              <a:ea typeface="Lexend"/>
              <a:cs typeface="Lexend"/>
              <a:sym typeface="Lexend"/>
            </a:endParaRPr>
          </a:p>
          <a:p>
            <a:pPr indent="-298450" lvl="0" marL="4572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Integrate object detection and tracking algorithms to ensure effective identification of individuals or hazards.</a:t>
            </a:r>
            <a:endParaRPr sz="1100">
              <a:solidFill>
                <a:schemeClr val="dk1"/>
              </a:solidFill>
              <a:latin typeface="Lexend"/>
              <a:ea typeface="Lexend"/>
              <a:cs typeface="Lexend"/>
              <a:sym typeface="Lexend"/>
            </a:endParaRPr>
          </a:p>
          <a:p>
            <a:pPr indent="-298450" lvl="0" marL="4572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Set up Microsoft AirSim to simulate realistic disaster scenarios.</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Select suitable algorithms (YOLOv5) for object detection and SORT for tracking.</a:t>
            </a:r>
            <a:endParaRPr sz="1100">
              <a:solidFill>
                <a:schemeClr val="dk1"/>
              </a:solidFill>
              <a:latin typeface="Lexend"/>
              <a:ea typeface="Lexend"/>
              <a:cs typeface="Lexend"/>
              <a:sym typeface="Lexend"/>
            </a:endParaRPr>
          </a:p>
          <a:p>
            <a:pPr indent="0" lvl="0" marL="0" rtl="0" algn="l">
              <a:spcBef>
                <a:spcPts val="1300"/>
              </a:spcBef>
              <a:spcAft>
                <a:spcPts val="0"/>
              </a:spcAft>
              <a:buNone/>
            </a:pPr>
            <a:r>
              <a:rPr lang="en" sz="1100">
                <a:solidFill>
                  <a:schemeClr val="dk1"/>
                </a:solidFill>
                <a:latin typeface="Lexend"/>
                <a:ea typeface="Lexend"/>
                <a:cs typeface="Lexend"/>
                <a:sym typeface="Lexend"/>
              </a:rPr>
              <a:t>	</a:t>
            </a:r>
            <a:r>
              <a:rPr b="1" lang="en" sz="1100">
                <a:solidFill>
                  <a:schemeClr val="dk1"/>
                </a:solidFill>
                <a:latin typeface="Lexend"/>
                <a:ea typeface="Lexend"/>
                <a:cs typeface="Lexend"/>
                <a:sym typeface="Lexend"/>
              </a:rPr>
              <a:t>Milestones</a:t>
            </a:r>
            <a:endParaRPr b="1" sz="1100">
              <a:solidFill>
                <a:schemeClr val="dk1"/>
              </a:solidFill>
              <a:latin typeface="Lexend"/>
              <a:ea typeface="Lexend"/>
              <a:cs typeface="Lexend"/>
              <a:sym typeface="Lexend"/>
            </a:endParaRPr>
          </a:p>
          <a:p>
            <a:pPr indent="-298450" lvl="0" marL="457200" rtl="0" algn="l">
              <a:lnSpc>
                <a:spcPct val="115000"/>
              </a:lnSpc>
              <a:spcBef>
                <a:spcPts val="1200"/>
              </a:spcBef>
              <a:spcAft>
                <a:spcPts val="0"/>
              </a:spcAft>
              <a:buClr>
                <a:schemeClr val="dk1"/>
              </a:buClr>
              <a:buSzPts val="1100"/>
              <a:buFont typeface="Lexend"/>
              <a:buChar char="●"/>
            </a:pPr>
            <a:r>
              <a:rPr lang="en" sz="1100">
                <a:solidFill>
                  <a:schemeClr val="dk1"/>
                </a:solidFill>
                <a:latin typeface="Lexend"/>
                <a:ea typeface="Lexend"/>
                <a:cs typeface="Lexend"/>
                <a:sym typeface="Lexend"/>
              </a:rPr>
              <a:t>Install and Configure Airsim using Unreal Engine</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Research Models and Algorithms</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Simulate the Process</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Fine-tune the Model</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Add Complex Scenario</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Testing</a:t>
            </a:r>
            <a:endParaRPr sz="1100">
              <a:solidFill>
                <a:schemeClr val="dk1"/>
              </a:solidFill>
              <a:latin typeface="Lexend"/>
              <a:ea typeface="Lexend"/>
              <a:cs typeface="Lexend"/>
              <a:sym typeface="Lexend"/>
            </a:endParaRPr>
          </a:p>
          <a:p>
            <a:pPr indent="0" lvl="0" marL="0" rtl="0" algn="l">
              <a:spcBef>
                <a:spcPts val="1200"/>
              </a:spcBef>
              <a:spcAft>
                <a:spcPts val="0"/>
              </a:spcAft>
              <a:buNone/>
            </a:pPr>
            <a:r>
              <a:t/>
            </a:r>
            <a:endParaRPr sz="1100">
              <a:solidFill>
                <a:schemeClr val="dk1"/>
              </a:solidFill>
              <a:latin typeface="Lexend"/>
              <a:ea typeface="Lexend"/>
              <a:cs typeface="Lexend"/>
              <a:sym typeface="Lexend"/>
            </a:endParaRPr>
          </a:p>
          <a:p>
            <a:pPr indent="0" lvl="0" marL="0" rtl="0" algn="l">
              <a:spcBef>
                <a:spcPts val="0"/>
              </a:spcBef>
              <a:spcAft>
                <a:spcPts val="0"/>
              </a:spcAft>
              <a:buNone/>
            </a:pPr>
            <a:r>
              <a:t/>
            </a:r>
            <a:endParaRPr sz="1100">
              <a:solidFill>
                <a:schemeClr val="dk1"/>
              </a:solidFill>
              <a:latin typeface="Lexend"/>
              <a:ea typeface="Lexend"/>
              <a:cs typeface="Lexend"/>
              <a:sym typeface="Lexend"/>
            </a:endParaRPr>
          </a:p>
          <a:p>
            <a:pPr indent="0" lvl="0" marL="0" rtl="0" algn="l">
              <a:spcBef>
                <a:spcPts val="0"/>
              </a:spcBef>
              <a:spcAft>
                <a:spcPts val="0"/>
              </a:spcAft>
              <a:buNone/>
            </a:pPr>
            <a:r>
              <a:t/>
            </a:r>
            <a:endParaRPr sz="1100">
              <a:solidFill>
                <a:schemeClr val="dk1"/>
              </a:solidFill>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53"/>
          <p:cNvSpPr txBox="1"/>
          <p:nvPr>
            <p:ph type="title"/>
          </p:nvPr>
        </p:nvSpPr>
        <p:spPr>
          <a:xfrm>
            <a:off x="1579100" y="491225"/>
            <a:ext cx="5567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Progression</a:t>
            </a:r>
            <a:endParaRPr/>
          </a:p>
        </p:txBody>
      </p:sp>
      <p:sp>
        <p:nvSpPr>
          <p:cNvPr id="2052" name="Google Shape;2052;p53"/>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Tutku Gizem Guder</a:t>
            </a:r>
            <a:endParaRPr/>
          </a:p>
        </p:txBody>
      </p:sp>
      <p:sp>
        <p:nvSpPr>
          <p:cNvPr id="2053" name="Google Shape;2053;p53"/>
          <p:cNvSpPr txBox="1"/>
          <p:nvPr>
            <p:ph idx="2" type="body"/>
          </p:nvPr>
        </p:nvSpPr>
        <p:spPr>
          <a:xfrm>
            <a:off x="159950" y="-39600"/>
            <a:ext cx="18354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4F4F4F"/>
                </a:solidFill>
              </a:rPr>
              <a:t>Multiple Drones Coordination</a:t>
            </a:r>
            <a:endParaRPr/>
          </a:p>
        </p:txBody>
      </p:sp>
      <p:sp>
        <p:nvSpPr>
          <p:cNvPr id="2054" name="Google Shape;2054;p53"/>
          <p:cNvSpPr txBox="1"/>
          <p:nvPr>
            <p:ph idx="3" type="body"/>
          </p:nvPr>
        </p:nvSpPr>
        <p:spPr>
          <a:xfrm>
            <a:off x="2076025" y="-39600"/>
            <a:ext cx="3810300" cy="307800"/>
          </a:xfrm>
          <a:prstGeom prst="rect">
            <a:avLst/>
          </a:prstGeom>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a:solidFill>
                  <a:srgbClr val="4F4F4F"/>
                </a:solidFill>
                <a:latin typeface="Lexend"/>
                <a:ea typeface="Lexend"/>
                <a:cs typeface="Lexend"/>
                <a:sym typeface="Lexend"/>
              </a:rPr>
              <a:t>FAU CS &amp; CE   EGN 4950C </a:t>
            </a:r>
            <a:endParaRPr/>
          </a:p>
        </p:txBody>
      </p:sp>
      <p:sp>
        <p:nvSpPr>
          <p:cNvPr id="2055" name="Google Shape;2055;p53"/>
          <p:cNvSpPr/>
          <p:nvPr/>
        </p:nvSpPr>
        <p:spPr>
          <a:xfrm>
            <a:off x="632675" y="1485900"/>
            <a:ext cx="4333500" cy="3347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056" name="Google Shape;2056;p53"/>
          <p:cNvSpPr txBox="1"/>
          <p:nvPr/>
        </p:nvSpPr>
        <p:spPr>
          <a:xfrm>
            <a:off x="908975" y="1721900"/>
            <a:ext cx="3746700" cy="29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2057" name="Google Shape;2057;p53"/>
          <p:cNvSpPr txBox="1"/>
          <p:nvPr/>
        </p:nvSpPr>
        <p:spPr>
          <a:xfrm>
            <a:off x="790750" y="1640600"/>
            <a:ext cx="4012800" cy="30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exend"/>
                <a:ea typeface="Lexend"/>
                <a:cs typeface="Lexend"/>
                <a:sym typeface="Lexend"/>
              </a:rPr>
              <a:t>Done</a:t>
            </a:r>
            <a:endParaRPr b="1" sz="1200">
              <a:solidFill>
                <a:schemeClr val="dk1"/>
              </a:solidFill>
              <a:latin typeface="Lexend"/>
              <a:ea typeface="Lexend"/>
              <a:cs typeface="Lexend"/>
              <a:sym typeface="Lexend"/>
            </a:endParaRPr>
          </a:p>
          <a:p>
            <a:pPr indent="-298450" lvl="0" marL="457200" rtl="0" algn="l">
              <a:lnSpc>
                <a:spcPct val="115000"/>
              </a:lnSpc>
              <a:spcBef>
                <a:spcPts val="1200"/>
              </a:spcBef>
              <a:spcAft>
                <a:spcPts val="0"/>
              </a:spcAft>
              <a:buClr>
                <a:schemeClr val="dk1"/>
              </a:buClr>
              <a:buSzPts val="1100"/>
              <a:buFont typeface="Lexend"/>
              <a:buChar char="●"/>
            </a:pPr>
            <a:r>
              <a:rPr lang="en" sz="1100">
                <a:solidFill>
                  <a:schemeClr val="dk1"/>
                </a:solidFill>
                <a:latin typeface="Lexend"/>
                <a:ea typeface="Lexend"/>
                <a:cs typeface="Lexend"/>
                <a:sym typeface="Lexend"/>
              </a:rPr>
              <a:t>Install and Configure Airsim using Unreal Engine</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Research Models and Algorithms</a:t>
            </a:r>
            <a:endParaRPr sz="1200">
              <a:solidFill>
                <a:schemeClr val="dk1"/>
              </a:solidFill>
              <a:latin typeface="Lexend Light"/>
              <a:ea typeface="Lexend Light"/>
              <a:cs typeface="Lexend Light"/>
              <a:sym typeface="Lexend Light"/>
            </a:endParaRPr>
          </a:p>
          <a:p>
            <a:pPr indent="0" lvl="0" marL="0" rtl="0" algn="l">
              <a:spcBef>
                <a:spcPts val="1200"/>
              </a:spcBef>
              <a:spcAft>
                <a:spcPts val="0"/>
              </a:spcAft>
              <a:buNone/>
            </a:pPr>
            <a:r>
              <a:rPr b="1" lang="en" sz="1200">
                <a:solidFill>
                  <a:schemeClr val="dk1"/>
                </a:solidFill>
                <a:latin typeface="Lexend"/>
                <a:ea typeface="Lexend"/>
                <a:cs typeface="Lexend"/>
                <a:sym typeface="Lexend"/>
              </a:rPr>
              <a:t>Doing</a:t>
            </a:r>
            <a:endParaRPr b="1" sz="1200">
              <a:solidFill>
                <a:schemeClr val="dk1"/>
              </a:solidFill>
              <a:latin typeface="Lexend"/>
              <a:ea typeface="Lexend"/>
              <a:cs typeface="Lexend"/>
              <a:sym typeface="Lexend"/>
            </a:endParaRPr>
          </a:p>
          <a:p>
            <a:pPr indent="-298450" lvl="0" marL="457200" rtl="0" algn="l">
              <a:lnSpc>
                <a:spcPct val="115000"/>
              </a:lnSpc>
              <a:spcBef>
                <a:spcPts val="1200"/>
              </a:spcBef>
              <a:spcAft>
                <a:spcPts val="0"/>
              </a:spcAft>
              <a:buClr>
                <a:schemeClr val="dk1"/>
              </a:buClr>
              <a:buSzPts val="1100"/>
              <a:buFont typeface="Lexend"/>
              <a:buChar char="●"/>
            </a:pPr>
            <a:r>
              <a:rPr lang="en" sz="1100">
                <a:solidFill>
                  <a:schemeClr val="dk1"/>
                </a:solidFill>
                <a:latin typeface="Lexend"/>
                <a:ea typeface="Lexend"/>
                <a:cs typeface="Lexend"/>
                <a:sym typeface="Lexend"/>
              </a:rPr>
              <a:t>Simulate the Process</a:t>
            </a:r>
            <a:endParaRPr sz="1200">
              <a:solidFill>
                <a:schemeClr val="dk1"/>
              </a:solidFill>
              <a:latin typeface="Lexend Light"/>
              <a:ea typeface="Lexend Light"/>
              <a:cs typeface="Lexend Light"/>
              <a:sym typeface="Lexend Light"/>
            </a:endParaRPr>
          </a:p>
          <a:p>
            <a:pPr indent="0" lvl="0" marL="0" rtl="0" algn="l">
              <a:spcBef>
                <a:spcPts val="1200"/>
              </a:spcBef>
              <a:spcAft>
                <a:spcPts val="0"/>
              </a:spcAft>
              <a:buNone/>
            </a:pPr>
            <a:r>
              <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rPr b="1" lang="en" sz="1200">
                <a:solidFill>
                  <a:schemeClr val="dk1"/>
                </a:solidFill>
                <a:latin typeface="Lexend"/>
                <a:ea typeface="Lexend"/>
                <a:cs typeface="Lexend"/>
                <a:sym typeface="Lexend"/>
              </a:rPr>
              <a:t>To Do</a:t>
            </a:r>
            <a:endParaRPr b="1" sz="1200">
              <a:solidFill>
                <a:schemeClr val="dk1"/>
              </a:solidFill>
              <a:latin typeface="Lexend"/>
              <a:ea typeface="Lexend"/>
              <a:cs typeface="Lexend"/>
              <a:sym typeface="Lexend"/>
            </a:endParaRPr>
          </a:p>
          <a:p>
            <a:pPr indent="-298450" lvl="0" marL="457200" rtl="0" algn="l">
              <a:lnSpc>
                <a:spcPct val="115000"/>
              </a:lnSpc>
              <a:spcBef>
                <a:spcPts val="1200"/>
              </a:spcBef>
              <a:spcAft>
                <a:spcPts val="0"/>
              </a:spcAft>
              <a:buClr>
                <a:schemeClr val="dk1"/>
              </a:buClr>
              <a:buSzPts val="1100"/>
              <a:buFont typeface="Lexend"/>
              <a:buChar char="●"/>
            </a:pPr>
            <a:r>
              <a:rPr lang="en" sz="1100">
                <a:solidFill>
                  <a:schemeClr val="dk1"/>
                </a:solidFill>
                <a:latin typeface="Lexend"/>
                <a:ea typeface="Lexend"/>
                <a:cs typeface="Lexend"/>
                <a:sym typeface="Lexend"/>
              </a:rPr>
              <a:t>Fine-tune the Model</a:t>
            </a:r>
            <a:endParaRPr sz="1100">
              <a:solidFill>
                <a:schemeClr val="dk1"/>
              </a:solidFill>
              <a:latin typeface="Lexend"/>
              <a:ea typeface="Lexend"/>
              <a:cs typeface="Lexend"/>
              <a:sym typeface="Lexend"/>
            </a:endParaRPr>
          </a:p>
          <a:p>
            <a:pPr indent="-298450" lvl="0" marL="457200" rtl="0" algn="l">
              <a:lnSpc>
                <a:spcPct val="115000"/>
              </a:lnSpc>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Add Complex Scenario</a:t>
            </a:r>
            <a:endParaRPr sz="1100">
              <a:solidFill>
                <a:schemeClr val="dk1"/>
              </a:solidFill>
              <a:latin typeface="Lexend"/>
              <a:ea typeface="Lexend"/>
              <a:cs typeface="Lexend"/>
              <a:sym typeface="Lexend"/>
            </a:endParaRPr>
          </a:p>
          <a:p>
            <a:pPr indent="-304800" lvl="0" marL="457200" rtl="0" algn="l">
              <a:lnSpc>
                <a:spcPct val="115000"/>
              </a:lnSpc>
              <a:spcBef>
                <a:spcPts val="0"/>
              </a:spcBef>
              <a:spcAft>
                <a:spcPts val="0"/>
              </a:spcAft>
              <a:buClr>
                <a:schemeClr val="dk1"/>
              </a:buClr>
              <a:buSzPts val="1200"/>
              <a:buFont typeface="Lexend Light"/>
              <a:buChar char="●"/>
            </a:pPr>
            <a:r>
              <a:rPr lang="en" sz="1100">
                <a:solidFill>
                  <a:schemeClr val="dk1"/>
                </a:solidFill>
                <a:latin typeface="Lexend"/>
                <a:ea typeface="Lexend"/>
                <a:cs typeface="Lexend"/>
                <a:sym typeface="Lexend"/>
              </a:rPr>
              <a:t>Testing</a:t>
            </a:r>
            <a:endParaRPr sz="1200">
              <a:solidFill>
                <a:schemeClr val="dk1"/>
              </a:solidFill>
              <a:latin typeface="Lexend Light"/>
              <a:ea typeface="Lexend Light"/>
              <a:cs typeface="Lexend Light"/>
              <a:sym typeface="Lexend Light"/>
            </a:endParaRPr>
          </a:p>
        </p:txBody>
      </p:sp>
      <p:pic>
        <p:nvPicPr>
          <p:cNvPr id="2058" name="Google Shape;2058;p53"/>
          <p:cNvPicPr preferRelativeResize="0"/>
          <p:nvPr/>
        </p:nvPicPr>
        <p:blipFill>
          <a:blip r:embed="rId3">
            <a:alphaModFix/>
          </a:blip>
          <a:stretch>
            <a:fillRect/>
          </a:stretch>
        </p:blipFill>
        <p:spPr>
          <a:xfrm>
            <a:off x="5217450" y="1921425"/>
            <a:ext cx="3671674" cy="232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