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147470976" r:id="rId2"/>
    <p:sldId id="2147470978" r:id="rId3"/>
    <p:sldId id="2147470977" r:id="rId4"/>
    <p:sldId id="214747097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94660"/>
  </p:normalViewPr>
  <p:slideViewPr>
    <p:cSldViewPr snapToGrid="0">
      <p:cViewPr varScale="1">
        <p:scale>
          <a:sx n="152" d="100"/>
          <a:sy n="152" d="100"/>
        </p:scale>
        <p:origin x="576"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3CB23-585A-40A2-A8AF-E37FCA0650FB}" type="datetimeFigureOut">
              <a:rPr lang="en-GB" smtClean="0"/>
              <a:t>05/02/2025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690AE2-3BBE-4B02-949F-B56B88602D8A}" type="slidenum">
              <a:rPr lang="en-GB" smtClean="0"/>
              <a:t>‹#›</a:t>
            </a:fld>
            <a:endParaRPr lang="en-GB"/>
          </a:p>
        </p:txBody>
      </p:sp>
    </p:spTree>
    <p:extLst>
      <p:ext uri="{BB962C8B-B14F-4D97-AF65-F5344CB8AC3E}">
        <p14:creationId xmlns:p14="http://schemas.microsoft.com/office/powerpoint/2010/main" val="3518538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36DD1-7634-6382-F751-61C00320B0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A34F82-1B50-3B04-0B5C-C445BC76069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32A8584-70E1-4DED-AC02-1C1207C3947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6755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39EF5-B559-5148-6CBC-AD38B62083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2646B8-04F2-7E1E-E7DD-2887B20D6AF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33B90C3-A2B7-3C60-919F-6BC28BC548C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29706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6DAF6-FF35-3CF7-5960-9C9B663C25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998AEB-2EE1-19B0-3B15-DE522C2A94C3}"/>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024F8EE-2E4E-750E-141B-183BEB87178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33297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09B0D-C0CA-4BAC-EC05-DA9E0C0ED4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A71DA9-7692-409D-3D6F-43D6C4C4A0CE}"/>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4DF44F5-0F5E-A019-BBCE-0E071602E20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04666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713B8-C5FA-0D07-DBD1-15658E7306C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1600DB4D-462F-B206-F72C-59EF29CE57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AC8B57DD-B4D0-CE7F-BD0E-6B962CBDEA53}"/>
              </a:ext>
            </a:extLst>
          </p:cNvPr>
          <p:cNvSpPr>
            <a:spLocks noGrp="1"/>
          </p:cNvSpPr>
          <p:nvPr>
            <p:ph type="dt" sz="half" idx="10"/>
          </p:nvPr>
        </p:nvSpPr>
        <p:spPr/>
        <p:txBody>
          <a:bodyPr/>
          <a:lstStyle/>
          <a:p>
            <a:fld id="{A398628C-3630-4093-A863-DE58916C0EF0}" type="datetimeFigureOut">
              <a:rPr lang="en-GB" smtClean="0"/>
              <a:t>05/02/2025</a:t>
            </a:fld>
            <a:endParaRPr lang="en-GB"/>
          </a:p>
        </p:txBody>
      </p:sp>
      <p:sp>
        <p:nvSpPr>
          <p:cNvPr id="5" name="Footer Placeholder 4">
            <a:extLst>
              <a:ext uri="{FF2B5EF4-FFF2-40B4-BE49-F238E27FC236}">
                <a16:creationId xmlns:a16="http://schemas.microsoft.com/office/drawing/2014/main" id="{9D398291-81C8-FF62-4DF3-BBCC63EF6C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C3E137A-B5AF-52D5-3C4F-7BFCD941E251}"/>
              </a:ext>
            </a:extLst>
          </p:cNvPr>
          <p:cNvSpPr>
            <a:spLocks noGrp="1"/>
          </p:cNvSpPr>
          <p:nvPr>
            <p:ph type="sldNum" sz="quarter" idx="12"/>
          </p:nvPr>
        </p:nvSpPr>
        <p:spPr/>
        <p:txBody>
          <a:bodyPr/>
          <a:lstStyle/>
          <a:p>
            <a:fld id="{966692FB-C07E-4235-B3AB-FC694502D2FC}" type="slidenum">
              <a:rPr lang="en-GB" smtClean="0"/>
              <a:t>‹#›</a:t>
            </a:fld>
            <a:endParaRPr lang="en-GB"/>
          </a:p>
        </p:txBody>
      </p:sp>
    </p:spTree>
    <p:extLst>
      <p:ext uri="{BB962C8B-B14F-4D97-AF65-F5344CB8AC3E}">
        <p14:creationId xmlns:p14="http://schemas.microsoft.com/office/powerpoint/2010/main" val="3158242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3F51A-C5D5-F65F-4F62-219750C01153}"/>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6C428664-0E23-0C70-4DA0-DEA90E79AE0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AA9FE7B-090B-B155-44BC-54BA638CBFB8}"/>
              </a:ext>
            </a:extLst>
          </p:cNvPr>
          <p:cNvSpPr>
            <a:spLocks noGrp="1"/>
          </p:cNvSpPr>
          <p:nvPr>
            <p:ph type="dt" sz="half" idx="10"/>
          </p:nvPr>
        </p:nvSpPr>
        <p:spPr/>
        <p:txBody>
          <a:bodyPr/>
          <a:lstStyle/>
          <a:p>
            <a:fld id="{A398628C-3630-4093-A863-DE58916C0EF0}" type="datetimeFigureOut">
              <a:rPr lang="en-GB" smtClean="0"/>
              <a:t>05/02/2025</a:t>
            </a:fld>
            <a:endParaRPr lang="en-GB"/>
          </a:p>
        </p:txBody>
      </p:sp>
      <p:sp>
        <p:nvSpPr>
          <p:cNvPr id="5" name="Footer Placeholder 4">
            <a:extLst>
              <a:ext uri="{FF2B5EF4-FFF2-40B4-BE49-F238E27FC236}">
                <a16:creationId xmlns:a16="http://schemas.microsoft.com/office/drawing/2014/main" id="{043E26C3-41ED-B880-E8A2-A8975634FB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5ABAA4-FC46-556F-858B-9502FD9E12F3}"/>
              </a:ext>
            </a:extLst>
          </p:cNvPr>
          <p:cNvSpPr>
            <a:spLocks noGrp="1"/>
          </p:cNvSpPr>
          <p:nvPr>
            <p:ph type="sldNum" sz="quarter" idx="12"/>
          </p:nvPr>
        </p:nvSpPr>
        <p:spPr/>
        <p:txBody>
          <a:bodyPr/>
          <a:lstStyle/>
          <a:p>
            <a:fld id="{966692FB-C07E-4235-B3AB-FC694502D2FC}" type="slidenum">
              <a:rPr lang="en-GB" smtClean="0"/>
              <a:t>‹#›</a:t>
            </a:fld>
            <a:endParaRPr lang="en-GB"/>
          </a:p>
        </p:txBody>
      </p:sp>
    </p:spTree>
    <p:extLst>
      <p:ext uri="{BB962C8B-B14F-4D97-AF65-F5344CB8AC3E}">
        <p14:creationId xmlns:p14="http://schemas.microsoft.com/office/powerpoint/2010/main" val="2997888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313BC2-D955-8AE9-5127-100257BBC571}"/>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AA63DE84-A750-95C4-F532-73EAAD5665C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8C995A0-370B-9F9A-4EDF-E0F6F1A2BB75}"/>
              </a:ext>
            </a:extLst>
          </p:cNvPr>
          <p:cNvSpPr>
            <a:spLocks noGrp="1"/>
          </p:cNvSpPr>
          <p:nvPr>
            <p:ph type="dt" sz="half" idx="10"/>
          </p:nvPr>
        </p:nvSpPr>
        <p:spPr/>
        <p:txBody>
          <a:bodyPr/>
          <a:lstStyle/>
          <a:p>
            <a:fld id="{A398628C-3630-4093-A863-DE58916C0EF0}" type="datetimeFigureOut">
              <a:rPr lang="en-GB" smtClean="0"/>
              <a:t>05/02/2025</a:t>
            </a:fld>
            <a:endParaRPr lang="en-GB"/>
          </a:p>
        </p:txBody>
      </p:sp>
      <p:sp>
        <p:nvSpPr>
          <p:cNvPr id="5" name="Footer Placeholder 4">
            <a:extLst>
              <a:ext uri="{FF2B5EF4-FFF2-40B4-BE49-F238E27FC236}">
                <a16:creationId xmlns:a16="http://schemas.microsoft.com/office/drawing/2014/main" id="{B99B3ADE-BD58-BC5B-2E02-14C9E34262B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E34962-8F67-57CB-6BE3-E62A9698B6FF}"/>
              </a:ext>
            </a:extLst>
          </p:cNvPr>
          <p:cNvSpPr>
            <a:spLocks noGrp="1"/>
          </p:cNvSpPr>
          <p:nvPr>
            <p:ph type="sldNum" sz="quarter" idx="12"/>
          </p:nvPr>
        </p:nvSpPr>
        <p:spPr/>
        <p:txBody>
          <a:bodyPr/>
          <a:lstStyle/>
          <a:p>
            <a:fld id="{966692FB-C07E-4235-B3AB-FC694502D2FC}" type="slidenum">
              <a:rPr lang="en-GB" smtClean="0"/>
              <a:t>‹#›</a:t>
            </a:fld>
            <a:endParaRPr lang="en-GB"/>
          </a:p>
        </p:txBody>
      </p:sp>
    </p:spTree>
    <p:extLst>
      <p:ext uri="{BB962C8B-B14F-4D97-AF65-F5344CB8AC3E}">
        <p14:creationId xmlns:p14="http://schemas.microsoft.com/office/powerpoint/2010/main" val="2430649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8EF132-DEDA-4BB5-A8EA-01E3D8DCFC27}"/>
              </a:ext>
            </a:extLst>
          </p:cNvPr>
          <p:cNvPicPr>
            <a:picLocks noChangeAspect="1"/>
          </p:cNvPicPr>
          <p:nvPr userDrawn="1"/>
        </p:nvPicPr>
        <p:blipFill>
          <a:blip r:embed="rId2">
            <a:grayscl/>
            <a:extLst>
              <a:ext uri="{BEBA8EAE-BF5A-486C-A8C5-ECC9F3942E4B}">
                <a14:imgProps xmlns:a14="http://schemas.microsoft.com/office/drawing/2010/main">
                  <a14:imgLayer r:embed="rId3">
                    <a14:imgEffect>
                      <a14:brightnessContrast bright="-61000" contrast="40000"/>
                    </a14:imgEffect>
                  </a14:imgLayer>
                </a14:imgProps>
              </a:ext>
            </a:extLst>
          </a:blip>
          <a:stretch>
            <a:fillRect/>
          </a:stretch>
        </p:blipFill>
        <p:spPr>
          <a:xfrm>
            <a:off x="0" y="0"/>
            <a:ext cx="12192000" cy="6306031"/>
          </a:xfrm>
          <a:prstGeom prst="rect">
            <a:avLst/>
          </a:prstGeom>
        </p:spPr>
      </p:pic>
      <p:sp>
        <p:nvSpPr>
          <p:cNvPr id="10" name="Rectangle 9">
            <a:extLst>
              <a:ext uri="{FF2B5EF4-FFF2-40B4-BE49-F238E27FC236}">
                <a16:creationId xmlns:a16="http://schemas.microsoft.com/office/drawing/2014/main" id="{B7CBF7F5-4F11-4DC8-B1F7-274A34A4DDEC}"/>
              </a:ext>
            </a:extLst>
          </p:cNvPr>
          <p:cNvSpPr/>
          <p:nvPr userDrawn="1"/>
        </p:nvSpPr>
        <p:spPr>
          <a:xfrm>
            <a:off x="0" y="0"/>
            <a:ext cx="12192000" cy="6306031"/>
          </a:xfrm>
          <a:prstGeom prst="rect">
            <a:avLst/>
          </a:prstGeom>
          <a:solidFill>
            <a:srgbClr val="00547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16" name="Content Placeholder 2">
            <a:extLst>
              <a:ext uri="{FF2B5EF4-FFF2-40B4-BE49-F238E27FC236}">
                <a16:creationId xmlns:a16="http://schemas.microsoft.com/office/drawing/2014/main" id="{868FFA13-D90B-4279-8225-A1D01D899020}"/>
              </a:ext>
            </a:extLst>
          </p:cNvPr>
          <p:cNvSpPr>
            <a:spLocks noGrp="1"/>
          </p:cNvSpPr>
          <p:nvPr>
            <p:ph idx="20" hasCustomPrompt="1"/>
          </p:nvPr>
        </p:nvSpPr>
        <p:spPr>
          <a:xfrm>
            <a:off x="3685880" y="1494052"/>
            <a:ext cx="8314443" cy="3662411"/>
          </a:xfrm>
        </p:spPr>
        <p:txBody>
          <a:bodyPr/>
          <a:lstStyle>
            <a:lvl1pPr marL="0" indent="0" algn="l">
              <a:buNone/>
              <a:defRPr sz="6000">
                <a:solidFill>
                  <a:schemeClr val="bg1"/>
                </a:solidFill>
              </a:defRPr>
            </a:lvl1pPr>
            <a:lvl2pPr marL="0" indent="0" algn="l">
              <a:buNone/>
              <a:defRPr sz="2400">
                <a:solidFill>
                  <a:schemeClr val="bg1"/>
                </a:solidFill>
              </a:defRPr>
            </a:lvl2pPr>
            <a:lvl3pPr marL="914377" indent="0" algn="ctr">
              <a:buNone/>
              <a:defRPr>
                <a:solidFill>
                  <a:schemeClr val="bg1"/>
                </a:solidFill>
              </a:defRPr>
            </a:lvl3pPr>
            <a:lvl4pPr marL="1371566" indent="0" algn="ctr">
              <a:buNone/>
              <a:defRPr>
                <a:solidFill>
                  <a:schemeClr val="bg1"/>
                </a:solidFill>
              </a:defRPr>
            </a:lvl4pPr>
            <a:lvl5pPr>
              <a:defRPr>
                <a:solidFill>
                  <a:schemeClr val="bg1"/>
                </a:solidFill>
              </a:defRPr>
            </a:lvl5pPr>
          </a:lstStyle>
          <a:p>
            <a:pPr lvl="0"/>
            <a:r>
              <a:rPr lang="en-US"/>
              <a:t>TITLE</a:t>
            </a:r>
          </a:p>
          <a:p>
            <a:pPr lvl="1"/>
            <a:r>
              <a:rPr lang="en-US"/>
              <a:t>Additional Text</a:t>
            </a:r>
          </a:p>
          <a:p>
            <a:pPr lvl="1"/>
            <a:endParaRPr lang="en-US"/>
          </a:p>
        </p:txBody>
      </p:sp>
      <p:sp>
        <p:nvSpPr>
          <p:cNvPr id="2" name="Rectangle 1">
            <a:extLst>
              <a:ext uri="{FF2B5EF4-FFF2-40B4-BE49-F238E27FC236}">
                <a16:creationId xmlns:a16="http://schemas.microsoft.com/office/drawing/2014/main" id="{8E1FCC2E-D1D7-A82F-EA51-7B345C14F951}"/>
              </a:ext>
            </a:extLst>
          </p:cNvPr>
          <p:cNvSpPr/>
          <p:nvPr userDrawn="1"/>
        </p:nvSpPr>
        <p:spPr>
          <a:xfrm>
            <a:off x="0" y="0"/>
            <a:ext cx="12192000" cy="6306031"/>
          </a:xfrm>
          <a:prstGeom prst="rect">
            <a:avLst/>
          </a:prstGeom>
          <a:gradFill flip="none" rotWithShape="1">
            <a:gsLst>
              <a:gs pos="0">
                <a:srgbClr val="000000">
                  <a:alpha val="34000"/>
                </a:srgbClr>
              </a:gs>
              <a:gs pos="44000">
                <a:srgbClr val="000000">
                  <a:alpha val="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54"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6">
            <a:extLst>
              <a:ext uri="{FF2B5EF4-FFF2-40B4-BE49-F238E27FC236}">
                <a16:creationId xmlns:a16="http://schemas.microsoft.com/office/drawing/2014/main" id="{4CFBC35C-82BB-F1F2-CB8B-7B9C92CF54AA}"/>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1199208" y="6306448"/>
            <a:ext cx="992793" cy="551552"/>
          </a:xfrm>
          <a:prstGeom prst="rect">
            <a:avLst/>
          </a:prstGeom>
          <a:noFill/>
          <a:extLst>
            <a:ext uri="{909E8E84-426E-40DD-AFC4-6F175D3DCCD1}">
              <a14:hiddenFill xmlns:a14="http://schemas.microsoft.com/office/drawing/2010/main">
                <a:solidFill>
                  <a:srgbClr val="FFFFFF"/>
                </a:solidFill>
              </a14:hiddenFill>
            </a:ext>
          </a:extLst>
        </p:spPr>
      </p:pic>
      <p:sp>
        <p:nvSpPr>
          <p:cNvPr id="5" name="Arrow: Right 1">
            <a:extLst>
              <a:ext uri="{FF2B5EF4-FFF2-40B4-BE49-F238E27FC236}">
                <a16:creationId xmlns:a16="http://schemas.microsoft.com/office/drawing/2014/main" id="{A0E8B0E5-60E7-1AD8-F97B-827C87C94E91}"/>
              </a:ext>
            </a:extLst>
          </p:cNvPr>
          <p:cNvSpPr/>
          <p:nvPr userDrawn="1"/>
        </p:nvSpPr>
        <p:spPr>
          <a:xfrm>
            <a:off x="11062448" y="5225987"/>
            <a:ext cx="977153" cy="986119"/>
          </a:xfrm>
          <a:prstGeom prst="rightArrow">
            <a:avLst/>
          </a:prstGeom>
          <a:solidFill>
            <a:srgbClr val="00B0F0"/>
          </a:solidFill>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800"/>
          </a:p>
        </p:txBody>
      </p:sp>
    </p:spTree>
    <p:extLst>
      <p:ext uri="{BB962C8B-B14F-4D97-AF65-F5344CB8AC3E}">
        <p14:creationId xmlns:p14="http://schemas.microsoft.com/office/powerpoint/2010/main" val="1784017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F5B33-F07E-F003-F61F-CA453DE6EAC5}"/>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F76E659-8C6C-184F-8AD0-13B81B2F251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27095DB-C31D-3455-5000-588313484155}"/>
              </a:ext>
            </a:extLst>
          </p:cNvPr>
          <p:cNvSpPr>
            <a:spLocks noGrp="1"/>
          </p:cNvSpPr>
          <p:nvPr>
            <p:ph type="dt" sz="half" idx="10"/>
          </p:nvPr>
        </p:nvSpPr>
        <p:spPr/>
        <p:txBody>
          <a:bodyPr/>
          <a:lstStyle/>
          <a:p>
            <a:fld id="{A398628C-3630-4093-A863-DE58916C0EF0}" type="datetimeFigureOut">
              <a:rPr lang="en-GB" smtClean="0"/>
              <a:t>05/02/2025</a:t>
            </a:fld>
            <a:endParaRPr lang="en-GB"/>
          </a:p>
        </p:txBody>
      </p:sp>
      <p:sp>
        <p:nvSpPr>
          <p:cNvPr id="5" name="Footer Placeholder 4">
            <a:extLst>
              <a:ext uri="{FF2B5EF4-FFF2-40B4-BE49-F238E27FC236}">
                <a16:creationId xmlns:a16="http://schemas.microsoft.com/office/drawing/2014/main" id="{DA48CD0F-F3D2-787E-0603-028D2E8B54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9613E1-5B85-9C95-82FA-3A4B0B741482}"/>
              </a:ext>
            </a:extLst>
          </p:cNvPr>
          <p:cNvSpPr>
            <a:spLocks noGrp="1"/>
          </p:cNvSpPr>
          <p:nvPr>
            <p:ph type="sldNum" sz="quarter" idx="12"/>
          </p:nvPr>
        </p:nvSpPr>
        <p:spPr/>
        <p:txBody>
          <a:bodyPr/>
          <a:lstStyle/>
          <a:p>
            <a:fld id="{966692FB-C07E-4235-B3AB-FC694502D2FC}" type="slidenum">
              <a:rPr lang="en-GB" smtClean="0"/>
              <a:t>‹#›</a:t>
            </a:fld>
            <a:endParaRPr lang="en-GB"/>
          </a:p>
        </p:txBody>
      </p:sp>
    </p:spTree>
    <p:extLst>
      <p:ext uri="{BB962C8B-B14F-4D97-AF65-F5344CB8AC3E}">
        <p14:creationId xmlns:p14="http://schemas.microsoft.com/office/powerpoint/2010/main" val="2262260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5C7B3-728D-F307-7B8D-7DF10D2C3DE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3CA8DB26-BC7A-EEF8-0F79-E4A62D197FB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4F35B81-0251-5FEB-18F8-1184483308B6}"/>
              </a:ext>
            </a:extLst>
          </p:cNvPr>
          <p:cNvSpPr>
            <a:spLocks noGrp="1"/>
          </p:cNvSpPr>
          <p:nvPr>
            <p:ph type="dt" sz="half" idx="10"/>
          </p:nvPr>
        </p:nvSpPr>
        <p:spPr/>
        <p:txBody>
          <a:bodyPr/>
          <a:lstStyle/>
          <a:p>
            <a:fld id="{A398628C-3630-4093-A863-DE58916C0EF0}" type="datetimeFigureOut">
              <a:rPr lang="en-GB" smtClean="0"/>
              <a:t>05/02/2025</a:t>
            </a:fld>
            <a:endParaRPr lang="en-GB"/>
          </a:p>
        </p:txBody>
      </p:sp>
      <p:sp>
        <p:nvSpPr>
          <p:cNvPr id="5" name="Footer Placeholder 4">
            <a:extLst>
              <a:ext uri="{FF2B5EF4-FFF2-40B4-BE49-F238E27FC236}">
                <a16:creationId xmlns:a16="http://schemas.microsoft.com/office/drawing/2014/main" id="{B8BB80E1-7CC1-3E79-D9CC-BDC4CC533C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EB12AA4-06F1-1CBA-6638-AAD16AB34CBD}"/>
              </a:ext>
            </a:extLst>
          </p:cNvPr>
          <p:cNvSpPr>
            <a:spLocks noGrp="1"/>
          </p:cNvSpPr>
          <p:nvPr>
            <p:ph type="sldNum" sz="quarter" idx="12"/>
          </p:nvPr>
        </p:nvSpPr>
        <p:spPr/>
        <p:txBody>
          <a:bodyPr/>
          <a:lstStyle/>
          <a:p>
            <a:fld id="{966692FB-C07E-4235-B3AB-FC694502D2FC}" type="slidenum">
              <a:rPr lang="en-GB" smtClean="0"/>
              <a:t>‹#›</a:t>
            </a:fld>
            <a:endParaRPr lang="en-GB"/>
          </a:p>
        </p:txBody>
      </p:sp>
    </p:spTree>
    <p:extLst>
      <p:ext uri="{BB962C8B-B14F-4D97-AF65-F5344CB8AC3E}">
        <p14:creationId xmlns:p14="http://schemas.microsoft.com/office/powerpoint/2010/main" val="1838237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1BA9-5C92-600B-57B8-D7B1F707B5E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D6F49CE-20B4-7C28-83D8-31DB0BA5871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CD765D61-A6D5-0114-0F96-237B917D397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12899EA9-4E14-40D5-CB96-FFD8FFC029F6}"/>
              </a:ext>
            </a:extLst>
          </p:cNvPr>
          <p:cNvSpPr>
            <a:spLocks noGrp="1"/>
          </p:cNvSpPr>
          <p:nvPr>
            <p:ph type="dt" sz="half" idx="10"/>
          </p:nvPr>
        </p:nvSpPr>
        <p:spPr/>
        <p:txBody>
          <a:bodyPr/>
          <a:lstStyle/>
          <a:p>
            <a:fld id="{A398628C-3630-4093-A863-DE58916C0EF0}" type="datetimeFigureOut">
              <a:rPr lang="en-GB" smtClean="0"/>
              <a:t>05/02/2025</a:t>
            </a:fld>
            <a:endParaRPr lang="en-GB"/>
          </a:p>
        </p:txBody>
      </p:sp>
      <p:sp>
        <p:nvSpPr>
          <p:cNvPr id="6" name="Footer Placeholder 5">
            <a:extLst>
              <a:ext uri="{FF2B5EF4-FFF2-40B4-BE49-F238E27FC236}">
                <a16:creationId xmlns:a16="http://schemas.microsoft.com/office/drawing/2014/main" id="{BF0D7C72-54A1-8114-B00D-30ECC76F65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3770DC4-FEE1-6ABE-7779-3DCC24F43457}"/>
              </a:ext>
            </a:extLst>
          </p:cNvPr>
          <p:cNvSpPr>
            <a:spLocks noGrp="1"/>
          </p:cNvSpPr>
          <p:nvPr>
            <p:ph type="sldNum" sz="quarter" idx="12"/>
          </p:nvPr>
        </p:nvSpPr>
        <p:spPr/>
        <p:txBody>
          <a:bodyPr/>
          <a:lstStyle/>
          <a:p>
            <a:fld id="{966692FB-C07E-4235-B3AB-FC694502D2FC}" type="slidenum">
              <a:rPr lang="en-GB" smtClean="0"/>
              <a:t>‹#›</a:t>
            </a:fld>
            <a:endParaRPr lang="en-GB"/>
          </a:p>
        </p:txBody>
      </p:sp>
    </p:spTree>
    <p:extLst>
      <p:ext uri="{BB962C8B-B14F-4D97-AF65-F5344CB8AC3E}">
        <p14:creationId xmlns:p14="http://schemas.microsoft.com/office/powerpoint/2010/main" val="2773342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A6954-7C07-9637-DFD5-E5827CBB5F45}"/>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45152EC4-9D32-7E6F-7AAA-809DEB021A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3D279CA-E28B-8725-9103-DD5F720CBD7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EAD73B53-07A5-38FF-C346-0163541224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1E30426-8C79-47BD-036A-31C86F90F47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DAA9032A-30B9-CE06-429D-6E54CB0DDF46}"/>
              </a:ext>
            </a:extLst>
          </p:cNvPr>
          <p:cNvSpPr>
            <a:spLocks noGrp="1"/>
          </p:cNvSpPr>
          <p:nvPr>
            <p:ph type="dt" sz="half" idx="10"/>
          </p:nvPr>
        </p:nvSpPr>
        <p:spPr/>
        <p:txBody>
          <a:bodyPr/>
          <a:lstStyle/>
          <a:p>
            <a:fld id="{A398628C-3630-4093-A863-DE58916C0EF0}" type="datetimeFigureOut">
              <a:rPr lang="en-GB" smtClean="0"/>
              <a:t>05/02/2025</a:t>
            </a:fld>
            <a:endParaRPr lang="en-GB"/>
          </a:p>
        </p:txBody>
      </p:sp>
      <p:sp>
        <p:nvSpPr>
          <p:cNvPr id="8" name="Footer Placeholder 7">
            <a:extLst>
              <a:ext uri="{FF2B5EF4-FFF2-40B4-BE49-F238E27FC236}">
                <a16:creationId xmlns:a16="http://schemas.microsoft.com/office/drawing/2014/main" id="{6A42A94F-38C4-E465-A5AD-7BC5C378B71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6E11C35-F40A-6BA3-67E9-72EB6BA1956A}"/>
              </a:ext>
            </a:extLst>
          </p:cNvPr>
          <p:cNvSpPr>
            <a:spLocks noGrp="1"/>
          </p:cNvSpPr>
          <p:nvPr>
            <p:ph type="sldNum" sz="quarter" idx="12"/>
          </p:nvPr>
        </p:nvSpPr>
        <p:spPr/>
        <p:txBody>
          <a:bodyPr/>
          <a:lstStyle/>
          <a:p>
            <a:fld id="{966692FB-C07E-4235-B3AB-FC694502D2FC}" type="slidenum">
              <a:rPr lang="en-GB" smtClean="0"/>
              <a:t>‹#›</a:t>
            </a:fld>
            <a:endParaRPr lang="en-GB"/>
          </a:p>
        </p:txBody>
      </p:sp>
    </p:spTree>
    <p:extLst>
      <p:ext uri="{BB962C8B-B14F-4D97-AF65-F5344CB8AC3E}">
        <p14:creationId xmlns:p14="http://schemas.microsoft.com/office/powerpoint/2010/main" val="346590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12BF6-3C52-2370-7261-9C479C7B14D2}"/>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CF7709EB-5CA1-1F95-ECBB-11A91504A1F0}"/>
              </a:ext>
            </a:extLst>
          </p:cNvPr>
          <p:cNvSpPr>
            <a:spLocks noGrp="1"/>
          </p:cNvSpPr>
          <p:nvPr>
            <p:ph type="dt" sz="half" idx="10"/>
          </p:nvPr>
        </p:nvSpPr>
        <p:spPr/>
        <p:txBody>
          <a:bodyPr/>
          <a:lstStyle/>
          <a:p>
            <a:fld id="{A398628C-3630-4093-A863-DE58916C0EF0}" type="datetimeFigureOut">
              <a:rPr lang="en-GB" smtClean="0"/>
              <a:t>05/02/2025</a:t>
            </a:fld>
            <a:endParaRPr lang="en-GB"/>
          </a:p>
        </p:txBody>
      </p:sp>
      <p:sp>
        <p:nvSpPr>
          <p:cNvPr id="4" name="Footer Placeholder 3">
            <a:extLst>
              <a:ext uri="{FF2B5EF4-FFF2-40B4-BE49-F238E27FC236}">
                <a16:creationId xmlns:a16="http://schemas.microsoft.com/office/drawing/2014/main" id="{EE2022A5-DFFC-4BBE-1EDB-F46884636E5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25C70C3-CA1D-4E22-8EB7-71E5D1994BAE}"/>
              </a:ext>
            </a:extLst>
          </p:cNvPr>
          <p:cNvSpPr>
            <a:spLocks noGrp="1"/>
          </p:cNvSpPr>
          <p:nvPr>
            <p:ph type="sldNum" sz="quarter" idx="12"/>
          </p:nvPr>
        </p:nvSpPr>
        <p:spPr/>
        <p:txBody>
          <a:bodyPr/>
          <a:lstStyle/>
          <a:p>
            <a:fld id="{966692FB-C07E-4235-B3AB-FC694502D2FC}" type="slidenum">
              <a:rPr lang="en-GB" smtClean="0"/>
              <a:t>‹#›</a:t>
            </a:fld>
            <a:endParaRPr lang="en-GB"/>
          </a:p>
        </p:txBody>
      </p:sp>
    </p:spTree>
    <p:extLst>
      <p:ext uri="{BB962C8B-B14F-4D97-AF65-F5344CB8AC3E}">
        <p14:creationId xmlns:p14="http://schemas.microsoft.com/office/powerpoint/2010/main" val="1657285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75FBAA-5BAD-89C8-B240-A09A69EDE734}"/>
              </a:ext>
            </a:extLst>
          </p:cNvPr>
          <p:cNvSpPr>
            <a:spLocks noGrp="1"/>
          </p:cNvSpPr>
          <p:nvPr>
            <p:ph type="dt" sz="half" idx="10"/>
          </p:nvPr>
        </p:nvSpPr>
        <p:spPr/>
        <p:txBody>
          <a:bodyPr/>
          <a:lstStyle/>
          <a:p>
            <a:fld id="{A398628C-3630-4093-A863-DE58916C0EF0}" type="datetimeFigureOut">
              <a:rPr lang="en-GB" smtClean="0"/>
              <a:t>05/02/2025</a:t>
            </a:fld>
            <a:endParaRPr lang="en-GB"/>
          </a:p>
        </p:txBody>
      </p:sp>
      <p:sp>
        <p:nvSpPr>
          <p:cNvPr id="3" name="Footer Placeholder 2">
            <a:extLst>
              <a:ext uri="{FF2B5EF4-FFF2-40B4-BE49-F238E27FC236}">
                <a16:creationId xmlns:a16="http://schemas.microsoft.com/office/drawing/2014/main" id="{6A3AFC14-A004-A37C-1FE8-110391EB01F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2CEC169-B755-A46F-B99E-6F2D215281D8}"/>
              </a:ext>
            </a:extLst>
          </p:cNvPr>
          <p:cNvSpPr>
            <a:spLocks noGrp="1"/>
          </p:cNvSpPr>
          <p:nvPr>
            <p:ph type="sldNum" sz="quarter" idx="12"/>
          </p:nvPr>
        </p:nvSpPr>
        <p:spPr/>
        <p:txBody>
          <a:bodyPr/>
          <a:lstStyle/>
          <a:p>
            <a:fld id="{966692FB-C07E-4235-B3AB-FC694502D2FC}" type="slidenum">
              <a:rPr lang="en-GB" smtClean="0"/>
              <a:t>‹#›</a:t>
            </a:fld>
            <a:endParaRPr lang="en-GB"/>
          </a:p>
        </p:txBody>
      </p:sp>
    </p:spTree>
    <p:extLst>
      <p:ext uri="{BB962C8B-B14F-4D97-AF65-F5344CB8AC3E}">
        <p14:creationId xmlns:p14="http://schemas.microsoft.com/office/powerpoint/2010/main" val="793653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038EA-CCC4-3AFC-837B-697F3A52ACD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DD7706FF-CB3D-59E0-C5F0-8EC3CBC570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60390637-8E61-90B8-BBC8-5F16A6DD07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E6C06C5-4918-D010-4C1E-F6B72C4ACCD6}"/>
              </a:ext>
            </a:extLst>
          </p:cNvPr>
          <p:cNvSpPr>
            <a:spLocks noGrp="1"/>
          </p:cNvSpPr>
          <p:nvPr>
            <p:ph type="dt" sz="half" idx="10"/>
          </p:nvPr>
        </p:nvSpPr>
        <p:spPr/>
        <p:txBody>
          <a:bodyPr/>
          <a:lstStyle/>
          <a:p>
            <a:fld id="{A398628C-3630-4093-A863-DE58916C0EF0}" type="datetimeFigureOut">
              <a:rPr lang="en-GB" smtClean="0"/>
              <a:t>05/02/2025</a:t>
            </a:fld>
            <a:endParaRPr lang="en-GB"/>
          </a:p>
        </p:txBody>
      </p:sp>
      <p:sp>
        <p:nvSpPr>
          <p:cNvPr id="6" name="Footer Placeholder 5">
            <a:extLst>
              <a:ext uri="{FF2B5EF4-FFF2-40B4-BE49-F238E27FC236}">
                <a16:creationId xmlns:a16="http://schemas.microsoft.com/office/drawing/2014/main" id="{D06853A2-6302-21BC-4284-24616C84D0F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8E2CA8-5CC7-464D-9EED-D12E0C94A383}"/>
              </a:ext>
            </a:extLst>
          </p:cNvPr>
          <p:cNvSpPr>
            <a:spLocks noGrp="1"/>
          </p:cNvSpPr>
          <p:nvPr>
            <p:ph type="sldNum" sz="quarter" idx="12"/>
          </p:nvPr>
        </p:nvSpPr>
        <p:spPr/>
        <p:txBody>
          <a:bodyPr/>
          <a:lstStyle/>
          <a:p>
            <a:fld id="{966692FB-C07E-4235-B3AB-FC694502D2FC}" type="slidenum">
              <a:rPr lang="en-GB" smtClean="0"/>
              <a:t>‹#›</a:t>
            </a:fld>
            <a:endParaRPr lang="en-GB"/>
          </a:p>
        </p:txBody>
      </p:sp>
    </p:spTree>
    <p:extLst>
      <p:ext uri="{BB962C8B-B14F-4D97-AF65-F5344CB8AC3E}">
        <p14:creationId xmlns:p14="http://schemas.microsoft.com/office/powerpoint/2010/main" val="258707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7C72-4187-0A4C-7530-2B225FF7A41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228B818B-D570-071B-C184-F5FD243C75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8E724DB-64A0-3C78-9DF6-B7DA81B670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58ABF54-9979-B8AF-8227-A832393E65C5}"/>
              </a:ext>
            </a:extLst>
          </p:cNvPr>
          <p:cNvSpPr>
            <a:spLocks noGrp="1"/>
          </p:cNvSpPr>
          <p:nvPr>
            <p:ph type="dt" sz="half" idx="10"/>
          </p:nvPr>
        </p:nvSpPr>
        <p:spPr/>
        <p:txBody>
          <a:bodyPr/>
          <a:lstStyle/>
          <a:p>
            <a:fld id="{A398628C-3630-4093-A863-DE58916C0EF0}" type="datetimeFigureOut">
              <a:rPr lang="en-GB" smtClean="0"/>
              <a:t>05/02/2025</a:t>
            </a:fld>
            <a:endParaRPr lang="en-GB"/>
          </a:p>
        </p:txBody>
      </p:sp>
      <p:sp>
        <p:nvSpPr>
          <p:cNvPr id="6" name="Footer Placeholder 5">
            <a:extLst>
              <a:ext uri="{FF2B5EF4-FFF2-40B4-BE49-F238E27FC236}">
                <a16:creationId xmlns:a16="http://schemas.microsoft.com/office/drawing/2014/main" id="{499A2013-AF0B-BA06-FDBF-51E9B344E8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F4ACBFD-59CA-DE6E-860C-FC7E914B6A61}"/>
              </a:ext>
            </a:extLst>
          </p:cNvPr>
          <p:cNvSpPr>
            <a:spLocks noGrp="1"/>
          </p:cNvSpPr>
          <p:nvPr>
            <p:ph type="sldNum" sz="quarter" idx="12"/>
          </p:nvPr>
        </p:nvSpPr>
        <p:spPr/>
        <p:txBody>
          <a:bodyPr/>
          <a:lstStyle/>
          <a:p>
            <a:fld id="{966692FB-C07E-4235-B3AB-FC694502D2FC}" type="slidenum">
              <a:rPr lang="en-GB" smtClean="0"/>
              <a:t>‹#›</a:t>
            </a:fld>
            <a:endParaRPr lang="en-GB"/>
          </a:p>
        </p:txBody>
      </p:sp>
    </p:spTree>
    <p:extLst>
      <p:ext uri="{BB962C8B-B14F-4D97-AF65-F5344CB8AC3E}">
        <p14:creationId xmlns:p14="http://schemas.microsoft.com/office/powerpoint/2010/main" val="4064304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8D9D84-A901-0B40-077B-3AF705E061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4CB414A2-E4D2-2B2F-7143-C15FB7BC7F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23CD66D-65E2-D412-1A54-04AA775D8C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398628C-3630-4093-A863-DE58916C0EF0}" type="datetimeFigureOut">
              <a:rPr lang="en-GB" smtClean="0"/>
              <a:t>05/02/2025</a:t>
            </a:fld>
            <a:endParaRPr lang="en-GB"/>
          </a:p>
        </p:txBody>
      </p:sp>
      <p:sp>
        <p:nvSpPr>
          <p:cNvPr id="5" name="Footer Placeholder 4">
            <a:extLst>
              <a:ext uri="{FF2B5EF4-FFF2-40B4-BE49-F238E27FC236}">
                <a16:creationId xmlns:a16="http://schemas.microsoft.com/office/drawing/2014/main" id="{33261974-6F7B-FD40-68C0-5002C47A0B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C90D03CF-1479-A2CC-9342-3AE609B13B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66692FB-C07E-4235-B3AB-FC694502D2FC}" type="slidenum">
              <a:rPr lang="en-GB" smtClean="0"/>
              <a:t>‹#›</a:t>
            </a:fld>
            <a:endParaRPr lang="en-GB"/>
          </a:p>
        </p:txBody>
      </p:sp>
    </p:spTree>
    <p:extLst>
      <p:ext uri="{BB962C8B-B14F-4D97-AF65-F5344CB8AC3E}">
        <p14:creationId xmlns:p14="http://schemas.microsoft.com/office/powerpoint/2010/main" val="1494662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37782-D98D-15A3-DC21-D6E529B10B18}"/>
            </a:ext>
          </a:extLst>
        </p:cNvPr>
        <p:cNvGrpSpPr/>
        <p:nvPr/>
      </p:nvGrpSpPr>
      <p:grpSpPr>
        <a:xfrm>
          <a:off x="0" y="0"/>
          <a:ext cx="0" cy="0"/>
          <a:chOff x="0" y="0"/>
          <a:chExt cx="0" cy="0"/>
        </a:xfrm>
      </p:grpSpPr>
      <p:sp>
        <p:nvSpPr>
          <p:cNvPr id="27" name="Title 18">
            <a:extLst>
              <a:ext uri="{FF2B5EF4-FFF2-40B4-BE49-F238E27FC236}">
                <a16:creationId xmlns:a16="http://schemas.microsoft.com/office/drawing/2014/main" id="{126213B8-D52D-D5AC-FA3E-8FAF0148C61A}"/>
              </a:ext>
            </a:extLst>
          </p:cNvPr>
          <p:cNvSpPr txBox="1">
            <a:spLocks/>
          </p:cNvSpPr>
          <p:nvPr/>
        </p:nvSpPr>
        <p:spPr>
          <a:xfrm>
            <a:off x="1031559" y="81923"/>
            <a:ext cx="5393436" cy="91061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bg1"/>
                </a:solidFill>
              </a:rPr>
              <a:t>Solution</a:t>
            </a:r>
          </a:p>
        </p:txBody>
      </p:sp>
      <p:cxnSp>
        <p:nvCxnSpPr>
          <p:cNvPr id="18" name="Straight Connector 17">
            <a:extLst>
              <a:ext uri="{FF2B5EF4-FFF2-40B4-BE49-F238E27FC236}">
                <a16:creationId xmlns:a16="http://schemas.microsoft.com/office/drawing/2014/main" id="{7098022F-9613-5C9E-779F-948B5B5D5E3A}"/>
              </a:ext>
            </a:extLst>
          </p:cNvPr>
          <p:cNvCxnSpPr/>
          <p:nvPr/>
        </p:nvCxnSpPr>
        <p:spPr>
          <a:xfrm>
            <a:off x="116249" y="690513"/>
            <a:ext cx="5372305" cy="0"/>
          </a:xfrm>
          <a:prstGeom prst="line">
            <a:avLst/>
          </a:prstGeom>
          <a:noFill/>
          <a:ln>
            <a:solidFill>
              <a:srgbClr val="168DA5"/>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FD0F421-DD4B-30B3-3878-19FB404E6CFC}"/>
              </a:ext>
            </a:extLst>
          </p:cNvPr>
          <p:cNvCxnSpPr>
            <a:cxnSpLocks/>
          </p:cNvCxnSpPr>
          <p:nvPr/>
        </p:nvCxnSpPr>
        <p:spPr>
          <a:xfrm>
            <a:off x="116249" y="690513"/>
            <a:ext cx="1089580" cy="0"/>
          </a:xfrm>
          <a:prstGeom prst="line">
            <a:avLst/>
          </a:prstGeom>
          <a:noFill/>
          <a:ln w="53975">
            <a:solidFill>
              <a:srgbClr val="168DA5"/>
            </a:solidFill>
          </a:ln>
        </p:spPr>
        <p:style>
          <a:lnRef idx="1">
            <a:schemeClr val="accent1"/>
          </a:lnRef>
          <a:fillRef idx="0">
            <a:schemeClr val="accent1"/>
          </a:fillRef>
          <a:effectRef idx="0">
            <a:schemeClr val="accent1"/>
          </a:effectRef>
          <a:fontRef idx="minor">
            <a:schemeClr val="tx1"/>
          </a:fontRef>
        </p:style>
      </p:cxnSp>
      <p:sp>
        <p:nvSpPr>
          <p:cNvPr id="20" name="Rectangle: Rounded Corners 28">
            <a:extLst>
              <a:ext uri="{FF2B5EF4-FFF2-40B4-BE49-F238E27FC236}">
                <a16:creationId xmlns:a16="http://schemas.microsoft.com/office/drawing/2014/main" id="{5673BD16-DD95-92B6-C5D3-E64E5D4A6997}"/>
              </a:ext>
            </a:extLst>
          </p:cNvPr>
          <p:cNvSpPr/>
          <p:nvPr/>
        </p:nvSpPr>
        <p:spPr>
          <a:xfrm>
            <a:off x="140318" y="905417"/>
            <a:ext cx="11911365" cy="2685871"/>
          </a:xfrm>
          <a:prstGeom prst="roundRect">
            <a:avLst>
              <a:gd name="adj" fmla="val 13010"/>
            </a:avLst>
          </a:prstGeom>
          <a:solidFill>
            <a:srgbClr val="E0F2F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marL="381350"/>
            <a:r>
              <a:rPr lang="en-GB" sz="1600" b="1" i="1" u="sng" dirty="0" err="1">
                <a:solidFill>
                  <a:schemeClr val="tx1"/>
                </a:solidFill>
                <a:latin typeface="Calibri" panose="020F0502020204030204" pitchFamily="34" charset="0"/>
                <a:cs typeface="Calibri" panose="020F0502020204030204" pitchFamily="34" charset="0"/>
              </a:rPr>
              <a:t>Cartoons.jpg</a:t>
            </a:r>
            <a:endParaRPr lang="en-GB" sz="1600" b="1" i="1" u="sng" dirty="0">
              <a:solidFill>
                <a:schemeClr val="tx1"/>
              </a:solidFill>
              <a:latin typeface="Calibri" panose="020F0502020204030204" pitchFamily="34" charset="0"/>
              <a:cs typeface="Calibri" panose="020F0502020204030204" pitchFamily="34" charset="0"/>
            </a:endParaRPr>
          </a:p>
          <a:p>
            <a:pPr marL="304792" indent="-304792">
              <a:buFont typeface="+mj-lt"/>
              <a:buAutoNum type="arabicPeriod"/>
            </a:pPr>
            <a:r>
              <a:rPr lang="en-GB" sz="1400" b="1" dirty="0">
                <a:solidFill>
                  <a:schemeClr val="tx1"/>
                </a:solidFill>
              </a:rPr>
              <a:t>AI Performance: </a:t>
            </a:r>
            <a:r>
              <a:rPr lang="en-GB" sz="1400" dirty="0">
                <a:solidFill>
                  <a:schemeClr val="tx1"/>
                </a:solidFill>
              </a:rPr>
              <a:t>The AI performed well, correctly identifying the image as a "Cartoon," "Fictional Character," and "Animated Cartoon" with high confidence.</a:t>
            </a:r>
          </a:p>
          <a:p>
            <a:pPr marL="304792" indent="-304792">
              <a:buFont typeface="+mj-lt"/>
              <a:buAutoNum type="arabicPeriod"/>
            </a:pPr>
            <a:r>
              <a:rPr lang="en-GB" sz="1400" b="1" dirty="0">
                <a:solidFill>
                  <a:schemeClr val="tx1"/>
                </a:solidFill>
              </a:rPr>
              <a:t>Surprising Labels: </a:t>
            </a:r>
            <a:r>
              <a:rPr lang="en-GB" sz="1400" dirty="0">
                <a:solidFill>
                  <a:schemeClr val="tx1"/>
                </a:solidFill>
              </a:rPr>
              <a:t>Labels like "Mammal," "Santa Claus," and "Playing With Kids" were unexpected and inaccurate, showing limitations in distinguishing context and details of animated characters.</a:t>
            </a:r>
          </a:p>
          <a:p>
            <a:pPr marL="304792" indent="-304792">
              <a:buFont typeface="+mj-lt"/>
              <a:buAutoNum type="arabicPeriod"/>
            </a:pPr>
            <a:r>
              <a:rPr lang="en-GB" sz="1400" b="1" dirty="0" err="1">
                <a:solidFill>
                  <a:schemeClr val="tx1"/>
                </a:solidFill>
              </a:rPr>
              <a:t>SafeSearch</a:t>
            </a:r>
            <a:r>
              <a:rPr lang="en-GB" sz="1400" b="1" dirty="0">
                <a:solidFill>
                  <a:schemeClr val="tx1"/>
                </a:solidFill>
              </a:rPr>
              <a:t>: </a:t>
            </a:r>
            <a:r>
              <a:rPr lang="en-GB" sz="1400" dirty="0">
                <a:solidFill>
                  <a:schemeClr val="tx1"/>
                </a:solidFill>
              </a:rPr>
              <a:t>The image was rated "Very Unlikely" for all sensitive content categories, which is appropriate given its benign and family-friendly nature.</a:t>
            </a:r>
          </a:p>
          <a:p>
            <a:pPr marL="304792" indent="-304792">
              <a:buFont typeface="+mj-lt"/>
              <a:buAutoNum type="arabicPeriod"/>
            </a:pPr>
            <a:r>
              <a:rPr lang="en-GB" sz="1400" b="1" dirty="0">
                <a:solidFill>
                  <a:schemeClr val="tx1"/>
                </a:solidFill>
              </a:rPr>
              <a:t>Bias Impact: </a:t>
            </a:r>
            <a:r>
              <a:rPr lang="en-GB" sz="1400" dirty="0">
                <a:solidFill>
                  <a:schemeClr val="tx1"/>
                </a:solidFill>
              </a:rPr>
              <a:t>Mislabelling could result in inappropriate tags for media categorisation or search, potentially leading to confusion in content filtering or recommendation systems.</a:t>
            </a:r>
          </a:p>
          <a:p>
            <a:pPr marL="304792" indent="-304792">
              <a:buFont typeface="+mj-lt"/>
              <a:buAutoNum type="arabicPeriod"/>
            </a:pPr>
            <a:r>
              <a:rPr lang="en-GB" sz="1400" b="1" dirty="0">
                <a:solidFill>
                  <a:schemeClr val="tx1"/>
                </a:solidFill>
              </a:rPr>
              <a:t>Improvements: </a:t>
            </a:r>
            <a:r>
              <a:rPr lang="en-GB" sz="1400" dirty="0">
                <a:solidFill>
                  <a:schemeClr val="tx1"/>
                </a:solidFill>
              </a:rPr>
              <a:t>Refine datasets to better differentiate between cartoon characters and unrelated contexts (e.g., "Santa Claus"), and improve recognition of animation-specific themes to avoid overgeneralised labels.</a:t>
            </a:r>
          </a:p>
        </p:txBody>
      </p:sp>
      <p:pic>
        <p:nvPicPr>
          <p:cNvPr id="11" name="Picture 10" descr="A cartoon character of two people&#10;&#10;Description automatically generated">
            <a:extLst>
              <a:ext uri="{FF2B5EF4-FFF2-40B4-BE49-F238E27FC236}">
                <a16:creationId xmlns:a16="http://schemas.microsoft.com/office/drawing/2014/main" id="{267F41A9-EA47-E10F-F69F-4B57CF47EA4B}"/>
              </a:ext>
            </a:extLst>
          </p:cNvPr>
          <p:cNvPicPr>
            <a:picLocks noChangeAspect="1"/>
          </p:cNvPicPr>
          <p:nvPr/>
        </p:nvPicPr>
        <p:blipFill>
          <a:blip r:embed="rId3"/>
          <a:stretch>
            <a:fillRect/>
          </a:stretch>
        </p:blipFill>
        <p:spPr>
          <a:xfrm>
            <a:off x="11322402" y="1435192"/>
            <a:ext cx="657601" cy="670439"/>
          </a:xfrm>
          <a:prstGeom prst="rect">
            <a:avLst/>
          </a:prstGeom>
        </p:spPr>
      </p:pic>
      <p:sp>
        <p:nvSpPr>
          <p:cNvPr id="12" name="Rectangle: Rounded Corners 28">
            <a:extLst>
              <a:ext uri="{FF2B5EF4-FFF2-40B4-BE49-F238E27FC236}">
                <a16:creationId xmlns:a16="http://schemas.microsoft.com/office/drawing/2014/main" id="{8AF679D4-761E-B5AE-043D-84D7FAA1FC02}"/>
              </a:ext>
            </a:extLst>
          </p:cNvPr>
          <p:cNvSpPr/>
          <p:nvPr/>
        </p:nvSpPr>
        <p:spPr>
          <a:xfrm>
            <a:off x="140318" y="3662041"/>
            <a:ext cx="11911365" cy="2685871"/>
          </a:xfrm>
          <a:prstGeom prst="roundRect">
            <a:avLst>
              <a:gd name="adj" fmla="val 13010"/>
            </a:avLst>
          </a:prstGeom>
          <a:solidFill>
            <a:srgbClr val="E0F2F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GB" sz="1600" b="1" i="1" u="sng" dirty="0" err="1">
                <a:solidFill>
                  <a:schemeClr val="tx1"/>
                </a:solidFill>
              </a:rPr>
              <a:t>Character.jpg</a:t>
            </a:r>
            <a:endParaRPr lang="en-GB" sz="1600" b="1" i="1" u="sng" dirty="0">
              <a:solidFill>
                <a:schemeClr val="tx1"/>
              </a:solidFill>
            </a:endParaRPr>
          </a:p>
          <a:p>
            <a:pPr marL="304792" indent="-304792">
              <a:buFont typeface="+mj-lt"/>
              <a:buAutoNum type="arabicPeriod"/>
            </a:pPr>
            <a:r>
              <a:rPr lang="en-GB" sz="1400" b="1" dirty="0">
                <a:solidFill>
                  <a:schemeClr val="tx1"/>
                </a:solidFill>
              </a:rPr>
              <a:t>AI Performance</a:t>
            </a:r>
            <a:r>
              <a:rPr lang="en-GB" sz="1400" dirty="0">
                <a:solidFill>
                  <a:schemeClr val="tx1"/>
                </a:solidFill>
              </a:rPr>
              <a:t>: The AI correctly identified the image as a "Cartoon," "Fictional Character," and "Animated Cartoon," aligning well with its visual.           style.</a:t>
            </a:r>
          </a:p>
          <a:p>
            <a:pPr marL="304792" indent="-304792">
              <a:buFont typeface="+mj-lt"/>
              <a:buAutoNum type="arabicPeriod"/>
            </a:pPr>
            <a:r>
              <a:rPr lang="en-GB" sz="1400" b="1" dirty="0">
                <a:solidFill>
                  <a:schemeClr val="tx1"/>
                </a:solidFill>
              </a:rPr>
              <a:t>Surprising Labels</a:t>
            </a:r>
            <a:r>
              <a:rPr lang="en-GB" sz="1400" dirty="0">
                <a:solidFill>
                  <a:schemeClr val="tx1"/>
                </a:solidFill>
              </a:rPr>
              <a:t>: Some labels like "Happy" and "Gesture" are slightly inaccurate, given the neutral or severe tone of the character. However, they may stem from general assumptions based on cartoon figures.</a:t>
            </a:r>
          </a:p>
          <a:p>
            <a:pPr marL="304792" indent="-304792">
              <a:buFont typeface="+mj-lt"/>
              <a:buAutoNum type="arabicPeriod"/>
            </a:pPr>
            <a:r>
              <a:rPr lang="en-GB" sz="1400" b="1" dirty="0" err="1">
                <a:solidFill>
                  <a:schemeClr val="tx1"/>
                </a:solidFill>
              </a:rPr>
              <a:t>SafeSearch</a:t>
            </a:r>
            <a:r>
              <a:rPr lang="en-GB" sz="1400" dirty="0">
                <a:solidFill>
                  <a:schemeClr val="tx1"/>
                </a:solidFill>
              </a:rPr>
              <a:t>: </a:t>
            </a:r>
            <a:r>
              <a:rPr lang="en-GB" sz="1400" dirty="0" err="1">
                <a:solidFill>
                  <a:schemeClr val="tx1"/>
                </a:solidFill>
              </a:rPr>
              <a:t>SafeSearch</a:t>
            </a:r>
            <a:r>
              <a:rPr lang="en-GB" sz="1400" dirty="0">
                <a:solidFill>
                  <a:schemeClr val="tx1"/>
                </a:solidFill>
              </a:rPr>
              <a:t> flagged the image as "Unlikely" for violence. It has detected the blade within the image, but it does not highlight the potential nature of the object. This may require additional training data to show that it is used for violence.</a:t>
            </a:r>
          </a:p>
          <a:p>
            <a:pPr marL="304792" indent="-304792">
              <a:buFont typeface="+mj-lt"/>
              <a:buAutoNum type="arabicPeriod"/>
            </a:pPr>
            <a:r>
              <a:rPr lang="en-GB" sz="1400" b="1" dirty="0">
                <a:solidFill>
                  <a:schemeClr val="tx1"/>
                </a:solidFill>
              </a:rPr>
              <a:t>Bias Impact</a:t>
            </a:r>
            <a:r>
              <a:rPr lang="en-GB" sz="1400" dirty="0">
                <a:solidFill>
                  <a:schemeClr val="tx1"/>
                </a:solidFill>
              </a:rPr>
              <a:t>: Mislabelling emotions (e.g., "Happy") in this context could lead to misleading tags in applications like media classification or content moderation. </a:t>
            </a:r>
            <a:r>
              <a:rPr lang="en-GB" sz="1400" dirty="0" err="1">
                <a:solidFill>
                  <a:schemeClr val="tx1"/>
                </a:solidFill>
              </a:rPr>
              <a:t>SafeSearch's</a:t>
            </a:r>
            <a:r>
              <a:rPr lang="en-GB" sz="1400" dirty="0">
                <a:solidFill>
                  <a:schemeClr val="tx1"/>
                </a:solidFill>
              </a:rPr>
              <a:t> mild flagging may also fail to reflect more niche interpretations of potentially concerning imagery.</a:t>
            </a:r>
          </a:p>
          <a:p>
            <a:pPr marL="304792" indent="-304792">
              <a:buFont typeface="+mj-lt"/>
              <a:buAutoNum type="arabicPeriod"/>
            </a:pPr>
            <a:r>
              <a:rPr lang="en-GB" sz="1400" b="1" dirty="0">
                <a:solidFill>
                  <a:schemeClr val="tx1"/>
                </a:solidFill>
              </a:rPr>
              <a:t>Improvements</a:t>
            </a:r>
            <a:r>
              <a:rPr lang="en-GB" sz="1400" dirty="0">
                <a:solidFill>
                  <a:schemeClr val="tx1"/>
                </a:solidFill>
              </a:rPr>
              <a:t>: Train AI to understand better contextual elements, like differentiating between stylistic and actual threatening content, and refine emotion-related labels to avoid overly generic tagging.</a:t>
            </a:r>
          </a:p>
        </p:txBody>
      </p:sp>
      <p:pic>
        <p:nvPicPr>
          <p:cNvPr id="13" name="Picture 12" descr="A cartoon of a person in a garment holding a knife&#10;&#10;Description automatically generated">
            <a:extLst>
              <a:ext uri="{FF2B5EF4-FFF2-40B4-BE49-F238E27FC236}">
                <a16:creationId xmlns:a16="http://schemas.microsoft.com/office/drawing/2014/main" id="{3B2BD56F-F610-0EAB-E84E-80350ACD397C}"/>
              </a:ext>
            </a:extLst>
          </p:cNvPr>
          <p:cNvPicPr>
            <a:picLocks noChangeAspect="1"/>
          </p:cNvPicPr>
          <p:nvPr/>
        </p:nvPicPr>
        <p:blipFill>
          <a:blip r:embed="rId4"/>
          <a:stretch>
            <a:fillRect/>
          </a:stretch>
        </p:blipFill>
        <p:spPr>
          <a:xfrm>
            <a:off x="11322402" y="3656388"/>
            <a:ext cx="459022" cy="4590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99883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032C8-EA29-71CF-94F8-33CD9CC52664}"/>
            </a:ext>
          </a:extLst>
        </p:cNvPr>
        <p:cNvGrpSpPr/>
        <p:nvPr/>
      </p:nvGrpSpPr>
      <p:grpSpPr>
        <a:xfrm>
          <a:off x="0" y="0"/>
          <a:ext cx="0" cy="0"/>
          <a:chOff x="0" y="0"/>
          <a:chExt cx="0" cy="0"/>
        </a:xfrm>
      </p:grpSpPr>
      <p:sp>
        <p:nvSpPr>
          <p:cNvPr id="27" name="Title 18">
            <a:extLst>
              <a:ext uri="{FF2B5EF4-FFF2-40B4-BE49-F238E27FC236}">
                <a16:creationId xmlns:a16="http://schemas.microsoft.com/office/drawing/2014/main" id="{F99093D5-413F-9B5C-1381-9B3DC9101C38}"/>
              </a:ext>
            </a:extLst>
          </p:cNvPr>
          <p:cNvSpPr txBox="1">
            <a:spLocks/>
          </p:cNvSpPr>
          <p:nvPr/>
        </p:nvSpPr>
        <p:spPr>
          <a:xfrm>
            <a:off x="1031559" y="81923"/>
            <a:ext cx="5393436" cy="91061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bg1"/>
                </a:solidFill>
              </a:rPr>
              <a:t>Solution</a:t>
            </a:r>
          </a:p>
        </p:txBody>
      </p:sp>
      <p:cxnSp>
        <p:nvCxnSpPr>
          <p:cNvPr id="18" name="Straight Connector 17">
            <a:extLst>
              <a:ext uri="{FF2B5EF4-FFF2-40B4-BE49-F238E27FC236}">
                <a16:creationId xmlns:a16="http://schemas.microsoft.com/office/drawing/2014/main" id="{BF5A0771-B2D5-F0F9-6EBC-938012023551}"/>
              </a:ext>
            </a:extLst>
          </p:cNvPr>
          <p:cNvCxnSpPr/>
          <p:nvPr/>
        </p:nvCxnSpPr>
        <p:spPr>
          <a:xfrm>
            <a:off x="116249" y="690513"/>
            <a:ext cx="5372305" cy="0"/>
          </a:xfrm>
          <a:prstGeom prst="line">
            <a:avLst/>
          </a:prstGeom>
          <a:noFill/>
          <a:ln>
            <a:solidFill>
              <a:srgbClr val="168DA5"/>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8246C6D-9A90-4F92-38A7-E21373402455}"/>
              </a:ext>
            </a:extLst>
          </p:cNvPr>
          <p:cNvCxnSpPr>
            <a:cxnSpLocks/>
          </p:cNvCxnSpPr>
          <p:nvPr/>
        </p:nvCxnSpPr>
        <p:spPr>
          <a:xfrm>
            <a:off x="116249" y="690513"/>
            <a:ext cx="1089580" cy="0"/>
          </a:xfrm>
          <a:prstGeom prst="line">
            <a:avLst/>
          </a:prstGeom>
          <a:noFill/>
          <a:ln w="53975">
            <a:solidFill>
              <a:srgbClr val="168DA5"/>
            </a:solidFill>
          </a:ln>
        </p:spPr>
        <p:style>
          <a:lnRef idx="1">
            <a:schemeClr val="accent1"/>
          </a:lnRef>
          <a:fillRef idx="0">
            <a:schemeClr val="accent1"/>
          </a:fillRef>
          <a:effectRef idx="0">
            <a:schemeClr val="accent1"/>
          </a:effectRef>
          <a:fontRef idx="minor">
            <a:schemeClr val="tx1"/>
          </a:fontRef>
        </p:style>
      </p:cxnSp>
      <p:sp>
        <p:nvSpPr>
          <p:cNvPr id="20" name="Rectangle: Rounded Corners 28">
            <a:extLst>
              <a:ext uri="{FF2B5EF4-FFF2-40B4-BE49-F238E27FC236}">
                <a16:creationId xmlns:a16="http://schemas.microsoft.com/office/drawing/2014/main" id="{F175B273-5B52-3069-E636-072DB3E972E2}"/>
              </a:ext>
            </a:extLst>
          </p:cNvPr>
          <p:cNvSpPr/>
          <p:nvPr/>
        </p:nvSpPr>
        <p:spPr>
          <a:xfrm>
            <a:off x="140318" y="909432"/>
            <a:ext cx="11911365" cy="2685871"/>
          </a:xfrm>
          <a:prstGeom prst="roundRect">
            <a:avLst>
              <a:gd name="adj" fmla="val 13010"/>
            </a:avLst>
          </a:prstGeom>
          <a:solidFill>
            <a:srgbClr val="E0F2F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r>
              <a:rPr lang="en-GB" sz="1600" b="1" i="1" u="sng" dirty="0" err="1">
                <a:solidFill>
                  <a:schemeClr val="tx1"/>
                </a:solidFill>
              </a:rPr>
              <a:t>Cheeseburger.jpg</a:t>
            </a:r>
            <a:endParaRPr lang="en-GB" sz="1600" b="1" i="1" u="sng" dirty="0">
              <a:solidFill>
                <a:schemeClr val="tx1"/>
              </a:solidFill>
            </a:endParaRPr>
          </a:p>
          <a:p>
            <a:pPr marL="304792" indent="-304792">
              <a:buFont typeface="+mj-lt"/>
              <a:buAutoNum type="arabicPeriod"/>
            </a:pPr>
            <a:r>
              <a:rPr lang="en-GB" sz="1400" b="1" dirty="0">
                <a:solidFill>
                  <a:schemeClr val="tx1"/>
                </a:solidFill>
              </a:rPr>
              <a:t>AI Performance</a:t>
            </a:r>
            <a:r>
              <a:rPr lang="en-GB" sz="1400" dirty="0">
                <a:solidFill>
                  <a:schemeClr val="tx1"/>
                </a:solidFill>
              </a:rPr>
              <a:t>: The AI performed well, correctly identifying the image as "Food," "Hamburger," "Cheeseburger," and related categories like "Fast Food" and "Sandwich" with high accuracy.</a:t>
            </a:r>
          </a:p>
          <a:p>
            <a:pPr marL="304792" indent="-304792">
              <a:buFont typeface="+mj-lt"/>
              <a:buAutoNum type="arabicPeriod"/>
            </a:pPr>
            <a:r>
              <a:rPr lang="en-GB" sz="1400" b="1" dirty="0">
                <a:solidFill>
                  <a:schemeClr val="tx1"/>
                </a:solidFill>
              </a:rPr>
              <a:t>Surprising Labels</a:t>
            </a:r>
            <a:r>
              <a:rPr lang="en-GB" sz="1400" dirty="0">
                <a:solidFill>
                  <a:schemeClr val="tx1"/>
                </a:solidFill>
              </a:rPr>
              <a:t>: Some labels like "Veggie Burger," "Buffalo Burger," and "Chicken Tatsuta" are inaccurate and likely stem from confusion with similar-looking dishes. Labels like "Machine" are particularly out of context.</a:t>
            </a:r>
          </a:p>
          <a:p>
            <a:pPr marL="304792" indent="-304792">
              <a:buFont typeface="+mj-lt"/>
              <a:buAutoNum type="arabicPeriod"/>
            </a:pPr>
            <a:r>
              <a:rPr lang="en-GB" sz="1400" b="1" dirty="0" err="1">
                <a:solidFill>
                  <a:schemeClr val="tx1"/>
                </a:solidFill>
              </a:rPr>
              <a:t>SafeSearch</a:t>
            </a:r>
            <a:r>
              <a:rPr lang="en-GB" sz="1400" dirty="0">
                <a:solidFill>
                  <a:schemeClr val="tx1"/>
                </a:solidFill>
              </a:rPr>
              <a:t>: The image was flagged as "Very Unlikely" for sensitive content like Adult, Violence, and Racy, which is accurate given its harmless and neutral nature.</a:t>
            </a:r>
          </a:p>
          <a:p>
            <a:pPr marL="304792" indent="-304792">
              <a:buFont typeface="+mj-lt"/>
              <a:buAutoNum type="arabicPeriod"/>
            </a:pPr>
            <a:r>
              <a:rPr lang="en-GB" sz="1400" b="1" dirty="0">
                <a:solidFill>
                  <a:schemeClr val="tx1"/>
                </a:solidFill>
              </a:rPr>
              <a:t>Bias Impact</a:t>
            </a:r>
            <a:r>
              <a:rPr lang="en-GB" sz="1400" dirty="0">
                <a:solidFill>
                  <a:schemeClr val="tx1"/>
                </a:solidFill>
              </a:rPr>
              <a:t>: Mislabelling could affect product categorisation or search results in food-related applications, leading to confusion for users looking for specific dishes or ingredients.</a:t>
            </a:r>
          </a:p>
          <a:p>
            <a:pPr marL="304792" indent="-304792">
              <a:buFont typeface="+mj-lt"/>
              <a:buAutoNum type="arabicPeriod"/>
            </a:pPr>
            <a:r>
              <a:rPr lang="en-GB" sz="1400" b="1" dirty="0">
                <a:solidFill>
                  <a:schemeClr val="tx1"/>
                </a:solidFill>
              </a:rPr>
              <a:t>Improvements</a:t>
            </a:r>
            <a:r>
              <a:rPr lang="en-GB" sz="1400" dirty="0">
                <a:solidFill>
                  <a:schemeClr val="tx1"/>
                </a:solidFill>
              </a:rPr>
              <a:t>: Train AI to better differentiate between similar food items and refine accuracy for niche labels (e.g., specific burger types) to ensure more precise categorisation in food-related datasets.</a:t>
            </a:r>
          </a:p>
        </p:txBody>
      </p:sp>
      <p:pic>
        <p:nvPicPr>
          <p:cNvPr id="2" name="Picture 1" descr="A cheeseburger with lettuce and cheese&#10;&#10;Description automatically generated">
            <a:extLst>
              <a:ext uri="{FF2B5EF4-FFF2-40B4-BE49-F238E27FC236}">
                <a16:creationId xmlns:a16="http://schemas.microsoft.com/office/drawing/2014/main" id="{F7519DDD-F8B8-D414-E358-06B74E824E09}"/>
              </a:ext>
            </a:extLst>
          </p:cNvPr>
          <p:cNvPicPr>
            <a:picLocks noChangeAspect="1"/>
          </p:cNvPicPr>
          <p:nvPr/>
        </p:nvPicPr>
        <p:blipFill>
          <a:blip r:embed="rId3"/>
          <a:stretch>
            <a:fillRect/>
          </a:stretch>
        </p:blipFill>
        <p:spPr>
          <a:xfrm>
            <a:off x="11327758" y="909433"/>
            <a:ext cx="486549" cy="3803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Rectangle: Rounded Corners 28">
            <a:extLst>
              <a:ext uri="{FF2B5EF4-FFF2-40B4-BE49-F238E27FC236}">
                <a16:creationId xmlns:a16="http://schemas.microsoft.com/office/drawing/2014/main" id="{364075DD-DBE6-BF22-AA9E-58000851647F}"/>
              </a:ext>
            </a:extLst>
          </p:cNvPr>
          <p:cNvSpPr/>
          <p:nvPr/>
        </p:nvSpPr>
        <p:spPr>
          <a:xfrm>
            <a:off x="116248" y="4272186"/>
            <a:ext cx="11911365" cy="1867952"/>
          </a:xfrm>
          <a:prstGeom prst="roundRect">
            <a:avLst>
              <a:gd name="adj" fmla="val 13010"/>
            </a:avLst>
          </a:prstGeom>
          <a:solidFill>
            <a:srgbClr val="E0F2F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marL="381350"/>
            <a:r>
              <a:rPr lang="en-GB" sz="1600" b="1" i="1" u="sng" dirty="0" err="1">
                <a:solidFill>
                  <a:schemeClr val="tx1"/>
                </a:solidFill>
                <a:latin typeface="Calibri" panose="020F0502020204030204" pitchFamily="34" charset="0"/>
                <a:cs typeface="Calibri" panose="020F0502020204030204" pitchFamily="34" charset="0"/>
              </a:rPr>
              <a:t>Emojis.jpg</a:t>
            </a:r>
            <a:endParaRPr lang="en-GB" sz="1600" b="1" i="1" u="sng" dirty="0">
              <a:solidFill>
                <a:schemeClr val="tx1"/>
              </a:solidFill>
              <a:latin typeface="Calibri" panose="020F0502020204030204" pitchFamily="34" charset="0"/>
              <a:cs typeface="Calibri" panose="020F0502020204030204" pitchFamily="34" charset="0"/>
            </a:endParaRPr>
          </a:p>
          <a:p>
            <a:pPr marL="304792" indent="-304792">
              <a:spcBef>
                <a:spcPts val="800"/>
              </a:spcBef>
              <a:buFont typeface="+mj-lt"/>
              <a:buAutoNum type="arabicPeriod"/>
            </a:pPr>
            <a:r>
              <a:rPr lang="en-GB" sz="1400" b="1" dirty="0">
                <a:solidFill>
                  <a:schemeClr val="tx1"/>
                </a:solidFill>
                <a:latin typeface="Calibri" panose="020F0502020204030204" pitchFamily="34" charset="0"/>
                <a:cs typeface="Calibri" panose="020F0502020204030204" pitchFamily="34" charset="0"/>
              </a:rPr>
              <a:t>AI Performance</a:t>
            </a:r>
            <a:r>
              <a:rPr lang="en-GB" sz="1400" dirty="0">
                <a:solidFill>
                  <a:schemeClr val="tx1"/>
                </a:solidFill>
                <a:latin typeface="Calibri" panose="020F0502020204030204" pitchFamily="34" charset="0"/>
                <a:cs typeface="Calibri" panose="020F0502020204030204" pitchFamily="34" charset="0"/>
              </a:rPr>
              <a:t>: The AI performed well overall, accurately identifying smiles, emotions, and emoji-related features, but some labels like "Terrestrial Animal" were irrelevant.</a:t>
            </a:r>
          </a:p>
          <a:p>
            <a:pPr marL="304792" indent="-304792">
              <a:buFont typeface="+mj-lt"/>
              <a:buAutoNum type="arabicPeriod"/>
            </a:pPr>
            <a:r>
              <a:rPr lang="en-GB" sz="1400" b="1" dirty="0">
                <a:solidFill>
                  <a:schemeClr val="tx1"/>
                </a:solidFill>
                <a:latin typeface="Calibri" panose="020F0502020204030204" pitchFamily="34" charset="0"/>
                <a:cs typeface="Calibri" panose="020F0502020204030204" pitchFamily="34" charset="0"/>
              </a:rPr>
              <a:t>Surprising Labels</a:t>
            </a:r>
            <a:r>
              <a:rPr lang="en-GB" sz="1400" dirty="0">
                <a:solidFill>
                  <a:schemeClr val="tx1"/>
                </a:solidFill>
                <a:latin typeface="Calibri" panose="020F0502020204030204" pitchFamily="34" charset="0"/>
                <a:cs typeface="Calibri" panose="020F0502020204030204" pitchFamily="34" charset="0"/>
              </a:rPr>
              <a:t>: "Terrestrial Animal" and detecting emoji mouths as "Text" were unexpected and inaccurate.</a:t>
            </a:r>
          </a:p>
          <a:p>
            <a:pPr marL="304792" indent="-304792">
              <a:buFont typeface="+mj-lt"/>
              <a:buAutoNum type="arabicPeriod"/>
            </a:pPr>
            <a:r>
              <a:rPr lang="en-GB" sz="1400" b="1" dirty="0" err="1">
                <a:solidFill>
                  <a:schemeClr val="tx1"/>
                </a:solidFill>
                <a:latin typeface="Calibri" panose="020F0502020204030204" pitchFamily="34" charset="0"/>
                <a:cs typeface="Calibri" panose="020F0502020204030204" pitchFamily="34" charset="0"/>
              </a:rPr>
              <a:t>SafeSearch</a:t>
            </a:r>
            <a:r>
              <a:rPr lang="en-GB" sz="1400" dirty="0">
                <a:solidFill>
                  <a:schemeClr val="tx1"/>
                </a:solidFill>
                <a:latin typeface="Calibri" panose="020F0502020204030204" pitchFamily="34" charset="0"/>
                <a:cs typeface="Calibri" panose="020F0502020204030204" pitchFamily="34" charset="0"/>
              </a:rPr>
              <a:t>: The image was flagged as "Very Unlikely" for sensitive content because it contains no elements resembling adult, violent, or racy material.</a:t>
            </a:r>
          </a:p>
          <a:p>
            <a:pPr marL="304792" indent="-304792">
              <a:buFont typeface="+mj-lt"/>
              <a:buAutoNum type="arabicPeriod"/>
            </a:pPr>
            <a:r>
              <a:rPr lang="en-GB" sz="1400" b="1" dirty="0">
                <a:solidFill>
                  <a:schemeClr val="tx1"/>
                </a:solidFill>
                <a:latin typeface="Calibri" panose="020F0502020204030204" pitchFamily="34" charset="0"/>
                <a:cs typeface="Calibri" panose="020F0502020204030204" pitchFamily="34" charset="0"/>
              </a:rPr>
              <a:t>Bias Impact</a:t>
            </a:r>
            <a:r>
              <a:rPr lang="en-GB" sz="1400" dirty="0">
                <a:solidFill>
                  <a:schemeClr val="tx1"/>
                </a:solidFill>
                <a:latin typeface="Calibri" panose="020F0502020204030204" pitchFamily="34" charset="0"/>
                <a:cs typeface="Calibri" panose="020F0502020204030204" pitchFamily="34" charset="0"/>
              </a:rPr>
              <a:t>: Mislabelling could lead to unfair moderation, cultural misunderstandings, and inappropriate tagging in applications like social media.</a:t>
            </a:r>
          </a:p>
          <a:p>
            <a:pPr marL="304792" indent="-304792">
              <a:buFont typeface="+mj-lt"/>
              <a:buAutoNum type="arabicPeriod"/>
            </a:pPr>
            <a:r>
              <a:rPr lang="en-GB" sz="1400" b="1" dirty="0">
                <a:solidFill>
                  <a:schemeClr val="tx1"/>
                </a:solidFill>
                <a:latin typeface="Calibri" panose="020F0502020204030204" pitchFamily="34" charset="0"/>
                <a:cs typeface="Calibri" panose="020F0502020204030204" pitchFamily="34" charset="0"/>
              </a:rPr>
              <a:t>Improvements</a:t>
            </a:r>
            <a:r>
              <a:rPr lang="en-GB" sz="1400" dirty="0">
                <a:solidFill>
                  <a:schemeClr val="tx1"/>
                </a:solidFill>
                <a:latin typeface="Calibri" panose="020F0502020204030204" pitchFamily="34" charset="0"/>
                <a:cs typeface="Calibri" panose="020F0502020204030204" pitchFamily="34" charset="0"/>
              </a:rPr>
              <a:t>: Refine datasets, add contextual learning, improve </a:t>
            </a:r>
            <a:r>
              <a:rPr lang="en-GB" sz="1400" dirty="0" err="1">
                <a:solidFill>
                  <a:schemeClr val="tx1"/>
                </a:solidFill>
                <a:latin typeface="Calibri" panose="020F0502020204030204" pitchFamily="34" charset="0"/>
                <a:cs typeface="Calibri" panose="020F0502020204030204" pitchFamily="34" charset="0"/>
              </a:rPr>
              <a:t>SafeSearch</a:t>
            </a:r>
            <a:r>
              <a:rPr lang="en-GB" sz="1400" dirty="0">
                <a:solidFill>
                  <a:schemeClr val="tx1"/>
                </a:solidFill>
                <a:latin typeface="Calibri" panose="020F0502020204030204" pitchFamily="34" charset="0"/>
                <a:cs typeface="Calibri" panose="020F0502020204030204" pitchFamily="34" charset="0"/>
              </a:rPr>
              <a:t> thresholds, and introduce user feedback to enhance accuracy and fairness.</a:t>
            </a:r>
          </a:p>
        </p:txBody>
      </p:sp>
      <p:pic>
        <p:nvPicPr>
          <p:cNvPr id="6" name="Picture 5" descr="A set of yellow smiley faces&#10;&#10;Description automatically generated">
            <a:extLst>
              <a:ext uri="{FF2B5EF4-FFF2-40B4-BE49-F238E27FC236}">
                <a16:creationId xmlns:a16="http://schemas.microsoft.com/office/drawing/2014/main" id="{0F75A839-3960-39CA-7634-C1AEA19E7FA0}"/>
              </a:ext>
            </a:extLst>
          </p:cNvPr>
          <p:cNvPicPr>
            <a:picLocks noChangeAspect="1"/>
          </p:cNvPicPr>
          <p:nvPr/>
        </p:nvPicPr>
        <p:blipFill>
          <a:blip r:embed="rId4"/>
          <a:stretch>
            <a:fillRect/>
          </a:stretch>
        </p:blipFill>
        <p:spPr>
          <a:xfrm>
            <a:off x="11322003" y="4272186"/>
            <a:ext cx="492304" cy="4923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45297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D335D-63EE-0237-AFC0-68F8161CDB97}"/>
            </a:ext>
          </a:extLst>
        </p:cNvPr>
        <p:cNvGrpSpPr/>
        <p:nvPr/>
      </p:nvGrpSpPr>
      <p:grpSpPr>
        <a:xfrm>
          <a:off x="0" y="0"/>
          <a:ext cx="0" cy="0"/>
          <a:chOff x="0" y="0"/>
          <a:chExt cx="0" cy="0"/>
        </a:xfrm>
      </p:grpSpPr>
      <p:sp>
        <p:nvSpPr>
          <p:cNvPr id="27" name="Title 18">
            <a:extLst>
              <a:ext uri="{FF2B5EF4-FFF2-40B4-BE49-F238E27FC236}">
                <a16:creationId xmlns:a16="http://schemas.microsoft.com/office/drawing/2014/main" id="{69B1F738-7E55-1045-BEEB-25609FAC1E69}"/>
              </a:ext>
            </a:extLst>
          </p:cNvPr>
          <p:cNvSpPr txBox="1">
            <a:spLocks/>
          </p:cNvSpPr>
          <p:nvPr/>
        </p:nvSpPr>
        <p:spPr>
          <a:xfrm>
            <a:off x="1031559" y="81923"/>
            <a:ext cx="5393436" cy="91061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bg1"/>
                </a:solidFill>
              </a:rPr>
              <a:t>Solution</a:t>
            </a:r>
          </a:p>
        </p:txBody>
      </p:sp>
      <p:cxnSp>
        <p:nvCxnSpPr>
          <p:cNvPr id="18" name="Straight Connector 17">
            <a:extLst>
              <a:ext uri="{FF2B5EF4-FFF2-40B4-BE49-F238E27FC236}">
                <a16:creationId xmlns:a16="http://schemas.microsoft.com/office/drawing/2014/main" id="{15273318-6B82-3636-DDAD-399B8E5A1966}"/>
              </a:ext>
            </a:extLst>
          </p:cNvPr>
          <p:cNvCxnSpPr/>
          <p:nvPr/>
        </p:nvCxnSpPr>
        <p:spPr>
          <a:xfrm>
            <a:off x="116249" y="690513"/>
            <a:ext cx="5372305" cy="0"/>
          </a:xfrm>
          <a:prstGeom prst="line">
            <a:avLst/>
          </a:prstGeom>
          <a:noFill/>
          <a:ln>
            <a:solidFill>
              <a:srgbClr val="168DA5"/>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D973FD7-B5E4-A7EE-12C0-6236CFA5496E}"/>
              </a:ext>
            </a:extLst>
          </p:cNvPr>
          <p:cNvCxnSpPr>
            <a:cxnSpLocks/>
          </p:cNvCxnSpPr>
          <p:nvPr/>
        </p:nvCxnSpPr>
        <p:spPr>
          <a:xfrm>
            <a:off x="116249" y="690513"/>
            <a:ext cx="1089580" cy="0"/>
          </a:xfrm>
          <a:prstGeom prst="line">
            <a:avLst/>
          </a:prstGeom>
          <a:noFill/>
          <a:ln w="53975">
            <a:solidFill>
              <a:srgbClr val="168DA5"/>
            </a:solidFill>
          </a:ln>
        </p:spPr>
        <p:style>
          <a:lnRef idx="1">
            <a:schemeClr val="accent1"/>
          </a:lnRef>
          <a:fillRef idx="0">
            <a:schemeClr val="accent1"/>
          </a:fillRef>
          <a:effectRef idx="0">
            <a:schemeClr val="accent1"/>
          </a:effectRef>
          <a:fontRef idx="minor">
            <a:schemeClr val="tx1"/>
          </a:fontRef>
        </p:style>
      </p:cxnSp>
      <p:sp>
        <p:nvSpPr>
          <p:cNvPr id="8" name="Rectangle: Rounded Corners 28">
            <a:extLst>
              <a:ext uri="{FF2B5EF4-FFF2-40B4-BE49-F238E27FC236}">
                <a16:creationId xmlns:a16="http://schemas.microsoft.com/office/drawing/2014/main" id="{94B88266-158C-3F1C-3A6B-4DFD1DDB2D46}"/>
              </a:ext>
            </a:extLst>
          </p:cNvPr>
          <p:cNvSpPr/>
          <p:nvPr/>
        </p:nvSpPr>
        <p:spPr>
          <a:xfrm>
            <a:off x="116248" y="891521"/>
            <a:ext cx="11911365" cy="2685871"/>
          </a:xfrm>
          <a:prstGeom prst="roundRect">
            <a:avLst>
              <a:gd name="adj" fmla="val 13010"/>
            </a:avLst>
          </a:prstGeom>
          <a:solidFill>
            <a:srgbClr val="E0F2F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marL="381350"/>
            <a:r>
              <a:rPr lang="en-GB" sz="1600" b="1" i="1" u="sng" dirty="0" err="1">
                <a:solidFill>
                  <a:schemeClr val="tx1"/>
                </a:solidFill>
                <a:latin typeface="Calibri" panose="020F0502020204030204" pitchFamily="34" charset="0"/>
                <a:cs typeface="Calibri" panose="020F0502020204030204" pitchFamily="34" charset="0"/>
              </a:rPr>
              <a:t>Lion.jpg</a:t>
            </a:r>
            <a:endParaRPr lang="en-GB" sz="1600" b="1" i="1" u="sng" dirty="0">
              <a:solidFill>
                <a:schemeClr val="tx1"/>
              </a:solidFill>
              <a:latin typeface="Calibri" panose="020F0502020204030204" pitchFamily="34" charset="0"/>
              <a:cs typeface="Calibri" panose="020F0502020204030204" pitchFamily="34" charset="0"/>
            </a:endParaRPr>
          </a:p>
          <a:p>
            <a:pPr marL="304792" indent="-304792">
              <a:buFont typeface="+mj-lt"/>
              <a:buAutoNum type="arabicPeriod"/>
            </a:pPr>
            <a:r>
              <a:rPr lang="en-GB" sz="1400" b="1" dirty="0">
                <a:solidFill>
                  <a:schemeClr val="tx1"/>
                </a:solidFill>
              </a:rPr>
              <a:t>AI Performance</a:t>
            </a:r>
            <a:r>
              <a:rPr lang="en-GB" sz="1400" dirty="0">
                <a:solidFill>
                  <a:schemeClr val="tx1"/>
                </a:solidFill>
              </a:rPr>
              <a:t>: The AI performed well, identifying the primary object as a "Lion" and correctly categorising it with related labels like "Big Cats," "Masai Lion," and "Carnivore."</a:t>
            </a:r>
          </a:p>
          <a:p>
            <a:pPr marL="304792" indent="-304792">
              <a:buFont typeface="+mj-lt"/>
              <a:buAutoNum type="arabicPeriod"/>
            </a:pPr>
            <a:r>
              <a:rPr lang="en-GB" sz="1400" b="1" dirty="0">
                <a:solidFill>
                  <a:schemeClr val="tx1"/>
                </a:solidFill>
              </a:rPr>
              <a:t>Surprising Labels</a:t>
            </a:r>
            <a:r>
              <a:rPr lang="en-GB" sz="1400" dirty="0">
                <a:solidFill>
                  <a:schemeClr val="tx1"/>
                </a:solidFill>
              </a:rPr>
              <a:t>: Some labels like "Plant" (70%) and "Tree" (61%) seem irrelevant and likely resulted from the background vegetation being misinterpreted. </a:t>
            </a:r>
          </a:p>
          <a:p>
            <a:pPr marL="304792" indent="-304792">
              <a:buFont typeface="+mj-lt"/>
              <a:buAutoNum type="arabicPeriod"/>
            </a:pPr>
            <a:r>
              <a:rPr lang="en-GB" sz="1400" b="1" dirty="0" err="1">
                <a:solidFill>
                  <a:schemeClr val="tx1"/>
                </a:solidFill>
              </a:rPr>
              <a:t>SafeSearch</a:t>
            </a:r>
            <a:r>
              <a:rPr lang="en-GB" sz="1400" dirty="0">
                <a:solidFill>
                  <a:schemeClr val="tx1"/>
                </a:solidFill>
              </a:rPr>
              <a:t>: The image was flagged as "Possible" for Racy content, which is surprising as there’s no content in the image that could be interpreted as suggestive or inappropriate.</a:t>
            </a:r>
          </a:p>
          <a:p>
            <a:pPr marL="304792" indent="-304792">
              <a:buFont typeface="+mj-lt"/>
              <a:buAutoNum type="arabicPeriod"/>
            </a:pPr>
            <a:r>
              <a:rPr lang="en-GB" sz="1400" b="1" dirty="0">
                <a:solidFill>
                  <a:schemeClr val="tx1"/>
                </a:solidFill>
              </a:rPr>
              <a:t>Bias Impact</a:t>
            </a:r>
            <a:r>
              <a:rPr lang="en-GB" sz="1400" dirty="0">
                <a:solidFill>
                  <a:schemeClr val="tx1"/>
                </a:solidFill>
              </a:rPr>
              <a:t>: Mislabelling (e.g., the "Racy" flag) could lead to unnecessary content moderation in social media or online platforms. At the same time, background misinterpretations (like "Plant") might skew object recognition in wildlife monitoring or similar applications.</a:t>
            </a:r>
          </a:p>
          <a:p>
            <a:pPr marL="304792" indent="-304792">
              <a:buFont typeface="+mj-lt"/>
              <a:buAutoNum type="arabicPeriod"/>
            </a:pPr>
            <a:r>
              <a:rPr lang="en-GB" sz="1400" b="1" dirty="0">
                <a:solidFill>
                  <a:schemeClr val="tx1"/>
                </a:solidFill>
              </a:rPr>
              <a:t>Improvements</a:t>
            </a:r>
            <a:r>
              <a:rPr lang="en-GB" sz="1400" dirty="0">
                <a:solidFill>
                  <a:schemeClr val="tx1"/>
                </a:solidFill>
              </a:rPr>
              <a:t>: Refine </a:t>
            </a:r>
            <a:r>
              <a:rPr lang="en-GB" sz="1400" dirty="0" err="1">
                <a:solidFill>
                  <a:schemeClr val="tx1"/>
                </a:solidFill>
              </a:rPr>
              <a:t>SafeSearch</a:t>
            </a:r>
            <a:r>
              <a:rPr lang="en-GB" sz="1400" dirty="0">
                <a:solidFill>
                  <a:schemeClr val="tx1"/>
                </a:solidFill>
              </a:rPr>
              <a:t> algorithms to assess content better contextually and avoid overgeneralised flags. Additionally, improve the recognition of background elements to minimise irrelevant labels like "Plant" when it’s not a focal object in the scene.</a:t>
            </a:r>
          </a:p>
        </p:txBody>
      </p:sp>
      <p:pic>
        <p:nvPicPr>
          <p:cNvPr id="11" name="Picture 10">
            <a:extLst>
              <a:ext uri="{FF2B5EF4-FFF2-40B4-BE49-F238E27FC236}">
                <a16:creationId xmlns:a16="http://schemas.microsoft.com/office/drawing/2014/main" id="{5361F9AC-3A52-EC31-A5C3-89FBA4039AC3}"/>
              </a:ext>
            </a:extLst>
          </p:cNvPr>
          <p:cNvPicPr>
            <a:picLocks noChangeAspect="1"/>
          </p:cNvPicPr>
          <p:nvPr/>
        </p:nvPicPr>
        <p:blipFill>
          <a:blip r:embed="rId3"/>
          <a:stretch>
            <a:fillRect/>
          </a:stretch>
        </p:blipFill>
        <p:spPr>
          <a:xfrm>
            <a:off x="11180638" y="891522"/>
            <a:ext cx="680143" cy="3918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Rectangle: Rounded Corners 28">
            <a:extLst>
              <a:ext uri="{FF2B5EF4-FFF2-40B4-BE49-F238E27FC236}">
                <a16:creationId xmlns:a16="http://schemas.microsoft.com/office/drawing/2014/main" id="{C4E8BCCD-D0B0-674D-334E-A37266B0520A}"/>
              </a:ext>
            </a:extLst>
          </p:cNvPr>
          <p:cNvSpPr/>
          <p:nvPr/>
        </p:nvSpPr>
        <p:spPr>
          <a:xfrm>
            <a:off x="116248" y="3787898"/>
            <a:ext cx="11911365" cy="2453759"/>
          </a:xfrm>
          <a:prstGeom prst="roundRect">
            <a:avLst>
              <a:gd name="adj" fmla="val 13010"/>
            </a:avLst>
          </a:prstGeom>
          <a:solidFill>
            <a:srgbClr val="E0F2F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marL="381350"/>
            <a:r>
              <a:rPr lang="en-GB" sz="1600" b="1" i="1" u="sng" dirty="0" err="1">
                <a:solidFill>
                  <a:schemeClr val="tx1"/>
                </a:solidFill>
                <a:latin typeface="Calibri" panose="020F0502020204030204" pitchFamily="34" charset="0"/>
                <a:cs typeface="Calibri" panose="020F0502020204030204" pitchFamily="34" charset="0"/>
              </a:rPr>
              <a:t>Park.jpg</a:t>
            </a:r>
            <a:endParaRPr lang="en-GB" sz="1600" b="1" i="1" u="sng" dirty="0">
              <a:solidFill>
                <a:schemeClr val="tx1"/>
              </a:solidFill>
              <a:latin typeface="Calibri" panose="020F0502020204030204" pitchFamily="34" charset="0"/>
              <a:cs typeface="Calibri" panose="020F0502020204030204" pitchFamily="34" charset="0"/>
            </a:endParaRPr>
          </a:p>
          <a:p>
            <a:pPr marL="304792" indent="-304792">
              <a:buFont typeface="+mj-lt"/>
              <a:buAutoNum type="arabicPeriod"/>
            </a:pPr>
            <a:r>
              <a:rPr lang="en-GB" sz="1400" b="1" dirty="0">
                <a:solidFill>
                  <a:schemeClr val="tx1"/>
                </a:solidFill>
              </a:rPr>
              <a:t>AI Performance</a:t>
            </a:r>
            <a:r>
              <a:rPr lang="en-GB" sz="1400" dirty="0">
                <a:solidFill>
                  <a:schemeClr val="tx1"/>
                </a:solidFill>
              </a:rPr>
              <a:t>: The AI accurately identified the primary objects, such as "Playground," "Playground Slide," and "Outdoor Play Equipment," as well as faces with appropriate emotion detection (e.g., "Joy" for one child and neutral for the other).</a:t>
            </a:r>
          </a:p>
          <a:p>
            <a:pPr marL="304792" indent="-304792">
              <a:buFont typeface="+mj-lt"/>
              <a:buAutoNum type="arabicPeriod"/>
            </a:pPr>
            <a:r>
              <a:rPr lang="en-GB" sz="1400" b="1" dirty="0">
                <a:solidFill>
                  <a:schemeClr val="tx1"/>
                </a:solidFill>
              </a:rPr>
              <a:t>Surprising Labels</a:t>
            </a:r>
            <a:r>
              <a:rPr lang="en-GB" sz="1400" dirty="0">
                <a:solidFill>
                  <a:schemeClr val="tx1"/>
                </a:solidFill>
              </a:rPr>
              <a:t>: Labels like "Amusement Park" and "Public Event" are somewhat inaccurate as the setting appears to be a local playground, not an event or park attraction. The repeated "Person" labels with slightly varying percentages add redundancy.</a:t>
            </a:r>
          </a:p>
          <a:p>
            <a:pPr marL="304792" indent="-304792">
              <a:buFont typeface="+mj-lt"/>
              <a:buAutoNum type="arabicPeriod"/>
            </a:pPr>
            <a:r>
              <a:rPr lang="en-GB" sz="1400" b="1" dirty="0" err="1">
                <a:solidFill>
                  <a:schemeClr val="tx1"/>
                </a:solidFill>
              </a:rPr>
              <a:t>SafeSearch</a:t>
            </a:r>
            <a:r>
              <a:rPr lang="en-GB" sz="1400" dirty="0">
                <a:solidFill>
                  <a:schemeClr val="tx1"/>
                </a:solidFill>
              </a:rPr>
              <a:t>: The image was correctly flagged as "Very Unlikely" for all sensitive content categories, reflecting the harmless nature of the image.</a:t>
            </a:r>
          </a:p>
          <a:p>
            <a:pPr marL="304792" indent="-304792">
              <a:buFont typeface="+mj-lt"/>
              <a:buAutoNum type="arabicPeriod"/>
            </a:pPr>
            <a:r>
              <a:rPr lang="en-GB" sz="1400" b="1" dirty="0">
                <a:solidFill>
                  <a:schemeClr val="tx1"/>
                </a:solidFill>
              </a:rPr>
              <a:t>Bias Impact</a:t>
            </a:r>
            <a:r>
              <a:rPr lang="en-GB" sz="1400" dirty="0">
                <a:solidFill>
                  <a:schemeClr val="tx1"/>
                </a:solidFill>
              </a:rPr>
              <a:t>: Mislabelling could affect applications like photo categorisation or tagging, where distinguishing between a playground and an amusement park might matter. Incorrect assumptions about "events" could skew recommendations or organisational tools.</a:t>
            </a:r>
          </a:p>
          <a:p>
            <a:pPr marL="304792" indent="-304792">
              <a:buFont typeface="+mj-lt"/>
              <a:buAutoNum type="arabicPeriod"/>
            </a:pPr>
            <a:r>
              <a:rPr lang="en-GB" sz="1400" b="1" dirty="0">
                <a:solidFill>
                  <a:schemeClr val="tx1"/>
                </a:solidFill>
              </a:rPr>
              <a:t>Improvements</a:t>
            </a:r>
            <a:r>
              <a:rPr lang="en-GB" sz="1400" dirty="0">
                <a:solidFill>
                  <a:schemeClr val="tx1"/>
                </a:solidFill>
              </a:rPr>
              <a:t>: Refine contextual understanding of settings to differentiate between a playground and larger attractions like amusement parks. Address redundancy in object detection (e.g., multiple "Person" labels) for more streamlined labelling.</a:t>
            </a:r>
          </a:p>
        </p:txBody>
      </p:sp>
      <p:pic>
        <p:nvPicPr>
          <p:cNvPr id="13" name="Picture 12" descr="A child and child standing in front of a playground&#10;&#10;Description automatically generated">
            <a:extLst>
              <a:ext uri="{FF2B5EF4-FFF2-40B4-BE49-F238E27FC236}">
                <a16:creationId xmlns:a16="http://schemas.microsoft.com/office/drawing/2014/main" id="{8733A7E8-FAD1-77CE-B4C7-2D99478367C6}"/>
              </a:ext>
            </a:extLst>
          </p:cNvPr>
          <p:cNvPicPr>
            <a:picLocks noChangeAspect="1"/>
          </p:cNvPicPr>
          <p:nvPr/>
        </p:nvPicPr>
        <p:blipFill>
          <a:blip r:embed="rId4"/>
          <a:stretch>
            <a:fillRect/>
          </a:stretch>
        </p:blipFill>
        <p:spPr>
          <a:xfrm>
            <a:off x="10968216" y="3773745"/>
            <a:ext cx="784813" cy="4416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28204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1E2A0-D197-8B75-53AC-8ABAEA42FD39}"/>
            </a:ext>
          </a:extLst>
        </p:cNvPr>
        <p:cNvGrpSpPr/>
        <p:nvPr/>
      </p:nvGrpSpPr>
      <p:grpSpPr>
        <a:xfrm>
          <a:off x="0" y="0"/>
          <a:ext cx="0" cy="0"/>
          <a:chOff x="0" y="0"/>
          <a:chExt cx="0" cy="0"/>
        </a:xfrm>
      </p:grpSpPr>
      <p:sp>
        <p:nvSpPr>
          <p:cNvPr id="27" name="Title 18">
            <a:extLst>
              <a:ext uri="{FF2B5EF4-FFF2-40B4-BE49-F238E27FC236}">
                <a16:creationId xmlns:a16="http://schemas.microsoft.com/office/drawing/2014/main" id="{AF845131-FF6B-B50E-E094-86E240AE1245}"/>
              </a:ext>
            </a:extLst>
          </p:cNvPr>
          <p:cNvSpPr txBox="1">
            <a:spLocks/>
          </p:cNvSpPr>
          <p:nvPr/>
        </p:nvSpPr>
        <p:spPr>
          <a:xfrm>
            <a:off x="1031559" y="81923"/>
            <a:ext cx="5393436" cy="91061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bg1"/>
                </a:solidFill>
              </a:rPr>
              <a:t>Solution</a:t>
            </a:r>
          </a:p>
        </p:txBody>
      </p:sp>
      <p:cxnSp>
        <p:nvCxnSpPr>
          <p:cNvPr id="18" name="Straight Connector 17">
            <a:extLst>
              <a:ext uri="{FF2B5EF4-FFF2-40B4-BE49-F238E27FC236}">
                <a16:creationId xmlns:a16="http://schemas.microsoft.com/office/drawing/2014/main" id="{61334D7B-2DB2-F3C3-50D1-47CA69F95887}"/>
              </a:ext>
            </a:extLst>
          </p:cNvPr>
          <p:cNvCxnSpPr/>
          <p:nvPr/>
        </p:nvCxnSpPr>
        <p:spPr>
          <a:xfrm>
            <a:off x="116249" y="690513"/>
            <a:ext cx="5372305" cy="0"/>
          </a:xfrm>
          <a:prstGeom prst="line">
            <a:avLst/>
          </a:prstGeom>
          <a:noFill/>
          <a:ln>
            <a:solidFill>
              <a:srgbClr val="168DA5"/>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6D8878D-8D6C-49E9-CF23-31501F56091C}"/>
              </a:ext>
            </a:extLst>
          </p:cNvPr>
          <p:cNvCxnSpPr>
            <a:cxnSpLocks/>
          </p:cNvCxnSpPr>
          <p:nvPr/>
        </p:nvCxnSpPr>
        <p:spPr>
          <a:xfrm>
            <a:off x="116249" y="690513"/>
            <a:ext cx="1089580" cy="0"/>
          </a:xfrm>
          <a:prstGeom prst="line">
            <a:avLst/>
          </a:prstGeom>
          <a:noFill/>
          <a:ln w="53975">
            <a:solidFill>
              <a:srgbClr val="168DA5"/>
            </a:solidFill>
          </a:ln>
        </p:spPr>
        <p:style>
          <a:lnRef idx="1">
            <a:schemeClr val="accent1"/>
          </a:lnRef>
          <a:fillRef idx="0">
            <a:schemeClr val="accent1"/>
          </a:fillRef>
          <a:effectRef idx="0">
            <a:schemeClr val="accent1"/>
          </a:effectRef>
          <a:fontRef idx="minor">
            <a:schemeClr val="tx1"/>
          </a:fontRef>
        </p:style>
      </p:cxnSp>
      <p:sp>
        <p:nvSpPr>
          <p:cNvPr id="8" name="Rectangle: Rounded Corners 28">
            <a:extLst>
              <a:ext uri="{FF2B5EF4-FFF2-40B4-BE49-F238E27FC236}">
                <a16:creationId xmlns:a16="http://schemas.microsoft.com/office/drawing/2014/main" id="{236E8357-4045-A7E4-3611-A43EA3747E69}"/>
              </a:ext>
            </a:extLst>
          </p:cNvPr>
          <p:cNvSpPr/>
          <p:nvPr/>
        </p:nvSpPr>
        <p:spPr>
          <a:xfrm>
            <a:off x="140318" y="815607"/>
            <a:ext cx="11911365" cy="2453759"/>
          </a:xfrm>
          <a:prstGeom prst="roundRect">
            <a:avLst>
              <a:gd name="adj" fmla="val 13010"/>
            </a:avLst>
          </a:prstGeom>
          <a:solidFill>
            <a:srgbClr val="E0F2F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marL="381350"/>
            <a:r>
              <a:rPr lang="en-GB" sz="1600" b="1" i="1" u="sng" dirty="0" err="1">
                <a:solidFill>
                  <a:schemeClr val="tx1"/>
                </a:solidFill>
                <a:latin typeface="Calibri" panose="020F0502020204030204" pitchFamily="34" charset="0"/>
                <a:cs typeface="Calibri" panose="020F0502020204030204" pitchFamily="34" charset="0"/>
              </a:rPr>
              <a:t>Scenery.jpg</a:t>
            </a:r>
            <a:endParaRPr lang="en-GB" sz="1600" b="1" i="1" u="sng" dirty="0">
              <a:solidFill>
                <a:schemeClr val="tx1"/>
              </a:solidFill>
              <a:latin typeface="Calibri" panose="020F0502020204030204" pitchFamily="34" charset="0"/>
              <a:cs typeface="Calibri" panose="020F0502020204030204" pitchFamily="34" charset="0"/>
            </a:endParaRPr>
          </a:p>
          <a:p>
            <a:pPr marL="304792" indent="-304792">
              <a:buFont typeface="+mj-lt"/>
              <a:buAutoNum type="arabicPeriod"/>
            </a:pPr>
            <a:r>
              <a:rPr lang="en-GB" sz="1400" b="1" dirty="0">
                <a:solidFill>
                  <a:schemeClr val="tx1"/>
                </a:solidFill>
              </a:rPr>
              <a:t>AI Performance</a:t>
            </a:r>
            <a:r>
              <a:rPr lang="en-GB" sz="1400" dirty="0">
                <a:solidFill>
                  <a:schemeClr val="tx1"/>
                </a:solidFill>
              </a:rPr>
              <a:t>: The AI performed well, accurately identifying key elements such as "Cloud," "Water," "Sky," "Natural Landscape," and "Sunlight" with high confidence. These labels align well with the scenic content of the image.</a:t>
            </a:r>
          </a:p>
          <a:p>
            <a:pPr marL="304792" indent="-304792">
              <a:buFont typeface="+mj-lt"/>
              <a:buAutoNum type="arabicPeriod"/>
            </a:pPr>
            <a:r>
              <a:rPr lang="en-GB" sz="1400" b="1" dirty="0">
                <a:solidFill>
                  <a:schemeClr val="tx1"/>
                </a:solidFill>
              </a:rPr>
              <a:t>Surprising Labels</a:t>
            </a:r>
            <a:r>
              <a:rPr lang="en-GB" sz="1400" dirty="0">
                <a:solidFill>
                  <a:schemeClr val="tx1"/>
                </a:solidFill>
              </a:rPr>
              <a:t>: Some labels, such as "Winter" (57%) and "Lake" (56%), are inaccurate and likely stem from confusion due to the general presence of water and atmospheric effects.</a:t>
            </a:r>
          </a:p>
          <a:p>
            <a:pPr marL="304792" indent="-304792">
              <a:buFont typeface="+mj-lt"/>
              <a:buAutoNum type="arabicPeriod"/>
            </a:pPr>
            <a:r>
              <a:rPr lang="en-GB" sz="1400" b="1" dirty="0" err="1">
                <a:solidFill>
                  <a:schemeClr val="tx1"/>
                </a:solidFill>
              </a:rPr>
              <a:t>SafeSearch</a:t>
            </a:r>
            <a:r>
              <a:rPr lang="en-GB" sz="1400" dirty="0">
                <a:solidFill>
                  <a:schemeClr val="tx1"/>
                </a:solidFill>
              </a:rPr>
              <a:t>: The image was correctly flagged as "Very Unlikely" for all sensitive content categories, reflecting its peaceful and neutral nature.</a:t>
            </a:r>
          </a:p>
          <a:p>
            <a:pPr marL="304792" indent="-304792">
              <a:buFont typeface="+mj-lt"/>
              <a:buAutoNum type="arabicPeriod"/>
            </a:pPr>
            <a:r>
              <a:rPr lang="en-GB" sz="1400" b="1" dirty="0">
                <a:solidFill>
                  <a:schemeClr val="tx1"/>
                </a:solidFill>
              </a:rPr>
              <a:t>Bias Impact</a:t>
            </a:r>
            <a:r>
              <a:rPr lang="en-GB" sz="1400" dirty="0">
                <a:solidFill>
                  <a:schemeClr val="tx1"/>
                </a:solidFill>
              </a:rPr>
              <a:t>: Mislabelling elements like "Winter" or "Lake" in a coastal image could lead to incorrect categorization in applications such as geotagging or stock photo databases.</a:t>
            </a:r>
          </a:p>
          <a:p>
            <a:pPr marL="304792" indent="-304792">
              <a:buFont typeface="+mj-lt"/>
              <a:buAutoNum type="arabicPeriod"/>
            </a:pPr>
            <a:r>
              <a:rPr lang="en-GB" sz="1400" b="1" dirty="0">
                <a:solidFill>
                  <a:schemeClr val="tx1"/>
                </a:solidFill>
              </a:rPr>
              <a:t>Improvements</a:t>
            </a:r>
            <a:r>
              <a:rPr lang="en-GB" sz="1400" dirty="0">
                <a:solidFill>
                  <a:schemeClr val="tx1"/>
                </a:solidFill>
              </a:rPr>
              <a:t>: Improve differentiation between types of water bodies (e.g., ocean vs. lake) and refine atmospheric recognition to avoid irrelevant seasonal labels like "Winter" for non-winter scenes.</a:t>
            </a:r>
          </a:p>
        </p:txBody>
      </p:sp>
      <p:pic>
        <p:nvPicPr>
          <p:cNvPr id="5" name="Picture 4" descr="Waves crashing waves on a rocky beach&#10;&#10;Description automatically generated">
            <a:extLst>
              <a:ext uri="{FF2B5EF4-FFF2-40B4-BE49-F238E27FC236}">
                <a16:creationId xmlns:a16="http://schemas.microsoft.com/office/drawing/2014/main" id="{76393BC6-659A-7EA3-30C7-DC962AE14D9B}"/>
              </a:ext>
            </a:extLst>
          </p:cNvPr>
          <p:cNvPicPr>
            <a:picLocks noChangeAspect="1"/>
          </p:cNvPicPr>
          <p:nvPr/>
        </p:nvPicPr>
        <p:blipFill>
          <a:blip r:embed="rId3"/>
          <a:stretch>
            <a:fillRect/>
          </a:stretch>
        </p:blipFill>
        <p:spPr>
          <a:xfrm>
            <a:off x="10968216" y="795588"/>
            <a:ext cx="685048" cy="4281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Rounded Corners 28">
            <a:extLst>
              <a:ext uri="{FF2B5EF4-FFF2-40B4-BE49-F238E27FC236}">
                <a16:creationId xmlns:a16="http://schemas.microsoft.com/office/drawing/2014/main" id="{BC9D18C9-F19C-8D10-0717-85B91D06286F}"/>
              </a:ext>
            </a:extLst>
          </p:cNvPr>
          <p:cNvSpPr/>
          <p:nvPr/>
        </p:nvSpPr>
        <p:spPr>
          <a:xfrm>
            <a:off x="140318" y="3375928"/>
            <a:ext cx="11911365" cy="2917984"/>
          </a:xfrm>
          <a:prstGeom prst="roundRect">
            <a:avLst>
              <a:gd name="adj" fmla="val 13010"/>
            </a:avLst>
          </a:prstGeom>
          <a:solidFill>
            <a:srgbClr val="E0F2F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marL="381350"/>
            <a:r>
              <a:rPr lang="en-GB" sz="1600" b="1" i="1" u="sng" dirty="0" err="1">
                <a:solidFill>
                  <a:schemeClr val="tx1"/>
                </a:solidFill>
                <a:latin typeface="Calibri" panose="020F0502020204030204" pitchFamily="34" charset="0"/>
                <a:cs typeface="Calibri" panose="020F0502020204030204" pitchFamily="34" charset="0"/>
              </a:rPr>
              <a:t>Yoga.jpg</a:t>
            </a:r>
            <a:endParaRPr lang="en-GB" sz="1600" b="1" i="1" u="sng" dirty="0">
              <a:solidFill>
                <a:schemeClr val="tx1"/>
              </a:solidFill>
              <a:latin typeface="Calibri" panose="020F0502020204030204" pitchFamily="34" charset="0"/>
              <a:cs typeface="Calibri" panose="020F0502020204030204" pitchFamily="34" charset="0"/>
            </a:endParaRPr>
          </a:p>
          <a:p>
            <a:pPr marL="304792" indent="-304792">
              <a:buFont typeface="+mj-lt"/>
              <a:buAutoNum type="arabicPeriod"/>
            </a:pPr>
            <a:r>
              <a:rPr lang="en-GB" sz="1400" b="1" dirty="0">
                <a:solidFill>
                  <a:schemeClr val="tx1"/>
                </a:solidFill>
              </a:rPr>
              <a:t>AI Performance</a:t>
            </a:r>
            <a:r>
              <a:rPr lang="en-GB" sz="1400" dirty="0">
                <a:solidFill>
                  <a:schemeClr val="tx1"/>
                </a:solidFill>
              </a:rPr>
              <a:t>: The AI performed well in recognising key objects and context, such as "Yoga Mat," "Water," "Sky," "Human Body," and "Physical Fitness," which align with the activity and setting. It also detected faces accurately, although with low confidence on expressions like "Joy."</a:t>
            </a:r>
          </a:p>
          <a:p>
            <a:pPr marL="304792" indent="-304792">
              <a:buFont typeface="+mj-lt"/>
              <a:buAutoNum type="arabicPeriod"/>
            </a:pPr>
            <a:r>
              <a:rPr lang="en-GB" sz="1400" b="1" dirty="0">
                <a:solidFill>
                  <a:schemeClr val="tx1"/>
                </a:solidFill>
              </a:rPr>
              <a:t>Surprising Labels</a:t>
            </a:r>
            <a:r>
              <a:rPr lang="en-GB" sz="1400" dirty="0">
                <a:solidFill>
                  <a:schemeClr val="tx1"/>
                </a:solidFill>
              </a:rPr>
              <a:t>: Labels like "Flash Photography," "Performing Arts," and "Undergarment" (listed twice) seem irrelevant or inaccurate in the context of a yoga activity. The "Racy" flag in </a:t>
            </a:r>
            <a:r>
              <a:rPr lang="en-GB" sz="1400" dirty="0" err="1">
                <a:solidFill>
                  <a:schemeClr val="tx1"/>
                </a:solidFill>
              </a:rPr>
              <a:t>SafeSearch</a:t>
            </a:r>
            <a:r>
              <a:rPr lang="en-GB" sz="1400" dirty="0">
                <a:solidFill>
                  <a:schemeClr val="tx1"/>
                </a:solidFill>
              </a:rPr>
              <a:t> appears unwarranted, as the image depicts a neutral activity.</a:t>
            </a:r>
          </a:p>
          <a:p>
            <a:pPr marL="304792" indent="-304792">
              <a:buFont typeface="+mj-lt"/>
              <a:buAutoNum type="arabicPeriod"/>
            </a:pPr>
            <a:r>
              <a:rPr lang="en-GB" sz="1400" b="1" dirty="0" err="1">
                <a:solidFill>
                  <a:schemeClr val="tx1"/>
                </a:solidFill>
              </a:rPr>
              <a:t>SafeSearch</a:t>
            </a:r>
            <a:r>
              <a:rPr lang="en-GB" sz="1400" dirty="0">
                <a:solidFill>
                  <a:schemeClr val="tx1"/>
                </a:solidFill>
              </a:rPr>
              <a:t>: The "Racy" label flagged as "Very Likely" seems to overinterpret elements of the clothing or poses, which could result from bias in interpreting human forms or minimal clothing, even in inappropriate contexts like yoga.</a:t>
            </a:r>
          </a:p>
          <a:p>
            <a:pPr marL="304792" indent="-304792">
              <a:buFont typeface="+mj-lt"/>
              <a:buAutoNum type="arabicPeriod"/>
            </a:pPr>
            <a:r>
              <a:rPr lang="en-GB" sz="1400" b="1" dirty="0">
                <a:solidFill>
                  <a:schemeClr val="tx1"/>
                </a:solidFill>
              </a:rPr>
              <a:t>Bias Impact</a:t>
            </a:r>
            <a:r>
              <a:rPr lang="en-GB" sz="1400" dirty="0">
                <a:solidFill>
                  <a:schemeClr val="tx1"/>
                </a:solidFill>
              </a:rPr>
              <a:t>: Mislabelling as "Racy" could lead to inappropriate content moderation on social media or public platforms, even when the content is harmless and appropriate. Similarly, inaccurate labels like "Performing Arts" could misrepresent the activity.</a:t>
            </a:r>
          </a:p>
          <a:p>
            <a:pPr marL="304792" indent="-304792">
              <a:buFont typeface="+mj-lt"/>
              <a:buAutoNum type="arabicPeriod"/>
            </a:pPr>
            <a:r>
              <a:rPr lang="en-GB" sz="1400" b="1" dirty="0">
                <a:solidFill>
                  <a:schemeClr val="tx1"/>
                </a:solidFill>
              </a:rPr>
              <a:t>Improvements</a:t>
            </a:r>
            <a:r>
              <a:rPr lang="en-GB" sz="1400" dirty="0">
                <a:solidFill>
                  <a:schemeClr val="tx1"/>
                </a:solidFill>
              </a:rPr>
              <a:t>: Refine </a:t>
            </a:r>
            <a:r>
              <a:rPr lang="en-GB" sz="1400" dirty="0" err="1">
                <a:solidFill>
                  <a:schemeClr val="tx1"/>
                </a:solidFill>
              </a:rPr>
              <a:t>SafeSearch</a:t>
            </a:r>
            <a:r>
              <a:rPr lang="en-GB" sz="1400" dirty="0">
                <a:solidFill>
                  <a:schemeClr val="tx1"/>
                </a:solidFill>
              </a:rPr>
              <a:t> sensitivity to better differentiate between contextually appropriate activities like yoga and potentially sensitive content. Additionally, streamline object recognition to eliminate redundant or irrelevant labels, such as "Undergarment" and "Performing Arts," for greater accuracy.</a:t>
            </a:r>
          </a:p>
        </p:txBody>
      </p:sp>
      <p:pic>
        <p:nvPicPr>
          <p:cNvPr id="7" name="Picture 6" descr="A person and person doing yoga on the beach&#10;&#10;Description automatically generated">
            <a:extLst>
              <a:ext uri="{FF2B5EF4-FFF2-40B4-BE49-F238E27FC236}">
                <a16:creationId xmlns:a16="http://schemas.microsoft.com/office/drawing/2014/main" id="{1679B456-BE29-18E4-CEE5-2A6286899FB9}"/>
              </a:ext>
            </a:extLst>
          </p:cNvPr>
          <p:cNvPicPr>
            <a:picLocks noChangeAspect="1"/>
          </p:cNvPicPr>
          <p:nvPr/>
        </p:nvPicPr>
        <p:blipFill>
          <a:blip r:embed="rId4"/>
          <a:stretch>
            <a:fillRect/>
          </a:stretch>
        </p:blipFill>
        <p:spPr>
          <a:xfrm>
            <a:off x="11049009" y="3363736"/>
            <a:ext cx="665257" cy="4157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42000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1484</Words>
  <Application>Microsoft Office PowerPoint</Application>
  <PresentationFormat>Widescreen</PresentationFormat>
  <Paragraphs>52</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Aptos Display</vt:lpstr>
      <vt:lpstr>Arial</vt:lpstr>
      <vt:lpstr>Calibri</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Paver, Matt</dc:creator>
  <cp:lastModifiedBy>Paver, Matt</cp:lastModifiedBy>
  <cp:revision>1</cp:revision>
  <dcterms:created xsi:type="dcterms:W3CDTF">2025-02-05T08:02:22Z</dcterms:created>
  <dcterms:modified xsi:type="dcterms:W3CDTF">2025-02-05T08:02:48Z</dcterms:modified>
</cp:coreProperties>
</file>