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3"/>
  </p:notesMasterIdLst>
  <p:sldIdLst>
    <p:sldId id="256" r:id="rId5"/>
    <p:sldId id="263" r:id="rId6"/>
    <p:sldId id="261" r:id="rId7"/>
    <p:sldId id="262" r:id="rId8"/>
    <p:sldId id="371" r:id="rId9"/>
    <p:sldId id="357" r:id="rId10"/>
    <p:sldId id="358" r:id="rId11"/>
    <p:sldId id="359" r:id="rId12"/>
    <p:sldId id="360" r:id="rId13"/>
    <p:sldId id="361" r:id="rId14"/>
    <p:sldId id="362" r:id="rId15"/>
    <p:sldId id="363" r:id="rId16"/>
    <p:sldId id="364" r:id="rId17"/>
    <p:sldId id="365" r:id="rId18"/>
    <p:sldId id="366" r:id="rId19"/>
    <p:sldId id="268" r:id="rId20"/>
    <p:sldId id="322" r:id="rId21"/>
    <p:sldId id="289" r:id="rId22"/>
    <p:sldId id="323" r:id="rId23"/>
    <p:sldId id="301" r:id="rId24"/>
    <p:sldId id="356" r:id="rId25"/>
    <p:sldId id="306" r:id="rId26"/>
    <p:sldId id="324" r:id="rId27"/>
    <p:sldId id="326" r:id="rId28"/>
    <p:sldId id="325" r:id="rId29"/>
    <p:sldId id="367" r:id="rId30"/>
    <p:sldId id="328" r:id="rId31"/>
    <p:sldId id="336" r:id="rId32"/>
    <p:sldId id="330" r:id="rId33"/>
    <p:sldId id="331" r:id="rId34"/>
    <p:sldId id="332" r:id="rId35"/>
    <p:sldId id="333" r:id="rId36"/>
    <p:sldId id="334" r:id="rId37"/>
    <p:sldId id="335" r:id="rId38"/>
    <p:sldId id="337" r:id="rId39"/>
    <p:sldId id="338" r:id="rId40"/>
    <p:sldId id="348" r:id="rId41"/>
    <p:sldId id="349" r:id="rId42"/>
    <p:sldId id="350" r:id="rId43"/>
    <p:sldId id="351" r:id="rId44"/>
    <p:sldId id="339" r:id="rId45"/>
    <p:sldId id="368" r:id="rId46"/>
    <p:sldId id="294" r:id="rId47"/>
    <p:sldId id="293" r:id="rId48"/>
    <p:sldId id="295" r:id="rId49"/>
    <p:sldId id="296" r:id="rId50"/>
    <p:sldId id="297" r:id="rId51"/>
    <p:sldId id="298" r:id="rId52"/>
    <p:sldId id="299" r:id="rId53"/>
    <p:sldId id="300" r:id="rId54"/>
    <p:sldId id="369" r:id="rId55"/>
    <p:sldId id="302" r:id="rId56"/>
    <p:sldId id="303" r:id="rId57"/>
    <p:sldId id="304" r:id="rId58"/>
    <p:sldId id="370" r:id="rId59"/>
    <p:sldId id="372" r:id="rId60"/>
    <p:sldId id="305" r:id="rId61"/>
    <p:sldId id="30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8"/>
    <p:restoredTop sz="94651"/>
  </p:normalViewPr>
  <p:slideViewPr>
    <p:cSldViewPr snapToGrid="0" snapToObjects="1">
      <p:cViewPr>
        <p:scale>
          <a:sx n="149" d="100"/>
          <a:sy n="149" d="100"/>
        </p:scale>
        <p:origin x="-880"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V. Chu" userId="55c72b36-47d5-41b3-92c7-a13a99df7080" providerId="ADAL" clId="{B35C3199-B79D-D846-973E-3F303E6F0C24}"/>
    <pc:docChg chg="undo redo custSel addSld modSld">
      <pc:chgData name="Chad V. Chu" userId="55c72b36-47d5-41b3-92c7-a13a99df7080" providerId="ADAL" clId="{B35C3199-B79D-D846-973E-3F303E6F0C24}" dt="2019-10-30T13:59:22.938" v="226" actId="1036"/>
      <pc:docMkLst>
        <pc:docMk/>
      </pc:docMkLst>
      <pc:sldChg chg="modSp modAnim">
        <pc:chgData name="Chad V. Chu" userId="55c72b36-47d5-41b3-92c7-a13a99df7080" providerId="ADAL" clId="{B35C3199-B79D-D846-973E-3F303E6F0C24}" dt="2019-10-29T00:59:41.761" v="193" actId="33524"/>
        <pc:sldMkLst>
          <pc:docMk/>
          <pc:sldMk cId="339676135" sldId="295"/>
        </pc:sldMkLst>
        <pc:spChg chg="mod">
          <ac:chgData name="Chad V. Chu" userId="55c72b36-47d5-41b3-92c7-a13a99df7080" providerId="ADAL" clId="{B35C3199-B79D-D846-973E-3F303E6F0C24}" dt="2019-10-29T00:59:35.881" v="192" actId="33524"/>
          <ac:spMkLst>
            <pc:docMk/>
            <pc:sldMk cId="339676135" sldId="295"/>
            <ac:spMk id="7" creationId="{FDBEF7E6-B349-49FA-8976-E330A32678A8}"/>
          </ac:spMkLst>
        </pc:spChg>
      </pc:sldChg>
      <pc:sldChg chg="addSp delSp modSp modAnim">
        <pc:chgData name="Chad V. Chu" userId="55c72b36-47d5-41b3-92c7-a13a99df7080" providerId="ADAL" clId="{B35C3199-B79D-D846-973E-3F303E6F0C24}" dt="2019-10-28T22:57:02.799" v="184" actId="207"/>
        <pc:sldMkLst>
          <pc:docMk/>
          <pc:sldMk cId="3442839348" sldId="364"/>
        </pc:sldMkLst>
        <pc:spChg chg="mod">
          <ac:chgData name="Chad V. Chu" userId="55c72b36-47d5-41b3-92c7-a13a99df7080" providerId="ADAL" clId="{B35C3199-B79D-D846-973E-3F303E6F0C24}" dt="2019-10-28T22:56:33.079" v="179" actId="121"/>
          <ac:spMkLst>
            <pc:docMk/>
            <pc:sldMk cId="3442839348" sldId="364"/>
            <ac:spMk id="9" creationId="{A34E4016-50D8-4CAE-8E5E-F58B850AAD28}"/>
          </ac:spMkLst>
        </pc:spChg>
        <pc:spChg chg="mod">
          <ac:chgData name="Chad V. Chu" userId="55c72b36-47d5-41b3-92c7-a13a99df7080" providerId="ADAL" clId="{B35C3199-B79D-D846-973E-3F303E6F0C24}" dt="2019-10-28T22:57:02.799" v="184" actId="207"/>
          <ac:spMkLst>
            <pc:docMk/>
            <pc:sldMk cId="3442839348" sldId="364"/>
            <ac:spMk id="10" creationId="{B9B77E16-4FA2-4E62-8653-ED535A785E7B}"/>
          </ac:spMkLst>
        </pc:spChg>
        <pc:graphicFrameChg chg="add del mod">
          <ac:chgData name="Chad V. Chu" userId="55c72b36-47d5-41b3-92c7-a13a99df7080" providerId="ADAL" clId="{B35C3199-B79D-D846-973E-3F303E6F0C24}" dt="2019-10-28T22:52:45.050" v="122" actId="478"/>
          <ac:graphicFrameMkLst>
            <pc:docMk/>
            <pc:sldMk cId="3442839348" sldId="364"/>
            <ac:graphicFrameMk id="3" creationId="{5B54D218-EB61-A543-B108-C5DBB1AABEC2}"/>
          </ac:graphicFrameMkLst>
        </pc:graphicFrameChg>
        <pc:graphicFrameChg chg="add del mod">
          <ac:chgData name="Chad V. Chu" userId="55c72b36-47d5-41b3-92c7-a13a99df7080" providerId="ADAL" clId="{B35C3199-B79D-D846-973E-3F303E6F0C24}" dt="2019-10-28T22:53:43.909" v="138" actId="478"/>
          <ac:graphicFrameMkLst>
            <pc:docMk/>
            <pc:sldMk cId="3442839348" sldId="364"/>
            <ac:graphicFrameMk id="12" creationId="{E6C3160B-3334-2D4D-A37E-ECAFEBE3FA86}"/>
          </ac:graphicFrameMkLst>
        </pc:graphicFrameChg>
      </pc:sldChg>
      <pc:sldChg chg="modSp">
        <pc:chgData name="Chad V. Chu" userId="55c72b36-47d5-41b3-92c7-a13a99df7080" providerId="ADAL" clId="{B35C3199-B79D-D846-973E-3F303E6F0C24}" dt="2019-10-29T00:59:45.745" v="195" actId="1076"/>
        <pc:sldMkLst>
          <pc:docMk/>
          <pc:sldMk cId="747488944" sldId="365"/>
        </pc:sldMkLst>
        <pc:spChg chg="mod">
          <ac:chgData name="Chad V. Chu" userId="55c72b36-47d5-41b3-92c7-a13a99df7080" providerId="ADAL" clId="{B35C3199-B79D-D846-973E-3F303E6F0C24}" dt="2019-10-29T00:45:07.085" v="186" actId="14100"/>
          <ac:spMkLst>
            <pc:docMk/>
            <pc:sldMk cId="747488944" sldId="365"/>
            <ac:spMk id="3" creationId="{E3AD5F65-D00C-7C4D-B624-23E8887EE551}"/>
          </ac:spMkLst>
        </pc:spChg>
        <pc:spChg chg="mod">
          <ac:chgData name="Chad V. Chu" userId="55c72b36-47d5-41b3-92c7-a13a99df7080" providerId="ADAL" clId="{B35C3199-B79D-D846-973E-3F303E6F0C24}" dt="2019-10-29T00:59:45.745" v="195" actId="1076"/>
          <ac:spMkLst>
            <pc:docMk/>
            <pc:sldMk cId="747488944" sldId="365"/>
            <ac:spMk id="4" creationId="{4A4E6134-A192-4C6B-A79A-5CEF5053DB3E}"/>
          </ac:spMkLst>
        </pc:spChg>
        <pc:spChg chg="mod">
          <ac:chgData name="Chad V. Chu" userId="55c72b36-47d5-41b3-92c7-a13a99df7080" providerId="ADAL" clId="{B35C3199-B79D-D846-973E-3F303E6F0C24}" dt="2019-10-29T00:45:12.119" v="187" actId="14100"/>
          <ac:spMkLst>
            <pc:docMk/>
            <pc:sldMk cId="747488944" sldId="365"/>
            <ac:spMk id="7" creationId="{491064CB-6AAD-48DB-84DA-E1D514400AD2}"/>
          </ac:spMkLst>
        </pc:spChg>
      </pc:sldChg>
      <pc:sldChg chg="addSp delSp modSp add">
        <pc:chgData name="Chad V. Chu" userId="55c72b36-47d5-41b3-92c7-a13a99df7080" providerId="ADAL" clId="{B35C3199-B79D-D846-973E-3F303E6F0C24}" dt="2019-10-30T13:59:22.938" v="226" actId="1036"/>
        <pc:sldMkLst>
          <pc:docMk/>
          <pc:sldMk cId="2420918836" sldId="372"/>
        </pc:sldMkLst>
        <pc:spChg chg="mod">
          <ac:chgData name="Chad V. Chu" userId="55c72b36-47d5-41b3-92c7-a13a99df7080" providerId="ADAL" clId="{B35C3199-B79D-D846-973E-3F303E6F0C24}" dt="2019-10-29T14:29:41.161" v="208" actId="20577"/>
          <ac:spMkLst>
            <pc:docMk/>
            <pc:sldMk cId="2420918836" sldId="372"/>
            <ac:spMk id="2" creationId="{460BFBD2-6448-444A-8A23-2F15895F6ACC}"/>
          </ac:spMkLst>
        </pc:spChg>
        <pc:spChg chg="del">
          <ac:chgData name="Chad V. Chu" userId="55c72b36-47d5-41b3-92c7-a13a99df7080" providerId="ADAL" clId="{B35C3199-B79D-D846-973E-3F303E6F0C24}" dt="2019-10-30T13:49:49.920" v="209" actId="478"/>
          <ac:spMkLst>
            <pc:docMk/>
            <pc:sldMk cId="2420918836" sldId="372"/>
            <ac:spMk id="3" creationId="{F58BB625-BADA-4347-A4E1-E4834D369BC2}"/>
          </ac:spMkLst>
        </pc:spChg>
        <pc:picChg chg="add del mod">
          <ac:chgData name="Chad V. Chu" userId="55c72b36-47d5-41b3-92c7-a13a99df7080" providerId="ADAL" clId="{B35C3199-B79D-D846-973E-3F303E6F0C24}" dt="2019-10-30T13:50:42.121" v="216" actId="478"/>
          <ac:picMkLst>
            <pc:docMk/>
            <pc:sldMk cId="2420918836" sldId="372"/>
            <ac:picMk id="4" creationId="{B4A25C1B-26A0-A94E-B073-836E0FC61345}"/>
          </ac:picMkLst>
        </pc:picChg>
        <pc:picChg chg="add mod">
          <ac:chgData name="Chad V. Chu" userId="55c72b36-47d5-41b3-92c7-a13a99df7080" providerId="ADAL" clId="{B35C3199-B79D-D846-973E-3F303E6F0C24}" dt="2019-10-30T13:59:22.938" v="226" actId="1036"/>
          <ac:picMkLst>
            <pc:docMk/>
            <pc:sldMk cId="2420918836" sldId="372"/>
            <ac:picMk id="5" creationId="{EDCBB73E-4C5B-E446-ABE7-30587451A12B}"/>
          </ac:picMkLst>
        </pc:picChg>
      </pc:sldChg>
    </pc:docChg>
  </pc:docChgLst>
  <pc:docChgLst>
    <pc:chgData name="Chad V. Chu" userId="55c72b36-47d5-41b3-92c7-a13a99df7080" providerId="ADAL" clId="{BD220943-11D6-4F89-A1B8-CDD69B03B2B1}"/>
    <pc:docChg chg="modSld">
      <pc:chgData name="Chad V. Chu" userId="55c72b36-47d5-41b3-92c7-a13a99df7080" providerId="ADAL" clId="{BD220943-11D6-4F89-A1B8-CDD69B03B2B1}" dt="2019-10-28T13:55:30.236" v="1" actId="20577"/>
      <pc:docMkLst>
        <pc:docMk/>
      </pc:docMkLst>
      <pc:sldChg chg="modSp">
        <pc:chgData name="Chad V. Chu" userId="55c72b36-47d5-41b3-92c7-a13a99df7080" providerId="ADAL" clId="{BD220943-11D6-4F89-A1B8-CDD69B03B2B1}" dt="2019-10-28T13:55:30.236" v="1" actId="20577"/>
        <pc:sldMkLst>
          <pc:docMk/>
          <pc:sldMk cId="131402959" sldId="298"/>
        </pc:sldMkLst>
        <pc:spChg chg="mod">
          <ac:chgData name="Chad V. Chu" userId="55c72b36-47d5-41b3-92c7-a13a99df7080" providerId="ADAL" clId="{BD220943-11D6-4F89-A1B8-CDD69B03B2B1}" dt="2019-10-28T13:55:30.236" v="1" actId="20577"/>
          <ac:spMkLst>
            <pc:docMk/>
            <pc:sldMk cId="131402959" sldId="298"/>
            <ac:spMk id="3" creationId="{F6CB4B99-7A93-4484-BF6B-5F36D8FF9FAE}"/>
          </ac:spMkLst>
        </pc:spChg>
      </pc:sldChg>
    </pc:docChg>
  </pc:docChgLst>
  <pc:docChgLst>
    <pc:chgData name="Chad Chu" userId="55c72b36-47d5-41b3-92c7-a13a99df7080" providerId="ADAL" clId="{A4CE82C9-698B-43FA-A896-E602F4B68DD0}"/>
    <pc:docChg chg="modSld">
      <pc:chgData name="Chad Chu" userId="55c72b36-47d5-41b3-92c7-a13a99df7080" providerId="ADAL" clId="{A4CE82C9-698B-43FA-A896-E602F4B68DD0}" dt="2020-07-30T09:15:51.271" v="0" actId="729"/>
      <pc:docMkLst>
        <pc:docMk/>
      </pc:docMkLst>
      <pc:sldChg chg="mod modShow">
        <pc:chgData name="Chad Chu" userId="55c72b36-47d5-41b3-92c7-a13a99df7080" providerId="ADAL" clId="{A4CE82C9-698B-43FA-A896-E602F4B68DD0}" dt="2020-07-30T09:15:51.271" v="0" actId="729"/>
        <pc:sldMkLst>
          <pc:docMk/>
          <pc:sldMk cId="1063814091" sldId="358"/>
        </pc:sldMkLst>
      </pc:sldChg>
    </pc:docChg>
  </pc:docChgLst>
  <pc:docChgLst>
    <pc:chgData name="Chad V. Chu" userId="55c72b36-47d5-41b3-92c7-a13a99df7080" providerId="ADAL" clId="{0E04A353-2046-AE46-AECF-7067CA8394D5}"/>
    <pc:docChg chg="undo custSel addSld delSld modSld sldOrd">
      <pc:chgData name="Chad V. Chu" userId="55c72b36-47d5-41b3-92c7-a13a99df7080" providerId="ADAL" clId="{0E04A353-2046-AE46-AECF-7067CA8394D5}" dt="2019-10-28T15:33:34.964" v="1191"/>
      <pc:docMkLst>
        <pc:docMk/>
      </pc:docMkLst>
      <pc:sldChg chg="modSp modAnim">
        <pc:chgData name="Chad V. Chu" userId="55c72b36-47d5-41b3-92c7-a13a99df7080" providerId="ADAL" clId="{0E04A353-2046-AE46-AECF-7067CA8394D5}" dt="2019-10-28T15:31:52.070" v="1185"/>
        <pc:sldMkLst>
          <pc:docMk/>
          <pc:sldMk cId="3334949706" sldId="261"/>
        </pc:sldMkLst>
        <pc:spChg chg="mod">
          <ac:chgData name="Chad V. Chu" userId="55c72b36-47d5-41b3-92c7-a13a99df7080" providerId="ADAL" clId="{0E04A353-2046-AE46-AECF-7067CA8394D5}" dt="2019-10-28T13:32:01.614" v="158" actId="20577"/>
          <ac:spMkLst>
            <pc:docMk/>
            <pc:sldMk cId="3334949706" sldId="261"/>
            <ac:spMk id="3" creationId="{96F670FB-C3AB-F446-9EA9-020A14E28586}"/>
          </ac:spMkLst>
        </pc:spChg>
      </pc:sldChg>
      <pc:sldChg chg="modSp modAnim">
        <pc:chgData name="Chad V. Chu" userId="55c72b36-47d5-41b3-92c7-a13a99df7080" providerId="ADAL" clId="{0E04A353-2046-AE46-AECF-7067CA8394D5}" dt="2019-10-28T15:33:34.964" v="1191"/>
        <pc:sldMkLst>
          <pc:docMk/>
          <pc:sldMk cId="4023082376" sldId="262"/>
        </pc:sldMkLst>
        <pc:spChg chg="mod">
          <ac:chgData name="Chad V. Chu" userId="55c72b36-47d5-41b3-92c7-a13a99df7080" providerId="ADAL" clId="{0E04A353-2046-AE46-AECF-7067CA8394D5}" dt="2019-10-28T13:36:01.940" v="245" actId="404"/>
          <ac:spMkLst>
            <pc:docMk/>
            <pc:sldMk cId="4023082376" sldId="262"/>
            <ac:spMk id="2" creationId="{A1D09A8F-5926-F84F-8FE8-4F8F1F540217}"/>
          </ac:spMkLst>
        </pc:spChg>
        <pc:spChg chg="mod">
          <ac:chgData name="Chad V. Chu" userId="55c72b36-47d5-41b3-92c7-a13a99df7080" providerId="ADAL" clId="{0E04A353-2046-AE46-AECF-7067CA8394D5}" dt="2019-10-28T13:47:22.072" v="751" actId="20577"/>
          <ac:spMkLst>
            <pc:docMk/>
            <pc:sldMk cId="4023082376" sldId="262"/>
            <ac:spMk id="3" creationId="{0BEEEAA6-4A92-2848-BCFF-4E77B204C738}"/>
          </ac:spMkLst>
        </pc:spChg>
      </pc:sldChg>
      <pc:sldChg chg="modSp">
        <pc:chgData name="Chad V. Chu" userId="55c72b36-47d5-41b3-92c7-a13a99df7080" providerId="ADAL" clId="{0E04A353-2046-AE46-AECF-7067CA8394D5}" dt="2019-10-28T14:11:59.494" v="758" actId="27636"/>
        <pc:sldMkLst>
          <pc:docMk/>
          <pc:sldMk cId="3581501047" sldId="263"/>
        </pc:sldMkLst>
        <pc:spChg chg="mod">
          <ac:chgData name="Chad V. Chu" userId="55c72b36-47d5-41b3-92c7-a13a99df7080" providerId="ADAL" clId="{0E04A353-2046-AE46-AECF-7067CA8394D5}" dt="2019-10-28T14:11:59.494" v="758" actId="27636"/>
          <ac:spMkLst>
            <pc:docMk/>
            <pc:sldMk cId="3581501047" sldId="263"/>
            <ac:spMk id="3" creationId="{FE8356AC-4442-F44A-AA2D-4EE98C70FB0E}"/>
          </ac:spMkLst>
        </pc:spChg>
      </pc:sldChg>
      <pc:sldChg chg="add">
        <pc:chgData name="Chad V. Chu" userId="55c72b36-47d5-41b3-92c7-a13a99df7080" providerId="ADAL" clId="{0E04A353-2046-AE46-AECF-7067CA8394D5}" dt="2019-10-28T12:59:25.718" v="0"/>
        <pc:sldMkLst>
          <pc:docMk/>
          <pc:sldMk cId="4113371500" sldId="268"/>
        </pc:sldMkLst>
      </pc:sldChg>
      <pc:sldChg chg="add">
        <pc:chgData name="Chad V. Chu" userId="55c72b36-47d5-41b3-92c7-a13a99df7080" providerId="ADAL" clId="{0E04A353-2046-AE46-AECF-7067CA8394D5}" dt="2019-10-28T12:59:25.718" v="0"/>
        <pc:sldMkLst>
          <pc:docMk/>
          <pc:sldMk cId="4127775469" sldId="289"/>
        </pc:sldMkLst>
      </pc:sldChg>
      <pc:sldChg chg="add">
        <pc:chgData name="Chad V. Chu" userId="55c72b36-47d5-41b3-92c7-a13a99df7080" providerId="ADAL" clId="{0E04A353-2046-AE46-AECF-7067CA8394D5}" dt="2019-10-28T13:10:50.110" v="3"/>
        <pc:sldMkLst>
          <pc:docMk/>
          <pc:sldMk cId="3177031512" sldId="293"/>
        </pc:sldMkLst>
      </pc:sldChg>
      <pc:sldChg chg="modSp add">
        <pc:chgData name="Chad V. Chu" userId="55c72b36-47d5-41b3-92c7-a13a99df7080" providerId="ADAL" clId="{0E04A353-2046-AE46-AECF-7067CA8394D5}" dt="2019-10-28T13:11:06.457" v="4" actId="20577"/>
        <pc:sldMkLst>
          <pc:docMk/>
          <pc:sldMk cId="1623628083" sldId="294"/>
        </pc:sldMkLst>
        <pc:spChg chg="mod">
          <ac:chgData name="Chad V. Chu" userId="55c72b36-47d5-41b3-92c7-a13a99df7080" providerId="ADAL" clId="{0E04A353-2046-AE46-AECF-7067CA8394D5}" dt="2019-10-28T13:11:06.457" v="4" actId="20577"/>
          <ac:spMkLst>
            <pc:docMk/>
            <pc:sldMk cId="1623628083" sldId="294"/>
            <ac:spMk id="2" creationId="{DA842F8B-4D1E-4AA8-BA5A-03F0050884DE}"/>
          </ac:spMkLst>
        </pc:spChg>
      </pc:sldChg>
      <pc:sldChg chg="add">
        <pc:chgData name="Chad V. Chu" userId="55c72b36-47d5-41b3-92c7-a13a99df7080" providerId="ADAL" clId="{0E04A353-2046-AE46-AECF-7067CA8394D5}" dt="2019-10-28T13:10:50.110" v="3"/>
        <pc:sldMkLst>
          <pc:docMk/>
          <pc:sldMk cId="339676135" sldId="295"/>
        </pc:sldMkLst>
      </pc:sldChg>
      <pc:sldChg chg="add">
        <pc:chgData name="Chad V. Chu" userId="55c72b36-47d5-41b3-92c7-a13a99df7080" providerId="ADAL" clId="{0E04A353-2046-AE46-AECF-7067CA8394D5}" dt="2019-10-28T13:10:50.110" v="3"/>
        <pc:sldMkLst>
          <pc:docMk/>
          <pc:sldMk cId="3020144664" sldId="296"/>
        </pc:sldMkLst>
      </pc:sldChg>
      <pc:sldChg chg="add">
        <pc:chgData name="Chad V. Chu" userId="55c72b36-47d5-41b3-92c7-a13a99df7080" providerId="ADAL" clId="{0E04A353-2046-AE46-AECF-7067CA8394D5}" dt="2019-10-28T13:10:50.110" v="3"/>
        <pc:sldMkLst>
          <pc:docMk/>
          <pc:sldMk cId="805838042" sldId="297"/>
        </pc:sldMkLst>
      </pc:sldChg>
      <pc:sldChg chg="add">
        <pc:chgData name="Chad V. Chu" userId="55c72b36-47d5-41b3-92c7-a13a99df7080" providerId="ADAL" clId="{0E04A353-2046-AE46-AECF-7067CA8394D5}" dt="2019-10-28T13:10:50.110" v="3"/>
        <pc:sldMkLst>
          <pc:docMk/>
          <pc:sldMk cId="131402959" sldId="298"/>
        </pc:sldMkLst>
      </pc:sldChg>
      <pc:sldChg chg="add">
        <pc:chgData name="Chad V. Chu" userId="55c72b36-47d5-41b3-92c7-a13a99df7080" providerId="ADAL" clId="{0E04A353-2046-AE46-AECF-7067CA8394D5}" dt="2019-10-28T13:10:50.110" v="3"/>
        <pc:sldMkLst>
          <pc:docMk/>
          <pc:sldMk cId="586423146" sldId="299"/>
        </pc:sldMkLst>
      </pc:sldChg>
      <pc:sldChg chg="add">
        <pc:chgData name="Chad V. Chu" userId="55c72b36-47d5-41b3-92c7-a13a99df7080" providerId="ADAL" clId="{0E04A353-2046-AE46-AECF-7067CA8394D5}" dt="2019-10-28T13:10:50.110" v="3"/>
        <pc:sldMkLst>
          <pc:docMk/>
          <pc:sldMk cId="47830337" sldId="300"/>
        </pc:sldMkLst>
      </pc:sldChg>
      <pc:sldChg chg="add">
        <pc:chgData name="Chad V. Chu" userId="55c72b36-47d5-41b3-92c7-a13a99df7080" providerId="ADAL" clId="{0E04A353-2046-AE46-AECF-7067CA8394D5}" dt="2019-10-28T12:59:25.718" v="0"/>
        <pc:sldMkLst>
          <pc:docMk/>
          <pc:sldMk cId="1308912369" sldId="301"/>
        </pc:sldMkLst>
      </pc:sldChg>
      <pc:sldChg chg="add">
        <pc:chgData name="Chad V. Chu" userId="55c72b36-47d5-41b3-92c7-a13a99df7080" providerId="ADAL" clId="{0E04A353-2046-AE46-AECF-7067CA8394D5}" dt="2019-10-28T13:10:50.110" v="3"/>
        <pc:sldMkLst>
          <pc:docMk/>
          <pc:sldMk cId="2369608246" sldId="302"/>
        </pc:sldMkLst>
      </pc:sldChg>
      <pc:sldChg chg="add">
        <pc:chgData name="Chad V. Chu" userId="55c72b36-47d5-41b3-92c7-a13a99df7080" providerId="ADAL" clId="{0E04A353-2046-AE46-AECF-7067CA8394D5}" dt="2019-10-28T13:10:50.110" v="3"/>
        <pc:sldMkLst>
          <pc:docMk/>
          <pc:sldMk cId="2066791497" sldId="303"/>
        </pc:sldMkLst>
      </pc:sldChg>
      <pc:sldChg chg="add">
        <pc:chgData name="Chad V. Chu" userId="55c72b36-47d5-41b3-92c7-a13a99df7080" providerId="ADAL" clId="{0E04A353-2046-AE46-AECF-7067CA8394D5}" dt="2019-10-28T13:10:50.110" v="3"/>
        <pc:sldMkLst>
          <pc:docMk/>
          <pc:sldMk cId="3013903426" sldId="304"/>
        </pc:sldMkLst>
      </pc:sldChg>
      <pc:sldChg chg="add">
        <pc:chgData name="Chad V. Chu" userId="55c72b36-47d5-41b3-92c7-a13a99df7080" providerId="ADAL" clId="{0E04A353-2046-AE46-AECF-7067CA8394D5}" dt="2019-10-28T13:10:50.110" v="3"/>
        <pc:sldMkLst>
          <pc:docMk/>
          <pc:sldMk cId="2241910312" sldId="305"/>
        </pc:sldMkLst>
      </pc:sldChg>
      <pc:sldChg chg="add">
        <pc:chgData name="Chad V. Chu" userId="55c72b36-47d5-41b3-92c7-a13a99df7080" providerId="ADAL" clId="{0E04A353-2046-AE46-AECF-7067CA8394D5}" dt="2019-10-28T12:59:25.718" v="0"/>
        <pc:sldMkLst>
          <pc:docMk/>
          <pc:sldMk cId="1850988166" sldId="306"/>
        </pc:sldMkLst>
      </pc:sldChg>
      <pc:sldChg chg="add">
        <pc:chgData name="Chad V. Chu" userId="55c72b36-47d5-41b3-92c7-a13a99df7080" providerId="ADAL" clId="{0E04A353-2046-AE46-AECF-7067CA8394D5}" dt="2019-10-28T13:10:50.110" v="3"/>
        <pc:sldMkLst>
          <pc:docMk/>
          <pc:sldMk cId="536886622" sldId="307"/>
        </pc:sldMkLst>
      </pc:sldChg>
      <pc:sldChg chg="add">
        <pc:chgData name="Chad V. Chu" userId="55c72b36-47d5-41b3-92c7-a13a99df7080" providerId="ADAL" clId="{0E04A353-2046-AE46-AECF-7067CA8394D5}" dt="2019-10-28T12:59:25.718" v="0"/>
        <pc:sldMkLst>
          <pc:docMk/>
          <pc:sldMk cId="3396528208" sldId="322"/>
        </pc:sldMkLst>
      </pc:sldChg>
      <pc:sldChg chg="add">
        <pc:chgData name="Chad V. Chu" userId="55c72b36-47d5-41b3-92c7-a13a99df7080" providerId="ADAL" clId="{0E04A353-2046-AE46-AECF-7067CA8394D5}" dt="2019-10-28T12:59:25.718" v="0"/>
        <pc:sldMkLst>
          <pc:docMk/>
          <pc:sldMk cId="2057311670" sldId="323"/>
        </pc:sldMkLst>
      </pc:sldChg>
      <pc:sldChg chg="add">
        <pc:chgData name="Chad V. Chu" userId="55c72b36-47d5-41b3-92c7-a13a99df7080" providerId="ADAL" clId="{0E04A353-2046-AE46-AECF-7067CA8394D5}" dt="2019-10-28T12:59:25.718" v="0"/>
        <pc:sldMkLst>
          <pc:docMk/>
          <pc:sldMk cId="2226596450" sldId="324"/>
        </pc:sldMkLst>
      </pc:sldChg>
      <pc:sldChg chg="add">
        <pc:chgData name="Chad V. Chu" userId="55c72b36-47d5-41b3-92c7-a13a99df7080" providerId="ADAL" clId="{0E04A353-2046-AE46-AECF-7067CA8394D5}" dt="2019-10-28T12:59:25.718" v="0"/>
        <pc:sldMkLst>
          <pc:docMk/>
          <pc:sldMk cId="1483650043" sldId="325"/>
        </pc:sldMkLst>
      </pc:sldChg>
      <pc:sldChg chg="add">
        <pc:chgData name="Chad V. Chu" userId="55c72b36-47d5-41b3-92c7-a13a99df7080" providerId="ADAL" clId="{0E04A353-2046-AE46-AECF-7067CA8394D5}" dt="2019-10-28T12:59:25.718" v="0"/>
        <pc:sldMkLst>
          <pc:docMk/>
          <pc:sldMk cId="3759979522" sldId="326"/>
        </pc:sldMkLst>
      </pc:sldChg>
      <pc:sldChg chg="add">
        <pc:chgData name="Chad V. Chu" userId="55c72b36-47d5-41b3-92c7-a13a99df7080" providerId="ADAL" clId="{0E04A353-2046-AE46-AECF-7067CA8394D5}" dt="2019-10-28T12:59:25.718" v="0"/>
        <pc:sldMkLst>
          <pc:docMk/>
          <pc:sldMk cId="3155636671" sldId="328"/>
        </pc:sldMkLst>
      </pc:sldChg>
      <pc:sldChg chg="add">
        <pc:chgData name="Chad V. Chu" userId="55c72b36-47d5-41b3-92c7-a13a99df7080" providerId="ADAL" clId="{0E04A353-2046-AE46-AECF-7067CA8394D5}" dt="2019-10-28T12:59:25.718" v="0"/>
        <pc:sldMkLst>
          <pc:docMk/>
          <pc:sldMk cId="2018840247" sldId="330"/>
        </pc:sldMkLst>
      </pc:sldChg>
      <pc:sldChg chg="add">
        <pc:chgData name="Chad V. Chu" userId="55c72b36-47d5-41b3-92c7-a13a99df7080" providerId="ADAL" clId="{0E04A353-2046-AE46-AECF-7067CA8394D5}" dt="2019-10-28T12:59:25.718" v="0"/>
        <pc:sldMkLst>
          <pc:docMk/>
          <pc:sldMk cId="1644841748" sldId="331"/>
        </pc:sldMkLst>
      </pc:sldChg>
      <pc:sldChg chg="add">
        <pc:chgData name="Chad V. Chu" userId="55c72b36-47d5-41b3-92c7-a13a99df7080" providerId="ADAL" clId="{0E04A353-2046-AE46-AECF-7067CA8394D5}" dt="2019-10-28T12:59:25.718" v="0"/>
        <pc:sldMkLst>
          <pc:docMk/>
          <pc:sldMk cId="1009190007" sldId="332"/>
        </pc:sldMkLst>
      </pc:sldChg>
      <pc:sldChg chg="add">
        <pc:chgData name="Chad V. Chu" userId="55c72b36-47d5-41b3-92c7-a13a99df7080" providerId="ADAL" clId="{0E04A353-2046-AE46-AECF-7067CA8394D5}" dt="2019-10-28T12:59:25.718" v="0"/>
        <pc:sldMkLst>
          <pc:docMk/>
          <pc:sldMk cId="1049317456" sldId="333"/>
        </pc:sldMkLst>
      </pc:sldChg>
      <pc:sldChg chg="add">
        <pc:chgData name="Chad V. Chu" userId="55c72b36-47d5-41b3-92c7-a13a99df7080" providerId="ADAL" clId="{0E04A353-2046-AE46-AECF-7067CA8394D5}" dt="2019-10-28T12:59:25.718" v="0"/>
        <pc:sldMkLst>
          <pc:docMk/>
          <pc:sldMk cId="813436188" sldId="334"/>
        </pc:sldMkLst>
      </pc:sldChg>
      <pc:sldChg chg="add">
        <pc:chgData name="Chad V. Chu" userId="55c72b36-47d5-41b3-92c7-a13a99df7080" providerId="ADAL" clId="{0E04A353-2046-AE46-AECF-7067CA8394D5}" dt="2019-10-28T12:59:25.718" v="0"/>
        <pc:sldMkLst>
          <pc:docMk/>
          <pc:sldMk cId="3975508170" sldId="335"/>
        </pc:sldMkLst>
      </pc:sldChg>
      <pc:sldChg chg="add">
        <pc:chgData name="Chad V. Chu" userId="55c72b36-47d5-41b3-92c7-a13a99df7080" providerId="ADAL" clId="{0E04A353-2046-AE46-AECF-7067CA8394D5}" dt="2019-10-28T12:59:25.718" v="0"/>
        <pc:sldMkLst>
          <pc:docMk/>
          <pc:sldMk cId="609271111" sldId="336"/>
        </pc:sldMkLst>
      </pc:sldChg>
      <pc:sldChg chg="add">
        <pc:chgData name="Chad V. Chu" userId="55c72b36-47d5-41b3-92c7-a13a99df7080" providerId="ADAL" clId="{0E04A353-2046-AE46-AECF-7067CA8394D5}" dt="2019-10-28T12:59:25.718" v="0"/>
        <pc:sldMkLst>
          <pc:docMk/>
          <pc:sldMk cId="2775180454" sldId="337"/>
        </pc:sldMkLst>
      </pc:sldChg>
      <pc:sldChg chg="add">
        <pc:chgData name="Chad V. Chu" userId="55c72b36-47d5-41b3-92c7-a13a99df7080" providerId="ADAL" clId="{0E04A353-2046-AE46-AECF-7067CA8394D5}" dt="2019-10-28T12:59:25.718" v="0"/>
        <pc:sldMkLst>
          <pc:docMk/>
          <pc:sldMk cId="2879737541" sldId="338"/>
        </pc:sldMkLst>
      </pc:sldChg>
      <pc:sldChg chg="add">
        <pc:chgData name="Chad V. Chu" userId="55c72b36-47d5-41b3-92c7-a13a99df7080" providerId="ADAL" clId="{0E04A353-2046-AE46-AECF-7067CA8394D5}" dt="2019-10-28T12:59:25.718" v="0"/>
        <pc:sldMkLst>
          <pc:docMk/>
          <pc:sldMk cId="532619272" sldId="339"/>
        </pc:sldMkLst>
      </pc:sldChg>
      <pc:sldChg chg="add">
        <pc:chgData name="Chad V. Chu" userId="55c72b36-47d5-41b3-92c7-a13a99df7080" providerId="ADAL" clId="{0E04A353-2046-AE46-AECF-7067CA8394D5}" dt="2019-10-28T12:59:25.718" v="0"/>
        <pc:sldMkLst>
          <pc:docMk/>
          <pc:sldMk cId="469804879" sldId="348"/>
        </pc:sldMkLst>
      </pc:sldChg>
      <pc:sldChg chg="add">
        <pc:chgData name="Chad V. Chu" userId="55c72b36-47d5-41b3-92c7-a13a99df7080" providerId="ADAL" clId="{0E04A353-2046-AE46-AECF-7067CA8394D5}" dt="2019-10-28T12:59:25.718" v="0"/>
        <pc:sldMkLst>
          <pc:docMk/>
          <pc:sldMk cId="3412518805" sldId="349"/>
        </pc:sldMkLst>
      </pc:sldChg>
      <pc:sldChg chg="add">
        <pc:chgData name="Chad V. Chu" userId="55c72b36-47d5-41b3-92c7-a13a99df7080" providerId="ADAL" clId="{0E04A353-2046-AE46-AECF-7067CA8394D5}" dt="2019-10-28T12:59:25.718" v="0"/>
        <pc:sldMkLst>
          <pc:docMk/>
          <pc:sldMk cId="191177650" sldId="350"/>
        </pc:sldMkLst>
      </pc:sldChg>
      <pc:sldChg chg="add">
        <pc:chgData name="Chad V. Chu" userId="55c72b36-47d5-41b3-92c7-a13a99df7080" providerId="ADAL" clId="{0E04A353-2046-AE46-AECF-7067CA8394D5}" dt="2019-10-28T12:59:25.718" v="0"/>
        <pc:sldMkLst>
          <pc:docMk/>
          <pc:sldMk cId="3413739801" sldId="351"/>
        </pc:sldMkLst>
      </pc:sldChg>
      <pc:sldChg chg="add">
        <pc:chgData name="Chad V. Chu" userId="55c72b36-47d5-41b3-92c7-a13a99df7080" providerId="ADAL" clId="{0E04A353-2046-AE46-AECF-7067CA8394D5}" dt="2019-10-28T12:59:25.718" v="0"/>
        <pc:sldMkLst>
          <pc:docMk/>
          <pc:sldMk cId="3001301388" sldId="356"/>
        </pc:sldMkLst>
      </pc:sldChg>
      <pc:sldChg chg="modSp">
        <pc:chgData name="Chad V. Chu" userId="55c72b36-47d5-41b3-92c7-a13a99df7080" providerId="ADAL" clId="{0E04A353-2046-AE46-AECF-7067CA8394D5}" dt="2019-10-28T14:48:23.048" v="1148" actId="20577"/>
        <pc:sldMkLst>
          <pc:docMk/>
          <pc:sldMk cId="603528829" sldId="357"/>
        </pc:sldMkLst>
        <pc:spChg chg="mod">
          <ac:chgData name="Chad V. Chu" userId="55c72b36-47d5-41b3-92c7-a13a99df7080" providerId="ADAL" clId="{0E04A353-2046-AE46-AECF-7067CA8394D5}" dt="2019-10-28T14:48:23.048" v="1148" actId="20577"/>
          <ac:spMkLst>
            <pc:docMk/>
            <pc:sldMk cId="603528829" sldId="357"/>
            <ac:spMk id="2" creationId="{7AD6DA75-5517-46C0-9FC2-53A9E574B372}"/>
          </ac:spMkLst>
        </pc:spChg>
        <pc:spChg chg="mod">
          <ac:chgData name="Chad V. Chu" userId="55c72b36-47d5-41b3-92c7-a13a99df7080" providerId="ADAL" clId="{0E04A353-2046-AE46-AECF-7067CA8394D5}" dt="2019-10-28T13:13:33.376" v="42" actId="20577"/>
          <ac:spMkLst>
            <pc:docMk/>
            <pc:sldMk cId="603528829" sldId="357"/>
            <ac:spMk id="3" creationId="{A4A6BB04-5EA3-423C-AD01-E6EA7F08DBB1}"/>
          </ac:spMkLst>
        </pc:spChg>
      </pc:sldChg>
      <pc:sldChg chg="modSp">
        <pc:chgData name="Chad V. Chu" userId="55c72b36-47d5-41b3-92c7-a13a99df7080" providerId="ADAL" clId="{0E04A353-2046-AE46-AECF-7067CA8394D5}" dt="2019-10-28T14:20:17.730" v="902" actId="20577"/>
        <pc:sldMkLst>
          <pc:docMk/>
          <pc:sldMk cId="825501515" sldId="359"/>
        </pc:sldMkLst>
        <pc:spChg chg="mod">
          <ac:chgData name="Chad V. Chu" userId="55c72b36-47d5-41b3-92c7-a13a99df7080" providerId="ADAL" clId="{0E04A353-2046-AE46-AECF-7067CA8394D5}" dt="2019-10-28T14:20:17.730" v="902" actId="20577"/>
          <ac:spMkLst>
            <pc:docMk/>
            <pc:sldMk cId="825501515" sldId="359"/>
            <ac:spMk id="17" creationId="{0E891BFD-CAF6-45F0-AA97-CB3C0D5400EF}"/>
          </ac:spMkLst>
        </pc:spChg>
      </pc:sldChg>
      <pc:sldChg chg="modSp">
        <pc:chgData name="Chad V. Chu" userId="55c72b36-47d5-41b3-92c7-a13a99df7080" providerId="ADAL" clId="{0E04A353-2046-AE46-AECF-7067CA8394D5}" dt="2019-10-28T14:31:22.231" v="1141" actId="20577"/>
        <pc:sldMkLst>
          <pc:docMk/>
          <pc:sldMk cId="861227667" sldId="360"/>
        </pc:sldMkLst>
        <pc:spChg chg="mod">
          <ac:chgData name="Chad V. Chu" userId="55c72b36-47d5-41b3-92c7-a13a99df7080" providerId="ADAL" clId="{0E04A353-2046-AE46-AECF-7067CA8394D5}" dt="2019-10-28T14:20:13.245" v="896" actId="20577"/>
          <ac:spMkLst>
            <pc:docMk/>
            <pc:sldMk cId="861227667" sldId="360"/>
            <ac:spMk id="2" creationId="{347A17F1-EB96-4175-85F4-86BBE4844E9E}"/>
          </ac:spMkLst>
        </pc:spChg>
        <pc:spChg chg="mod">
          <ac:chgData name="Chad V. Chu" userId="55c72b36-47d5-41b3-92c7-a13a99df7080" providerId="ADAL" clId="{0E04A353-2046-AE46-AECF-7067CA8394D5}" dt="2019-10-28T14:16:35.407" v="890" actId="14100"/>
          <ac:spMkLst>
            <pc:docMk/>
            <pc:sldMk cId="861227667" sldId="360"/>
            <ac:spMk id="3" creationId="{5D5530B2-6C36-4021-8D31-106023D52D3D}"/>
          </ac:spMkLst>
        </pc:spChg>
        <pc:spChg chg="mod">
          <ac:chgData name="Chad V. Chu" userId="55c72b36-47d5-41b3-92c7-a13a99df7080" providerId="ADAL" clId="{0E04A353-2046-AE46-AECF-7067CA8394D5}" dt="2019-10-28T14:28:22.173" v="1137" actId="14100"/>
          <ac:spMkLst>
            <pc:docMk/>
            <pc:sldMk cId="861227667" sldId="360"/>
            <ac:spMk id="10" creationId="{A5F7CDCD-B88A-4AC4-883E-2E6DCE5AB290}"/>
          </ac:spMkLst>
        </pc:spChg>
        <pc:spChg chg="mod">
          <ac:chgData name="Chad V. Chu" userId="55c72b36-47d5-41b3-92c7-a13a99df7080" providerId="ADAL" clId="{0E04A353-2046-AE46-AECF-7067CA8394D5}" dt="2019-10-28T14:24:52.370" v="1110" actId="1076"/>
          <ac:spMkLst>
            <pc:docMk/>
            <pc:sldMk cId="861227667" sldId="360"/>
            <ac:spMk id="11" creationId="{85F714F6-6784-4F23-905A-2D4B4266E775}"/>
          </ac:spMkLst>
        </pc:spChg>
        <pc:spChg chg="mod">
          <ac:chgData name="Chad V. Chu" userId="55c72b36-47d5-41b3-92c7-a13a99df7080" providerId="ADAL" clId="{0E04A353-2046-AE46-AECF-7067CA8394D5}" dt="2019-10-28T14:31:22.231" v="1141" actId="20577"/>
          <ac:spMkLst>
            <pc:docMk/>
            <pc:sldMk cId="861227667" sldId="360"/>
            <ac:spMk id="12" creationId="{BAE30453-5C12-4A25-BCBF-985BB6B39724}"/>
          </ac:spMkLst>
        </pc:spChg>
        <pc:spChg chg="mod">
          <ac:chgData name="Chad V. Chu" userId="55c72b36-47d5-41b3-92c7-a13a99df7080" providerId="ADAL" clId="{0E04A353-2046-AE46-AECF-7067CA8394D5}" dt="2019-10-28T14:24:52.370" v="1110" actId="1076"/>
          <ac:spMkLst>
            <pc:docMk/>
            <pc:sldMk cId="861227667" sldId="360"/>
            <ac:spMk id="13" creationId="{8792EED1-1482-48CE-8A23-E11A07BB2D8B}"/>
          </ac:spMkLst>
        </pc:spChg>
        <pc:spChg chg="mod">
          <ac:chgData name="Chad V. Chu" userId="55c72b36-47d5-41b3-92c7-a13a99df7080" providerId="ADAL" clId="{0E04A353-2046-AE46-AECF-7067CA8394D5}" dt="2019-10-28T14:24:52.370" v="1110" actId="1076"/>
          <ac:spMkLst>
            <pc:docMk/>
            <pc:sldMk cId="861227667" sldId="360"/>
            <ac:spMk id="14" creationId="{EC1AEA4F-6090-4D44-8D6C-C1B9B7AB3925}"/>
          </ac:spMkLst>
        </pc:spChg>
      </pc:sldChg>
      <pc:sldChg chg="modSp">
        <pc:chgData name="Chad V. Chu" userId="55c72b36-47d5-41b3-92c7-a13a99df7080" providerId="ADAL" clId="{0E04A353-2046-AE46-AECF-7067CA8394D5}" dt="2019-10-28T14:55:53.440" v="1164" actId="20577"/>
        <pc:sldMkLst>
          <pc:docMk/>
          <pc:sldMk cId="2635077619" sldId="362"/>
        </pc:sldMkLst>
        <pc:graphicFrameChg chg="mod modGraphic">
          <ac:chgData name="Chad V. Chu" userId="55c72b36-47d5-41b3-92c7-a13a99df7080" providerId="ADAL" clId="{0E04A353-2046-AE46-AECF-7067CA8394D5}" dt="2019-10-28T14:55:53.440" v="1164" actId="20577"/>
          <ac:graphicFrameMkLst>
            <pc:docMk/>
            <pc:sldMk cId="2635077619" sldId="362"/>
            <ac:graphicFrameMk id="9" creationId="{238817BA-E214-43B6-95AA-58D68D642DE2}"/>
          </ac:graphicFrameMkLst>
        </pc:graphicFrameChg>
      </pc:sldChg>
      <pc:sldChg chg="modSp">
        <pc:chgData name="Chad V. Chu" userId="55c72b36-47d5-41b3-92c7-a13a99df7080" providerId="ADAL" clId="{0E04A353-2046-AE46-AECF-7067CA8394D5}" dt="2019-10-28T14:57:19.120" v="1182"/>
        <pc:sldMkLst>
          <pc:docMk/>
          <pc:sldMk cId="4093822961" sldId="363"/>
        </pc:sldMkLst>
        <pc:graphicFrameChg chg="mod">
          <ac:chgData name="Chad V. Chu" userId="55c72b36-47d5-41b3-92c7-a13a99df7080" providerId="ADAL" clId="{0E04A353-2046-AE46-AECF-7067CA8394D5}" dt="2019-10-28T14:57:19.120" v="1182"/>
          <ac:graphicFrameMkLst>
            <pc:docMk/>
            <pc:sldMk cId="4093822961" sldId="363"/>
            <ac:graphicFrameMk id="9" creationId="{238817BA-E214-43B6-95AA-58D68D642DE2}"/>
          </ac:graphicFrameMkLst>
        </pc:graphicFrameChg>
      </pc:sldChg>
      <pc:sldChg chg="modSp">
        <pc:chgData name="Chad V. Chu" userId="55c72b36-47d5-41b3-92c7-a13a99df7080" providerId="ADAL" clId="{0E04A353-2046-AE46-AECF-7067CA8394D5}" dt="2019-10-28T13:16:42.808" v="62" actId="1035"/>
        <pc:sldMkLst>
          <pc:docMk/>
          <pc:sldMk cId="3442839348" sldId="364"/>
        </pc:sldMkLst>
        <pc:spChg chg="mod">
          <ac:chgData name="Chad V. Chu" userId="55c72b36-47d5-41b3-92c7-a13a99df7080" providerId="ADAL" clId="{0E04A353-2046-AE46-AECF-7067CA8394D5}" dt="2019-10-28T13:16:42.808" v="62" actId="1035"/>
          <ac:spMkLst>
            <pc:docMk/>
            <pc:sldMk cId="3442839348" sldId="364"/>
            <ac:spMk id="5" creationId="{44849E68-907F-4C12-9937-870590AECA15}"/>
          </ac:spMkLst>
        </pc:spChg>
      </pc:sldChg>
      <pc:sldChg chg="addSp modSp modAnim">
        <pc:chgData name="Chad V. Chu" userId="55c72b36-47d5-41b3-92c7-a13a99df7080" providerId="ADAL" clId="{0E04A353-2046-AE46-AECF-7067CA8394D5}" dt="2019-10-28T13:20:09.801" v="75" actId="20577"/>
        <pc:sldMkLst>
          <pc:docMk/>
          <pc:sldMk cId="747488944" sldId="365"/>
        </pc:sldMkLst>
        <pc:spChg chg="add mod">
          <ac:chgData name="Chad V. Chu" userId="55c72b36-47d5-41b3-92c7-a13a99df7080" providerId="ADAL" clId="{0E04A353-2046-AE46-AECF-7067CA8394D5}" dt="2019-10-28T13:20:09.801" v="75" actId="20577"/>
          <ac:spMkLst>
            <pc:docMk/>
            <pc:sldMk cId="747488944" sldId="365"/>
            <ac:spMk id="3" creationId="{E3AD5F65-D00C-7C4D-B624-23E8887EE551}"/>
          </ac:spMkLst>
        </pc:spChg>
        <pc:spChg chg="mod">
          <ac:chgData name="Chad V. Chu" userId="55c72b36-47d5-41b3-92c7-a13a99df7080" providerId="ADAL" clId="{0E04A353-2046-AE46-AECF-7067CA8394D5}" dt="2019-10-28T13:19:36.235" v="65" actId="20577"/>
          <ac:spMkLst>
            <pc:docMk/>
            <pc:sldMk cId="747488944" sldId="365"/>
            <ac:spMk id="7" creationId="{491064CB-6AAD-48DB-84DA-E1D514400AD2}"/>
          </ac:spMkLst>
        </pc:spChg>
      </pc:sldChg>
      <pc:sldChg chg="delSp">
        <pc:chgData name="Chad V. Chu" userId="55c72b36-47d5-41b3-92c7-a13a99df7080" providerId="ADAL" clId="{0E04A353-2046-AE46-AECF-7067CA8394D5}" dt="2019-10-28T12:59:45.429" v="2" actId="478"/>
        <pc:sldMkLst>
          <pc:docMk/>
          <pc:sldMk cId="3429631228" sldId="366"/>
        </pc:sldMkLst>
        <pc:spChg chg="del">
          <ac:chgData name="Chad V. Chu" userId="55c72b36-47d5-41b3-92c7-a13a99df7080" providerId="ADAL" clId="{0E04A353-2046-AE46-AECF-7067CA8394D5}" dt="2019-10-28T12:59:45.429" v="2" actId="478"/>
          <ac:spMkLst>
            <pc:docMk/>
            <pc:sldMk cId="3429631228" sldId="366"/>
            <ac:spMk id="2" creationId="{78FB030B-FE7E-4DBF-A4C8-3EEFE66EC58D}"/>
          </ac:spMkLst>
        </pc:spChg>
        <pc:spChg chg="del">
          <ac:chgData name="Chad V. Chu" userId="55c72b36-47d5-41b3-92c7-a13a99df7080" providerId="ADAL" clId="{0E04A353-2046-AE46-AECF-7067CA8394D5}" dt="2019-10-28T12:59:43.213" v="1" actId="478"/>
          <ac:spMkLst>
            <pc:docMk/>
            <pc:sldMk cId="3429631228" sldId="366"/>
            <ac:spMk id="3" creationId="{D2FBDBE0-9D47-4CE7-8F22-0137E45C23FC}"/>
          </ac:spMkLst>
        </pc:spChg>
      </pc:sldChg>
      <pc:sldChg chg="add">
        <pc:chgData name="Chad V. Chu" userId="55c72b36-47d5-41b3-92c7-a13a99df7080" providerId="ADAL" clId="{0E04A353-2046-AE46-AECF-7067CA8394D5}" dt="2019-10-28T12:59:25.718" v="0"/>
        <pc:sldMkLst>
          <pc:docMk/>
          <pc:sldMk cId="2380575782" sldId="367"/>
        </pc:sldMkLst>
      </pc:sldChg>
      <pc:sldChg chg="add">
        <pc:chgData name="Chad V. Chu" userId="55c72b36-47d5-41b3-92c7-a13a99df7080" providerId="ADAL" clId="{0E04A353-2046-AE46-AECF-7067CA8394D5}" dt="2019-10-28T12:59:25.718" v="0"/>
        <pc:sldMkLst>
          <pc:docMk/>
          <pc:sldMk cId="4226864524" sldId="368"/>
        </pc:sldMkLst>
      </pc:sldChg>
      <pc:sldChg chg="add">
        <pc:chgData name="Chad V. Chu" userId="55c72b36-47d5-41b3-92c7-a13a99df7080" providerId="ADAL" clId="{0E04A353-2046-AE46-AECF-7067CA8394D5}" dt="2019-10-28T13:10:50.110" v="3"/>
        <pc:sldMkLst>
          <pc:docMk/>
          <pc:sldMk cId="311411890" sldId="369"/>
        </pc:sldMkLst>
      </pc:sldChg>
      <pc:sldChg chg="add">
        <pc:chgData name="Chad V. Chu" userId="55c72b36-47d5-41b3-92c7-a13a99df7080" providerId="ADAL" clId="{0E04A353-2046-AE46-AECF-7067CA8394D5}" dt="2019-10-28T13:10:50.110" v="3"/>
        <pc:sldMkLst>
          <pc:docMk/>
          <pc:sldMk cId="3403714560" sldId="370"/>
        </pc:sldMkLst>
      </pc:sldChg>
      <pc:sldChg chg="modSp add modAnim">
        <pc:chgData name="Chad V. Chu" userId="55c72b36-47d5-41b3-92c7-a13a99df7080" providerId="ADAL" clId="{0E04A353-2046-AE46-AECF-7067CA8394D5}" dt="2019-10-28T13:22:48.591" v="105" actId="27636"/>
        <pc:sldMkLst>
          <pc:docMk/>
          <pc:sldMk cId="3690555907" sldId="371"/>
        </pc:sldMkLst>
        <pc:spChg chg="mod">
          <ac:chgData name="Chad V. Chu" userId="55c72b36-47d5-41b3-92c7-a13a99df7080" providerId="ADAL" clId="{0E04A353-2046-AE46-AECF-7067CA8394D5}" dt="2019-10-28T13:21:56.147" v="95" actId="20577"/>
          <ac:spMkLst>
            <pc:docMk/>
            <pc:sldMk cId="3690555907" sldId="371"/>
            <ac:spMk id="2" creationId="{A12699BB-C603-477B-ACED-25EC39717A7F}"/>
          </ac:spMkLst>
        </pc:spChg>
        <pc:spChg chg="mod">
          <ac:chgData name="Chad V. Chu" userId="55c72b36-47d5-41b3-92c7-a13a99df7080" providerId="ADAL" clId="{0E04A353-2046-AE46-AECF-7067CA8394D5}" dt="2019-10-28T13:22:48.591" v="105" actId="27636"/>
          <ac:spMkLst>
            <pc:docMk/>
            <pc:sldMk cId="3690555907" sldId="371"/>
            <ac:spMk id="3" creationId="{A80D37B5-DEA3-427A-8DBA-7ADC1CD7CC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CD4DD-F20F-5B45-9685-695C2EDF5112}"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E3B30-329E-B041-BD60-E5E6B6771DE1}" type="slidenum">
              <a:rPr lang="en-US" smtClean="0"/>
              <a:t>‹#›</a:t>
            </a:fld>
            <a:endParaRPr lang="en-US"/>
          </a:p>
        </p:txBody>
      </p:sp>
    </p:spTree>
    <p:extLst>
      <p:ext uri="{BB962C8B-B14F-4D97-AF65-F5344CB8AC3E}">
        <p14:creationId xmlns:p14="http://schemas.microsoft.com/office/powerpoint/2010/main" val="112756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posterior </a:t>
            </a:r>
            <a:r>
              <a:rPr lang="en-US" dirty="0" err="1"/>
              <a:t>probablilty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CB920F7-C77D-4D83-BAA3-0E8308CF0F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63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B9DD5-D2B7-49DC-BA36-1E30DFBF7B84}"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312391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B9DD5-D2B7-49DC-BA36-1E30DFBF7B84}"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345648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B9DD5-D2B7-49DC-BA36-1E30DFBF7B84}"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136318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40232" y="176303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742C0370-CD11-40C8-B979-40CEA21CF8A0}"/>
              </a:ext>
            </a:extLst>
          </p:cNvPr>
          <p:cNvPicPr>
            <a:picLocks noChangeAspect="1"/>
          </p:cNvPicPr>
          <p:nvPr userDrawn="1"/>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Tree>
    <p:extLst>
      <p:ext uri="{BB962C8B-B14F-4D97-AF65-F5344CB8AC3E}">
        <p14:creationId xmlns:p14="http://schemas.microsoft.com/office/powerpoint/2010/main" val="413883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B9DD5-D2B7-49DC-BA36-1E30DFBF7B84}" type="datetimeFigureOut">
              <a:rPr lang="en-US" smtClean="0"/>
              <a:t>3/18/24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199294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B9DD5-D2B7-49DC-BA36-1E30DFBF7B84}"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53618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B9DD5-D2B7-49DC-BA36-1E30DFBF7B84}" type="datetimeFigureOut">
              <a:rPr lang="en-US" smtClean="0"/>
              <a:t>3/18/24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122075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B9DD5-D2B7-49DC-BA36-1E30DFBF7B84}" type="datetimeFigureOut">
              <a:rPr lang="en-US" smtClean="0"/>
              <a:t>3/18/24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41658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B9DD5-D2B7-49DC-BA36-1E30DFBF7B84}" type="datetimeFigureOut">
              <a:rPr lang="en-US" smtClean="0"/>
              <a:t>3/18/24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56059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B9DD5-D2B7-49DC-BA36-1E30DFBF7B84}"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221995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B9DD5-D2B7-49DC-BA36-1E30DFBF7B84}" type="datetimeFigureOut">
              <a:rPr lang="en-US" smtClean="0"/>
              <a:t>3/18/24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CDEA5B-9948-40E0-9D22-EF4A730D5AC3}" type="slidenum">
              <a:rPr lang="en-US" smtClean="0"/>
              <a:t>‹#›</a:t>
            </a:fld>
            <a:endParaRPr lang="en-US"/>
          </a:p>
        </p:txBody>
      </p:sp>
    </p:spTree>
    <p:extLst>
      <p:ext uri="{BB962C8B-B14F-4D97-AF65-F5344CB8AC3E}">
        <p14:creationId xmlns:p14="http://schemas.microsoft.com/office/powerpoint/2010/main" val="327129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FAA65">
            <a:alpha val="2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B9DD5-D2B7-49DC-BA36-1E30DFBF7B84}" type="datetimeFigureOut">
              <a:rPr lang="en-US" smtClean="0"/>
              <a:t>3/18/24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DEA5B-9948-40E0-9D22-EF4A730D5AC3}" type="slidenum">
              <a:rPr lang="en-US" smtClean="0"/>
              <a:t>‹#›</a:t>
            </a:fld>
            <a:endParaRPr lang="en-US"/>
          </a:p>
        </p:txBody>
      </p:sp>
    </p:spTree>
    <p:extLst>
      <p:ext uri="{BB962C8B-B14F-4D97-AF65-F5344CB8AC3E}">
        <p14:creationId xmlns:p14="http://schemas.microsoft.com/office/powerpoint/2010/main" val="403333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ID3_algorithm#Pseudocode"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9.png"/><Relationship Id="rId4" Type="http://schemas.microsoft.com/office/2007/relationships/hdphoto" Target="../media/hdphoto1.wdp"/><Relationship Id="rId9"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tif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256C-B7A5-444F-A351-E4A37A3523C4}"/>
              </a:ext>
            </a:extLst>
          </p:cNvPr>
          <p:cNvSpPr>
            <a:spLocks noGrp="1"/>
          </p:cNvSpPr>
          <p:nvPr>
            <p:ph type="ctrTitle"/>
          </p:nvPr>
        </p:nvSpPr>
        <p:spPr/>
        <p:txBody>
          <a:bodyPr>
            <a:normAutofit fontScale="90000"/>
          </a:bodyPr>
          <a:lstStyle/>
          <a:p>
            <a:r>
              <a:rPr lang="en-US" dirty="0"/>
              <a:t>Machine Learning:</a:t>
            </a:r>
            <a:br>
              <a:rPr lang="en-US" dirty="0"/>
            </a:br>
            <a:r>
              <a:rPr lang="en-US" dirty="0"/>
              <a:t>Supervised &amp; Unsupervised Learning</a:t>
            </a:r>
          </a:p>
        </p:txBody>
      </p:sp>
      <p:sp>
        <p:nvSpPr>
          <p:cNvPr id="3" name="Subtitle 2">
            <a:extLst>
              <a:ext uri="{FF2B5EF4-FFF2-40B4-BE49-F238E27FC236}">
                <a16:creationId xmlns:a16="http://schemas.microsoft.com/office/drawing/2014/main" id="{3A843A09-9808-5C49-9FD1-16754CFBFEB0}"/>
              </a:ext>
            </a:extLst>
          </p:cNvPr>
          <p:cNvSpPr>
            <a:spLocks noGrp="1"/>
          </p:cNvSpPr>
          <p:nvPr>
            <p:ph type="subTitle" idx="1"/>
          </p:nvPr>
        </p:nvSpPr>
        <p:spPr/>
        <p:txBody>
          <a:bodyPr/>
          <a:lstStyle/>
          <a:p>
            <a:r>
              <a:rPr lang="en-US" dirty="0"/>
              <a:t>Brian Grey, Chad Chu</a:t>
            </a:r>
          </a:p>
        </p:txBody>
      </p:sp>
    </p:spTree>
    <p:extLst>
      <p:ext uri="{BB962C8B-B14F-4D97-AF65-F5344CB8AC3E}">
        <p14:creationId xmlns:p14="http://schemas.microsoft.com/office/powerpoint/2010/main" val="47080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9227-6797-4C2E-9AA1-11C28B52A547}"/>
              </a:ext>
            </a:extLst>
          </p:cNvPr>
          <p:cNvSpPr>
            <a:spLocks noGrp="1"/>
          </p:cNvSpPr>
          <p:nvPr>
            <p:ph type="title"/>
          </p:nvPr>
        </p:nvSpPr>
        <p:spPr/>
        <p:txBody>
          <a:bodyPr/>
          <a:lstStyle/>
          <a:p>
            <a:r>
              <a:rPr lang="en-US" b="1" dirty="0"/>
              <a:t>Naïve Bayes Classifier</a:t>
            </a:r>
            <a:endParaRPr lang="en-US" dirty="0"/>
          </a:p>
        </p:txBody>
      </p:sp>
      <p:graphicFrame>
        <p:nvGraphicFramePr>
          <p:cNvPr id="4" name="Content Placeholder 3">
            <a:extLst>
              <a:ext uri="{FF2B5EF4-FFF2-40B4-BE49-F238E27FC236}">
                <a16:creationId xmlns:a16="http://schemas.microsoft.com/office/drawing/2014/main" id="{2BB0CD68-BA44-4294-8372-407004F470BB}"/>
              </a:ext>
            </a:extLst>
          </p:cNvPr>
          <p:cNvGraphicFramePr>
            <a:graphicFrameLocks noGrp="1"/>
          </p:cNvGraphicFramePr>
          <p:nvPr>
            <p:ph idx="1"/>
          </p:nvPr>
        </p:nvGraphicFramePr>
        <p:xfrm>
          <a:off x="6096000" y="1027906"/>
          <a:ext cx="5632072" cy="556260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1044385">
                  <a:extLst>
                    <a:ext uri="{9D8B030D-6E8A-4147-A177-3AD203B41FA5}">
                      <a16:colId xmlns:a16="http://schemas.microsoft.com/office/drawing/2014/main" val="1727331432"/>
                    </a:ext>
                  </a:extLst>
                </a:gridCol>
                <a:gridCol w="1445705">
                  <a:extLst>
                    <a:ext uri="{9D8B030D-6E8A-4147-A177-3AD203B41FA5}">
                      <a16:colId xmlns:a16="http://schemas.microsoft.com/office/drawing/2014/main" val="996122162"/>
                    </a:ext>
                  </a:extLst>
                </a:gridCol>
                <a:gridCol w="1108393">
                  <a:extLst>
                    <a:ext uri="{9D8B030D-6E8A-4147-A177-3AD203B41FA5}">
                      <a16:colId xmlns:a16="http://schemas.microsoft.com/office/drawing/2014/main" val="441458599"/>
                    </a:ext>
                  </a:extLst>
                </a:gridCol>
                <a:gridCol w="851218">
                  <a:extLst>
                    <a:ext uri="{9D8B030D-6E8A-4147-A177-3AD203B41FA5}">
                      <a16:colId xmlns:a16="http://schemas.microsoft.com/office/drawing/2014/main" val="3694095172"/>
                    </a:ext>
                  </a:extLst>
                </a:gridCol>
                <a:gridCol w="629603">
                  <a:extLst>
                    <a:ext uri="{9D8B030D-6E8A-4147-A177-3AD203B41FA5}">
                      <a16:colId xmlns:a16="http://schemas.microsoft.com/office/drawing/2014/main" val="766746535"/>
                    </a:ext>
                  </a:extLst>
                </a:gridCol>
              </a:tblGrid>
              <a:tr h="37084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358327176"/>
                  </a:ext>
                </a:extLst>
              </a:tr>
              <a:tr h="370840">
                <a:tc>
                  <a:txBody>
                    <a:bodyPr/>
                    <a:lstStyle/>
                    <a:p>
                      <a:r>
                        <a:rPr lang="en-US" dirty="0"/>
                        <a:t>1</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N</a:t>
                      </a:r>
                    </a:p>
                  </a:txBody>
                  <a:tcPr/>
                </a:tc>
                <a:extLst>
                  <a:ext uri="{0D108BD9-81ED-4DB2-BD59-A6C34878D82A}">
                    <a16:rowId xmlns:a16="http://schemas.microsoft.com/office/drawing/2014/main" val="1987344571"/>
                  </a:ext>
                </a:extLst>
              </a:tr>
              <a:tr h="370840">
                <a:tc>
                  <a:txBody>
                    <a:bodyPr/>
                    <a:lstStyle/>
                    <a:p>
                      <a:r>
                        <a:rPr lang="en-US" dirty="0"/>
                        <a:t>2</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a:t>
                      </a:r>
                    </a:p>
                  </a:txBody>
                  <a:tcPr/>
                </a:tc>
                <a:tc>
                  <a:txBody>
                    <a:bodyPr/>
                    <a:lstStyle/>
                    <a:p>
                      <a:r>
                        <a:rPr lang="en-US" dirty="0"/>
                        <a:t>N</a:t>
                      </a:r>
                    </a:p>
                  </a:txBody>
                  <a:tcPr/>
                </a:tc>
                <a:extLst>
                  <a:ext uri="{0D108BD9-81ED-4DB2-BD59-A6C34878D82A}">
                    <a16:rowId xmlns:a16="http://schemas.microsoft.com/office/drawing/2014/main" val="1765241468"/>
                  </a:ext>
                </a:extLst>
              </a:tr>
              <a:tr h="370840">
                <a:tc>
                  <a:txBody>
                    <a:bodyPr/>
                    <a:lstStyle/>
                    <a:p>
                      <a:r>
                        <a:rPr lang="en-US" dirty="0"/>
                        <a:t>3</a:t>
                      </a:r>
                    </a:p>
                  </a:txBody>
                  <a:tcPr/>
                </a:tc>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3091735869"/>
                  </a:ext>
                </a:extLst>
              </a:tr>
              <a:tr h="370840">
                <a:tc>
                  <a:txBody>
                    <a:bodyPr/>
                    <a:lstStyle/>
                    <a:p>
                      <a:r>
                        <a:rPr lang="en-US" dirty="0"/>
                        <a:t>4</a:t>
                      </a:r>
                    </a:p>
                  </a:txBody>
                  <a:tcPr/>
                </a:tc>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639723064"/>
                  </a:ext>
                </a:extLst>
              </a:tr>
              <a:tr h="370840">
                <a:tc>
                  <a:txBody>
                    <a:bodyPr/>
                    <a:lstStyle/>
                    <a:p>
                      <a:r>
                        <a:rPr lang="en-US" dirty="0"/>
                        <a:t>5</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1843616103"/>
                  </a:ext>
                </a:extLst>
              </a:tr>
              <a:tr h="370840">
                <a:tc>
                  <a:txBody>
                    <a:bodyPr/>
                    <a:lstStyle/>
                    <a:p>
                      <a:r>
                        <a:rPr lang="en-US" dirty="0"/>
                        <a:t>6</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N</a:t>
                      </a:r>
                    </a:p>
                  </a:txBody>
                  <a:tcPr/>
                </a:tc>
                <a:extLst>
                  <a:ext uri="{0D108BD9-81ED-4DB2-BD59-A6C34878D82A}">
                    <a16:rowId xmlns:a16="http://schemas.microsoft.com/office/drawing/2014/main" val="3349177006"/>
                  </a:ext>
                </a:extLst>
              </a:tr>
              <a:tr h="370840">
                <a:tc>
                  <a:txBody>
                    <a:bodyPr/>
                    <a:lstStyle/>
                    <a:p>
                      <a:r>
                        <a:rPr lang="en-US" dirty="0"/>
                        <a:t>7</a:t>
                      </a:r>
                    </a:p>
                  </a:txBody>
                  <a:tcPr/>
                </a:tc>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Y</a:t>
                      </a:r>
                    </a:p>
                  </a:txBody>
                  <a:tcPr/>
                </a:tc>
                <a:extLst>
                  <a:ext uri="{0D108BD9-81ED-4DB2-BD59-A6C34878D82A}">
                    <a16:rowId xmlns:a16="http://schemas.microsoft.com/office/drawing/2014/main" val="2524526969"/>
                  </a:ext>
                </a:extLst>
              </a:tr>
              <a:tr h="370840">
                <a:tc>
                  <a:txBody>
                    <a:bodyPr/>
                    <a:lstStyle/>
                    <a:p>
                      <a:r>
                        <a:rPr lang="en-US" dirty="0"/>
                        <a:t>8</a:t>
                      </a:r>
                    </a:p>
                  </a:txBody>
                  <a:tcPr/>
                </a:tc>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F</a:t>
                      </a:r>
                    </a:p>
                  </a:txBody>
                  <a:tcPr/>
                </a:tc>
                <a:tc>
                  <a:txBody>
                    <a:bodyPr/>
                    <a:lstStyle/>
                    <a:p>
                      <a:r>
                        <a:rPr lang="en-US" dirty="0"/>
                        <a:t>N</a:t>
                      </a:r>
                    </a:p>
                  </a:txBody>
                  <a:tcPr/>
                </a:tc>
                <a:extLst>
                  <a:ext uri="{0D108BD9-81ED-4DB2-BD59-A6C34878D82A}">
                    <a16:rowId xmlns:a16="http://schemas.microsoft.com/office/drawing/2014/main" val="828929842"/>
                  </a:ext>
                </a:extLst>
              </a:tr>
              <a:tr h="370840">
                <a:tc>
                  <a:txBody>
                    <a:bodyPr/>
                    <a:lstStyle/>
                    <a:p>
                      <a:r>
                        <a:rPr lang="en-US" dirty="0"/>
                        <a:t>9</a:t>
                      </a:r>
                    </a:p>
                  </a:txBody>
                  <a:tcPr/>
                </a:tc>
                <a:tc>
                  <a:txBody>
                    <a:bodyPr/>
                    <a:lstStyle/>
                    <a:p>
                      <a:r>
                        <a:rPr lang="en-US" dirty="0"/>
                        <a:t>Sunny</a:t>
                      </a:r>
                    </a:p>
                  </a:txBody>
                  <a:tcPr/>
                </a:tc>
                <a:tc>
                  <a:txBody>
                    <a:bodyPr/>
                    <a:lstStyle/>
                    <a:p>
                      <a:r>
                        <a:rPr lang="en-US" dirty="0"/>
                        <a:t>Cool</a:t>
                      </a:r>
                    </a:p>
                  </a:txBody>
                  <a:tcPr/>
                </a:tc>
                <a:tc>
                  <a:txBody>
                    <a:bodyPr/>
                    <a:lstStyle/>
                    <a:p>
                      <a:r>
                        <a:rPr lang="en-US" dirty="0"/>
                        <a:t>Normal</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4019650805"/>
                  </a:ext>
                </a:extLst>
              </a:tr>
              <a:tr h="370840">
                <a:tc>
                  <a:txBody>
                    <a:bodyPr/>
                    <a:lstStyle/>
                    <a:p>
                      <a:r>
                        <a:rPr lang="en-US" dirty="0"/>
                        <a:t>10</a:t>
                      </a:r>
                    </a:p>
                  </a:txBody>
                  <a:tcPr/>
                </a:tc>
                <a:tc>
                  <a:txBody>
                    <a:bodyPr/>
                    <a:lstStyle/>
                    <a:p>
                      <a:r>
                        <a:rPr lang="en-US" dirty="0"/>
                        <a:t>Rainy</a:t>
                      </a:r>
                    </a:p>
                  </a:txBody>
                  <a:tcPr/>
                </a:tc>
                <a:tc>
                  <a:txBody>
                    <a:bodyPr/>
                    <a:lstStyle/>
                    <a:p>
                      <a:r>
                        <a:rPr lang="en-US" dirty="0"/>
                        <a:t>Mild</a:t>
                      </a:r>
                    </a:p>
                  </a:txBody>
                  <a:tcPr/>
                </a:tc>
                <a:tc>
                  <a:txBody>
                    <a:bodyPr/>
                    <a:lstStyle/>
                    <a:p>
                      <a:r>
                        <a:rPr lang="en-US" dirty="0"/>
                        <a:t>Normal</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128523331"/>
                  </a:ext>
                </a:extLst>
              </a:tr>
              <a:tr h="370840">
                <a:tc>
                  <a:txBody>
                    <a:bodyPr/>
                    <a:lstStyle/>
                    <a:p>
                      <a:r>
                        <a:rPr lang="en-US" dirty="0"/>
                        <a:t>11</a:t>
                      </a:r>
                    </a:p>
                  </a:txBody>
                  <a:tcPr/>
                </a:tc>
                <a:tc>
                  <a:txBody>
                    <a:bodyPr/>
                    <a:lstStyle/>
                    <a:p>
                      <a:r>
                        <a:rPr lang="en-US" dirty="0"/>
                        <a:t>Sunny</a:t>
                      </a:r>
                    </a:p>
                  </a:txBody>
                  <a:tcPr/>
                </a:tc>
                <a:tc>
                  <a:txBody>
                    <a:bodyPr/>
                    <a:lstStyle/>
                    <a:p>
                      <a:r>
                        <a:rPr lang="en-US" dirty="0"/>
                        <a:t>Mild</a:t>
                      </a:r>
                    </a:p>
                  </a:txBody>
                  <a:tcPr/>
                </a:tc>
                <a:tc>
                  <a:txBody>
                    <a:bodyPr/>
                    <a:lstStyle/>
                    <a:p>
                      <a:r>
                        <a:rPr lang="en-US" dirty="0"/>
                        <a:t>Normal</a:t>
                      </a:r>
                    </a:p>
                  </a:txBody>
                  <a:tcPr/>
                </a:tc>
                <a:tc>
                  <a:txBody>
                    <a:bodyPr/>
                    <a:lstStyle/>
                    <a:p>
                      <a:r>
                        <a:rPr lang="en-US" dirty="0"/>
                        <a:t>T</a:t>
                      </a:r>
                    </a:p>
                  </a:txBody>
                  <a:tcPr/>
                </a:tc>
                <a:tc>
                  <a:txBody>
                    <a:bodyPr/>
                    <a:lstStyle/>
                    <a:p>
                      <a:r>
                        <a:rPr lang="en-US" dirty="0"/>
                        <a:t>Y</a:t>
                      </a:r>
                    </a:p>
                  </a:txBody>
                  <a:tcPr/>
                </a:tc>
                <a:extLst>
                  <a:ext uri="{0D108BD9-81ED-4DB2-BD59-A6C34878D82A}">
                    <a16:rowId xmlns:a16="http://schemas.microsoft.com/office/drawing/2014/main" val="230501776"/>
                  </a:ext>
                </a:extLst>
              </a:tr>
              <a:tr h="370840">
                <a:tc>
                  <a:txBody>
                    <a:bodyPr/>
                    <a:lstStyle/>
                    <a:p>
                      <a:r>
                        <a:rPr lang="en-US" dirty="0"/>
                        <a:t>12</a:t>
                      </a:r>
                    </a:p>
                  </a:txBody>
                  <a:tcPr/>
                </a:tc>
                <a:tc>
                  <a:txBody>
                    <a:bodyPr/>
                    <a:lstStyle/>
                    <a:p>
                      <a:r>
                        <a:rPr lang="en-US" dirty="0"/>
                        <a:t>Overcast</a:t>
                      </a:r>
                    </a:p>
                  </a:txBody>
                  <a:tcPr/>
                </a:tc>
                <a:tc>
                  <a:txBody>
                    <a:bodyPr/>
                    <a:lstStyle/>
                    <a:p>
                      <a:r>
                        <a:rPr lang="en-US" dirty="0"/>
                        <a:t>Mild</a:t>
                      </a:r>
                    </a:p>
                  </a:txBody>
                  <a:tcPr/>
                </a:tc>
                <a:tc>
                  <a:txBody>
                    <a:bodyPr/>
                    <a:lstStyle/>
                    <a:p>
                      <a:r>
                        <a:rPr lang="en-US" dirty="0"/>
                        <a:t>High</a:t>
                      </a:r>
                    </a:p>
                  </a:txBody>
                  <a:tcPr/>
                </a:tc>
                <a:tc>
                  <a:txBody>
                    <a:bodyPr/>
                    <a:lstStyle/>
                    <a:p>
                      <a:r>
                        <a:rPr lang="en-US" dirty="0"/>
                        <a:t>T</a:t>
                      </a:r>
                    </a:p>
                  </a:txBody>
                  <a:tcPr/>
                </a:tc>
                <a:tc>
                  <a:txBody>
                    <a:bodyPr/>
                    <a:lstStyle/>
                    <a:p>
                      <a:r>
                        <a:rPr lang="en-US" dirty="0"/>
                        <a:t>Y</a:t>
                      </a:r>
                    </a:p>
                  </a:txBody>
                  <a:tcPr/>
                </a:tc>
                <a:extLst>
                  <a:ext uri="{0D108BD9-81ED-4DB2-BD59-A6C34878D82A}">
                    <a16:rowId xmlns:a16="http://schemas.microsoft.com/office/drawing/2014/main" val="1389219198"/>
                  </a:ext>
                </a:extLst>
              </a:tr>
              <a:tr h="370840">
                <a:tc>
                  <a:txBody>
                    <a:bodyPr/>
                    <a:lstStyle/>
                    <a:p>
                      <a:r>
                        <a:rPr lang="en-US" dirty="0"/>
                        <a:t>13</a:t>
                      </a:r>
                    </a:p>
                  </a:txBody>
                  <a:tcPr/>
                </a:tc>
                <a:tc>
                  <a:txBody>
                    <a:bodyPr/>
                    <a:lstStyle/>
                    <a:p>
                      <a:r>
                        <a:rPr lang="en-US" dirty="0"/>
                        <a:t>Overcast</a:t>
                      </a:r>
                    </a:p>
                  </a:txBody>
                  <a:tcPr/>
                </a:tc>
                <a:tc>
                  <a:txBody>
                    <a:bodyPr/>
                    <a:lstStyle/>
                    <a:p>
                      <a:r>
                        <a:rPr lang="en-US" dirty="0"/>
                        <a:t>Hot</a:t>
                      </a:r>
                    </a:p>
                  </a:txBody>
                  <a:tcPr/>
                </a:tc>
                <a:tc>
                  <a:txBody>
                    <a:bodyPr/>
                    <a:lstStyle/>
                    <a:p>
                      <a:r>
                        <a:rPr lang="en-US" dirty="0"/>
                        <a:t>Normal</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4176236176"/>
                  </a:ext>
                </a:extLst>
              </a:tr>
              <a:tr h="370840">
                <a:tc>
                  <a:txBody>
                    <a:bodyPr/>
                    <a:lstStyle/>
                    <a:p>
                      <a:r>
                        <a:rPr lang="en-US" dirty="0"/>
                        <a:t>14</a:t>
                      </a:r>
                    </a:p>
                  </a:txBody>
                  <a:tcPr/>
                </a:tc>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T</a:t>
                      </a:r>
                    </a:p>
                  </a:txBody>
                  <a:tcPr/>
                </a:tc>
                <a:tc>
                  <a:txBody>
                    <a:bodyPr/>
                    <a:lstStyle/>
                    <a:p>
                      <a:r>
                        <a:rPr lang="en-US" dirty="0"/>
                        <a:t>N</a:t>
                      </a:r>
                    </a:p>
                  </a:txBody>
                  <a:tcPr/>
                </a:tc>
                <a:extLst>
                  <a:ext uri="{0D108BD9-81ED-4DB2-BD59-A6C34878D82A}">
                    <a16:rowId xmlns:a16="http://schemas.microsoft.com/office/drawing/2014/main" val="2483776561"/>
                  </a:ext>
                </a:extLst>
              </a:tr>
            </a:tbl>
          </a:graphicData>
        </a:graphic>
      </p:graphicFrame>
      <p:sp>
        <p:nvSpPr>
          <p:cNvPr id="5" name="TextBox 4">
            <a:extLst>
              <a:ext uri="{FF2B5EF4-FFF2-40B4-BE49-F238E27FC236}">
                <a16:creationId xmlns:a16="http://schemas.microsoft.com/office/drawing/2014/main" id="{F4B24625-BB19-4F4D-9C96-A82060F46BA1}"/>
              </a:ext>
            </a:extLst>
          </p:cNvPr>
          <p:cNvSpPr txBox="1"/>
          <p:nvPr/>
        </p:nvSpPr>
        <p:spPr>
          <a:xfrm>
            <a:off x="463928" y="1547813"/>
            <a:ext cx="518439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Let’s say we have the following data 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Let’s try and use a Naïve Bayes Classifier to see what the following new record would be classified as…</a:t>
            </a:r>
          </a:p>
        </p:txBody>
      </p:sp>
      <p:graphicFrame>
        <p:nvGraphicFramePr>
          <p:cNvPr id="6" name="Table 5">
            <a:extLst>
              <a:ext uri="{FF2B5EF4-FFF2-40B4-BE49-F238E27FC236}">
                <a16:creationId xmlns:a16="http://schemas.microsoft.com/office/drawing/2014/main" id="{E11A0F23-6216-455A-ACF9-44C20DBD5813}"/>
              </a:ext>
            </a:extLst>
          </p:cNvPr>
          <p:cNvGraphicFramePr>
            <a:graphicFrameLocks noGrp="1"/>
          </p:cNvGraphicFramePr>
          <p:nvPr/>
        </p:nvGraphicFramePr>
        <p:xfrm>
          <a:off x="252917" y="2898956"/>
          <a:ext cx="5619245" cy="73660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787008445"/>
                    </a:ext>
                  </a:extLst>
                </a:gridCol>
                <a:gridCol w="1000443">
                  <a:extLst>
                    <a:ext uri="{9D8B030D-6E8A-4147-A177-3AD203B41FA5}">
                      <a16:colId xmlns:a16="http://schemas.microsoft.com/office/drawing/2014/main" val="2137899444"/>
                    </a:ext>
                  </a:extLst>
                </a:gridCol>
                <a:gridCol w="1445705">
                  <a:extLst>
                    <a:ext uri="{9D8B030D-6E8A-4147-A177-3AD203B41FA5}">
                      <a16:colId xmlns:a16="http://schemas.microsoft.com/office/drawing/2014/main" val="2692028274"/>
                    </a:ext>
                  </a:extLst>
                </a:gridCol>
                <a:gridCol w="1108393">
                  <a:extLst>
                    <a:ext uri="{9D8B030D-6E8A-4147-A177-3AD203B41FA5}">
                      <a16:colId xmlns:a16="http://schemas.microsoft.com/office/drawing/2014/main" val="1897793276"/>
                    </a:ext>
                  </a:extLst>
                </a:gridCol>
                <a:gridCol w="851218">
                  <a:extLst>
                    <a:ext uri="{9D8B030D-6E8A-4147-A177-3AD203B41FA5}">
                      <a16:colId xmlns:a16="http://schemas.microsoft.com/office/drawing/2014/main" val="592699735"/>
                    </a:ext>
                  </a:extLst>
                </a:gridCol>
                <a:gridCol w="660718">
                  <a:extLst>
                    <a:ext uri="{9D8B030D-6E8A-4147-A177-3AD203B41FA5}">
                      <a16:colId xmlns:a16="http://schemas.microsoft.com/office/drawing/2014/main" val="3803141867"/>
                    </a:ext>
                  </a:extLst>
                </a:gridCol>
              </a:tblGrid>
              <a:tr h="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1542963688"/>
                  </a:ext>
                </a:extLst>
              </a:tr>
              <a:tr h="370840">
                <a:tc>
                  <a:txBody>
                    <a:bodyPr/>
                    <a:lstStyle/>
                    <a:p>
                      <a:r>
                        <a:rPr lang="en-US" dirty="0"/>
                        <a:t>15</a:t>
                      </a:r>
                    </a:p>
                  </a:txBody>
                  <a:tcPr/>
                </a:tc>
                <a:tc>
                  <a:txBody>
                    <a:bodyPr/>
                    <a:lstStyle/>
                    <a:p>
                      <a:r>
                        <a:rPr lang="en-US" dirty="0"/>
                        <a:t>Sunny</a:t>
                      </a:r>
                    </a:p>
                  </a:txBody>
                  <a:tcPr/>
                </a:tc>
                <a:tc>
                  <a:txBody>
                    <a:bodyPr/>
                    <a:lstStyle/>
                    <a:p>
                      <a:r>
                        <a:rPr lang="en-US" dirty="0"/>
                        <a:t>Cool</a:t>
                      </a:r>
                    </a:p>
                  </a:txBody>
                  <a:tcPr/>
                </a:tc>
                <a:tc>
                  <a:txBody>
                    <a:bodyPr/>
                    <a:lstStyle/>
                    <a:p>
                      <a:r>
                        <a:rPr lang="en-US" dirty="0"/>
                        <a:t>High</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3205517064"/>
                  </a:ext>
                </a:extLst>
              </a:tr>
            </a:tbl>
          </a:graphicData>
        </a:graphic>
      </p:graphicFrame>
      <p:sp>
        <p:nvSpPr>
          <p:cNvPr id="7" name="TextBox 6">
            <a:extLst>
              <a:ext uri="{FF2B5EF4-FFF2-40B4-BE49-F238E27FC236}">
                <a16:creationId xmlns:a16="http://schemas.microsoft.com/office/drawing/2014/main" id="{B1DB1E38-5F0E-4E58-BB93-963F82DCFB9A}"/>
              </a:ext>
            </a:extLst>
          </p:cNvPr>
          <p:cNvSpPr txBox="1"/>
          <p:nvPr/>
        </p:nvSpPr>
        <p:spPr>
          <a:xfrm>
            <a:off x="470340" y="3954643"/>
            <a:ext cx="51843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Where should we start???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EC2A73-ABC6-4CBD-9659-9A51B48B1974}"/>
                  </a:ext>
                </a:extLst>
              </p:cNvPr>
              <p:cNvSpPr txBox="1"/>
              <p:nvPr/>
            </p:nvSpPr>
            <p:spPr>
              <a:xfrm>
                <a:off x="463927" y="4659158"/>
                <a:ext cx="51843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Let’s start by calculating </a:t>
                </a: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𝐶𝑙𝑎𝑠𝑠</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TextBox 7">
                <a:extLst>
                  <a:ext uri="{FF2B5EF4-FFF2-40B4-BE49-F238E27FC236}">
                    <a16:creationId xmlns:a16="http://schemas.microsoft.com/office/drawing/2014/main" id="{23EC2A73-ABC6-4CBD-9659-9A51B48B1974}"/>
                  </a:ext>
                </a:extLst>
              </p:cNvPr>
              <p:cNvSpPr txBox="1">
                <a:spLocks noRot="1" noChangeAspect="1" noMove="1" noResize="1" noEditPoints="1" noAdjustHandles="1" noChangeArrowheads="1" noChangeShapeType="1" noTextEdit="1"/>
              </p:cNvSpPr>
              <p:nvPr/>
            </p:nvSpPr>
            <p:spPr>
              <a:xfrm>
                <a:off x="463927" y="4659158"/>
                <a:ext cx="5184397" cy="369332"/>
              </a:xfrm>
              <a:prstGeom prst="rect">
                <a:avLst/>
              </a:prstGeom>
              <a:blipFill>
                <a:blip r:embed="rId2"/>
                <a:stretch>
                  <a:fillRect l="-940" t="-8197" b="-24590"/>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8B88FC3-C9C5-4FDC-9DA1-3386AA3F1332}"/>
              </a:ext>
            </a:extLst>
          </p:cNvPr>
          <p:cNvSpPr/>
          <p:nvPr/>
        </p:nvSpPr>
        <p:spPr>
          <a:xfrm>
            <a:off x="11083736" y="1386682"/>
            <a:ext cx="342900" cy="6953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a:extLst>
              <a:ext uri="{FF2B5EF4-FFF2-40B4-BE49-F238E27FC236}">
                <a16:creationId xmlns:a16="http://schemas.microsoft.com/office/drawing/2014/main" id="{81324F0E-5B0F-464E-A882-C401EC62FCFE}"/>
              </a:ext>
            </a:extLst>
          </p:cNvPr>
          <p:cNvSpPr/>
          <p:nvPr/>
        </p:nvSpPr>
        <p:spPr>
          <a:xfrm>
            <a:off x="11083736" y="3226719"/>
            <a:ext cx="342900" cy="40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4ECD3125-AC22-4049-B564-55990C7E3D81}"/>
              </a:ext>
            </a:extLst>
          </p:cNvPr>
          <p:cNvSpPr/>
          <p:nvPr/>
        </p:nvSpPr>
        <p:spPr>
          <a:xfrm>
            <a:off x="11089897" y="3954643"/>
            <a:ext cx="342900" cy="40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a:extLst>
              <a:ext uri="{FF2B5EF4-FFF2-40B4-BE49-F238E27FC236}">
                <a16:creationId xmlns:a16="http://schemas.microsoft.com/office/drawing/2014/main" id="{7206CC3D-C937-4CDC-903B-2EE597A53760}"/>
              </a:ext>
            </a:extLst>
          </p:cNvPr>
          <p:cNvSpPr/>
          <p:nvPr/>
        </p:nvSpPr>
        <p:spPr>
          <a:xfrm>
            <a:off x="11083736" y="6194918"/>
            <a:ext cx="342900" cy="4088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8742DA-7DAD-4F74-B4E2-513FD1634E18}"/>
                  </a:ext>
                </a:extLst>
              </p:cNvPr>
              <p:cNvSpPr txBox="1"/>
              <p:nvPr/>
            </p:nvSpPr>
            <p:spPr>
              <a:xfrm>
                <a:off x="470340" y="5179007"/>
                <a:ext cx="51843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𝑁𝑂</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=5/14</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mc:Choice>
        <mc:Fallback xmlns="">
          <p:sp>
            <p:nvSpPr>
              <p:cNvPr id="14" name="TextBox 13">
                <a:extLst>
                  <a:ext uri="{FF2B5EF4-FFF2-40B4-BE49-F238E27FC236}">
                    <a16:creationId xmlns:a16="http://schemas.microsoft.com/office/drawing/2014/main" id="{E18742DA-7DAD-4F74-B4E2-513FD1634E18}"/>
                  </a:ext>
                </a:extLst>
              </p:cNvPr>
              <p:cNvSpPr txBox="1">
                <a:spLocks noRot="1" noChangeAspect="1" noMove="1" noResize="1" noEditPoints="1" noAdjustHandles="1" noChangeArrowheads="1" noChangeShapeType="1" noTextEdit="1"/>
              </p:cNvSpPr>
              <p:nvPr/>
            </p:nvSpPr>
            <p:spPr>
              <a:xfrm>
                <a:off x="470340" y="5179007"/>
                <a:ext cx="518439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A6E693-CE3F-4BF5-9ED6-231E88F1354B}"/>
                  </a:ext>
                </a:extLst>
              </p:cNvPr>
              <p:cNvSpPr txBox="1"/>
              <p:nvPr/>
            </p:nvSpPr>
            <p:spPr>
              <a:xfrm>
                <a:off x="470340" y="5548339"/>
                <a:ext cx="51843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5B9BD5"/>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5B9BD5"/>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5B9BD5"/>
                              </a:solidFill>
                              <a:effectLst/>
                              <a:uLnTx/>
                              <a:uFillTx/>
                              <a:latin typeface="Cambria Math" panose="02040503050406030204" pitchFamily="18" charset="0"/>
                              <a:ea typeface="+mn-ea"/>
                              <a:cs typeface="+mn-cs"/>
                            </a:rPr>
                            <m:t>𝑌𝐸𝑆</m:t>
                          </m:r>
                        </m:e>
                      </m:d>
                      <m:r>
                        <a:rPr kumimoji="0" lang="en-US" sz="1800" b="0" i="1" u="none" strike="noStrike" kern="1200" cap="none" spc="0" normalizeH="0" baseline="0" noProof="0" smtClean="0">
                          <a:ln>
                            <a:noFill/>
                          </a:ln>
                          <a:solidFill>
                            <a:srgbClr val="5B9BD5"/>
                          </a:solidFill>
                          <a:effectLst/>
                          <a:uLnTx/>
                          <a:uFillTx/>
                          <a:latin typeface="Cambria Math" panose="02040503050406030204" pitchFamily="18" charset="0"/>
                          <a:ea typeface="+mn-ea"/>
                          <a:cs typeface="+mn-cs"/>
                        </a:rPr>
                        <m:t>=9/14</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mc:Choice>
        <mc:Fallback xmlns="">
          <p:sp>
            <p:nvSpPr>
              <p:cNvPr id="15" name="TextBox 14">
                <a:extLst>
                  <a:ext uri="{FF2B5EF4-FFF2-40B4-BE49-F238E27FC236}">
                    <a16:creationId xmlns:a16="http://schemas.microsoft.com/office/drawing/2014/main" id="{70A6E693-CE3F-4BF5-9ED6-231E88F1354B}"/>
                  </a:ext>
                </a:extLst>
              </p:cNvPr>
              <p:cNvSpPr txBox="1">
                <a:spLocks noRot="1" noChangeAspect="1" noMove="1" noResize="1" noEditPoints="1" noAdjustHandles="1" noChangeArrowheads="1" noChangeShapeType="1" noTextEdit="1"/>
              </p:cNvSpPr>
              <p:nvPr/>
            </p:nvSpPr>
            <p:spPr>
              <a:xfrm>
                <a:off x="470340" y="5548339"/>
                <a:ext cx="5184397" cy="369332"/>
              </a:xfrm>
              <a:prstGeom prst="rect">
                <a:avLst/>
              </a:prstGeom>
              <a:blipFill>
                <a:blip r:embed="rId4"/>
                <a:stretch>
                  <a:fillRect b="-13115"/>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E7F7D74B-E01E-4C0D-B912-4818429D247A}"/>
              </a:ext>
            </a:extLst>
          </p:cNvPr>
          <p:cNvSpPr/>
          <p:nvPr/>
        </p:nvSpPr>
        <p:spPr>
          <a:xfrm>
            <a:off x="11083736" y="2126414"/>
            <a:ext cx="342900" cy="10870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84AC1CD2-B8B6-4CF8-B6FA-7F986C98A2F4}"/>
              </a:ext>
            </a:extLst>
          </p:cNvPr>
          <p:cNvSpPr/>
          <p:nvPr/>
        </p:nvSpPr>
        <p:spPr>
          <a:xfrm>
            <a:off x="11051796" y="4363479"/>
            <a:ext cx="374839" cy="181819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a:extLst>
              <a:ext uri="{FF2B5EF4-FFF2-40B4-BE49-F238E27FC236}">
                <a16:creationId xmlns:a16="http://schemas.microsoft.com/office/drawing/2014/main" id="{1AD1AE1B-8ACB-42C0-B671-CF7C3F14F62E}"/>
              </a:ext>
            </a:extLst>
          </p:cNvPr>
          <p:cNvSpPr/>
          <p:nvPr/>
        </p:nvSpPr>
        <p:spPr>
          <a:xfrm>
            <a:off x="11051796" y="3604787"/>
            <a:ext cx="374839" cy="40883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856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Effect transition="in" filter="fade">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0"/>
                                        </p:tgtEl>
                                      </p:cBhvr>
                                    </p:animEffect>
                                    <p:set>
                                      <p:cBhvr>
                                        <p:cTn id="59" dur="1" fill="hold">
                                          <p:stCondLst>
                                            <p:cond delay="499"/>
                                          </p:stCondLst>
                                        </p:cTn>
                                        <p:tgtEl>
                                          <p:spTgt spid="1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5">
                                            <p:txEl>
                                              <p:pRg st="0" end="0"/>
                                            </p:txEl>
                                          </p:spTgt>
                                        </p:tgtEl>
                                        <p:attrNameLst>
                                          <p:attrName>style.visibility</p:attrName>
                                        </p:attrNameLst>
                                      </p:cBhvr>
                                      <p:to>
                                        <p:strVal val="visible"/>
                                      </p:to>
                                    </p:set>
                                    <p:animEffect transition="in" filter="fade">
                                      <p:cBhvr>
                                        <p:cTn id="81" dur="500"/>
                                        <p:tgtEl>
                                          <p:spTgt spid="15">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18"/>
                                        </p:tgtEl>
                                      </p:cBhvr>
                                    </p:animEffect>
                                    <p:set>
                                      <p:cBhvr>
                                        <p:cTn id="86" dur="1" fill="hold">
                                          <p:stCondLst>
                                            <p:cond delay="499"/>
                                          </p:stCondLst>
                                        </p:cTn>
                                        <p:tgtEl>
                                          <p:spTgt spid="18"/>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animBg="1"/>
      <p:bldP spid="12" grpId="1" animBg="1"/>
      <p:bldP spid="13" grpId="0" animBg="1"/>
      <p:bldP spid="13" grpId="1" animBg="1"/>
      <p:bldP spid="16" grpId="0" animBg="1"/>
      <p:bldP spid="16" grpId="1" animBg="1"/>
      <p:bldP spid="17" grpId="0" animBg="1"/>
      <p:bldP spid="17" grpId="1" animBg="1"/>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D3C5-3EE7-47F4-AD09-1389E082A201}"/>
              </a:ext>
            </a:extLst>
          </p:cNvPr>
          <p:cNvSpPr>
            <a:spLocks noGrp="1"/>
          </p:cNvSpPr>
          <p:nvPr>
            <p:ph type="title"/>
          </p:nvPr>
        </p:nvSpPr>
        <p:spPr>
          <a:xfrm>
            <a:off x="190500" y="-314028"/>
            <a:ext cx="10515600" cy="1325563"/>
          </a:xfrm>
        </p:spPr>
        <p:txBody>
          <a:bodyPr/>
          <a:lstStyle/>
          <a:p>
            <a:r>
              <a:rPr lang="en-US" dirty="0"/>
              <a:t>Naïve Bayes Classifier</a:t>
            </a:r>
          </a:p>
        </p:txBody>
      </p:sp>
      <p:sp>
        <p:nvSpPr>
          <p:cNvPr id="3" name="Content Placeholder 2">
            <a:extLst>
              <a:ext uri="{FF2B5EF4-FFF2-40B4-BE49-F238E27FC236}">
                <a16:creationId xmlns:a16="http://schemas.microsoft.com/office/drawing/2014/main" id="{57C16CC6-E961-4F26-956F-354E9D95DCD3}"/>
              </a:ext>
            </a:extLst>
          </p:cNvPr>
          <p:cNvSpPr>
            <a:spLocks noGrp="1"/>
          </p:cNvSpPr>
          <p:nvPr>
            <p:ph idx="1"/>
          </p:nvPr>
        </p:nvSpPr>
        <p:spPr>
          <a:xfrm>
            <a:off x="121025" y="695155"/>
            <a:ext cx="6460749" cy="419310"/>
          </a:xfrm>
        </p:spPr>
        <p:txBody>
          <a:bodyPr>
            <a:normAutofit fontScale="62500" lnSpcReduction="20000"/>
          </a:bodyPr>
          <a:lstStyle/>
          <a:p>
            <a:r>
              <a:rPr lang="en-US" dirty="0"/>
              <a:t>We now do something similar with the rest of our features…</a:t>
            </a:r>
          </a:p>
          <a:p>
            <a:endParaRPr lang="en-US" dirty="0"/>
          </a:p>
        </p:txBody>
      </p:sp>
      <p:graphicFrame>
        <p:nvGraphicFramePr>
          <p:cNvPr id="4" name="Content Placeholder 3">
            <a:extLst>
              <a:ext uri="{FF2B5EF4-FFF2-40B4-BE49-F238E27FC236}">
                <a16:creationId xmlns:a16="http://schemas.microsoft.com/office/drawing/2014/main" id="{232791F3-566B-433D-A45C-8F7EE63707D7}"/>
              </a:ext>
            </a:extLst>
          </p:cNvPr>
          <p:cNvGraphicFramePr>
            <a:graphicFrameLocks/>
          </p:cNvGraphicFramePr>
          <p:nvPr/>
        </p:nvGraphicFramePr>
        <p:xfrm>
          <a:off x="6455218" y="462280"/>
          <a:ext cx="5174807" cy="593344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950214">
                  <a:extLst>
                    <a:ext uri="{9D8B030D-6E8A-4147-A177-3AD203B41FA5}">
                      <a16:colId xmlns:a16="http://schemas.microsoft.com/office/drawing/2014/main" val="1727331432"/>
                    </a:ext>
                  </a:extLst>
                </a:gridCol>
                <a:gridCol w="1307592">
                  <a:extLst>
                    <a:ext uri="{9D8B030D-6E8A-4147-A177-3AD203B41FA5}">
                      <a16:colId xmlns:a16="http://schemas.microsoft.com/office/drawing/2014/main" val="996122162"/>
                    </a:ext>
                  </a:extLst>
                </a:gridCol>
                <a:gridCol w="1006793">
                  <a:extLst>
                    <a:ext uri="{9D8B030D-6E8A-4147-A177-3AD203B41FA5}">
                      <a16:colId xmlns:a16="http://schemas.microsoft.com/office/drawing/2014/main" val="441458599"/>
                    </a:ext>
                  </a:extLst>
                </a:gridCol>
                <a:gridCol w="778193">
                  <a:extLst>
                    <a:ext uri="{9D8B030D-6E8A-4147-A177-3AD203B41FA5}">
                      <a16:colId xmlns:a16="http://schemas.microsoft.com/office/drawing/2014/main" val="3694095172"/>
                    </a:ext>
                  </a:extLst>
                </a:gridCol>
                <a:gridCol w="579247">
                  <a:extLst>
                    <a:ext uri="{9D8B030D-6E8A-4147-A177-3AD203B41FA5}">
                      <a16:colId xmlns:a16="http://schemas.microsoft.com/office/drawing/2014/main" val="766746535"/>
                    </a:ext>
                  </a:extLst>
                </a:gridCol>
              </a:tblGrid>
              <a:tr h="370840">
                <a:tc>
                  <a:txBody>
                    <a:bodyPr/>
                    <a:lstStyle/>
                    <a:p>
                      <a:r>
                        <a:rPr lang="en-US" sz="1600" dirty="0"/>
                        <a:t>TID</a:t>
                      </a:r>
                    </a:p>
                  </a:txBody>
                  <a:tcPr/>
                </a:tc>
                <a:tc>
                  <a:txBody>
                    <a:bodyPr/>
                    <a:lstStyle/>
                    <a:p>
                      <a:r>
                        <a:rPr lang="en-US" sz="1600" dirty="0"/>
                        <a:t>Outlook</a:t>
                      </a:r>
                    </a:p>
                  </a:txBody>
                  <a:tcPr/>
                </a:tc>
                <a:tc>
                  <a:txBody>
                    <a:bodyPr/>
                    <a:lstStyle/>
                    <a:p>
                      <a:r>
                        <a:rPr lang="en-US" sz="1600" dirty="0"/>
                        <a:t>Temperature</a:t>
                      </a:r>
                    </a:p>
                  </a:txBody>
                  <a:tcPr/>
                </a:tc>
                <a:tc>
                  <a:txBody>
                    <a:bodyPr/>
                    <a:lstStyle/>
                    <a:p>
                      <a:r>
                        <a:rPr lang="en-US" sz="1600" dirty="0"/>
                        <a:t>Humidity</a:t>
                      </a:r>
                    </a:p>
                  </a:txBody>
                  <a:tcPr/>
                </a:tc>
                <a:tc>
                  <a:txBody>
                    <a:bodyPr/>
                    <a:lstStyle/>
                    <a:p>
                      <a:r>
                        <a:rPr lang="en-US" sz="1600" dirty="0"/>
                        <a:t>Windy</a:t>
                      </a:r>
                    </a:p>
                  </a:txBody>
                  <a:tcPr/>
                </a:tc>
                <a:tc>
                  <a:txBody>
                    <a:bodyPr/>
                    <a:lstStyle/>
                    <a:p>
                      <a:r>
                        <a:rPr lang="en-US" sz="1600" dirty="0"/>
                        <a:t>Play</a:t>
                      </a:r>
                    </a:p>
                  </a:txBody>
                  <a:tcPr/>
                </a:tc>
                <a:extLst>
                  <a:ext uri="{0D108BD9-81ED-4DB2-BD59-A6C34878D82A}">
                    <a16:rowId xmlns:a16="http://schemas.microsoft.com/office/drawing/2014/main" val="358327176"/>
                  </a:ext>
                </a:extLst>
              </a:tr>
              <a:tr h="370840">
                <a:tc>
                  <a:txBody>
                    <a:bodyPr/>
                    <a:lstStyle/>
                    <a:p>
                      <a:r>
                        <a:rPr lang="en-US" sz="1600" dirty="0"/>
                        <a:t>1</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1987344571"/>
                  </a:ext>
                </a:extLst>
              </a:tr>
              <a:tr h="370840">
                <a:tc>
                  <a:txBody>
                    <a:bodyPr/>
                    <a:lstStyle/>
                    <a:p>
                      <a:r>
                        <a:rPr lang="en-US" sz="1600" dirty="0"/>
                        <a:t>2</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1765241468"/>
                  </a:ext>
                </a:extLst>
              </a:tr>
              <a:tr h="370840">
                <a:tc>
                  <a:txBody>
                    <a:bodyPr/>
                    <a:lstStyle/>
                    <a:p>
                      <a:r>
                        <a:rPr lang="en-US" sz="1600" dirty="0"/>
                        <a:t>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3091735869"/>
                  </a:ext>
                </a:extLst>
              </a:tr>
              <a:tr h="370840">
                <a:tc>
                  <a:txBody>
                    <a:bodyPr/>
                    <a:lstStyle/>
                    <a:p>
                      <a:r>
                        <a:rPr lang="en-US" sz="1600" dirty="0"/>
                        <a:t>4</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639723064"/>
                  </a:ext>
                </a:extLst>
              </a:tr>
              <a:tr h="370840">
                <a:tc>
                  <a:txBody>
                    <a:bodyPr/>
                    <a:lstStyle/>
                    <a:p>
                      <a:r>
                        <a:rPr lang="en-US" sz="1600" dirty="0"/>
                        <a:t>5</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843616103"/>
                  </a:ext>
                </a:extLst>
              </a:tr>
              <a:tr h="370840">
                <a:tc>
                  <a:txBody>
                    <a:bodyPr/>
                    <a:lstStyle/>
                    <a:p>
                      <a:r>
                        <a:rPr lang="en-US" sz="1600" dirty="0"/>
                        <a:t>6</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3349177006"/>
                  </a:ext>
                </a:extLst>
              </a:tr>
              <a:tr h="370840">
                <a:tc>
                  <a:txBody>
                    <a:bodyPr/>
                    <a:lstStyle/>
                    <a:p>
                      <a:r>
                        <a:rPr lang="en-US" sz="1600" dirty="0"/>
                        <a:t>7</a:t>
                      </a:r>
                    </a:p>
                  </a:txBody>
                  <a:tcPr/>
                </a:tc>
                <a:tc>
                  <a:txBody>
                    <a:bodyPr/>
                    <a:lstStyle/>
                    <a:p>
                      <a:r>
                        <a:rPr lang="en-US" sz="1600" dirty="0"/>
                        <a:t>Overcast</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524526969"/>
                  </a:ext>
                </a:extLst>
              </a:tr>
              <a:tr h="370840">
                <a:tc>
                  <a:txBody>
                    <a:bodyPr/>
                    <a:lstStyle/>
                    <a:p>
                      <a:r>
                        <a:rPr lang="en-US" sz="1600" dirty="0"/>
                        <a:t>8</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828929842"/>
                  </a:ext>
                </a:extLst>
              </a:tr>
              <a:tr h="370840">
                <a:tc>
                  <a:txBody>
                    <a:bodyPr/>
                    <a:lstStyle/>
                    <a:p>
                      <a:r>
                        <a:rPr lang="en-US" sz="1600" dirty="0"/>
                        <a:t>9</a:t>
                      </a:r>
                    </a:p>
                  </a:txBody>
                  <a:tcPr/>
                </a:tc>
                <a:tc>
                  <a:txBody>
                    <a:bodyPr/>
                    <a:lstStyle/>
                    <a:p>
                      <a:r>
                        <a:rPr lang="en-US" sz="1600" dirty="0"/>
                        <a:t>Sunny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019650805"/>
                  </a:ext>
                </a:extLst>
              </a:tr>
              <a:tr h="370840">
                <a:tc>
                  <a:txBody>
                    <a:bodyPr/>
                    <a:lstStyle/>
                    <a:p>
                      <a:r>
                        <a:rPr lang="en-US" sz="1600" dirty="0"/>
                        <a:t>10</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28523331"/>
                  </a:ext>
                </a:extLst>
              </a:tr>
              <a:tr h="370840">
                <a:tc>
                  <a:txBody>
                    <a:bodyPr/>
                    <a:lstStyle/>
                    <a:p>
                      <a:r>
                        <a:rPr lang="en-US" sz="1600" dirty="0"/>
                        <a:t>11</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30501776"/>
                  </a:ext>
                </a:extLst>
              </a:tr>
              <a:tr h="370840">
                <a:tc>
                  <a:txBody>
                    <a:bodyPr/>
                    <a:lstStyle/>
                    <a:p>
                      <a:r>
                        <a:rPr lang="en-US" sz="1600" dirty="0"/>
                        <a:t>12</a:t>
                      </a:r>
                    </a:p>
                  </a:txBody>
                  <a:tcPr/>
                </a:tc>
                <a:tc>
                  <a:txBody>
                    <a:bodyPr/>
                    <a:lstStyle/>
                    <a:p>
                      <a:r>
                        <a:rPr lang="en-US" sz="1600" dirty="0"/>
                        <a:t>Overcast</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1389219198"/>
                  </a:ext>
                </a:extLst>
              </a:tr>
              <a:tr h="370840">
                <a:tc>
                  <a:txBody>
                    <a:bodyPr/>
                    <a:lstStyle/>
                    <a:p>
                      <a:r>
                        <a:rPr lang="en-US" sz="1600" dirty="0"/>
                        <a:t>13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176236176"/>
                  </a:ext>
                </a:extLst>
              </a:tr>
              <a:tr h="370840">
                <a:tc>
                  <a:txBody>
                    <a:bodyPr/>
                    <a:lstStyle/>
                    <a:p>
                      <a:r>
                        <a:rPr lang="en-US" sz="1600" dirty="0"/>
                        <a:t>14</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2483776561"/>
                  </a:ext>
                </a:extLst>
              </a:tr>
              <a:tr h="370840">
                <a:tc>
                  <a:txBody>
                    <a:bodyPr/>
                    <a:lstStyle/>
                    <a:p>
                      <a:r>
                        <a:rPr lang="en-US" sz="1600" dirty="0">
                          <a:solidFill>
                            <a:srgbClr val="FF0000"/>
                          </a:solidFill>
                        </a:rPr>
                        <a:t>15</a:t>
                      </a:r>
                    </a:p>
                  </a:txBody>
                  <a:tcPr/>
                </a:tc>
                <a:tc>
                  <a:txBody>
                    <a:bodyPr/>
                    <a:lstStyle/>
                    <a:p>
                      <a:r>
                        <a:rPr lang="en-US" sz="1600" dirty="0">
                          <a:solidFill>
                            <a:srgbClr val="FF0000"/>
                          </a:solidFill>
                        </a:rPr>
                        <a:t>Sunny</a:t>
                      </a:r>
                    </a:p>
                  </a:txBody>
                  <a:tcPr/>
                </a:tc>
                <a:tc>
                  <a:txBody>
                    <a:bodyPr/>
                    <a:lstStyle/>
                    <a:p>
                      <a:r>
                        <a:rPr lang="en-US" sz="1600" dirty="0">
                          <a:solidFill>
                            <a:srgbClr val="FF0000"/>
                          </a:solidFill>
                        </a:rPr>
                        <a:t>Cool</a:t>
                      </a:r>
                    </a:p>
                  </a:txBody>
                  <a:tcPr/>
                </a:tc>
                <a:tc>
                  <a:txBody>
                    <a:bodyPr/>
                    <a:lstStyle/>
                    <a:p>
                      <a:r>
                        <a:rPr lang="en-US" sz="1600" dirty="0">
                          <a:solidFill>
                            <a:srgbClr val="FF0000"/>
                          </a:solidFill>
                        </a:rPr>
                        <a:t>High</a:t>
                      </a:r>
                    </a:p>
                  </a:txBody>
                  <a:tcPr/>
                </a:tc>
                <a:tc>
                  <a:txBody>
                    <a:bodyPr/>
                    <a:lstStyle/>
                    <a:p>
                      <a:r>
                        <a:rPr lang="en-US" sz="1600" dirty="0">
                          <a:solidFill>
                            <a:srgbClr val="FF0000"/>
                          </a:solidFill>
                        </a:rPr>
                        <a:t>T</a:t>
                      </a:r>
                    </a:p>
                  </a:txBody>
                  <a:tcPr/>
                </a:tc>
                <a:tc>
                  <a:txBody>
                    <a:bodyPr/>
                    <a:lstStyle/>
                    <a:p>
                      <a:r>
                        <a:rPr lang="en-US" sz="1600" dirty="0">
                          <a:solidFill>
                            <a:srgbClr val="FF0000"/>
                          </a:solidFill>
                        </a:rPr>
                        <a:t>???</a:t>
                      </a:r>
                    </a:p>
                  </a:txBody>
                  <a:tcPr/>
                </a:tc>
                <a:extLst>
                  <a:ext uri="{0D108BD9-81ED-4DB2-BD59-A6C34878D82A}">
                    <a16:rowId xmlns:a16="http://schemas.microsoft.com/office/drawing/2014/main" val="2855707790"/>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3E18A6B-78A3-4BCB-AEA6-A41450287340}"/>
                  </a:ext>
                </a:extLst>
              </p:cNvPr>
              <p:cNvGraphicFramePr>
                <a:graphicFrameLocks noGrp="1"/>
              </p:cNvGraphicFramePr>
              <p:nvPr/>
            </p:nvGraphicFramePr>
            <p:xfrm>
              <a:off x="68351" y="102510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Outlook</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Sunny</a:t>
                          </a:r>
                        </a:p>
                      </a:txBody>
                      <a:tcPr/>
                    </a:tc>
                    <a:tc>
                      <a:txBody>
                        <a:bodyPr/>
                        <a:lstStyle/>
                        <a:p>
                          <a:pPr algn="ctr"/>
                          <a:r>
                            <a:rPr lang="en-US" sz="1600" dirty="0"/>
                            <a:t>2/9</a:t>
                          </a:r>
                        </a:p>
                      </a:txBody>
                      <a:tcPr/>
                    </a:tc>
                    <a:tc>
                      <a:txBody>
                        <a:bodyPr/>
                        <a:lstStyle/>
                        <a:p>
                          <a:pPr algn="ctr"/>
                          <a:r>
                            <a:rPr lang="en-US" sz="1600" dirty="0"/>
                            <a:t>3/5</a:t>
                          </a:r>
                        </a:p>
                      </a:txBody>
                      <a:tcPr/>
                    </a:tc>
                    <a:extLst>
                      <a:ext uri="{0D108BD9-81ED-4DB2-BD59-A6C34878D82A}">
                        <a16:rowId xmlns:a16="http://schemas.microsoft.com/office/drawing/2014/main" val="184980134"/>
                      </a:ext>
                    </a:extLst>
                  </a:tr>
                  <a:tr h="370840">
                    <a:tc>
                      <a:txBody>
                        <a:bodyPr/>
                        <a:lstStyle/>
                        <a:p>
                          <a:pPr algn="ctr"/>
                          <a:r>
                            <a:rPr lang="en-US" sz="1600" dirty="0"/>
                            <a:t>Overcast</a:t>
                          </a:r>
                        </a:p>
                      </a:txBody>
                      <a:tcPr/>
                    </a:tc>
                    <a:tc>
                      <a:txBody>
                        <a:bodyPr/>
                        <a:lstStyle/>
                        <a:p>
                          <a:pPr algn="ctr"/>
                          <a:r>
                            <a:rPr lang="en-US" sz="1600" dirty="0"/>
                            <a:t>4/9</a:t>
                          </a:r>
                        </a:p>
                      </a:txBody>
                      <a:tcPr/>
                    </a:tc>
                    <a:tc>
                      <a:txBody>
                        <a:bodyPr/>
                        <a:lstStyle/>
                        <a:p>
                          <a:pPr algn="ctr"/>
                          <a:r>
                            <a:rPr lang="en-US" sz="1600" dirty="0"/>
                            <a:t>0/5</a:t>
                          </a:r>
                        </a:p>
                      </a:txBody>
                      <a:tcPr/>
                    </a:tc>
                    <a:extLst>
                      <a:ext uri="{0D108BD9-81ED-4DB2-BD59-A6C34878D82A}">
                        <a16:rowId xmlns:a16="http://schemas.microsoft.com/office/drawing/2014/main" val="3639663710"/>
                      </a:ext>
                    </a:extLst>
                  </a:tr>
                  <a:tr h="370840">
                    <a:tc>
                      <a:txBody>
                        <a:bodyPr/>
                        <a:lstStyle/>
                        <a:p>
                          <a:pPr algn="ctr"/>
                          <a:r>
                            <a:rPr lang="en-US" sz="1600" dirty="0"/>
                            <a:t>Rainy</a:t>
                          </a:r>
                        </a:p>
                      </a:txBody>
                      <a:tcPr/>
                    </a:tc>
                    <a:tc>
                      <a:txBody>
                        <a:bodyPr/>
                        <a:lstStyle/>
                        <a:p>
                          <a:pPr algn="ctr"/>
                          <a:r>
                            <a:rPr lang="en-US" sz="1600" dirty="0"/>
                            <a:t>3/9</a:t>
                          </a:r>
                        </a:p>
                      </a:txBody>
                      <a:tcPr/>
                    </a:tc>
                    <a:tc>
                      <a:txBody>
                        <a:bodyPr/>
                        <a:lstStyle/>
                        <a:p>
                          <a:pPr algn="ctr"/>
                          <a:r>
                            <a:rPr lang="en-US" sz="1600" dirty="0"/>
                            <a:t>2/5</a:t>
                          </a:r>
                        </a:p>
                      </a:txBody>
                      <a:tcPr/>
                    </a:tc>
                    <a:extLst>
                      <a:ext uri="{0D108BD9-81ED-4DB2-BD59-A6C34878D82A}">
                        <a16:rowId xmlns:a16="http://schemas.microsoft.com/office/drawing/2014/main" val="2793200589"/>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5" name="Table 4">
                <a:extLst>
                  <a:ext uri="{FF2B5EF4-FFF2-40B4-BE49-F238E27FC236}">
                    <a16:creationId xmlns:a16="http://schemas.microsoft.com/office/drawing/2014/main" id="{73E18A6B-78A3-4BCB-AEA6-A41450287340}"/>
                  </a:ext>
                </a:extLst>
              </p:cNvPr>
              <p:cNvGraphicFramePr>
                <a:graphicFrameLocks noGrp="1"/>
              </p:cNvGraphicFramePr>
              <p:nvPr/>
            </p:nvGraphicFramePr>
            <p:xfrm>
              <a:off x="68351" y="102510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Outlook</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2"/>
                          <a:stretch>
                            <a:fillRect l="-112950" t="-104918" r="-97122" b="-409836"/>
                          </a:stretch>
                        </a:blipFill>
                      </a:tcPr>
                    </a:tc>
                    <a:tc>
                      <a:txBody>
                        <a:bodyPr/>
                        <a:lstStyle/>
                        <a:p>
                          <a:endParaRPr lang="en-US"/>
                        </a:p>
                      </a:txBody>
                      <a:tcPr>
                        <a:blipFill>
                          <a:blip r:embed="rId2"/>
                          <a:stretch>
                            <a:fillRect l="-227692" t="-104918" r="-3846" b="-409836"/>
                          </a:stretch>
                        </a:blipFill>
                      </a:tcPr>
                    </a:tc>
                    <a:extLst>
                      <a:ext uri="{0D108BD9-81ED-4DB2-BD59-A6C34878D82A}">
                        <a16:rowId xmlns:a16="http://schemas.microsoft.com/office/drawing/2014/main" val="295582612"/>
                      </a:ext>
                    </a:extLst>
                  </a:tr>
                  <a:tr h="370840">
                    <a:tc>
                      <a:txBody>
                        <a:bodyPr/>
                        <a:lstStyle/>
                        <a:p>
                          <a:pPr algn="ctr"/>
                          <a:r>
                            <a:rPr lang="en-US" sz="1600"/>
                            <a:t>Sunny</a:t>
                          </a:r>
                        </a:p>
                      </a:txBody>
                      <a:tcPr/>
                    </a:tc>
                    <a:tc>
                      <a:txBody>
                        <a:bodyPr/>
                        <a:lstStyle/>
                        <a:p>
                          <a:pPr algn="ctr"/>
                          <a:r>
                            <a:rPr lang="en-US" sz="1600"/>
                            <a:t>2/9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Overcast</a:t>
                          </a:r>
                        </a:p>
                      </a:txBody>
                      <a:tcPr/>
                    </a:tc>
                    <a:tc>
                      <a:txBody>
                        <a:bodyPr/>
                        <a:lstStyle/>
                        <a:p>
                          <a:pPr algn="ctr"/>
                          <a:r>
                            <a:rPr lang="en-US" sz="1600"/>
                            <a:t>4/9</a:t>
                          </a:r>
                        </a:p>
                      </a:txBody>
                      <a:tcPr/>
                    </a:tc>
                    <a:tc>
                      <a:txBody>
                        <a:bodyPr/>
                        <a:lstStyle/>
                        <a:p>
                          <a:pPr algn="ctr"/>
                          <a:r>
                            <a:rPr lang="en-US" sz="1600"/>
                            <a:t>0/5</a:t>
                          </a:r>
                        </a:p>
                      </a:txBody>
                      <a:tcPr/>
                    </a:tc>
                    <a:extLst>
                      <a:ext uri="{0D108BD9-81ED-4DB2-BD59-A6C34878D82A}">
                        <a16:rowId xmlns:a16="http://schemas.microsoft.com/office/drawing/2014/main" val="3639663710"/>
                      </a:ext>
                    </a:extLst>
                  </a:tr>
                  <a:tr h="370840">
                    <a:tc>
                      <a:txBody>
                        <a:bodyPr/>
                        <a:lstStyle/>
                        <a:p>
                          <a:pPr algn="ctr"/>
                          <a:r>
                            <a:rPr lang="en-US" sz="1600"/>
                            <a:t>Rainy</a:t>
                          </a:r>
                        </a:p>
                      </a:txBody>
                      <a:tcPr/>
                    </a:tc>
                    <a:tc>
                      <a:txBody>
                        <a:bodyPr/>
                        <a:lstStyle/>
                        <a:p>
                          <a:pPr algn="ctr"/>
                          <a:r>
                            <a:rPr lang="en-US" sz="1600"/>
                            <a:t>3/9</a:t>
                          </a:r>
                        </a:p>
                      </a:txBody>
                      <a:tcPr/>
                    </a:tc>
                    <a:tc>
                      <a:txBody>
                        <a:bodyPr/>
                        <a:lstStyle/>
                        <a:p>
                          <a:pPr algn="ctr"/>
                          <a:r>
                            <a:rPr lang="en-US" sz="1600"/>
                            <a:t>2/5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08E6F55-8566-473B-8C5C-FA51CDAA6F44}"/>
                  </a:ext>
                </a:extLst>
              </p:cNvPr>
              <p:cNvGraphicFramePr>
                <a:graphicFrameLocks noGrp="1"/>
              </p:cNvGraphicFramePr>
              <p:nvPr/>
            </p:nvGraphicFramePr>
            <p:xfrm>
              <a:off x="2800986" y="102510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Temperature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Mild</a:t>
                          </a:r>
                        </a:p>
                      </a:txBody>
                      <a:tcPr/>
                    </a:tc>
                    <a:tc>
                      <a:txBody>
                        <a:bodyPr/>
                        <a:lstStyle/>
                        <a:p>
                          <a:pPr algn="ctr"/>
                          <a:r>
                            <a:rPr lang="en-US" sz="1600" dirty="0"/>
                            <a:t>4/9</a:t>
                          </a:r>
                        </a:p>
                      </a:txBody>
                      <a:tcPr/>
                    </a:tc>
                    <a:tc>
                      <a:txBody>
                        <a:bodyPr/>
                        <a:lstStyle/>
                        <a:p>
                          <a:pPr algn="ctr"/>
                          <a:r>
                            <a:rPr lang="en-US" sz="1600" dirty="0"/>
                            <a:t>2/5</a:t>
                          </a:r>
                        </a:p>
                      </a:txBody>
                      <a:tcPr/>
                    </a:tc>
                    <a:extLst>
                      <a:ext uri="{0D108BD9-81ED-4DB2-BD59-A6C34878D82A}">
                        <a16:rowId xmlns:a16="http://schemas.microsoft.com/office/drawing/2014/main" val="184980134"/>
                      </a:ext>
                    </a:extLst>
                  </a:tr>
                  <a:tr h="370840">
                    <a:tc>
                      <a:txBody>
                        <a:bodyPr/>
                        <a:lstStyle/>
                        <a:p>
                          <a:pPr algn="ctr"/>
                          <a:r>
                            <a:rPr lang="en-US" sz="1600" dirty="0"/>
                            <a:t>Hot</a:t>
                          </a:r>
                        </a:p>
                      </a:txBody>
                      <a:tcPr/>
                    </a:tc>
                    <a:tc>
                      <a:txBody>
                        <a:bodyPr/>
                        <a:lstStyle/>
                        <a:p>
                          <a:pPr algn="ctr"/>
                          <a:r>
                            <a:rPr lang="en-US" sz="1600" dirty="0"/>
                            <a:t>2/9</a:t>
                          </a:r>
                        </a:p>
                      </a:txBody>
                      <a:tcPr/>
                    </a:tc>
                    <a:tc>
                      <a:txBody>
                        <a:bodyPr/>
                        <a:lstStyle/>
                        <a:p>
                          <a:pPr algn="ctr"/>
                          <a:r>
                            <a:rPr lang="en-US" sz="1600" dirty="0"/>
                            <a:t>2/5</a:t>
                          </a:r>
                        </a:p>
                      </a:txBody>
                      <a:tcPr/>
                    </a:tc>
                    <a:extLst>
                      <a:ext uri="{0D108BD9-81ED-4DB2-BD59-A6C34878D82A}">
                        <a16:rowId xmlns:a16="http://schemas.microsoft.com/office/drawing/2014/main" val="3639663710"/>
                      </a:ext>
                    </a:extLst>
                  </a:tr>
                  <a:tr h="370840">
                    <a:tc>
                      <a:txBody>
                        <a:bodyPr/>
                        <a:lstStyle/>
                        <a:p>
                          <a:pPr algn="ctr"/>
                          <a:r>
                            <a:rPr lang="en-US" sz="1600" dirty="0"/>
                            <a:t>Cool</a:t>
                          </a:r>
                        </a:p>
                      </a:txBody>
                      <a:tcPr/>
                    </a:tc>
                    <a:tc>
                      <a:txBody>
                        <a:bodyPr/>
                        <a:lstStyle/>
                        <a:p>
                          <a:pPr algn="ctr"/>
                          <a:r>
                            <a:rPr lang="en-US" sz="1600" dirty="0"/>
                            <a:t>3/9</a:t>
                          </a:r>
                        </a:p>
                      </a:txBody>
                      <a:tcPr/>
                    </a:tc>
                    <a:tc>
                      <a:txBody>
                        <a:bodyPr/>
                        <a:lstStyle/>
                        <a:p>
                          <a:pPr algn="ctr"/>
                          <a:r>
                            <a:rPr lang="en-US" sz="1600" dirty="0"/>
                            <a:t>1/5</a:t>
                          </a:r>
                        </a:p>
                      </a:txBody>
                      <a:tcPr/>
                    </a:tc>
                    <a:extLst>
                      <a:ext uri="{0D108BD9-81ED-4DB2-BD59-A6C34878D82A}">
                        <a16:rowId xmlns:a16="http://schemas.microsoft.com/office/drawing/2014/main" val="2793200589"/>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6" name="Table 5">
                <a:extLst>
                  <a:ext uri="{FF2B5EF4-FFF2-40B4-BE49-F238E27FC236}">
                    <a16:creationId xmlns:a16="http://schemas.microsoft.com/office/drawing/2014/main" id="{708E6F55-8566-473B-8C5C-FA51CDAA6F44}"/>
                  </a:ext>
                </a:extLst>
              </p:cNvPr>
              <p:cNvGraphicFramePr>
                <a:graphicFrameLocks noGrp="1"/>
              </p:cNvGraphicFramePr>
              <p:nvPr/>
            </p:nvGraphicFramePr>
            <p:xfrm>
              <a:off x="2800986" y="102510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Temperature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3"/>
                          <a:stretch>
                            <a:fillRect l="-74820" t="-104918" r="-97122" b="-409836"/>
                          </a:stretch>
                        </a:blipFill>
                      </a:tcPr>
                    </a:tc>
                    <a:tc>
                      <a:txBody>
                        <a:bodyPr/>
                        <a:lstStyle/>
                        <a:p>
                          <a:endParaRPr lang="en-US"/>
                        </a:p>
                      </a:txBody>
                      <a:tcPr>
                        <a:blipFill>
                          <a:blip r:embed="rId3"/>
                          <a:stretch>
                            <a:fillRect l="-186923" t="-104918" r="-3846" b="-409836"/>
                          </a:stretch>
                        </a:blipFill>
                      </a:tcPr>
                    </a:tc>
                    <a:extLst>
                      <a:ext uri="{0D108BD9-81ED-4DB2-BD59-A6C34878D82A}">
                        <a16:rowId xmlns:a16="http://schemas.microsoft.com/office/drawing/2014/main" val="295582612"/>
                      </a:ext>
                    </a:extLst>
                  </a:tr>
                  <a:tr h="370840">
                    <a:tc>
                      <a:txBody>
                        <a:bodyPr/>
                        <a:lstStyle/>
                        <a:p>
                          <a:pPr algn="ctr"/>
                          <a:r>
                            <a:rPr lang="en-US" sz="1600"/>
                            <a:t>Mild</a:t>
                          </a:r>
                        </a:p>
                      </a:txBody>
                      <a:tcPr/>
                    </a:tc>
                    <a:tc>
                      <a:txBody>
                        <a:bodyPr/>
                        <a:lstStyle/>
                        <a:p>
                          <a:pPr algn="ctr"/>
                          <a:r>
                            <a:rPr lang="en-US" sz="1600"/>
                            <a:t>4/9</a:t>
                          </a:r>
                        </a:p>
                      </a:txBody>
                      <a:tcPr/>
                    </a:tc>
                    <a:tc>
                      <a:txBody>
                        <a:bodyPr/>
                        <a:lstStyle/>
                        <a:p>
                          <a:pPr algn="ctr"/>
                          <a:r>
                            <a:rPr lang="en-US" sz="1600"/>
                            <a:t>2/5</a:t>
                          </a:r>
                        </a:p>
                      </a:txBody>
                      <a:tcPr/>
                    </a:tc>
                    <a:extLst>
                      <a:ext uri="{0D108BD9-81ED-4DB2-BD59-A6C34878D82A}">
                        <a16:rowId xmlns:a16="http://schemas.microsoft.com/office/drawing/2014/main" val="184980134"/>
                      </a:ext>
                    </a:extLst>
                  </a:tr>
                  <a:tr h="370840">
                    <a:tc>
                      <a:txBody>
                        <a:bodyPr/>
                        <a:lstStyle/>
                        <a:p>
                          <a:pPr algn="ctr"/>
                          <a:r>
                            <a:rPr lang="en-US" sz="1600"/>
                            <a:t>Hot</a:t>
                          </a:r>
                        </a:p>
                      </a:txBody>
                      <a:tcPr/>
                    </a:tc>
                    <a:tc>
                      <a:txBody>
                        <a:bodyPr/>
                        <a:lstStyle/>
                        <a:p>
                          <a:pPr algn="ctr"/>
                          <a:r>
                            <a:rPr lang="en-US" sz="1600"/>
                            <a:t>2/9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Cool</a:t>
                          </a:r>
                        </a:p>
                      </a:txBody>
                      <a:tcPr/>
                    </a:tc>
                    <a:tc>
                      <a:txBody>
                        <a:bodyPr/>
                        <a:lstStyle/>
                        <a:p>
                          <a:pPr algn="ctr"/>
                          <a:r>
                            <a:rPr lang="en-US" sz="1600"/>
                            <a:t>3/9</a:t>
                          </a:r>
                        </a:p>
                      </a:txBody>
                      <a:tcPr/>
                    </a:tc>
                    <a:tc>
                      <a:txBody>
                        <a:bodyPr/>
                        <a:lstStyle/>
                        <a:p>
                          <a:pPr algn="ctr"/>
                          <a:r>
                            <a:rPr lang="en-US" sz="1600"/>
                            <a:t>1/5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63629ED-5E67-4555-A74D-29DC9443D9F7}"/>
                  </a:ext>
                </a:extLst>
              </p:cNvPr>
              <p:cNvGraphicFramePr>
                <a:graphicFrameLocks noGrp="1"/>
              </p:cNvGraphicFramePr>
              <p:nvPr/>
            </p:nvGraphicFramePr>
            <p:xfrm>
              <a:off x="68351"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Humidity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High</a:t>
                          </a:r>
                        </a:p>
                      </a:txBody>
                      <a:tcPr/>
                    </a:tc>
                    <a:tc>
                      <a:txBody>
                        <a:bodyPr/>
                        <a:lstStyle/>
                        <a:p>
                          <a:pPr algn="ctr"/>
                          <a:r>
                            <a:rPr lang="en-US" sz="1600" dirty="0"/>
                            <a:t>3/9</a:t>
                          </a:r>
                        </a:p>
                      </a:txBody>
                      <a:tcPr/>
                    </a:tc>
                    <a:tc>
                      <a:txBody>
                        <a:bodyPr/>
                        <a:lstStyle/>
                        <a:p>
                          <a:pPr algn="ctr"/>
                          <a:r>
                            <a:rPr lang="en-US" sz="1600" dirty="0"/>
                            <a:t>4/5</a:t>
                          </a:r>
                        </a:p>
                      </a:txBody>
                      <a:tcPr/>
                    </a:tc>
                    <a:extLst>
                      <a:ext uri="{0D108BD9-81ED-4DB2-BD59-A6C34878D82A}">
                        <a16:rowId xmlns:a16="http://schemas.microsoft.com/office/drawing/2014/main" val="184980134"/>
                      </a:ext>
                    </a:extLst>
                  </a:tr>
                  <a:tr h="370840">
                    <a:tc>
                      <a:txBody>
                        <a:bodyPr/>
                        <a:lstStyle/>
                        <a:p>
                          <a:pPr algn="ctr"/>
                          <a:r>
                            <a:rPr lang="en-US" sz="1600" dirty="0"/>
                            <a:t>Normal</a:t>
                          </a:r>
                        </a:p>
                      </a:txBody>
                      <a:tcPr/>
                    </a:tc>
                    <a:tc>
                      <a:txBody>
                        <a:bodyPr/>
                        <a:lstStyle/>
                        <a:p>
                          <a:pPr algn="ctr"/>
                          <a:r>
                            <a:rPr lang="en-US" sz="1600" dirty="0"/>
                            <a:t>6/9</a:t>
                          </a:r>
                        </a:p>
                      </a:txBody>
                      <a:tcPr/>
                    </a:tc>
                    <a:tc>
                      <a:txBody>
                        <a:bodyPr/>
                        <a:lstStyle/>
                        <a:p>
                          <a:pPr algn="ctr"/>
                          <a:r>
                            <a:rPr lang="en-US" sz="1600" dirty="0"/>
                            <a:t>1/5</a:t>
                          </a:r>
                        </a:p>
                      </a:txBody>
                      <a:tcPr/>
                    </a:tc>
                    <a:extLst>
                      <a:ext uri="{0D108BD9-81ED-4DB2-BD59-A6C34878D82A}">
                        <a16:rowId xmlns:a16="http://schemas.microsoft.com/office/drawing/2014/main" val="3639663710"/>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7" name="Table 6">
                <a:extLst>
                  <a:ext uri="{FF2B5EF4-FFF2-40B4-BE49-F238E27FC236}">
                    <a16:creationId xmlns:a16="http://schemas.microsoft.com/office/drawing/2014/main" id="{A63629ED-5E67-4555-A74D-29DC9443D9F7}"/>
                  </a:ext>
                </a:extLst>
              </p:cNvPr>
              <p:cNvGraphicFramePr>
                <a:graphicFrameLocks noGrp="1"/>
              </p:cNvGraphicFramePr>
              <p:nvPr/>
            </p:nvGraphicFramePr>
            <p:xfrm>
              <a:off x="68351"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Humidity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4"/>
                          <a:stretch>
                            <a:fillRect l="-100719" t="-104918" r="-96403" b="-311475"/>
                          </a:stretch>
                        </a:blipFill>
                      </a:tcPr>
                    </a:tc>
                    <a:tc>
                      <a:txBody>
                        <a:bodyPr/>
                        <a:lstStyle/>
                        <a:p>
                          <a:endParaRPr lang="en-US"/>
                        </a:p>
                      </a:txBody>
                      <a:tcPr>
                        <a:blipFill>
                          <a:blip r:embed="rId4"/>
                          <a:stretch>
                            <a:fillRect l="-214615" t="-104918" r="-3077" b="-311475"/>
                          </a:stretch>
                        </a:blipFill>
                      </a:tcPr>
                    </a:tc>
                    <a:extLst>
                      <a:ext uri="{0D108BD9-81ED-4DB2-BD59-A6C34878D82A}">
                        <a16:rowId xmlns:a16="http://schemas.microsoft.com/office/drawing/2014/main" val="295582612"/>
                      </a:ext>
                    </a:extLst>
                  </a:tr>
                  <a:tr h="370840">
                    <a:tc>
                      <a:txBody>
                        <a:bodyPr/>
                        <a:lstStyle/>
                        <a:p>
                          <a:pPr algn="ctr"/>
                          <a:r>
                            <a:rPr lang="en-US" sz="1600"/>
                            <a:t>High</a:t>
                          </a:r>
                        </a:p>
                      </a:txBody>
                      <a:tcPr/>
                    </a:tc>
                    <a:tc>
                      <a:txBody>
                        <a:bodyPr/>
                        <a:lstStyle/>
                        <a:p>
                          <a:pPr algn="ctr"/>
                          <a:r>
                            <a:rPr lang="en-US" sz="1600"/>
                            <a:t>3/9</a:t>
                          </a:r>
                        </a:p>
                      </a:txBody>
                      <a:tcPr/>
                    </a:tc>
                    <a:tc>
                      <a:txBody>
                        <a:bodyPr/>
                        <a:lstStyle/>
                        <a:p>
                          <a:pPr algn="ctr"/>
                          <a:r>
                            <a:rPr lang="en-US" sz="1600"/>
                            <a:t>4/5</a:t>
                          </a:r>
                        </a:p>
                      </a:txBody>
                      <a:tcPr/>
                    </a:tc>
                    <a:extLst>
                      <a:ext uri="{0D108BD9-81ED-4DB2-BD59-A6C34878D82A}">
                        <a16:rowId xmlns:a16="http://schemas.microsoft.com/office/drawing/2014/main" val="184980134"/>
                      </a:ext>
                    </a:extLst>
                  </a:tr>
                  <a:tr h="370840">
                    <a:tc>
                      <a:txBody>
                        <a:bodyPr/>
                        <a:lstStyle/>
                        <a:p>
                          <a:pPr algn="ctr"/>
                          <a:r>
                            <a:rPr lang="en-US" sz="1600"/>
                            <a:t>Normal</a:t>
                          </a:r>
                        </a:p>
                      </a:txBody>
                      <a:tcPr/>
                    </a:tc>
                    <a:tc>
                      <a:txBody>
                        <a:bodyPr/>
                        <a:lstStyle/>
                        <a:p>
                          <a:pPr algn="ctr"/>
                          <a:r>
                            <a:rPr lang="en-US" sz="1600"/>
                            <a:t>6/9</a:t>
                          </a:r>
                        </a:p>
                      </a:txBody>
                      <a:tcPr/>
                    </a:tc>
                    <a:tc>
                      <a:txBody>
                        <a:bodyPr/>
                        <a:lstStyle/>
                        <a:p>
                          <a:pPr algn="ctr"/>
                          <a:r>
                            <a:rPr lang="en-US" sz="1600"/>
                            <a:t>1/5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7CE9D1A-D952-4B93-85FF-8C2AA4BF839B}"/>
                  </a:ext>
                </a:extLst>
              </p:cNvPr>
              <p:cNvGraphicFramePr>
                <a:graphicFrameLocks noGrp="1"/>
              </p:cNvGraphicFramePr>
              <p:nvPr/>
            </p:nvGraphicFramePr>
            <p:xfrm>
              <a:off x="2656992" y="3316026"/>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Windy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True</a:t>
                          </a:r>
                        </a:p>
                      </a:txBody>
                      <a:tcPr/>
                    </a:tc>
                    <a:tc>
                      <a:txBody>
                        <a:bodyPr/>
                        <a:lstStyle/>
                        <a:p>
                          <a:pPr algn="ctr"/>
                          <a:r>
                            <a:rPr lang="en-US" sz="1600" dirty="0"/>
                            <a:t>3/9</a:t>
                          </a:r>
                        </a:p>
                      </a:txBody>
                      <a:tcPr/>
                    </a:tc>
                    <a:tc>
                      <a:txBody>
                        <a:bodyPr/>
                        <a:lstStyle/>
                        <a:p>
                          <a:pPr algn="ctr"/>
                          <a:r>
                            <a:rPr lang="en-US" sz="1600" dirty="0"/>
                            <a:t>3/5</a:t>
                          </a:r>
                        </a:p>
                      </a:txBody>
                      <a:tcPr/>
                    </a:tc>
                    <a:extLst>
                      <a:ext uri="{0D108BD9-81ED-4DB2-BD59-A6C34878D82A}">
                        <a16:rowId xmlns:a16="http://schemas.microsoft.com/office/drawing/2014/main" val="184980134"/>
                      </a:ext>
                    </a:extLst>
                  </a:tr>
                  <a:tr h="370840">
                    <a:tc>
                      <a:txBody>
                        <a:bodyPr/>
                        <a:lstStyle/>
                        <a:p>
                          <a:pPr algn="ctr"/>
                          <a:r>
                            <a:rPr lang="en-US" sz="1600" dirty="0"/>
                            <a:t>False</a:t>
                          </a:r>
                        </a:p>
                      </a:txBody>
                      <a:tcPr/>
                    </a:tc>
                    <a:tc>
                      <a:txBody>
                        <a:bodyPr/>
                        <a:lstStyle/>
                        <a:p>
                          <a:pPr algn="ctr"/>
                          <a:r>
                            <a:rPr lang="en-US" sz="1600" dirty="0"/>
                            <a:t>6/9</a:t>
                          </a:r>
                        </a:p>
                      </a:txBody>
                      <a:tcPr/>
                    </a:tc>
                    <a:tc>
                      <a:txBody>
                        <a:bodyPr/>
                        <a:lstStyle/>
                        <a:p>
                          <a:pPr algn="ctr"/>
                          <a:r>
                            <a:rPr lang="en-US" sz="1600"/>
                            <a:t>2/5</a:t>
                          </a:r>
                          <a:endParaRPr lang="en-US" sz="1600" dirty="0"/>
                        </a:p>
                      </a:txBody>
                      <a:tcPr/>
                    </a:tc>
                    <a:extLst>
                      <a:ext uri="{0D108BD9-81ED-4DB2-BD59-A6C34878D82A}">
                        <a16:rowId xmlns:a16="http://schemas.microsoft.com/office/drawing/2014/main" val="3639663710"/>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8" name="Table 7">
                <a:extLst>
                  <a:ext uri="{FF2B5EF4-FFF2-40B4-BE49-F238E27FC236}">
                    <a16:creationId xmlns:a16="http://schemas.microsoft.com/office/drawing/2014/main" id="{B7CE9D1A-D952-4B93-85FF-8C2AA4BF839B}"/>
                  </a:ext>
                </a:extLst>
              </p:cNvPr>
              <p:cNvGraphicFramePr>
                <a:graphicFrameLocks noGrp="1"/>
              </p:cNvGraphicFramePr>
              <p:nvPr/>
            </p:nvGraphicFramePr>
            <p:xfrm>
              <a:off x="2656992" y="3316026"/>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Windy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5"/>
                          <a:stretch>
                            <a:fillRect l="-100000" t="-103279" r="-95714" b="-311475"/>
                          </a:stretch>
                        </a:blipFill>
                      </a:tcPr>
                    </a:tc>
                    <a:tc>
                      <a:txBody>
                        <a:bodyPr/>
                        <a:lstStyle/>
                        <a:p>
                          <a:endParaRPr lang="en-US"/>
                        </a:p>
                      </a:txBody>
                      <a:tcPr>
                        <a:blipFill>
                          <a:blip r:embed="rId5"/>
                          <a:stretch>
                            <a:fillRect l="-215385" t="-103279" r="-3077" b="-311475"/>
                          </a:stretch>
                        </a:blipFill>
                      </a:tcPr>
                    </a:tc>
                    <a:extLst>
                      <a:ext uri="{0D108BD9-81ED-4DB2-BD59-A6C34878D82A}">
                        <a16:rowId xmlns:a16="http://schemas.microsoft.com/office/drawing/2014/main" val="295582612"/>
                      </a:ext>
                    </a:extLst>
                  </a:tr>
                  <a:tr h="370840">
                    <a:tc>
                      <a:txBody>
                        <a:bodyPr/>
                        <a:lstStyle/>
                        <a:p>
                          <a:pPr algn="ctr"/>
                          <a:r>
                            <a:rPr lang="en-US" sz="1600"/>
                            <a:t>True</a:t>
                          </a:r>
                        </a:p>
                      </a:txBody>
                      <a:tcPr/>
                    </a:tc>
                    <a:tc>
                      <a:txBody>
                        <a:bodyPr/>
                        <a:lstStyle/>
                        <a:p>
                          <a:pPr algn="ctr"/>
                          <a:r>
                            <a:rPr lang="en-US" sz="1600"/>
                            <a:t>3/9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False</a:t>
                          </a:r>
                        </a:p>
                      </a:txBody>
                      <a:tcPr/>
                    </a:tc>
                    <a:tc>
                      <a:txBody>
                        <a:bodyPr/>
                        <a:lstStyle/>
                        <a:p>
                          <a:pPr algn="ctr"/>
                          <a:r>
                            <a:rPr lang="en-US" sz="1600"/>
                            <a:t>6/9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p:graphicFrame>
        <p:nvGraphicFramePr>
          <p:cNvPr id="9" name="Table 8">
            <a:extLst>
              <a:ext uri="{FF2B5EF4-FFF2-40B4-BE49-F238E27FC236}">
                <a16:creationId xmlns:a16="http://schemas.microsoft.com/office/drawing/2014/main" id="{238817BA-E214-43B6-95AA-58D68D642DE2}"/>
              </a:ext>
            </a:extLst>
          </p:cNvPr>
          <p:cNvGraphicFramePr>
            <a:graphicFrameLocks noGrp="1"/>
          </p:cNvGraphicFramePr>
          <p:nvPr>
            <p:extLst>
              <p:ext uri="{D42A27DB-BD31-4B8C-83A1-F6EECF244321}">
                <p14:modId xmlns:p14="http://schemas.microsoft.com/office/powerpoint/2010/main" val="2351330355"/>
              </p:ext>
            </p:extLst>
          </p:nvPr>
        </p:nvGraphicFramePr>
        <p:xfrm>
          <a:off x="1365718" y="5225918"/>
          <a:ext cx="2371856" cy="148336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1061406">
                  <a:extLst>
                    <a:ext uri="{9D8B030D-6E8A-4147-A177-3AD203B41FA5}">
                      <a16:colId xmlns:a16="http://schemas.microsoft.com/office/drawing/2014/main" val="1513171037"/>
                    </a:ext>
                  </a:extLst>
                </a:gridCol>
                <a:gridCol w="684530">
                  <a:extLst>
                    <a:ext uri="{9D8B030D-6E8A-4147-A177-3AD203B41FA5}">
                      <a16:colId xmlns:a16="http://schemas.microsoft.com/office/drawing/2014/main" val="357124928"/>
                    </a:ext>
                  </a:extLst>
                </a:gridCol>
              </a:tblGrid>
              <a:tr h="370840">
                <a:tc>
                  <a:txBody>
                    <a:bodyPr/>
                    <a:lstStyle/>
                    <a:p>
                      <a:pPr algn="ctr"/>
                      <a:r>
                        <a:rPr lang="en-US" sz="1600" dirty="0"/>
                        <a:t>Play</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Play</a:t>
                      </a:r>
                      <a:endParaRPr lang="en-US" sz="1600"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r>
                        <a:rPr lang="en-US" sz="1600" dirty="0"/>
                        <a:t>Yes</a:t>
                      </a:r>
                    </a:p>
                  </a:txBody>
                  <a:tcPr/>
                </a:tc>
                <a:tc>
                  <a:txBody>
                    <a:bodyPr/>
                    <a:lstStyle/>
                    <a:p>
                      <a:pPr algn="ctr"/>
                      <a:r>
                        <a:rPr lang="en-US" sz="1600" dirty="0"/>
                        <a:t>9</a:t>
                      </a:r>
                    </a:p>
                  </a:txBody>
                  <a:tcPr/>
                </a:tc>
                <a:tc>
                  <a:txBody>
                    <a:bodyPr/>
                    <a:lstStyle/>
                    <a:p>
                      <a:pPr algn="ctr"/>
                      <a:r>
                        <a:rPr lang="en-US" sz="1600" dirty="0"/>
                        <a:t>9/14</a:t>
                      </a:r>
                    </a:p>
                  </a:txBody>
                  <a:tcPr/>
                </a:tc>
                <a:extLst>
                  <a:ext uri="{0D108BD9-81ED-4DB2-BD59-A6C34878D82A}">
                    <a16:rowId xmlns:a16="http://schemas.microsoft.com/office/drawing/2014/main" val="184980134"/>
                  </a:ext>
                </a:extLst>
              </a:tr>
              <a:tr h="370840">
                <a:tc>
                  <a:txBody>
                    <a:bodyPr/>
                    <a:lstStyle/>
                    <a:p>
                      <a:pPr algn="ctr"/>
                      <a:r>
                        <a:rPr lang="en-US" sz="1600" dirty="0"/>
                        <a:t>No</a:t>
                      </a:r>
                    </a:p>
                  </a:txBody>
                  <a:tcPr/>
                </a:tc>
                <a:tc>
                  <a:txBody>
                    <a:bodyPr/>
                    <a:lstStyle/>
                    <a:p>
                      <a:pPr algn="ctr"/>
                      <a:r>
                        <a:rPr lang="en-US" sz="1600" dirty="0"/>
                        <a:t>5</a:t>
                      </a:r>
                    </a:p>
                  </a:txBody>
                  <a:tcPr/>
                </a:tc>
                <a:tc>
                  <a:txBody>
                    <a:bodyPr/>
                    <a:lstStyle/>
                    <a:p>
                      <a:pPr algn="ctr"/>
                      <a:r>
                        <a:rPr lang="en-US" sz="1600" dirty="0"/>
                        <a:t>5/14</a:t>
                      </a:r>
                    </a:p>
                  </a:txBody>
                  <a:tcPr/>
                </a:tc>
                <a:extLst>
                  <a:ext uri="{0D108BD9-81ED-4DB2-BD59-A6C34878D82A}">
                    <a16:rowId xmlns:a16="http://schemas.microsoft.com/office/drawing/2014/main" val="3639663710"/>
                  </a:ext>
                </a:extLst>
              </a:tr>
              <a:tr h="370840">
                <a:tc>
                  <a:txBody>
                    <a:bodyPr/>
                    <a:lstStyle/>
                    <a:p>
                      <a:pPr algn="ctr"/>
                      <a:r>
                        <a:rPr lang="en-US" sz="1600" dirty="0"/>
                        <a:t>Total</a:t>
                      </a:r>
                    </a:p>
                  </a:txBody>
                  <a:tcPr/>
                </a:tc>
                <a:tc>
                  <a:txBody>
                    <a:bodyPr/>
                    <a:lstStyle/>
                    <a:p>
                      <a:pPr algn="ctr"/>
                      <a:r>
                        <a:rPr lang="en-US" sz="1600" dirty="0"/>
                        <a:t>14</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p:spTree>
    <p:extLst>
      <p:ext uri="{BB962C8B-B14F-4D97-AF65-F5344CB8AC3E}">
        <p14:creationId xmlns:p14="http://schemas.microsoft.com/office/powerpoint/2010/main" val="263507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D3C5-3EE7-47F4-AD09-1389E082A201}"/>
              </a:ext>
            </a:extLst>
          </p:cNvPr>
          <p:cNvSpPr>
            <a:spLocks noGrp="1"/>
          </p:cNvSpPr>
          <p:nvPr>
            <p:ph type="title"/>
          </p:nvPr>
        </p:nvSpPr>
        <p:spPr>
          <a:xfrm>
            <a:off x="190500" y="-314028"/>
            <a:ext cx="10515600" cy="1325563"/>
          </a:xfrm>
        </p:spPr>
        <p:txBody>
          <a:bodyPr/>
          <a:lstStyle/>
          <a:p>
            <a:r>
              <a:rPr lang="en-US" dirty="0"/>
              <a:t>Naïve Bayes Classifier</a:t>
            </a:r>
          </a:p>
        </p:txBody>
      </p:sp>
      <p:sp>
        <p:nvSpPr>
          <p:cNvPr id="3" name="Content Placeholder 2">
            <a:extLst>
              <a:ext uri="{FF2B5EF4-FFF2-40B4-BE49-F238E27FC236}">
                <a16:creationId xmlns:a16="http://schemas.microsoft.com/office/drawing/2014/main" id="{57C16CC6-E961-4F26-956F-354E9D95DCD3}"/>
              </a:ext>
            </a:extLst>
          </p:cNvPr>
          <p:cNvSpPr>
            <a:spLocks noGrp="1"/>
          </p:cNvSpPr>
          <p:nvPr>
            <p:ph idx="1"/>
          </p:nvPr>
        </p:nvSpPr>
        <p:spPr>
          <a:xfrm>
            <a:off x="121025" y="695155"/>
            <a:ext cx="5898775" cy="372072"/>
          </a:xfrm>
        </p:spPr>
        <p:txBody>
          <a:bodyPr>
            <a:normAutofit fontScale="70000" lnSpcReduction="20000"/>
          </a:bodyPr>
          <a:lstStyle/>
          <a:p>
            <a:r>
              <a:rPr lang="en-US" dirty="0"/>
              <a:t>How do we classify this now using these statistics?</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3E18A6B-78A3-4BCB-AEA6-A41450287340}"/>
                  </a:ext>
                </a:extLst>
              </p:cNvPr>
              <p:cNvGraphicFramePr>
                <a:graphicFrameLocks noGrp="1"/>
              </p:cNvGraphicFramePr>
              <p:nvPr/>
            </p:nvGraphicFramePr>
            <p:xfrm>
              <a:off x="68351" y="102510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Outlook</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Sunny</a:t>
                          </a:r>
                        </a:p>
                      </a:txBody>
                      <a:tcPr/>
                    </a:tc>
                    <a:tc>
                      <a:txBody>
                        <a:bodyPr/>
                        <a:lstStyle/>
                        <a:p>
                          <a:pPr algn="ctr"/>
                          <a:r>
                            <a:rPr lang="en-US" sz="1600" dirty="0"/>
                            <a:t>2/9</a:t>
                          </a:r>
                        </a:p>
                      </a:txBody>
                      <a:tcPr/>
                    </a:tc>
                    <a:tc>
                      <a:txBody>
                        <a:bodyPr/>
                        <a:lstStyle/>
                        <a:p>
                          <a:pPr algn="ctr"/>
                          <a:r>
                            <a:rPr lang="en-US" sz="1600" dirty="0"/>
                            <a:t>3/5</a:t>
                          </a:r>
                        </a:p>
                      </a:txBody>
                      <a:tcPr/>
                    </a:tc>
                    <a:extLst>
                      <a:ext uri="{0D108BD9-81ED-4DB2-BD59-A6C34878D82A}">
                        <a16:rowId xmlns:a16="http://schemas.microsoft.com/office/drawing/2014/main" val="184980134"/>
                      </a:ext>
                    </a:extLst>
                  </a:tr>
                  <a:tr h="370840">
                    <a:tc>
                      <a:txBody>
                        <a:bodyPr/>
                        <a:lstStyle/>
                        <a:p>
                          <a:pPr algn="ctr"/>
                          <a:r>
                            <a:rPr lang="en-US" sz="1600" dirty="0"/>
                            <a:t>Overcast</a:t>
                          </a:r>
                        </a:p>
                      </a:txBody>
                      <a:tcPr/>
                    </a:tc>
                    <a:tc>
                      <a:txBody>
                        <a:bodyPr/>
                        <a:lstStyle/>
                        <a:p>
                          <a:pPr algn="ctr"/>
                          <a:r>
                            <a:rPr lang="en-US" sz="1600" dirty="0"/>
                            <a:t>4/9</a:t>
                          </a:r>
                        </a:p>
                      </a:txBody>
                      <a:tcPr/>
                    </a:tc>
                    <a:tc>
                      <a:txBody>
                        <a:bodyPr/>
                        <a:lstStyle/>
                        <a:p>
                          <a:pPr algn="ctr"/>
                          <a:r>
                            <a:rPr lang="en-US" sz="1600" dirty="0"/>
                            <a:t>0/5</a:t>
                          </a:r>
                        </a:p>
                      </a:txBody>
                      <a:tcPr/>
                    </a:tc>
                    <a:extLst>
                      <a:ext uri="{0D108BD9-81ED-4DB2-BD59-A6C34878D82A}">
                        <a16:rowId xmlns:a16="http://schemas.microsoft.com/office/drawing/2014/main" val="3639663710"/>
                      </a:ext>
                    </a:extLst>
                  </a:tr>
                  <a:tr h="370840">
                    <a:tc>
                      <a:txBody>
                        <a:bodyPr/>
                        <a:lstStyle/>
                        <a:p>
                          <a:pPr algn="ctr"/>
                          <a:r>
                            <a:rPr lang="en-US" sz="1600" dirty="0"/>
                            <a:t>Rainy</a:t>
                          </a:r>
                        </a:p>
                      </a:txBody>
                      <a:tcPr/>
                    </a:tc>
                    <a:tc>
                      <a:txBody>
                        <a:bodyPr/>
                        <a:lstStyle/>
                        <a:p>
                          <a:pPr algn="ctr"/>
                          <a:r>
                            <a:rPr lang="en-US" sz="1600" dirty="0"/>
                            <a:t>3/9</a:t>
                          </a:r>
                        </a:p>
                      </a:txBody>
                      <a:tcPr/>
                    </a:tc>
                    <a:tc>
                      <a:txBody>
                        <a:bodyPr/>
                        <a:lstStyle/>
                        <a:p>
                          <a:pPr algn="ctr"/>
                          <a:r>
                            <a:rPr lang="en-US" sz="1600" dirty="0"/>
                            <a:t>2/5</a:t>
                          </a:r>
                        </a:p>
                      </a:txBody>
                      <a:tcPr/>
                    </a:tc>
                    <a:extLst>
                      <a:ext uri="{0D108BD9-81ED-4DB2-BD59-A6C34878D82A}">
                        <a16:rowId xmlns:a16="http://schemas.microsoft.com/office/drawing/2014/main" val="2793200589"/>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5" name="Table 4">
                <a:extLst>
                  <a:ext uri="{FF2B5EF4-FFF2-40B4-BE49-F238E27FC236}">
                    <a16:creationId xmlns:a16="http://schemas.microsoft.com/office/drawing/2014/main" id="{73E18A6B-78A3-4BCB-AEA6-A41450287340}"/>
                  </a:ext>
                </a:extLst>
              </p:cNvPr>
              <p:cNvGraphicFramePr>
                <a:graphicFrameLocks noGrp="1"/>
              </p:cNvGraphicFramePr>
              <p:nvPr/>
            </p:nvGraphicFramePr>
            <p:xfrm>
              <a:off x="68351" y="102510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Outlook</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2"/>
                          <a:stretch>
                            <a:fillRect l="-112950" t="-104918" r="-97122" b="-409836"/>
                          </a:stretch>
                        </a:blipFill>
                      </a:tcPr>
                    </a:tc>
                    <a:tc>
                      <a:txBody>
                        <a:bodyPr/>
                        <a:lstStyle/>
                        <a:p>
                          <a:endParaRPr lang="en-US"/>
                        </a:p>
                      </a:txBody>
                      <a:tcPr>
                        <a:blipFill>
                          <a:blip r:embed="rId2"/>
                          <a:stretch>
                            <a:fillRect l="-227692" t="-104918" r="-3846" b="-409836"/>
                          </a:stretch>
                        </a:blipFill>
                      </a:tcPr>
                    </a:tc>
                    <a:extLst>
                      <a:ext uri="{0D108BD9-81ED-4DB2-BD59-A6C34878D82A}">
                        <a16:rowId xmlns:a16="http://schemas.microsoft.com/office/drawing/2014/main" val="295582612"/>
                      </a:ext>
                    </a:extLst>
                  </a:tr>
                  <a:tr h="370840">
                    <a:tc>
                      <a:txBody>
                        <a:bodyPr/>
                        <a:lstStyle/>
                        <a:p>
                          <a:pPr algn="ctr"/>
                          <a:r>
                            <a:rPr lang="en-US" sz="1600"/>
                            <a:t>Sunny</a:t>
                          </a:r>
                        </a:p>
                      </a:txBody>
                      <a:tcPr/>
                    </a:tc>
                    <a:tc>
                      <a:txBody>
                        <a:bodyPr/>
                        <a:lstStyle/>
                        <a:p>
                          <a:pPr algn="ctr"/>
                          <a:r>
                            <a:rPr lang="en-US" sz="1600"/>
                            <a:t>2/9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Overcast</a:t>
                          </a:r>
                        </a:p>
                      </a:txBody>
                      <a:tcPr/>
                    </a:tc>
                    <a:tc>
                      <a:txBody>
                        <a:bodyPr/>
                        <a:lstStyle/>
                        <a:p>
                          <a:pPr algn="ctr"/>
                          <a:r>
                            <a:rPr lang="en-US" sz="1600"/>
                            <a:t>4/9</a:t>
                          </a:r>
                        </a:p>
                      </a:txBody>
                      <a:tcPr/>
                    </a:tc>
                    <a:tc>
                      <a:txBody>
                        <a:bodyPr/>
                        <a:lstStyle/>
                        <a:p>
                          <a:pPr algn="ctr"/>
                          <a:r>
                            <a:rPr lang="en-US" sz="1600"/>
                            <a:t>0/5</a:t>
                          </a:r>
                        </a:p>
                      </a:txBody>
                      <a:tcPr/>
                    </a:tc>
                    <a:extLst>
                      <a:ext uri="{0D108BD9-81ED-4DB2-BD59-A6C34878D82A}">
                        <a16:rowId xmlns:a16="http://schemas.microsoft.com/office/drawing/2014/main" val="3639663710"/>
                      </a:ext>
                    </a:extLst>
                  </a:tr>
                  <a:tr h="370840">
                    <a:tc>
                      <a:txBody>
                        <a:bodyPr/>
                        <a:lstStyle/>
                        <a:p>
                          <a:pPr algn="ctr"/>
                          <a:r>
                            <a:rPr lang="en-US" sz="1600"/>
                            <a:t>Rainy</a:t>
                          </a:r>
                        </a:p>
                      </a:txBody>
                      <a:tcPr/>
                    </a:tc>
                    <a:tc>
                      <a:txBody>
                        <a:bodyPr/>
                        <a:lstStyle/>
                        <a:p>
                          <a:pPr algn="ctr"/>
                          <a:r>
                            <a:rPr lang="en-US" sz="1600"/>
                            <a:t>3/9</a:t>
                          </a:r>
                        </a:p>
                      </a:txBody>
                      <a:tcPr/>
                    </a:tc>
                    <a:tc>
                      <a:txBody>
                        <a:bodyPr/>
                        <a:lstStyle/>
                        <a:p>
                          <a:pPr algn="ctr"/>
                          <a:r>
                            <a:rPr lang="en-US" sz="1600"/>
                            <a:t>2/5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08E6F55-8566-473B-8C5C-FA51CDAA6F44}"/>
                  </a:ext>
                </a:extLst>
              </p:cNvPr>
              <p:cNvGraphicFramePr>
                <a:graphicFrameLocks noGrp="1"/>
              </p:cNvGraphicFramePr>
              <p:nvPr/>
            </p:nvGraphicFramePr>
            <p:xfrm>
              <a:off x="2800986" y="102510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Temperature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Mild</a:t>
                          </a:r>
                        </a:p>
                      </a:txBody>
                      <a:tcPr/>
                    </a:tc>
                    <a:tc>
                      <a:txBody>
                        <a:bodyPr/>
                        <a:lstStyle/>
                        <a:p>
                          <a:pPr algn="ctr"/>
                          <a:r>
                            <a:rPr lang="en-US" sz="1600" dirty="0"/>
                            <a:t>4/9</a:t>
                          </a:r>
                        </a:p>
                      </a:txBody>
                      <a:tcPr/>
                    </a:tc>
                    <a:tc>
                      <a:txBody>
                        <a:bodyPr/>
                        <a:lstStyle/>
                        <a:p>
                          <a:pPr algn="ctr"/>
                          <a:r>
                            <a:rPr lang="en-US" sz="1600" dirty="0"/>
                            <a:t>2/5</a:t>
                          </a:r>
                        </a:p>
                      </a:txBody>
                      <a:tcPr/>
                    </a:tc>
                    <a:extLst>
                      <a:ext uri="{0D108BD9-81ED-4DB2-BD59-A6C34878D82A}">
                        <a16:rowId xmlns:a16="http://schemas.microsoft.com/office/drawing/2014/main" val="184980134"/>
                      </a:ext>
                    </a:extLst>
                  </a:tr>
                  <a:tr h="370840">
                    <a:tc>
                      <a:txBody>
                        <a:bodyPr/>
                        <a:lstStyle/>
                        <a:p>
                          <a:pPr algn="ctr"/>
                          <a:r>
                            <a:rPr lang="en-US" sz="1600" dirty="0"/>
                            <a:t>Hot</a:t>
                          </a:r>
                        </a:p>
                      </a:txBody>
                      <a:tcPr/>
                    </a:tc>
                    <a:tc>
                      <a:txBody>
                        <a:bodyPr/>
                        <a:lstStyle/>
                        <a:p>
                          <a:pPr algn="ctr"/>
                          <a:r>
                            <a:rPr lang="en-US" sz="1600" dirty="0"/>
                            <a:t>2/9</a:t>
                          </a:r>
                        </a:p>
                      </a:txBody>
                      <a:tcPr/>
                    </a:tc>
                    <a:tc>
                      <a:txBody>
                        <a:bodyPr/>
                        <a:lstStyle/>
                        <a:p>
                          <a:pPr algn="ctr"/>
                          <a:r>
                            <a:rPr lang="en-US" sz="1600" dirty="0"/>
                            <a:t>2/5</a:t>
                          </a:r>
                        </a:p>
                      </a:txBody>
                      <a:tcPr/>
                    </a:tc>
                    <a:extLst>
                      <a:ext uri="{0D108BD9-81ED-4DB2-BD59-A6C34878D82A}">
                        <a16:rowId xmlns:a16="http://schemas.microsoft.com/office/drawing/2014/main" val="3639663710"/>
                      </a:ext>
                    </a:extLst>
                  </a:tr>
                  <a:tr h="370840">
                    <a:tc>
                      <a:txBody>
                        <a:bodyPr/>
                        <a:lstStyle/>
                        <a:p>
                          <a:pPr algn="ctr"/>
                          <a:r>
                            <a:rPr lang="en-US" sz="1600" dirty="0"/>
                            <a:t>Cool</a:t>
                          </a:r>
                        </a:p>
                      </a:txBody>
                      <a:tcPr/>
                    </a:tc>
                    <a:tc>
                      <a:txBody>
                        <a:bodyPr/>
                        <a:lstStyle/>
                        <a:p>
                          <a:pPr algn="ctr"/>
                          <a:r>
                            <a:rPr lang="en-US" sz="1600" dirty="0"/>
                            <a:t>3/9</a:t>
                          </a:r>
                        </a:p>
                      </a:txBody>
                      <a:tcPr/>
                    </a:tc>
                    <a:tc>
                      <a:txBody>
                        <a:bodyPr/>
                        <a:lstStyle/>
                        <a:p>
                          <a:pPr algn="ctr"/>
                          <a:r>
                            <a:rPr lang="en-US" sz="1600" dirty="0"/>
                            <a:t>1/5</a:t>
                          </a:r>
                        </a:p>
                      </a:txBody>
                      <a:tcPr/>
                    </a:tc>
                    <a:extLst>
                      <a:ext uri="{0D108BD9-81ED-4DB2-BD59-A6C34878D82A}">
                        <a16:rowId xmlns:a16="http://schemas.microsoft.com/office/drawing/2014/main" val="2793200589"/>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6" name="Table 5">
                <a:extLst>
                  <a:ext uri="{FF2B5EF4-FFF2-40B4-BE49-F238E27FC236}">
                    <a16:creationId xmlns:a16="http://schemas.microsoft.com/office/drawing/2014/main" id="{708E6F55-8566-473B-8C5C-FA51CDAA6F44}"/>
                  </a:ext>
                </a:extLst>
              </p:cNvPr>
              <p:cNvGraphicFramePr>
                <a:graphicFrameLocks noGrp="1"/>
              </p:cNvGraphicFramePr>
              <p:nvPr/>
            </p:nvGraphicFramePr>
            <p:xfrm>
              <a:off x="2800986" y="102510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Temperature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3"/>
                          <a:stretch>
                            <a:fillRect l="-74820" t="-104918" r="-97122" b="-409836"/>
                          </a:stretch>
                        </a:blipFill>
                      </a:tcPr>
                    </a:tc>
                    <a:tc>
                      <a:txBody>
                        <a:bodyPr/>
                        <a:lstStyle/>
                        <a:p>
                          <a:endParaRPr lang="en-US"/>
                        </a:p>
                      </a:txBody>
                      <a:tcPr>
                        <a:blipFill>
                          <a:blip r:embed="rId3"/>
                          <a:stretch>
                            <a:fillRect l="-186923" t="-104918" r="-3846" b="-409836"/>
                          </a:stretch>
                        </a:blipFill>
                      </a:tcPr>
                    </a:tc>
                    <a:extLst>
                      <a:ext uri="{0D108BD9-81ED-4DB2-BD59-A6C34878D82A}">
                        <a16:rowId xmlns:a16="http://schemas.microsoft.com/office/drawing/2014/main" val="295582612"/>
                      </a:ext>
                    </a:extLst>
                  </a:tr>
                  <a:tr h="370840">
                    <a:tc>
                      <a:txBody>
                        <a:bodyPr/>
                        <a:lstStyle/>
                        <a:p>
                          <a:pPr algn="ctr"/>
                          <a:r>
                            <a:rPr lang="en-US" sz="1600"/>
                            <a:t>Mild</a:t>
                          </a:r>
                        </a:p>
                      </a:txBody>
                      <a:tcPr/>
                    </a:tc>
                    <a:tc>
                      <a:txBody>
                        <a:bodyPr/>
                        <a:lstStyle/>
                        <a:p>
                          <a:pPr algn="ctr"/>
                          <a:r>
                            <a:rPr lang="en-US" sz="1600"/>
                            <a:t>4/9</a:t>
                          </a:r>
                        </a:p>
                      </a:txBody>
                      <a:tcPr/>
                    </a:tc>
                    <a:tc>
                      <a:txBody>
                        <a:bodyPr/>
                        <a:lstStyle/>
                        <a:p>
                          <a:pPr algn="ctr"/>
                          <a:r>
                            <a:rPr lang="en-US" sz="1600"/>
                            <a:t>2/5</a:t>
                          </a:r>
                        </a:p>
                      </a:txBody>
                      <a:tcPr/>
                    </a:tc>
                    <a:extLst>
                      <a:ext uri="{0D108BD9-81ED-4DB2-BD59-A6C34878D82A}">
                        <a16:rowId xmlns:a16="http://schemas.microsoft.com/office/drawing/2014/main" val="184980134"/>
                      </a:ext>
                    </a:extLst>
                  </a:tr>
                  <a:tr h="370840">
                    <a:tc>
                      <a:txBody>
                        <a:bodyPr/>
                        <a:lstStyle/>
                        <a:p>
                          <a:pPr algn="ctr"/>
                          <a:r>
                            <a:rPr lang="en-US" sz="1600"/>
                            <a:t>Hot</a:t>
                          </a:r>
                        </a:p>
                      </a:txBody>
                      <a:tcPr/>
                    </a:tc>
                    <a:tc>
                      <a:txBody>
                        <a:bodyPr/>
                        <a:lstStyle/>
                        <a:p>
                          <a:pPr algn="ctr"/>
                          <a:r>
                            <a:rPr lang="en-US" sz="1600"/>
                            <a:t>2/9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Cool</a:t>
                          </a:r>
                        </a:p>
                      </a:txBody>
                      <a:tcPr/>
                    </a:tc>
                    <a:tc>
                      <a:txBody>
                        <a:bodyPr/>
                        <a:lstStyle/>
                        <a:p>
                          <a:pPr algn="ctr"/>
                          <a:r>
                            <a:rPr lang="en-US" sz="1600"/>
                            <a:t>3/9</a:t>
                          </a:r>
                        </a:p>
                      </a:txBody>
                      <a:tcPr/>
                    </a:tc>
                    <a:tc>
                      <a:txBody>
                        <a:bodyPr/>
                        <a:lstStyle/>
                        <a:p>
                          <a:pPr algn="ctr"/>
                          <a:r>
                            <a:rPr lang="en-US" sz="1600"/>
                            <a:t>1/5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63629ED-5E67-4555-A74D-29DC9443D9F7}"/>
                  </a:ext>
                </a:extLst>
              </p:cNvPr>
              <p:cNvGraphicFramePr>
                <a:graphicFrameLocks noGrp="1"/>
              </p:cNvGraphicFramePr>
              <p:nvPr/>
            </p:nvGraphicFramePr>
            <p:xfrm>
              <a:off x="68351"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Humidity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High</a:t>
                          </a:r>
                        </a:p>
                      </a:txBody>
                      <a:tcPr/>
                    </a:tc>
                    <a:tc>
                      <a:txBody>
                        <a:bodyPr/>
                        <a:lstStyle/>
                        <a:p>
                          <a:pPr algn="ctr"/>
                          <a:r>
                            <a:rPr lang="en-US" sz="1600" dirty="0"/>
                            <a:t>3/9</a:t>
                          </a:r>
                        </a:p>
                      </a:txBody>
                      <a:tcPr/>
                    </a:tc>
                    <a:tc>
                      <a:txBody>
                        <a:bodyPr/>
                        <a:lstStyle/>
                        <a:p>
                          <a:pPr algn="ctr"/>
                          <a:r>
                            <a:rPr lang="en-US" sz="1600" dirty="0"/>
                            <a:t>4/5</a:t>
                          </a:r>
                        </a:p>
                      </a:txBody>
                      <a:tcPr/>
                    </a:tc>
                    <a:extLst>
                      <a:ext uri="{0D108BD9-81ED-4DB2-BD59-A6C34878D82A}">
                        <a16:rowId xmlns:a16="http://schemas.microsoft.com/office/drawing/2014/main" val="184980134"/>
                      </a:ext>
                    </a:extLst>
                  </a:tr>
                  <a:tr h="370840">
                    <a:tc>
                      <a:txBody>
                        <a:bodyPr/>
                        <a:lstStyle/>
                        <a:p>
                          <a:pPr algn="ctr"/>
                          <a:r>
                            <a:rPr lang="en-US" sz="1600" dirty="0"/>
                            <a:t>Normal</a:t>
                          </a:r>
                        </a:p>
                      </a:txBody>
                      <a:tcPr/>
                    </a:tc>
                    <a:tc>
                      <a:txBody>
                        <a:bodyPr/>
                        <a:lstStyle/>
                        <a:p>
                          <a:pPr algn="ctr"/>
                          <a:r>
                            <a:rPr lang="en-US" sz="1600" dirty="0"/>
                            <a:t>6/9</a:t>
                          </a:r>
                        </a:p>
                      </a:txBody>
                      <a:tcPr/>
                    </a:tc>
                    <a:tc>
                      <a:txBody>
                        <a:bodyPr/>
                        <a:lstStyle/>
                        <a:p>
                          <a:pPr algn="ctr"/>
                          <a:r>
                            <a:rPr lang="en-US" sz="1600" dirty="0"/>
                            <a:t>1/5</a:t>
                          </a:r>
                        </a:p>
                      </a:txBody>
                      <a:tcPr/>
                    </a:tc>
                    <a:extLst>
                      <a:ext uri="{0D108BD9-81ED-4DB2-BD59-A6C34878D82A}">
                        <a16:rowId xmlns:a16="http://schemas.microsoft.com/office/drawing/2014/main" val="3639663710"/>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7" name="Table 6">
                <a:extLst>
                  <a:ext uri="{FF2B5EF4-FFF2-40B4-BE49-F238E27FC236}">
                    <a16:creationId xmlns:a16="http://schemas.microsoft.com/office/drawing/2014/main" id="{A63629ED-5E67-4555-A74D-29DC9443D9F7}"/>
                  </a:ext>
                </a:extLst>
              </p:cNvPr>
              <p:cNvGraphicFramePr>
                <a:graphicFrameLocks noGrp="1"/>
              </p:cNvGraphicFramePr>
              <p:nvPr/>
            </p:nvGraphicFramePr>
            <p:xfrm>
              <a:off x="68351"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Humidity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4"/>
                          <a:stretch>
                            <a:fillRect l="-100719" t="-104918" r="-96403" b="-311475"/>
                          </a:stretch>
                        </a:blipFill>
                      </a:tcPr>
                    </a:tc>
                    <a:tc>
                      <a:txBody>
                        <a:bodyPr/>
                        <a:lstStyle/>
                        <a:p>
                          <a:endParaRPr lang="en-US"/>
                        </a:p>
                      </a:txBody>
                      <a:tcPr>
                        <a:blipFill>
                          <a:blip r:embed="rId4"/>
                          <a:stretch>
                            <a:fillRect l="-214615" t="-104918" r="-3077" b="-311475"/>
                          </a:stretch>
                        </a:blipFill>
                      </a:tcPr>
                    </a:tc>
                    <a:extLst>
                      <a:ext uri="{0D108BD9-81ED-4DB2-BD59-A6C34878D82A}">
                        <a16:rowId xmlns:a16="http://schemas.microsoft.com/office/drawing/2014/main" val="295582612"/>
                      </a:ext>
                    </a:extLst>
                  </a:tr>
                  <a:tr h="370840">
                    <a:tc>
                      <a:txBody>
                        <a:bodyPr/>
                        <a:lstStyle/>
                        <a:p>
                          <a:pPr algn="ctr"/>
                          <a:r>
                            <a:rPr lang="en-US" sz="1600"/>
                            <a:t>High</a:t>
                          </a:r>
                        </a:p>
                      </a:txBody>
                      <a:tcPr/>
                    </a:tc>
                    <a:tc>
                      <a:txBody>
                        <a:bodyPr/>
                        <a:lstStyle/>
                        <a:p>
                          <a:pPr algn="ctr"/>
                          <a:r>
                            <a:rPr lang="en-US" sz="1600"/>
                            <a:t>3/9</a:t>
                          </a:r>
                        </a:p>
                      </a:txBody>
                      <a:tcPr/>
                    </a:tc>
                    <a:tc>
                      <a:txBody>
                        <a:bodyPr/>
                        <a:lstStyle/>
                        <a:p>
                          <a:pPr algn="ctr"/>
                          <a:r>
                            <a:rPr lang="en-US" sz="1600"/>
                            <a:t>4/5</a:t>
                          </a:r>
                        </a:p>
                      </a:txBody>
                      <a:tcPr/>
                    </a:tc>
                    <a:extLst>
                      <a:ext uri="{0D108BD9-81ED-4DB2-BD59-A6C34878D82A}">
                        <a16:rowId xmlns:a16="http://schemas.microsoft.com/office/drawing/2014/main" val="184980134"/>
                      </a:ext>
                    </a:extLst>
                  </a:tr>
                  <a:tr h="370840">
                    <a:tc>
                      <a:txBody>
                        <a:bodyPr/>
                        <a:lstStyle/>
                        <a:p>
                          <a:pPr algn="ctr"/>
                          <a:r>
                            <a:rPr lang="en-US" sz="1600"/>
                            <a:t>Normal</a:t>
                          </a:r>
                        </a:p>
                      </a:txBody>
                      <a:tcPr/>
                    </a:tc>
                    <a:tc>
                      <a:txBody>
                        <a:bodyPr/>
                        <a:lstStyle/>
                        <a:p>
                          <a:pPr algn="ctr"/>
                          <a:r>
                            <a:rPr lang="en-US" sz="1600"/>
                            <a:t>6/9</a:t>
                          </a:r>
                        </a:p>
                      </a:txBody>
                      <a:tcPr/>
                    </a:tc>
                    <a:tc>
                      <a:txBody>
                        <a:bodyPr/>
                        <a:lstStyle/>
                        <a:p>
                          <a:pPr algn="ctr"/>
                          <a:r>
                            <a:rPr lang="en-US" sz="1600"/>
                            <a:t>1/5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p:graphicFrame>
        <p:nvGraphicFramePr>
          <p:cNvPr id="9" name="Table 8">
            <a:extLst>
              <a:ext uri="{FF2B5EF4-FFF2-40B4-BE49-F238E27FC236}">
                <a16:creationId xmlns:a16="http://schemas.microsoft.com/office/drawing/2014/main" id="{238817BA-E214-43B6-95AA-58D68D642DE2}"/>
              </a:ext>
            </a:extLst>
          </p:cNvPr>
          <p:cNvGraphicFramePr>
            <a:graphicFrameLocks noGrp="1"/>
          </p:cNvGraphicFramePr>
          <p:nvPr>
            <p:extLst>
              <p:ext uri="{D42A27DB-BD31-4B8C-83A1-F6EECF244321}">
                <p14:modId xmlns:p14="http://schemas.microsoft.com/office/powerpoint/2010/main" val="851518991"/>
              </p:ext>
            </p:extLst>
          </p:nvPr>
        </p:nvGraphicFramePr>
        <p:xfrm>
          <a:off x="1365718" y="5225918"/>
          <a:ext cx="2371856" cy="148336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1061406">
                  <a:extLst>
                    <a:ext uri="{9D8B030D-6E8A-4147-A177-3AD203B41FA5}">
                      <a16:colId xmlns:a16="http://schemas.microsoft.com/office/drawing/2014/main" val="1513171037"/>
                    </a:ext>
                  </a:extLst>
                </a:gridCol>
                <a:gridCol w="684530">
                  <a:extLst>
                    <a:ext uri="{9D8B030D-6E8A-4147-A177-3AD203B41FA5}">
                      <a16:colId xmlns:a16="http://schemas.microsoft.com/office/drawing/2014/main" val="357124928"/>
                    </a:ext>
                  </a:extLst>
                </a:gridCol>
              </a:tblGrid>
              <a:tr h="370840">
                <a:tc>
                  <a:txBody>
                    <a:bodyPr/>
                    <a:lstStyle/>
                    <a:p>
                      <a:pPr algn="ctr"/>
                      <a:r>
                        <a:rPr lang="en-US" sz="1600"/>
                        <a:t>Play</a:t>
                      </a:r>
                      <a:endParaRPr lang="en-US" sz="16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Play</a:t>
                      </a:r>
                      <a:endParaRPr lang="en-US" sz="1600"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r>
                        <a:rPr lang="en-US" sz="1600"/>
                        <a:t>Yes</a:t>
                      </a:r>
                      <a:endParaRPr lang="en-US" sz="1600" dirty="0"/>
                    </a:p>
                  </a:txBody>
                  <a:tcPr/>
                </a:tc>
                <a:tc>
                  <a:txBody>
                    <a:bodyPr/>
                    <a:lstStyle/>
                    <a:p>
                      <a:pPr algn="ctr"/>
                      <a:r>
                        <a:rPr lang="en-US" sz="1600"/>
                        <a:t>9</a:t>
                      </a:r>
                      <a:endParaRPr lang="en-US" sz="1600" dirty="0"/>
                    </a:p>
                  </a:txBody>
                  <a:tcPr/>
                </a:tc>
                <a:tc>
                  <a:txBody>
                    <a:bodyPr/>
                    <a:lstStyle/>
                    <a:p>
                      <a:pPr algn="ctr"/>
                      <a:r>
                        <a:rPr lang="en-US" sz="1600"/>
                        <a:t>9/14</a:t>
                      </a:r>
                      <a:endParaRPr lang="en-US" sz="1600" dirty="0"/>
                    </a:p>
                  </a:txBody>
                  <a:tcPr/>
                </a:tc>
                <a:extLst>
                  <a:ext uri="{0D108BD9-81ED-4DB2-BD59-A6C34878D82A}">
                    <a16:rowId xmlns:a16="http://schemas.microsoft.com/office/drawing/2014/main" val="184980134"/>
                  </a:ext>
                </a:extLst>
              </a:tr>
              <a:tr h="370840">
                <a:tc>
                  <a:txBody>
                    <a:bodyPr/>
                    <a:lstStyle/>
                    <a:p>
                      <a:pPr algn="ctr"/>
                      <a:r>
                        <a:rPr lang="en-US" sz="1600"/>
                        <a:t>No</a:t>
                      </a:r>
                      <a:endParaRPr lang="en-US" sz="1600" dirty="0"/>
                    </a:p>
                  </a:txBody>
                  <a:tcPr/>
                </a:tc>
                <a:tc>
                  <a:txBody>
                    <a:bodyPr/>
                    <a:lstStyle/>
                    <a:p>
                      <a:pPr algn="ctr"/>
                      <a:r>
                        <a:rPr lang="en-US" sz="1600"/>
                        <a:t>5</a:t>
                      </a:r>
                      <a:endParaRPr lang="en-US" sz="1600" dirty="0"/>
                    </a:p>
                  </a:txBody>
                  <a:tcPr/>
                </a:tc>
                <a:tc>
                  <a:txBody>
                    <a:bodyPr/>
                    <a:lstStyle/>
                    <a:p>
                      <a:pPr algn="ctr"/>
                      <a:r>
                        <a:rPr lang="en-US" sz="1600"/>
                        <a:t>5/14</a:t>
                      </a:r>
                      <a:endParaRPr lang="en-US" sz="1600" dirty="0"/>
                    </a:p>
                  </a:txBody>
                  <a:tcPr/>
                </a:tc>
                <a:extLst>
                  <a:ext uri="{0D108BD9-81ED-4DB2-BD59-A6C34878D82A}">
                    <a16:rowId xmlns:a16="http://schemas.microsoft.com/office/drawing/2014/main" val="3639663710"/>
                  </a:ext>
                </a:extLst>
              </a:tr>
              <a:tr h="370840">
                <a:tc>
                  <a:txBody>
                    <a:bodyPr/>
                    <a:lstStyle/>
                    <a:p>
                      <a:pPr algn="ctr"/>
                      <a:r>
                        <a:rPr lang="en-US" sz="1600"/>
                        <a:t>Total</a:t>
                      </a:r>
                      <a:endParaRPr lang="en-US" sz="1600" dirty="0"/>
                    </a:p>
                  </a:txBody>
                  <a:tcPr/>
                </a:tc>
                <a:tc>
                  <a:txBody>
                    <a:bodyPr/>
                    <a:lstStyle/>
                    <a:p>
                      <a:pPr algn="ctr"/>
                      <a:r>
                        <a:rPr lang="en-US" sz="1600"/>
                        <a:t>14</a:t>
                      </a:r>
                      <a:endParaRPr lang="en-US" sz="1600" dirty="0"/>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p:graphicFrame>
        <p:nvGraphicFramePr>
          <p:cNvPr id="10" name="Table 9">
            <a:extLst>
              <a:ext uri="{FF2B5EF4-FFF2-40B4-BE49-F238E27FC236}">
                <a16:creationId xmlns:a16="http://schemas.microsoft.com/office/drawing/2014/main" id="{9B05E24D-F14A-4D0F-A4A0-51AA858D3BEB}"/>
              </a:ext>
            </a:extLst>
          </p:cNvPr>
          <p:cNvGraphicFramePr>
            <a:graphicFrameLocks noGrp="1"/>
          </p:cNvGraphicFramePr>
          <p:nvPr/>
        </p:nvGraphicFramePr>
        <p:xfrm>
          <a:off x="6096000" y="377865"/>
          <a:ext cx="5619245" cy="73660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787008445"/>
                    </a:ext>
                  </a:extLst>
                </a:gridCol>
                <a:gridCol w="1000443">
                  <a:extLst>
                    <a:ext uri="{9D8B030D-6E8A-4147-A177-3AD203B41FA5}">
                      <a16:colId xmlns:a16="http://schemas.microsoft.com/office/drawing/2014/main" val="2137899444"/>
                    </a:ext>
                  </a:extLst>
                </a:gridCol>
                <a:gridCol w="1445705">
                  <a:extLst>
                    <a:ext uri="{9D8B030D-6E8A-4147-A177-3AD203B41FA5}">
                      <a16:colId xmlns:a16="http://schemas.microsoft.com/office/drawing/2014/main" val="2692028274"/>
                    </a:ext>
                  </a:extLst>
                </a:gridCol>
                <a:gridCol w="1108393">
                  <a:extLst>
                    <a:ext uri="{9D8B030D-6E8A-4147-A177-3AD203B41FA5}">
                      <a16:colId xmlns:a16="http://schemas.microsoft.com/office/drawing/2014/main" val="1897793276"/>
                    </a:ext>
                  </a:extLst>
                </a:gridCol>
                <a:gridCol w="851218">
                  <a:extLst>
                    <a:ext uri="{9D8B030D-6E8A-4147-A177-3AD203B41FA5}">
                      <a16:colId xmlns:a16="http://schemas.microsoft.com/office/drawing/2014/main" val="592699735"/>
                    </a:ext>
                  </a:extLst>
                </a:gridCol>
                <a:gridCol w="660718">
                  <a:extLst>
                    <a:ext uri="{9D8B030D-6E8A-4147-A177-3AD203B41FA5}">
                      <a16:colId xmlns:a16="http://schemas.microsoft.com/office/drawing/2014/main" val="3803141867"/>
                    </a:ext>
                  </a:extLst>
                </a:gridCol>
              </a:tblGrid>
              <a:tr h="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1542963688"/>
                  </a:ext>
                </a:extLst>
              </a:tr>
              <a:tr h="370840">
                <a:tc>
                  <a:txBody>
                    <a:bodyPr/>
                    <a:lstStyle/>
                    <a:p>
                      <a:r>
                        <a:rPr lang="en-US" dirty="0"/>
                        <a:t>15</a:t>
                      </a:r>
                    </a:p>
                  </a:txBody>
                  <a:tcPr/>
                </a:tc>
                <a:tc>
                  <a:txBody>
                    <a:bodyPr/>
                    <a:lstStyle/>
                    <a:p>
                      <a:r>
                        <a:rPr lang="en-US" dirty="0"/>
                        <a:t>Sunny</a:t>
                      </a:r>
                    </a:p>
                  </a:txBody>
                  <a:tcPr/>
                </a:tc>
                <a:tc>
                  <a:txBody>
                    <a:bodyPr/>
                    <a:lstStyle/>
                    <a:p>
                      <a:r>
                        <a:rPr lang="en-US" dirty="0"/>
                        <a:t>Cool</a:t>
                      </a:r>
                    </a:p>
                  </a:txBody>
                  <a:tcPr/>
                </a:tc>
                <a:tc>
                  <a:txBody>
                    <a:bodyPr/>
                    <a:lstStyle/>
                    <a:p>
                      <a:r>
                        <a:rPr lang="en-US" dirty="0"/>
                        <a:t>High</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3205517064"/>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933F51A-BBFB-40F2-B007-E724D23B50E2}"/>
                  </a:ext>
                </a:extLst>
              </p:cNvPr>
              <p:cNvSpPr txBox="1"/>
              <p:nvPr/>
            </p:nvSpPr>
            <p:spPr>
              <a:xfrm>
                <a:off x="5257295" y="1236428"/>
                <a:ext cx="645795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solidFill>
                    <a:effectLst/>
                    <a:uLnTx/>
                    <a:uFillTx/>
                    <a:latin typeface="Calibri"/>
                    <a:ea typeface="+mn-ea"/>
                    <a:cs typeface="+mn-cs"/>
                  </a:rPr>
                  <a:t>Probability that we can Play.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𝑆𝑢𝑛𝑛𝑦</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=2/9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𝑇𝑒𝑚𝑝𝑒𝑟𝑎𝑡𝑢𝑟𝑒</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𝐶𝑜𝑜𝑙</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𝐻𝑢𝑚𝑖𝑑𝑖𝑡𝑦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𝐻𝑖𝑔h</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𝑇𝑟𝑢𝑒</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=9/14</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p:txBody>
          </p:sp>
        </mc:Choice>
        <mc:Fallback xmlns="">
          <p:sp>
            <p:nvSpPr>
              <p:cNvPr id="11" name="TextBox 10">
                <a:extLst>
                  <a:ext uri="{FF2B5EF4-FFF2-40B4-BE49-F238E27FC236}">
                    <a16:creationId xmlns:a16="http://schemas.microsoft.com/office/drawing/2014/main" id="{2933F51A-BBFB-40F2-B007-E724D23B50E2}"/>
                  </a:ext>
                </a:extLst>
              </p:cNvPr>
              <p:cNvSpPr txBox="1">
                <a:spLocks noRot="1" noChangeAspect="1" noMove="1" noResize="1" noEditPoints="1" noAdjustHandles="1" noChangeArrowheads="1" noChangeShapeType="1" noTextEdit="1"/>
              </p:cNvSpPr>
              <p:nvPr/>
            </p:nvSpPr>
            <p:spPr>
              <a:xfrm>
                <a:off x="5257295" y="1236428"/>
                <a:ext cx="6457950" cy="1754326"/>
              </a:xfrm>
              <a:prstGeom prst="rect">
                <a:avLst/>
              </a:prstGeom>
              <a:blipFill>
                <a:blip r:embed="rId5"/>
                <a:stretch>
                  <a:fillRect l="-755" t="-2083"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F086E7-5253-435D-8054-0BECF711AAF6}"/>
                  </a:ext>
                </a:extLst>
              </p:cNvPr>
              <p:cNvSpPr txBox="1"/>
              <p:nvPr/>
            </p:nvSpPr>
            <p:spPr>
              <a:xfrm>
                <a:off x="5257295" y="3250146"/>
                <a:ext cx="645795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Probability that we </a:t>
                </a:r>
                <a:r>
                  <a:rPr kumimoji="0" lang="en-US" sz="1800" b="0" i="0" u="none" strike="noStrike" kern="1200" cap="none" spc="0" normalizeH="0" baseline="0" noProof="0" dirty="0" err="1">
                    <a:ln>
                      <a:noFill/>
                    </a:ln>
                    <a:solidFill>
                      <a:srgbClr val="FF0000"/>
                    </a:solidFill>
                    <a:effectLst/>
                    <a:uLnTx/>
                    <a:uFillTx/>
                    <a:latin typeface="Calibri"/>
                    <a:ea typeface="+mn-ea"/>
                    <a:cs typeface="+mn-cs"/>
                  </a:rPr>
                  <a:t>canNOT</a:t>
                </a:r>
                <a:r>
                  <a:rPr kumimoji="0" lang="en-US" sz="1800" b="0" i="0" u="none" strike="noStrike" kern="1200" cap="none" spc="0" normalizeH="0" baseline="0" noProof="0" dirty="0">
                    <a:ln>
                      <a:noFill/>
                    </a:ln>
                    <a:solidFill>
                      <a:srgbClr val="FF0000"/>
                    </a:solidFill>
                    <a:effectLst/>
                    <a:uLnTx/>
                    <a:uFillTx/>
                    <a:latin typeface="Calibri"/>
                    <a:ea typeface="+mn-ea"/>
                    <a:cs typeface="+mn-cs"/>
                  </a:rPr>
                  <a:t> Play.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𝑆𝑢𝑛𝑛𝑦</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𝑇𝑒𝑚𝑝𝑒𝑟𝑎𝑡𝑢𝑟𝑒</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𝐶𝑜𝑜𝑙</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=1/5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𝐻𝑢𝑚𝑖𝑑𝑖𝑡𝑦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𝐻𝑖𝑔h</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=4/5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𝑇𝑟𝑢𝑒</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=5/14</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mc:Choice>
        <mc:Fallback xmlns="">
          <p:sp>
            <p:nvSpPr>
              <p:cNvPr id="12" name="TextBox 11">
                <a:extLst>
                  <a:ext uri="{FF2B5EF4-FFF2-40B4-BE49-F238E27FC236}">
                    <a16:creationId xmlns:a16="http://schemas.microsoft.com/office/drawing/2014/main" id="{4FF086E7-5253-435D-8054-0BECF711AAF6}"/>
                  </a:ext>
                </a:extLst>
              </p:cNvPr>
              <p:cNvSpPr txBox="1">
                <a:spLocks noRot="1" noChangeAspect="1" noMove="1" noResize="1" noEditPoints="1" noAdjustHandles="1" noChangeArrowheads="1" noChangeShapeType="1" noTextEdit="1"/>
              </p:cNvSpPr>
              <p:nvPr/>
            </p:nvSpPr>
            <p:spPr>
              <a:xfrm>
                <a:off x="5257295" y="3250146"/>
                <a:ext cx="6457950" cy="1754326"/>
              </a:xfrm>
              <a:prstGeom prst="rect">
                <a:avLst/>
              </a:prstGeom>
              <a:blipFill>
                <a:blip r:embed="rId6"/>
                <a:stretch>
                  <a:fillRect l="-755" t="-1736"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0DE20CF-AC9A-4174-88B3-038AAA84F286}"/>
                  </a:ext>
                </a:extLst>
              </p:cNvPr>
              <p:cNvGraphicFramePr>
                <a:graphicFrameLocks noGrp="1"/>
              </p:cNvGraphicFramePr>
              <p:nvPr/>
            </p:nvGraphicFramePr>
            <p:xfrm>
              <a:off x="2656992"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dirty="0"/>
                            <a:t>Windy</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dirty="0"/>
                        </a:p>
                      </a:txBody>
                      <a:tcPr/>
                    </a:tc>
                    <a:extLst>
                      <a:ext uri="{0D108BD9-81ED-4DB2-BD59-A6C34878D82A}">
                        <a16:rowId xmlns:a16="http://schemas.microsoft.com/office/drawing/2014/main" val="295582612"/>
                      </a:ext>
                    </a:extLst>
                  </a:tr>
                  <a:tr h="370840">
                    <a:tc>
                      <a:txBody>
                        <a:bodyPr/>
                        <a:lstStyle/>
                        <a:p>
                          <a:pPr algn="ctr"/>
                          <a:r>
                            <a:rPr lang="en-US" sz="1600" dirty="0"/>
                            <a:t>True</a:t>
                          </a:r>
                        </a:p>
                      </a:txBody>
                      <a:tcPr/>
                    </a:tc>
                    <a:tc>
                      <a:txBody>
                        <a:bodyPr/>
                        <a:lstStyle/>
                        <a:p>
                          <a:pPr algn="ctr"/>
                          <a:r>
                            <a:rPr lang="en-US" sz="1600" dirty="0"/>
                            <a:t>3/9</a:t>
                          </a:r>
                        </a:p>
                      </a:txBody>
                      <a:tcPr/>
                    </a:tc>
                    <a:tc>
                      <a:txBody>
                        <a:bodyPr/>
                        <a:lstStyle/>
                        <a:p>
                          <a:pPr algn="ctr"/>
                          <a:r>
                            <a:rPr lang="en-US" sz="1600" dirty="0"/>
                            <a:t>3/5</a:t>
                          </a:r>
                        </a:p>
                      </a:txBody>
                      <a:tcPr/>
                    </a:tc>
                    <a:extLst>
                      <a:ext uri="{0D108BD9-81ED-4DB2-BD59-A6C34878D82A}">
                        <a16:rowId xmlns:a16="http://schemas.microsoft.com/office/drawing/2014/main" val="184980134"/>
                      </a:ext>
                    </a:extLst>
                  </a:tr>
                  <a:tr h="370840">
                    <a:tc>
                      <a:txBody>
                        <a:bodyPr/>
                        <a:lstStyle/>
                        <a:p>
                          <a:pPr algn="ctr"/>
                          <a:r>
                            <a:rPr lang="en-US" sz="1600" dirty="0"/>
                            <a:t>False</a:t>
                          </a:r>
                        </a:p>
                      </a:txBody>
                      <a:tcPr/>
                    </a:tc>
                    <a:tc>
                      <a:txBody>
                        <a:bodyPr/>
                        <a:lstStyle/>
                        <a:p>
                          <a:pPr algn="ctr"/>
                          <a:r>
                            <a:rPr lang="en-US" sz="1600" dirty="0"/>
                            <a:t>6/9</a:t>
                          </a:r>
                        </a:p>
                      </a:txBody>
                      <a:tcPr/>
                    </a:tc>
                    <a:tc>
                      <a:txBody>
                        <a:bodyPr/>
                        <a:lstStyle/>
                        <a:p>
                          <a:pPr algn="ctr"/>
                          <a:r>
                            <a:rPr lang="en-US" sz="1600"/>
                            <a:t>2/5</a:t>
                          </a:r>
                          <a:endParaRPr lang="en-US" sz="1600" dirty="0"/>
                        </a:p>
                      </a:txBody>
                      <a:tcPr/>
                    </a:tc>
                    <a:extLst>
                      <a:ext uri="{0D108BD9-81ED-4DB2-BD59-A6C34878D82A}">
                        <a16:rowId xmlns:a16="http://schemas.microsoft.com/office/drawing/2014/main" val="3639663710"/>
                      </a:ext>
                    </a:extLst>
                  </a:tr>
                  <a:tr h="370840">
                    <a:tc>
                      <a:txBody>
                        <a:bodyPr/>
                        <a:lstStyle/>
                        <a:p>
                          <a:pPr algn="ctr"/>
                          <a:r>
                            <a:rPr lang="en-US" sz="1600" dirty="0"/>
                            <a:t>Total</a:t>
                          </a:r>
                        </a:p>
                      </a:txBody>
                      <a:tcPr/>
                    </a:tc>
                    <a:tc>
                      <a:txBody>
                        <a:bodyPr/>
                        <a:lstStyle/>
                        <a:p>
                          <a:pPr algn="ctr"/>
                          <a:r>
                            <a:rPr lang="en-US" sz="1600" dirty="0"/>
                            <a:t>100%</a:t>
                          </a:r>
                        </a:p>
                      </a:txBody>
                      <a:tcPr/>
                    </a:tc>
                    <a:tc>
                      <a:txBody>
                        <a:bodyPr/>
                        <a:lstStyle/>
                        <a:p>
                          <a:pPr algn="ctr"/>
                          <a:r>
                            <a:rPr lang="en-US" sz="1600" dirty="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13" name="Table 12">
                <a:extLst>
                  <a:ext uri="{FF2B5EF4-FFF2-40B4-BE49-F238E27FC236}">
                    <a16:creationId xmlns:a16="http://schemas.microsoft.com/office/drawing/2014/main" id="{00DE20CF-AC9A-4174-88B3-038AAA84F286}"/>
                  </a:ext>
                </a:extLst>
              </p:cNvPr>
              <p:cNvGraphicFramePr>
                <a:graphicFrameLocks noGrp="1"/>
              </p:cNvGraphicFramePr>
              <p:nvPr/>
            </p:nvGraphicFramePr>
            <p:xfrm>
              <a:off x="2656992" y="330583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Windy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7"/>
                          <a:stretch>
                            <a:fillRect l="-100000" t="-104918" r="-95714" b="-311475"/>
                          </a:stretch>
                        </a:blipFill>
                      </a:tcPr>
                    </a:tc>
                    <a:tc>
                      <a:txBody>
                        <a:bodyPr/>
                        <a:lstStyle/>
                        <a:p>
                          <a:endParaRPr lang="en-US"/>
                        </a:p>
                      </a:txBody>
                      <a:tcPr>
                        <a:blipFill>
                          <a:blip r:embed="rId7"/>
                          <a:stretch>
                            <a:fillRect l="-215385" t="-104918" r="-3077" b="-311475"/>
                          </a:stretch>
                        </a:blipFill>
                      </a:tcPr>
                    </a:tc>
                    <a:extLst>
                      <a:ext uri="{0D108BD9-81ED-4DB2-BD59-A6C34878D82A}">
                        <a16:rowId xmlns:a16="http://schemas.microsoft.com/office/drawing/2014/main" val="295582612"/>
                      </a:ext>
                    </a:extLst>
                  </a:tr>
                  <a:tr h="370840">
                    <a:tc>
                      <a:txBody>
                        <a:bodyPr/>
                        <a:lstStyle/>
                        <a:p>
                          <a:pPr algn="ctr"/>
                          <a:r>
                            <a:rPr lang="en-US" sz="1600"/>
                            <a:t>True</a:t>
                          </a:r>
                        </a:p>
                      </a:txBody>
                      <a:tcPr/>
                    </a:tc>
                    <a:tc>
                      <a:txBody>
                        <a:bodyPr/>
                        <a:lstStyle/>
                        <a:p>
                          <a:pPr algn="ctr"/>
                          <a:r>
                            <a:rPr lang="en-US" sz="1600"/>
                            <a:t>3/9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False</a:t>
                          </a:r>
                        </a:p>
                      </a:txBody>
                      <a:tcPr/>
                    </a:tc>
                    <a:tc>
                      <a:txBody>
                        <a:bodyPr/>
                        <a:lstStyle/>
                        <a:p>
                          <a:pPr algn="ctr"/>
                          <a:r>
                            <a:rPr lang="en-US" sz="1600"/>
                            <a:t>6/9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p:spTree>
    <p:extLst>
      <p:ext uri="{BB962C8B-B14F-4D97-AF65-F5344CB8AC3E}">
        <p14:creationId xmlns:p14="http://schemas.microsoft.com/office/powerpoint/2010/main" val="409382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B508-3393-4CFB-8CDC-31C9E74EEBB4}"/>
              </a:ext>
            </a:extLst>
          </p:cNvPr>
          <p:cNvSpPr>
            <a:spLocks noGrp="1"/>
          </p:cNvSpPr>
          <p:nvPr>
            <p:ph type="title"/>
          </p:nvPr>
        </p:nvSpPr>
        <p:spPr>
          <a:xfrm>
            <a:off x="718200" y="-68800"/>
            <a:ext cx="10515600" cy="1325563"/>
          </a:xfrm>
        </p:spPr>
        <p:txBody>
          <a:bodyPr/>
          <a:lstStyle/>
          <a:p>
            <a:r>
              <a:rPr lang="en-US" dirty="0"/>
              <a:t>Naïve Bayes Classifier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080202-7933-405B-82E0-7B02A80B067C}"/>
                  </a:ext>
                </a:extLst>
              </p:cNvPr>
              <p:cNvSpPr txBox="1"/>
              <p:nvPr/>
            </p:nvSpPr>
            <p:spPr>
              <a:xfrm>
                <a:off x="376254" y="2714587"/>
                <a:ext cx="8663141" cy="369332"/>
              </a:xfrm>
              <a:prstGeom prst="rect">
                <a:avLst/>
              </a:prstGeom>
              <a:noFill/>
            </p:spPr>
            <p:txBody>
              <a:bodyPr wrap="none" rtlCol="0">
                <a:spAutoFit/>
              </a:bodyPr>
              <a:lstStyle/>
              <a:p>
                <a:pPr lvl="0">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𝑋</m:t>
                          </m:r>
                        </m:e>
                        <m:e>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𝑌𝑒𝑠</m:t>
                          </m:r>
                        </m:e>
                      </m:d>
                      <m:r>
                        <a:rPr lang="en-US" i="1">
                          <a:solidFill>
                            <a:srgbClr val="0070C0"/>
                          </a:solidFill>
                          <a:latin typeface="Cambria Math" panose="02040503050406030204" pitchFamily="18" charset="0"/>
                        </a:rPr>
                        <m:t>𝑃</m:t>
                      </m:r>
                      <m:r>
                        <a:rPr lang="en-US" i="1">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𝑃𝑙𝑎𝑦</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𝑌𝑒𝑠</m:t>
                      </m:r>
                      <m:r>
                        <a:rPr lang="en-US" i="1">
                          <a:solidFill>
                            <a:srgbClr val="0070C0"/>
                          </a:solidFill>
                          <a:latin typeface="Cambria Math" panose="02040503050406030204" pitchFamily="18" charset="0"/>
                        </a:rPr>
                        <m:t>)</m:t>
                      </m:r>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2/9</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9/14</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𝟎</m:t>
                      </m:r>
                      <m:r>
                        <a:rPr kumimoji="0" lang="en-US" sz="1800" b="1"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𝟎𝟎𝟓𝟑</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 </m:t>
                      </m:r>
                    </m:oMath>
                  </m:oMathPara>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p:txBody>
          </p:sp>
        </mc:Choice>
        <mc:Fallback xmlns="">
          <p:sp>
            <p:nvSpPr>
              <p:cNvPr id="4" name="TextBox 3">
                <a:extLst>
                  <a:ext uri="{FF2B5EF4-FFF2-40B4-BE49-F238E27FC236}">
                    <a16:creationId xmlns:a16="http://schemas.microsoft.com/office/drawing/2014/main" id="{84080202-7933-405B-82E0-7B02A80B067C}"/>
                  </a:ext>
                </a:extLst>
              </p:cNvPr>
              <p:cNvSpPr txBox="1">
                <a:spLocks noRot="1" noChangeAspect="1" noMove="1" noResize="1" noEditPoints="1" noAdjustHandles="1" noChangeArrowheads="1" noChangeShapeType="1" noTextEdit="1"/>
              </p:cNvSpPr>
              <p:nvPr/>
            </p:nvSpPr>
            <p:spPr>
              <a:xfrm>
                <a:off x="376254" y="2714587"/>
                <a:ext cx="8663141"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849E68-907F-4C12-9937-870590AECA15}"/>
                  </a:ext>
                </a:extLst>
              </p:cNvPr>
              <p:cNvSpPr txBox="1"/>
              <p:nvPr/>
            </p:nvSpPr>
            <p:spPr>
              <a:xfrm>
                <a:off x="3604042" y="2348921"/>
                <a:ext cx="22614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𝐶𝑙𝑎𝑠𝑠</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𝐶𝑙𝑎𝑠𝑠</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5" name="TextBox 4">
                <a:extLst>
                  <a:ext uri="{FF2B5EF4-FFF2-40B4-BE49-F238E27FC236}">
                    <a16:creationId xmlns:a16="http://schemas.microsoft.com/office/drawing/2014/main" id="{44849E68-907F-4C12-9937-870590AECA15}"/>
                  </a:ext>
                </a:extLst>
              </p:cNvPr>
              <p:cNvSpPr txBox="1">
                <a:spLocks noRot="1" noChangeAspect="1" noMove="1" noResize="1" noEditPoints="1" noAdjustHandles="1" noChangeArrowheads="1" noChangeShapeType="1" noTextEdit="1"/>
              </p:cNvSpPr>
              <p:nvPr/>
            </p:nvSpPr>
            <p:spPr>
              <a:xfrm>
                <a:off x="3604042" y="2348921"/>
                <a:ext cx="226145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0D693B3-157C-4DCF-B02E-BCA670A4CAE0}"/>
                  </a:ext>
                </a:extLst>
              </p:cNvPr>
              <p:cNvSpPr/>
              <p:nvPr/>
            </p:nvSpPr>
            <p:spPr>
              <a:xfrm>
                <a:off x="376254" y="3083919"/>
                <a:ext cx="8663140" cy="369332"/>
              </a:xfrm>
              <a:prstGeom prst="rect">
                <a:avLst/>
              </a:prstGeom>
            </p:spPr>
            <p:txBody>
              <a:bodyPr wrap="square">
                <a:spAutoFit/>
              </a:bodyPr>
              <a:lstStyle/>
              <a:p>
                <a:pPr lvl="0">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𝑋</m:t>
                          </m:r>
                        </m:e>
                        <m:e>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lang="en-US" i="1">
                          <a:solidFill>
                            <a:srgbClr val="FF0000"/>
                          </a:solidFill>
                          <a:latin typeface="Cambria Math" panose="02040503050406030204" pitchFamily="18" charset="0"/>
                        </a:rPr>
                        <m:t>𝑃</m:t>
                      </m:r>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𝑃𝑙𝑎𝑦</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𝑁𝑜</m:t>
                      </m:r>
                      <m:r>
                        <a:rPr lang="en-US" i="1">
                          <a:solidFill>
                            <a:srgbClr val="FF0000"/>
                          </a:solidFill>
                          <a:latin typeface="Cambria Math" panose="02040503050406030204" pitchFamily="18" charset="0"/>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e>
                      </m:d>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1/5</m:t>
                          </m:r>
                        </m:e>
                      </m:d>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4/5</m:t>
                          </m:r>
                        </m:e>
                      </m:d>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e>
                      </m:d>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5</m:t>
                          </m:r>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/14</m:t>
                          </m:r>
                        </m:e>
                      </m:d>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𝟎</m:t>
                      </m:r>
                      <m:r>
                        <a:rPr kumimoji="0" lang="en-US" sz="1800" b="1"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𝟎𝟐𝟎𝟔</m:t>
                      </m:r>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 </m:t>
                      </m:r>
                    </m:oMath>
                  </m:oMathPara>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mc:Choice>
        <mc:Fallback xmlns="">
          <p:sp>
            <p:nvSpPr>
              <p:cNvPr id="6" name="Rectangle 5">
                <a:extLst>
                  <a:ext uri="{FF2B5EF4-FFF2-40B4-BE49-F238E27FC236}">
                    <a16:creationId xmlns:a16="http://schemas.microsoft.com/office/drawing/2014/main" id="{C0D693B3-157C-4DCF-B02E-BCA670A4CAE0}"/>
                  </a:ext>
                </a:extLst>
              </p:cNvPr>
              <p:cNvSpPr>
                <a:spLocks noRot="1" noChangeAspect="1" noMove="1" noResize="1" noEditPoints="1" noAdjustHandles="1" noChangeArrowheads="1" noChangeShapeType="1" noTextEdit="1"/>
              </p:cNvSpPr>
              <p:nvPr/>
            </p:nvSpPr>
            <p:spPr>
              <a:xfrm>
                <a:off x="376254" y="3083919"/>
                <a:ext cx="8663140"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AC087B-FFBD-441A-9FC6-7C209880BB90}"/>
                  </a:ext>
                </a:extLst>
              </p:cNvPr>
              <p:cNvSpPr txBox="1"/>
              <p:nvPr/>
            </p:nvSpPr>
            <p:spPr>
              <a:xfrm>
                <a:off x="476755" y="830183"/>
                <a:ext cx="491439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solidFill>
                    <a:effectLst/>
                    <a:uLnTx/>
                    <a:uFillTx/>
                    <a:latin typeface="Calibri"/>
                    <a:ea typeface="+mn-ea"/>
                    <a:cs typeface="+mn-cs"/>
                  </a:rPr>
                  <a:t>Probability that we can Play.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𝑆𝑢𝑛𝑛𝑦</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=2/9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𝑇𝑒𝑚𝑝𝑒𝑟𝑎𝑡𝑢𝑟𝑒</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𝐶𝑜𝑜𝑙</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𝐻𝑢𝑚𝑖𝑑𝑖𝑡𝑦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𝐻𝑖𝑔h</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𝑇𝑟𝑢𝑒</m:t>
                        </m:r>
                      </m:e>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=3/9</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=9/14</m:t>
                    </m:r>
                  </m:oMath>
                </a14:m>
                <a:endParaRPr kumimoji="0" lang="en-US" sz="1800" b="0" i="0" u="none" strike="noStrike" kern="1200" cap="none" spc="0" normalizeH="0" baseline="0" noProof="0" dirty="0">
                  <a:ln>
                    <a:noFill/>
                  </a:ln>
                  <a:solidFill>
                    <a:srgbClr val="4472C4"/>
                  </a:solidFill>
                  <a:effectLst/>
                  <a:uLnTx/>
                  <a:uFillTx/>
                  <a:latin typeface="Calibri"/>
                  <a:ea typeface="+mn-ea"/>
                  <a:cs typeface="+mn-cs"/>
                </a:endParaRPr>
              </a:p>
            </p:txBody>
          </p:sp>
        </mc:Choice>
        <mc:Fallback xmlns="">
          <p:sp>
            <p:nvSpPr>
              <p:cNvPr id="7" name="TextBox 6">
                <a:extLst>
                  <a:ext uri="{FF2B5EF4-FFF2-40B4-BE49-F238E27FC236}">
                    <a16:creationId xmlns:a16="http://schemas.microsoft.com/office/drawing/2014/main" id="{11AC087B-FFBD-441A-9FC6-7C209880BB90}"/>
                  </a:ext>
                </a:extLst>
              </p:cNvPr>
              <p:cNvSpPr txBox="1">
                <a:spLocks noRot="1" noChangeAspect="1" noMove="1" noResize="1" noEditPoints="1" noAdjustHandles="1" noChangeArrowheads="1" noChangeShapeType="1" noTextEdit="1"/>
              </p:cNvSpPr>
              <p:nvPr/>
            </p:nvSpPr>
            <p:spPr>
              <a:xfrm>
                <a:off x="476755" y="830183"/>
                <a:ext cx="4914395" cy="1754326"/>
              </a:xfrm>
              <a:prstGeom prst="rect">
                <a:avLst/>
              </a:prstGeom>
              <a:blipFill>
                <a:blip r:embed="rId5"/>
                <a:stretch>
                  <a:fillRect l="-993" t="-1736"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EAF893-808C-4283-BBBE-5BB7C2CEC36A}"/>
                  </a:ext>
                </a:extLst>
              </p:cNvPr>
              <p:cNvSpPr txBox="1"/>
              <p:nvPr/>
            </p:nvSpPr>
            <p:spPr>
              <a:xfrm>
                <a:off x="6096000" y="830183"/>
                <a:ext cx="51378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Probability that we </a:t>
                </a:r>
                <a:r>
                  <a:rPr kumimoji="0" lang="en-US" sz="1800" b="0" i="0" u="none" strike="noStrike" kern="1200" cap="none" spc="0" normalizeH="0" baseline="0" noProof="0" dirty="0" err="1">
                    <a:ln>
                      <a:noFill/>
                    </a:ln>
                    <a:solidFill>
                      <a:srgbClr val="FF0000"/>
                    </a:solidFill>
                    <a:effectLst/>
                    <a:uLnTx/>
                    <a:uFillTx/>
                    <a:latin typeface="Calibri"/>
                    <a:ea typeface="+mn-ea"/>
                    <a:cs typeface="+mn-cs"/>
                  </a:rPr>
                  <a:t>canNOT</a:t>
                </a:r>
                <a:r>
                  <a:rPr kumimoji="0" lang="en-US" sz="1800" b="0" i="0" u="none" strike="noStrike" kern="1200" cap="none" spc="0" normalizeH="0" baseline="0" noProof="0" dirty="0">
                    <a:ln>
                      <a:noFill/>
                    </a:ln>
                    <a:solidFill>
                      <a:srgbClr val="FF0000"/>
                    </a:solidFill>
                    <a:effectLst/>
                    <a:uLnTx/>
                    <a:uFillTx/>
                    <a:latin typeface="Calibri"/>
                    <a:ea typeface="+mn-ea"/>
                    <a:cs typeface="+mn-cs"/>
                  </a:rPr>
                  <a:t> Play.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𝑆𝑢𝑛𝑛𝑦</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𝑇𝑒𝑚𝑝𝑒𝑟𝑎𝑡𝑢𝑟𝑒</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𝐶𝑜𝑜𝑙</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=1/5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𝐻𝑢𝑚𝑖𝑑𝑖𝑡𝑦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𝐻𝑖𝑔h</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=4/5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𝑇𝑟𝑢𝑒</m:t>
                        </m:r>
                      </m:e>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3/5</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=5/14</m:t>
                    </m:r>
                  </m:oMath>
                </a14:m>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mc:Choice>
        <mc:Fallback xmlns="">
          <p:sp>
            <p:nvSpPr>
              <p:cNvPr id="8" name="TextBox 7">
                <a:extLst>
                  <a:ext uri="{FF2B5EF4-FFF2-40B4-BE49-F238E27FC236}">
                    <a16:creationId xmlns:a16="http://schemas.microsoft.com/office/drawing/2014/main" id="{25EAF893-808C-4283-BBBE-5BB7C2CEC36A}"/>
                  </a:ext>
                </a:extLst>
              </p:cNvPr>
              <p:cNvSpPr txBox="1">
                <a:spLocks noRot="1" noChangeAspect="1" noMove="1" noResize="1" noEditPoints="1" noAdjustHandles="1" noChangeArrowheads="1" noChangeShapeType="1" noTextEdit="1"/>
              </p:cNvSpPr>
              <p:nvPr/>
            </p:nvSpPr>
            <p:spPr>
              <a:xfrm>
                <a:off x="6096000" y="830183"/>
                <a:ext cx="5137800" cy="1754326"/>
              </a:xfrm>
              <a:prstGeom prst="rect">
                <a:avLst/>
              </a:prstGeom>
              <a:blipFill>
                <a:blip r:embed="rId6"/>
                <a:stretch>
                  <a:fillRect l="-949" t="-1736"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34E4016-50D8-4CAE-8E5E-F58B850AAD28}"/>
                  </a:ext>
                </a:extLst>
              </p:cNvPr>
              <p:cNvSpPr txBox="1"/>
              <p:nvPr/>
            </p:nvSpPr>
            <p:spPr>
              <a:xfrm>
                <a:off x="376254" y="3556515"/>
                <a:ext cx="819737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We must divide each of the above numbers by </a:t>
                </a: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 </a:t>
                </a:r>
                <a:r>
                  <a:rPr lang="en-US" dirty="0">
                    <a:solidFill>
                      <a:prstClr val="black"/>
                    </a:solidFill>
                    <a:latin typeface="Cambria Math" panose="02040503050406030204" pitchFamily="18" charset="0"/>
                  </a:rPr>
                  <a:t>if we wish to</a:t>
                </a:r>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a:t> normalize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𝑌𝑒𝑠</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𝑁𝑜</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𝑃𝑙𝑎𝑦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𝑁𝑜</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=0.0053+0.0206</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𝑷</m:t>
                      </m:r>
                      <m:d>
                        <m:dPr>
                          <m:ctrlP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ctrlPr>
                        </m:dPr>
                        <m:e>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𝑿</m:t>
                          </m:r>
                        </m:e>
                      </m:d>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𝟎</m:t>
                      </m:r>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m:t>
                      </m:r>
                      <m:r>
                        <a:rPr kumimoji="0" lang="en-US" sz="1800" b="1"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𝟎𝟐𝟓𝟖𝟔𝟒𝟑𝟒</m:t>
                      </m:r>
                    </m:oMath>
                  </m:oMathPara>
                </a14:m>
                <a:endParaRPr kumimoji="0" lang="en-US" sz="1800" b="1" i="0" u="none" strike="noStrike" kern="1200" cap="none" spc="0" normalizeH="0" baseline="0" noProof="0" dirty="0">
                  <a:ln>
                    <a:noFill/>
                  </a:ln>
                  <a:solidFill>
                    <a:srgbClr val="385723"/>
                  </a:solidFill>
                  <a:effectLst/>
                  <a:uLnTx/>
                  <a:uFillTx/>
                  <a:latin typeface="Calibri"/>
                  <a:ea typeface="+mn-ea"/>
                  <a:cs typeface="+mn-cs"/>
                </a:endParaRPr>
              </a:p>
            </p:txBody>
          </p:sp>
        </mc:Choice>
        <mc:Fallback xmlns="">
          <p:sp>
            <p:nvSpPr>
              <p:cNvPr id="9" name="TextBox 8">
                <a:extLst>
                  <a:ext uri="{FF2B5EF4-FFF2-40B4-BE49-F238E27FC236}">
                    <a16:creationId xmlns:a16="http://schemas.microsoft.com/office/drawing/2014/main" id="{A34E4016-50D8-4CAE-8E5E-F58B850AAD28}"/>
                  </a:ext>
                </a:extLst>
              </p:cNvPr>
              <p:cNvSpPr txBox="1">
                <a:spLocks noRot="1" noChangeAspect="1" noMove="1" noResize="1" noEditPoints="1" noAdjustHandles="1" noChangeArrowheads="1" noChangeShapeType="1" noTextEdit="1"/>
              </p:cNvSpPr>
              <p:nvPr/>
            </p:nvSpPr>
            <p:spPr>
              <a:xfrm>
                <a:off x="376254" y="3556515"/>
                <a:ext cx="8197372" cy="1477328"/>
              </a:xfrm>
              <a:prstGeom prst="rect">
                <a:avLst/>
              </a:prstGeom>
              <a:blipFill>
                <a:blip r:embed="rId7"/>
                <a:stretch>
                  <a:fillRect l="-619" t="-1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B77E16-4FA2-4E62-8653-ED535A785E7B}"/>
                  </a:ext>
                </a:extLst>
              </p:cNvPr>
              <p:cNvSpPr txBox="1"/>
              <p:nvPr/>
            </p:nvSpPr>
            <p:spPr>
              <a:xfrm>
                <a:off x="376254" y="5137107"/>
                <a:ext cx="9172574" cy="19698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Divide the results by the normalizing constant we just calculated.</a:t>
                </a:r>
              </a:p>
              <a:p>
                <a:pPr>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𝑃𝑙𝑎𝑦</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𝑌𝑒𝑠</m:t>
                          </m:r>
                        </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𝑋</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0.0053</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0.02</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5</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86</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m:rPr>
                          <m:nor/>
                        </m:rPr>
                        <a:rPr lang="en-US" b="1" dirty="0">
                          <a:latin typeface="Cambria Math" panose="02040503050406030204" pitchFamily="18" charset="0"/>
                          <a:ea typeface="Cambria Math" panose="02040503050406030204" pitchFamily="18" charset="0"/>
                        </a:rPr>
                        <m:t>0.204582651</m:t>
                      </m:r>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800" b="1" i="1" u="none"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𝟐𝟎</m:t>
                      </m:r>
                      <m:r>
                        <a:rPr kumimoji="0" lang="en-US" sz="1800" b="1" i="1" u="none" strike="noStrike" kern="1200" cap="none" spc="0" normalizeH="0" baseline="0" noProof="0">
                          <a:ln>
                            <a:noFill/>
                          </a:ln>
                          <a:solidFill>
                            <a:srgbClr val="0070C0"/>
                          </a:solidFill>
                          <a:effectLst/>
                          <a:uLnTx/>
                          <a:uFillTx/>
                          <a:latin typeface="Cambria Math" panose="02040503050406030204" pitchFamily="18" charset="0"/>
                          <a:ea typeface="Cambria Math" panose="02040503050406030204" pitchFamily="18" charset="0"/>
                        </a:rPr>
                        <m:t>.</m:t>
                      </m:r>
                      <m:r>
                        <a:rPr kumimoji="0" lang="en-US" sz="1800" b="1" i="1" u="none" strike="noStrike" kern="1200" cap="none" spc="0" normalizeH="0" baseline="0" noProof="0" smtClean="0">
                          <a:ln>
                            <a:noFill/>
                          </a:ln>
                          <a:solidFill>
                            <a:srgbClr val="0070C0"/>
                          </a:solidFill>
                          <a:effectLst/>
                          <a:uLnTx/>
                          <a:uFillTx/>
                          <a:latin typeface="Cambria Math" panose="02040503050406030204" pitchFamily="18" charset="0"/>
                          <a:ea typeface="Cambria Math" panose="02040503050406030204" pitchFamily="18" charset="0"/>
                        </a:rPr>
                        <m:t>𝟒𝟔</m:t>
                      </m:r>
                      <m:r>
                        <a:rPr kumimoji="0" lang="en-US" sz="1800" b="1" i="1" u="none" strike="noStrike" kern="1200" cap="none" spc="0" normalizeH="0" baseline="0" noProof="0">
                          <a:ln>
                            <a:noFill/>
                          </a:ln>
                          <a:solidFill>
                            <a:srgbClr val="0070C0"/>
                          </a:solidFill>
                          <a:effectLst/>
                          <a:uLnTx/>
                          <a:uFillTx/>
                          <a:latin typeface="Cambria Math" panose="02040503050406030204" pitchFamily="18" charset="0"/>
                          <a:ea typeface="Cambria Math" panose="02040503050406030204" pitchFamily="18" charset="0"/>
                        </a:rPr>
                        <m:t>%</m:t>
                      </m:r>
                    </m:oMath>
                  </m:oMathPara>
                </a14:m>
                <a:endParaRPr kumimoji="0" lang="en-US" sz="1800" b="1" i="0" u="none" strike="noStrike" kern="1200" cap="none" spc="0" normalizeH="0" baseline="0" noProof="0" dirty="0">
                  <a:ln>
                    <a:noFill/>
                  </a:ln>
                  <a:solidFill>
                    <a:srgbClr val="0070C0"/>
                  </a:solidFill>
                  <a:effectLst/>
                  <a:uLnTx/>
                  <a:uFillTx/>
                  <a:latin typeface="Cambria Math" panose="02040503050406030204" pitchFamily="18" charset="0"/>
                  <a:ea typeface="Cambria Math" panose="02040503050406030204" pitchFamily="18" charset="0"/>
                </a:endParaRPr>
              </a:p>
              <a:p>
                <a:pPr>
                  <a:defRPr/>
                </a:pPr>
                <a:endParaRPr kumimoji="0" lang="en-US" sz="1800" b="1"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endParaRPr>
              </a:p>
              <a:p>
                <a:pPr>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𝑃𝑙𝑎𝑦</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𝑁𝑜</m:t>
                          </m:r>
                        </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𝑋</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0.0</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206</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0.02</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5</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86</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m:rPr>
                          <m:nor/>
                        </m:rPr>
                        <a:rPr lang="en-US" b="1" dirty="0">
                          <a:latin typeface="Cambria Math" panose="02040503050406030204" pitchFamily="18" charset="0"/>
                          <a:ea typeface="Cambria Math" panose="02040503050406030204" pitchFamily="18" charset="0"/>
                        </a:rPr>
                        <m:t>0.795417349</m:t>
                      </m:r>
                      <m:r>
                        <a:rPr kumimoji="0" lang="en-US" sz="18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8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𝟕𝟗</m:t>
                      </m:r>
                      <m:r>
                        <a:rPr kumimoji="0" lang="en-US" sz="18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r>
                        <a:rPr kumimoji="0" lang="en-US" sz="18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𝟓𝟒</m:t>
                      </m:r>
                      <m:r>
                        <a:rPr kumimoji="0" lang="en-US" sz="18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rPr>
                        <m:t>%</m:t>
                      </m:r>
                    </m:oMath>
                  </m:oMathPara>
                </a14:m>
                <a:endParaRPr kumimoji="0" lang="en-US" sz="1800" b="1" i="0"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0" name="TextBox 9">
                <a:extLst>
                  <a:ext uri="{FF2B5EF4-FFF2-40B4-BE49-F238E27FC236}">
                    <a16:creationId xmlns:a16="http://schemas.microsoft.com/office/drawing/2014/main" id="{B9B77E16-4FA2-4E62-8653-ED535A785E7B}"/>
                  </a:ext>
                </a:extLst>
              </p:cNvPr>
              <p:cNvSpPr txBox="1">
                <a:spLocks noRot="1" noChangeAspect="1" noMove="1" noResize="1" noEditPoints="1" noAdjustHandles="1" noChangeArrowheads="1" noChangeShapeType="1" noTextEdit="1"/>
              </p:cNvSpPr>
              <p:nvPr/>
            </p:nvSpPr>
            <p:spPr>
              <a:xfrm>
                <a:off x="376254" y="5137107"/>
                <a:ext cx="9172574" cy="1969835"/>
              </a:xfrm>
              <a:prstGeom prst="rect">
                <a:avLst/>
              </a:prstGeom>
              <a:blipFill>
                <a:blip r:embed="rId8"/>
                <a:stretch>
                  <a:fillRect l="-553" t="-637"/>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098ED35E-5649-E94A-A775-3694AC869B13}"/>
              </a:ext>
            </a:extLst>
          </p:cNvPr>
          <p:cNvGraphicFramePr>
            <a:graphicFrameLocks noGrp="1"/>
          </p:cNvGraphicFramePr>
          <p:nvPr/>
        </p:nvGraphicFramePr>
        <p:xfrm>
          <a:off x="6096000" y="92551"/>
          <a:ext cx="5619245" cy="73660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787008445"/>
                    </a:ext>
                  </a:extLst>
                </a:gridCol>
                <a:gridCol w="1000443">
                  <a:extLst>
                    <a:ext uri="{9D8B030D-6E8A-4147-A177-3AD203B41FA5}">
                      <a16:colId xmlns:a16="http://schemas.microsoft.com/office/drawing/2014/main" val="2137899444"/>
                    </a:ext>
                  </a:extLst>
                </a:gridCol>
                <a:gridCol w="1445705">
                  <a:extLst>
                    <a:ext uri="{9D8B030D-6E8A-4147-A177-3AD203B41FA5}">
                      <a16:colId xmlns:a16="http://schemas.microsoft.com/office/drawing/2014/main" val="2692028274"/>
                    </a:ext>
                  </a:extLst>
                </a:gridCol>
                <a:gridCol w="1108393">
                  <a:extLst>
                    <a:ext uri="{9D8B030D-6E8A-4147-A177-3AD203B41FA5}">
                      <a16:colId xmlns:a16="http://schemas.microsoft.com/office/drawing/2014/main" val="1897793276"/>
                    </a:ext>
                  </a:extLst>
                </a:gridCol>
                <a:gridCol w="851218">
                  <a:extLst>
                    <a:ext uri="{9D8B030D-6E8A-4147-A177-3AD203B41FA5}">
                      <a16:colId xmlns:a16="http://schemas.microsoft.com/office/drawing/2014/main" val="592699735"/>
                    </a:ext>
                  </a:extLst>
                </a:gridCol>
                <a:gridCol w="660718">
                  <a:extLst>
                    <a:ext uri="{9D8B030D-6E8A-4147-A177-3AD203B41FA5}">
                      <a16:colId xmlns:a16="http://schemas.microsoft.com/office/drawing/2014/main" val="3803141867"/>
                    </a:ext>
                  </a:extLst>
                </a:gridCol>
              </a:tblGrid>
              <a:tr h="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1542963688"/>
                  </a:ext>
                </a:extLst>
              </a:tr>
              <a:tr h="370840">
                <a:tc>
                  <a:txBody>
                    <a:bodyPr/>
                    <a:lstStyle/>
                    <a:p>
                      <a:r>
                        <a:rPr lang="en-US" dirty="0"/>
                        <a:t>15</a:t>
                      </a:r>
                    </a:p>
                  </a:txBody>
                  <a:tcPr/>
                </a:tc>
                <a:tc>
                  <a:txBody>
                    <a:bodyPr/>
                    <a:lstStyle/>
                    <a:p>
                      <a:r>
                        <a:rPr lang="en-US" dirty="0"/>
                        <a:t>Sunny</a:t>
                      </a:r>
                    </a:p>
                  </a:txBody>
                  <a:tcPr/>
                </a:tc>
                <a:tc>
                  <a:txBody>
                    <a:bodyPr/>
                    <a:lstStyle/>
                    <a:p>
                      <a:r>
                        <a:rPr lang="en-US" dirty="0"/>
                        <a:t>Cool</a:t>
                      </a:r>
                    </a:p>
                  </a:txBody>
                  <a:tcPr/>
                </a:tc>
                <a:tc>
                  <a:txBody>
                    <a:bodyPr/>
                    <a:lstStyle/>
                    <a:p>
                      <a:r>
                        <a:rPr lang="en-US" dirty="0"/>
                        <a:t>High</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3205517064"/>
                  </a:ext>
                </a:extLst>
              </a:tr>
            </a:tbl>
          </a:graphicData>
        </a:graphic>
      </p:graphicFrame>
    </p:spTree>
    <p:extLst>
      <p:ext uri="{BB962C8B-B14F-4D97-AF65-F5344CB8AC3E}">
        <p14:creationId xmlns:p14="http://schemas.microsoft.com/office/powerpoint/2010/main" val="344283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25B8-9A5E-405F-8EBF-8D32B8C2683B}"/>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A4E6134-A192-4C6B-A79A-5CEF5053DB3E}"/>
                  </a:ext>
                </a:extLst>
              </p:cNvPr>
              <p:cNvSpPr txBox="1">
                <a:spLocks noGrp="1"/>
              </p:cNvSpPr>
              <p:nvPr>
                <p:ph idx="1"/>
              </p:nvPr>
            </p:nvSpPr>
            <p:spPr>
              <a:xfrm>
                <a:off x="297181" y="1534103"/>
                <a:ext cx="5868225" cy="1332929"/>
              </a:xfrm>
              <a:prstGeom prst="rect">
                <a:avLst/>
              </a:prstGeom>
              <a:noFill/>
            </p:spPr>
            <p:txBody>
              <a:bodyPr wrap="square" rtlCol="0">
                <a:spAutoFit/>
              </a:bodyPr>
              <a:lstStyle/>
              <a:p>
                <a:pPr>
                  <a:defRPr/>
                </a:pP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rPr>
                      <m:t>𝑃</m:t>
                    </m:r>
                    <m:d>
                      <m:dPr>
                        <m:ctrlPr>
                          <a:rPr lang="en-US" sz="1800" i="1">
                            <a:solidFill>
                              <a:prstClr val="black"/>
                            </a:solidFill>
                            <a:latin typeface="Cambria Math" panose="02040503050406030204" pitchFamily="18" charset="0"/>
                            <a:ea typeface="Cambria Math" panose="02040503050406030204" pitchFamily="18" charset="0"/>
                          </a:rPr>
                        </m:ctrlPr>
                      </m:dPr>
                      <m:e>
                        <m:r>
                          <a:rPr lang="en-US" sz="1800" i="1">
                            <a:solidFill>
                              <a:prstClr val="black"/>
                            </a:solidFill>
                            <a:latin typeface="Cambria Math" panose="02040503050406030204" pitchFamily="18" charset="0"/>
                            <a:ea typeface="Cambria Math" panose="02040503050406030204" pitchFamily="18" charset="0"/>
                          </a:rPr>
                          <m:t>𝑃𝑙𝑎𝑦</m:t>
                        </m:r>
                        <m:r>
                          <a:rPr lang="en-US" sz="1800" i="1">
                            <a:solidFill>
                              <a:prstClr val="black"/>
                            </a:solidFill>
                            <a:latin typeface="Cambria Math" panose="02040503050406030204" pitchFamily="18" charset="0"/>
                            <a:ea typeface="Cambria Math" panose="02040503050406030204" pitchFamily="18" charset="0"/>
                          </a:rPr>
                          <m:t>=</m:t>
                        </m:r>
                        <m:r>
                          <a:rPr lang="en-US" sz="1800" i="1">
                            <a:solidFill>
                              <a:prstClr val="black"/>
                            </a:solidFill>
                            <a:latin typeface="Cambria Math" panose="02040503050406030204" pitchFamily="18" charset="0"/>
                            <a:ea typeface="Cambria Math" panose="02040503050406030204" pitchFamily="18" charset="0"/>
                          </a:rPr>
                          <m:t>𝑌𝑒𝑠</m:t>
                        </m:r>
                      </m:e>
                      <m:e>
                        <m:r>
                          <a:rPr lang="en-US" sz="1800" i="1">
                            <a:solidFill>
                              <a:prstClr val="black"/>
                            </a:solidFill>
                            <a:latin typeface="Cambria Math" panose="02040503050406030204" pitchFamily="18" charset="0"/>
                            <a:ea typeface="Cambria Math" panose="02040503050406030204" pitchFamily="18" charset="0"/>
                          </a:rPr>
                          <m:t>𝑋</m:t>
                        </m:r>
                      </m:e>
                    </m:d>
                    <m:r>
                      <a:rPr lang="en-US" sz="1800" i="1">
                        <a:solidFill>
                          <a:prstClr val="black"/>
                        </a:solidFill>
                        <a:latin typeface="Cambria Math" panose="02040503050406030204" pitchFamily="18" charset="0"/>
                        <a:ea typeface="Cambria Math" panose="02040503050406030204" pitchFamily="18" charset="0"/>
                      </a:rPr>
                      <m:t>=</m:t>
                    </m:r>
                    <m:f>
                      <m:fPr>
                        <m:ctrlPr>
                          <a:rPr lang="en-US" sz="1800" i="1">
                            <a:solidFill>
                              <a:prstClr val="black"/>
                            </a:solidFill>
                            <a:latin typeface="Cambria Math" panose="02040503050406030204" pitchFamily="18" charset="0"/>
                            <a:ea typeface="Cambria Math" panose="02040503050406030204" pitchFamily="18" charset="0"/>
                          </a:rPr>
                        </m:ctrlPr>
                      </m:fPr>
                      <m:num>
                        <m:r>
                          <a:rPr lang="en-US" sz="1800" b="1" i="1" smtClean="0">
                            <a:solidFill>
                              <a:schemeClr val="accent5"/>
                            </a:solidFill>
                            <a:latin typeface="Cambria Math" panose="02040503050406030204" pitchFamily="18" charset="0"/>
                            <a:ea typeface="Cambria Math" panose="02040503050406030204" pitchFamily="18" charset="0"/>
                          </a:rPr>
                          <m:t>𝟎</m:t>
                        </m:r>
                        <m:r>
                          <a:rPr lang="en-US" sz="1800" b="1" i="1" smtClean="0">
                            <a:solidFill>
                              <a:schemeClr val="accent5"/>
                            </a:solidFill>
                            <a:latin typeface="Cambria Math" panose="02040503050406030204" pitchFamily="18" charset="0"/>
                            <a:ea typeface="Cambria Math" panose="02040503050406030204" pitchFamily="18" charset="0"/>
                          </a:rPr>
                          <m:t>.</m:t>
                        </m:r>
                        <m:r>
                          <a:rPr lang="en-US" sz="1800" b="1" i="1" smtClean="0">
                            <a:solidFill>
                              <a:schemeClr val="accent5"/>
                            </a:solidFill>
                            <a:latin typeface="Cambria Math" panose="02040503050406030204" pitchFamily="18" charset="0"/>
                            <a:ea typeface="Cambria Math" panose="02040503050406030204" pitchFamily="18" charset="0"/>
                          </a:rPr>
                          <m:t>𝟎𝟎𝟓𝟑</m:t>
                        </m:r>
                      </m:num>
                      <m:den>
                        <m:r>
                          <a:rPr lang="en-US" sz="1800" i="1">
                            <a:solidFill>
                              <a:prstClr val="black"/>
                            </a:solidFill>
                            <a:latin typeface="Cambria Math" panose="02040503050406030204" pitchFamily="18" charset="0"/>
                            <a:ea typeface="Cambria Math" panose="02040503050406030204" pitchFamily="18" charset="0"/>
                          </a:rPr>
                          <m:t>0.02586</m:t>
                        </m:r>
                      </m:den>
                    </m:f>
                    <m:r>
                      <a:rPr lang="en-US" sz="1800" i="1">
                        <a:solidFill>
                          <a:prstClr val="black"/>
                        </a:solidFill>
                        <a:latin typeface="Cambria Math" panose="02040503050406030204" pitchFamily="18" charset="0"/>
                        <a:ea typeface="Cambria Math" panose="02040503050406030204" pitchFamily="18" charset="0"/>
                      </a:rPr>
                      <m:t>=</m:t>
                    </m:r>
                    <m:r>
                      <m:rPr>
                        <m:nor/>
                      </m:rPr>
                      <a:rPr lang="en-US" sz="1800" b="1" dirty="0">
                        <a:latin typeface="Cambria Math" panose="02040503050406030204" pitchFamily="18" charset="0"/>
                        <a:ea typeface="Cambria Math" panose="02040503050406030204" pitchFamily="18" charset="0"/>
                      </a:rPr>
                      <m:t>0.204582651</m:t>
                    </m:r>
                    <m:r>
                      <a:rPr lang="en-US" sz="1800" b="1" i="1">
                        <a:solidFill>
                          <a:prstClr val="black"/>
                        </a:solidFill>
                        <a:latin typeface="Cambria Math" panose="02040503050406030204" pitchFamily="18" charset="0"/>
                        <a:ea typeface="Cambria Math" panose="02040503050406030204" pitchFamily="18" charset="0"/>
                      </a:rPr>
                      <m:t>=</m:t>
                    </m:r>
                    <m:r>
                      <a:rPr lang="en-US" sz="1800" b="1" i="1">
                        <a:solidFill>
                          <a:srgbClr val="0070C0"/>
                        </a:solidFill>
                        <a:latin typeface="Cambria Math" panose="02040503050406030204" pitchFamily="18" charset="0"/>
                        <a:ea typeface="Cambria Math" panose="02040503050406030204" pitchFamily="18" charset="0"/>
                      </a:rPr>
                      <m:t>𝟐𝟎</m:t>
                    </m:r>
                    <m:r>
                      <a:rPr lang="en-US" sz="1800" b="1" i="1">
                        <a:solidFill>
                          <a:srgbClr val="0070C0"/>
                        </a:solidFill>
                        <a:latin typeface="Cambria Math" panose="02040503050406030204" pitchFamily="18" charset="0"/>
                        <a:ea typeface="Cambria Math" panose="02040503050406030204" pitchFamily="18" charset="0"/>
                      </a:rPr>
                      <m:t>.</m:t>
                    </m:r>
                    <m:r>
                      <a:rPr lang="en-US" sz="1800" b="1" i="1">
                        <a:solidFill>
                          <a:srgbClr val="0070C0"/>
                        </a:solidFill>
                        <a:latin typeface="Cambria Math" panose="02040503050406030204" pitchFamily="18" charset="0"/>
                        <a:ea typeface="Cambria Math" panose="02040503050406030204" pitchFamily="18" charset="0"/>
                      </a:rPr>
                      <m:t>𝟒𝟔</m:t>
                    </m:r>
                    <m:r>
                      <a:rPr lang="en-US" sz="1800" b="1" i="1">
                        <a:solidFill>
                          <a:srgbClr val="0070C0"/>
                        </a:solidFill>
                        <a:latin typeface="Cambria Math" panose="02040503050406030204" pitchFamily="18" charset="0"/>
                        <a:ea typeface="Cambria Math" panose="02040503050406030204" pitchFamily="18" charset="0"/>
                      </a:rPr>
                      <m:t>%</m:t>
                    </m:r>
                  </m:oMath>
                </a14:m>
                <a:endParaRPr lang="en-US" sz="1800" b="1" dirty="0">
                  <a:solidFill>
                    <a:srgbClr val="0070C0"/>
                  </a:solidFill>
                  <a:latin typeface="Cambria Math" panose="02040503050406030204" pitchFamily="18" charset="0"/>
                  <a:ea typeface="Cambria Math" panose="02040503050406030204" pitchFamily="18" charset="0"/>
                </a:endParaRPr>
              </a:p>
              <a:p>
                <a:pPr>
                  <a:defRPr/>
                </a:pPr>
                <a:endParaRPr lang="en-US" sz="1800" b="1" dirty="0">
                  <a:solidFill>
                    <a:prstClr val="black"/>
                  </a:solidFill>
                  <a:latin typeface="Cambria Math" panose="02040503050406030204" pitchFamily="18" charset="0"/>
                  <a:ea typeface="Cambria Math" panose="02040503050406030204" pitchFamily="18" charset="0"/>
                </a:endParaRPr>
              </a:p>
              <a:p>
                <a:pPr>
                  <a:defRPr/>
                </a:pP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rPr>
                      <m:t>𝑃</m:t>
                    </m:r>
                    <m:d>
                      <m:dPr>
                        <m:ctrlPr>
                          <a:rPr lang="en-US" sz="1800" i="1">
                            <a:solidFill>
                              <a:prstClr val="black"/>
                            </a:solidFill>
                            <a:latin typeface="Cambria Math" panose="02040503050406030204" pitchFamily="18" charset="0"/>
                            <a:ea typeface="Cambria Math" panose="02040503050406030204" pitchFamily="18" charset="0"/>
                          </a:rPr>
                        </m:ctrlPr>
                      </m:dPr>
                      <m:e>
                        <m:r>
                          <a:rPr lang="en-US" sz="1800" i="1">
                            <a:solidFill>
                              <a:prstClr val="black"/>
                            </a:solidFill>
                            <a:latin typeface="Cambria Math" panose="02040503050406030204" pitchFamily="18" charset="0"/>
                            <a:ea typeface="Cambria Math" panose="02040503050406030204" pitchFamily="18" charset="0"/>
                          </a:rPr>
                          <m:t>𝑃𝑙𝑎𝑦</m:t>
                        </m:r>
                        <m:r>
                          <a:rPr lang="en-US" sz="1800" i="1">
                            <a:solidFill>
                              <a:prstClr val="black"/>
                            </a:solidFill>
                            <a:latin typeface="Cambria Math" panose="02040503050406030204" pitchFamily="18" charset="0"/>
                            <a:ea typeface="Cambria Math" panose="02040503050406030204" pitchFamily="18" charset="0"/>
                          </a:rPr>
                          <m:t>=</m:t>
                        </m:r>
                        <m:r>
                          <a:rPr lang="en-US" sz="1800" i="1">
                            <a:solidFill>
                              <a:prstClr val="black"/>
                            </a:solidFill>
                            <a:latin typeface="Cambria Math" panose="02040503050406030204" pitchFamily="18" charset="0"/>
                            <a:ea typeface="Cambria Math" panose="02040503050406030204" pitchFamily="18" charset="0"/>
                          </a:rPr>
                          <m:t>𝑁𝑜</m:t>
                        </m:r>
                      </m:e>
                      <m:e>
                        <m:r>
                          <a:rPr lang="en-US" sz="1800" i="1">
                            <a:solidFill>
                              <a:prstClr val="black"/>
                            </a:solidFill>
                            <a:latin typeface="Cambria Math" panose="02040503050406030204" pitchFamily="18" charset="0"/>
                            <a:ea typeface="Cambria Math" panose="02040503050406030204" pitchFamily="18" charset="0"/>
                          </a:rPr>
                          <m:t>𝑋</m:t>
                        </m:r>
                      </m:e>
                    </m:d>
                    <m:r>
                      <a:rPr lang="en-US" sz="1800" i="1">
                        <a:solidFill>
                          <a:prstClr val="black"/>
                        </a:solidFill>
                        <a:latin typeface="Cambria Math" panose="02040503050406030204" pitchFamily="18" charset="0"/>
                        <a:ea typeface="Cambria Math" panose="02040503050406030204" pitchFamily="18" charset="0"/>
                      </a:rPr>
                      <m:t>=</m:t>
                    </m:r>
                    <m:f>
                      <m:fPr>
                        <m:ctrlPr>
                          <a:rPr lang="en-US" sz="1800" i="1">
                            <a:solidFill>
                              <a:prstClr val="black"/>
                            </a:solidFill>
                            <a:latin typeface="Cambria Math" panose="02040503050406030204" pitchFamily="18" charset="0"/>
                            <a:ea typeface="Cambria Math" panose="02040503050406030204" pitchFamily="18" charset="0"/>
                          </a:rPr>
                        </m:ctrlPr>
                      </m:fPr>
                      <m:num>
                        <m:r>
                          <a:rPr lang="en-US" sz="1800" b="1" i="1" smtClean="0">
                            <a:solidFill>
                              <a:srgbClr val="FF0000"/>
                            </a:solidFill>
                            <a:latin typeface="Cambria Math" panose="02040503050406030204" pitchFamily="18" charset="0"/>
                            <a:ea typeface="Cambria Math" panose="02040503050406030204" pitchFamily="18" charset="0"/>
                          </a:rPr>
                          <m:t>𝟎</m:t>
                        </m:r>
                        <m:r>
                          <a:rPr lang="en-US" sz="1800" b="1" i="1" smtClean="0">
                            <a:solidFill>
                              <a:srgbClr val="FF0000"/>
                            </a:solidFill>
                            <a:latin typeface="Cambria Math" panose="02040503050406030204" pitchFamily="18" charset="0"/>
                            <a:ea typeface="Cambria Math" panose="02040503050406030204" pitchFamily="18" charset="0"/>
                          </a:rPr>
                          <m:t>.</m:t>
                        </m:r>
                        <m:r>
                          <a:rPr lang="en-US" sz="1800" b="1" i="1" smtClean="0">
                            <a:solidFill>
                              <a:srgbClr val="FF0000"/>
                            </a:solidFill>
                            <a:latin typeface="Cambria Math" panose="02040503050406030204" pitchFamily="18" charset="0"/>
                            <a:ea typeface="Cambria Math" panose="02040503050406030204" pitchFamily="18" charset="0"/>
                          </a:rPr>
                          <m:t>𝟎𝟐𝟎𝟔</m:t>
                        </m:r>
                      </m:num>
                      <m:den>
                        <m:r>
                          <a:rPr lang="en-US" sz="1800" i="1">
                            <a:solidFill>
                              <a:prstClr val="black"/>
                            </a:solidFill>
                            <a:latin typeface="Cambria Math" panose="02040503050406030204" pitchFamily="18" charset="0"/>
                            <a:ea typeface="Cambria Math" panose="02040503050406030204" pitchFamily="18" charset="0"/>
                          </a:rPr>
                          <m:t>0.02586</m:t>
                        </m:r>
                      </m:den>
                    </m:f>
                    <m:r>
                      <a:rPr lang="en-US" sz="1800" i="1">
                        <a:solidFill>
                          <a:prstClr val="black"/>
                        </a:solidFill>
                        <a:latin typeface="Cambria Math" panose="02040503050406030204" pitchFamily="18" charset="0"/>
                        <a:ea typeface="Cambria Math" panose="02040503050406030204" pitchFamily="18" charset="0"/>
                      </a:rPr>
                      <m:t>=</m:t>
                    </m:r>
                    <m:r>
                      <m:rPr>
                        <m:nor/>
                      </m:rPr>
                      <a:rPr lang="en-US" sz="1800" b="1" dirty="0">
                        <a:latin typeface="Cambria Math" panose="02040503050406030204" pitchFamily="18" charset="0"/>
                        <a:ea typeface="Cambria Math" panose="02040503050406030204" pitchFamily="18" charset="0"/>
                      </a:rPr>
                      <m:t>0.795417349</m:t>
                    </m:r>
                    <m:r>
                      <a:rPr lang="en-US" sz="1800" b="1" i="1">
                        <a:solidFill>
                          <a:prstClr val="black"/>
                        </a:solidFill>
                        <a:latin typeface="Cambria Math" panose="02040503050406030204" pitchFamily="18" charset="0"/>
                        <a:ea typeface="Cambria Math" panose="02040503050406030204" pitchFamily="18" charset="0"/>
                      </a:rPr>
                      <m:t>=</m:t>
                    </m:r>
                    <m:r>
                      <a:rPr lang="en-US" sz="1800" b="1" i="1">
                        <a:solidFill>
                          <a:srgbClr val="FF0000"/>
                        </a:solidFill>
                        <a:latin typeface="Cambria Math" panose="02040503050406030204" pitchFamily="18" charset="0"/>
                        <a:ea typeface="Cambria Math" panose="02040503050406030204" pitchFamily="18" charset="0"/>
                      </a:rPr>
                      <m:t>𝟕𝟗</m:t>
                    </m:r>
                    <m:r>
                      <a:rPr lang="en-US" sz="1800" b="1" i="1">
                        <a:solidFill>
                          <a:srgbClr val="FF0000"/>
                        </a:solidFill>
                        <a:latin typeface="Cambria Math" panose="02040503050406030204" pitchFamily="18" charset="0"/>
                        <a:ea typeface="Cambria Math" panose="02040503050406030204" pitchFamily="18" charset="0"/>
                      </a:rPr>
                      <m:t>.</m:t>
                    </m:r>
                    <m:r>
                      <a:rPr lang="en-US" sz="1800" b="1" i="1">
                        <a:solidFill>
                          <a:srgbClr val="FF0000"/>
                        </a:solidFill>
                        <a:latin typeface="Cambria Math" panose="02040503050406030204" pitchFamily="18" charset="0"/>
                        <a:ea typeface="Cambria Math" panose="02040503050406030204" pitchFamily="18" charset="0"/>
                      </a:rPr>
                      <m:t>𝟓𝟒</m:t>
                    </m:r>
                    <m:r>
                      <a:rPr lang="en-US" sz="1800" b="1" i="1">
                        <a:solidFill>
                          <a:srgbClr val="FF0000"/>
                        </a:solidFill>
                        <a:latin typeface="Cambria Math" panose="02040503050406030204" pitchFamily="18" charset="0"/>
                        <a:ea typeface="Cambria Math" panose="02040503050406030204" pitchFamily="18" charset="0"/>
                      </a:rPr>
                      <m:t>%</m:t>
                    </m:r>
                  </m:oMath>
                </a14:m>
                <a:endParaRPr lang="en-US" sz="1800" b="1" dirty="0">
                  <a:solidFill>
                    <a:srgbClr val="FF0000"/>
                  </a:solidFill>
                  <a:latin typeface="Cambria Math" panose="02040503050406030204" pitchFamily="18" charset="0"/>
                  <a:ea typeface="Cambria Math" panose="02040503050406030204" pitchFamily="18" charset="0"/>
                </a:endParaRPr>
              </a:p>
            </p:txBody>
          </p:sp>
        </mc:Choice>
        <mc:Fallback xmlns="">
          <p:sp>
            <p:nvSpPr>
              <p:cNvPr id="4" name="Content Placeholder 3">
                <a:extLst>
                  <a:ext uri="{FF2B5EF4-FFF2-40B4-BE49-F238E27FC236}">
                    <a16:creationId xmlns:a16="http://schemas.microsoft.com/office/drawing/2014/main" id="{4A4E6134-A192-4C6B-A79A-5CEF5053DB3E}"/>
                  </a:ext>
                </a:extLst>
              </p:cNvPr>
              <p:cNvSpPr txBox="1">
                <a:spLocks noGrp="1" noRot="1" noChangeAspect="1" noMove="1" noResize="1" noEditPoints="1" noAdjustHandles="1" noChangeArrowheads="1" noChangeShapeType="1" noTextEdit="1"/>
              </p:cNvSpPr>
              <p:nvPr>
                <p:ph idx="1"/>
              </p:nvPr>
            </p:nvSpPr>
            <p:spPr>
              <a:xfrm>
                <a:off x="297181" y="1534103"/>
                <a:ext cx="5868225" cy="1332929"/>
              </a:xfrm>
              <a:prstGeom prst="rect">
                <a:avLst/>
              </a:prstGeom>
              <a:blipFill>
                <a:blip r:embed="rId2"/>
                <a:stretch>
                  <a:fillRect l="-432"/>
                </a:stretch>
              </a:blipFill>
            </p:spPr>
            <p:txBody>
              <a:bodyPr/>
              <a:lstStyle/>
              <a:p>
                <a:r>
                  <a:rPr lang="en-US">
                    <a:noFill/>
                  </a:rPr>
                  <a:t> </a:t>
                </a:r>
              </a:p>
            </p:txBody>
          </p:sp>
        </mc:Fallback>
      </mc:AlternateContent>
      <p:graphicFrame>
        <p:nvGraphicFramePr>
          <p:cNvPr id="5" name="Content Placeholder 3">
            <a:extLst>
              <a:ext uri="{FF2B5EF4-FFF2-40B4-BE49-F238E27FC236}">
                <a16:creationId xmlns:a16="http://schemas.microsoft.com/office/drawing/2014/main" id="{29D45F34-FBF9-4486-AE17-AE28C3FFB6BD}"/>
              </a:ext>
            </a:extLst>
          </p:cNvPr>
          <p:cNvGraphicFramePr>
            <a:graphicFrameLocks/>
          </p:cNvGraphicFramePr>
          <p:nvPr/>
        </p:nvGraphicFramePr>
        <p:xfrm>
          <a:off x="6455218" y="462280"/>
          <a:ext cx="5174807" cy="593344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950214">
                  <a:extLst>
                    <a:ext uri="{9D8B030D-6E8A-4147-A177-3AD203B41FA5}">
                      <a16:colId xmlns:a16="http://schemas.microsoft.com/office/drawing/2014/main" val="1727331432"/>
                    </a:ext>
                  </a:extLst>
                </a:gridCol>
                <a:gridCol w="1307592">
                  <a:extLst>
                    <a:ext uri="{9D8B030D-6E8A-4147-A177-3AD203B41FA5}">
                      <a16:colId xmlns:a16="http://schemas.microsoft.com/office/drawing/2014/main" val="996122162"/>
                    </a:ext>
                  </a:extLst>
                </a:gridCol>
                <a:gridCol w="1006793">
                  <a:extLst>
                    <a:ext uri="{9D8B030D-6E8A-4147-A177-3AD203B41FA5}">
                      <a16:colId xmlns:a16="http://schemas.microsoft.com/office/drawing/2014/main" val="441458599"/>
                    </a:ext>
                  </a:extLst>
                </a:gridCol>
                <a:gridCol w="778193">
                  <a:extLst>
                    <a:ext uri="{9D8B030D-6E8A-4147-A177-3AD203B41FA5}">
                      <a16:colId xmlns:a16="http://schemas.microsoft.com/office/drawing/2014/main" val="3694095172"/>
                    </a:ext>
                  </a:extLst>
                </a:gridCol>
                <a:gridCol w="579247">
                  <a:extLst>
                    <a:ext uri="{9D8B030D-6E8A-4147-A177-3AD203B41FA5}">
                      <a16:colId xmlns:a16="http://schemas.microsoft.com/office/drawing/2014/main" val="766746535"/>
                    </a:ext>
                  </a:extLst>
                </a:gridCol>
              </a:tblGrid>
              <a:tr h="370840">
                <a:tc>
                  <a:txBody>
                    <a:bodyPr/>
                    <a:lstStyle/>
                    <a:p>
                      <a:r>
                        <a:rPr lang="en-US" sz="1600" dirty="0"/>
                        <a:t>TID</a:t>
                      </a:r>
                    </a:p>
                  </a:txBody>
                  <a:tcPr/>
                </a:tc>
                <a:tc>
                  <a:txBody>
                    <a:bodyPr/>
                    <a:lstStyle/>
                    <a:p>
                      <a:r>
                        <a:rPr lang="en-US" sz="1600" dirty="0"/>
                        <a:t>Outlook</a:t>
                      </a:r>
                    </a:p>
                  </a:txBody>
                  <a:tcPr/>
                </a:tc>
                <a:tc>
                  <a:txBody>
                    <a:bodyPr/>
                    <a:lstStyle/>
                    <a:p>
                      <a:r>
                        <a:rPr lang="en-US" sz="1600" dirty="0"/>
                        <a:t>Temperature</a:t>
                      </a:r>
                    </a:p>
                  </a:txBody>
                  <a:tcPr/>
                </a:tc>
                <a:tc>
                  <a:txBody>
                    <a:bodyPr/>
                    <a:lstStyle/>
                    <a:p>
                      <a:r>
                        <a:rPr lang="en-US" sz="1600" dirty="0"/>
                        <a:t>Humidity</a:t>
                      </a:r>
                    </a:p>
                  </a:txBody>
                  <a:tcPr/>
                </a:tc>
                <a:tc>
                  <a:txBody>
                    <a:bodyPr/>
                    <a:lstStyle/>
                    <a:p>
                      <a:r>
                        <a:rPr lang="en-US" sz="1600" dirty="0"/>
                        <a:t>Windy</a:t>
                      </a:r>
                    </a:p>
                  </a:txBody>
                  <a:tcPr/>
                </a:tc>
                <a:tc>
                  <a:txBody>
                    <a:bodyPr/>
                    <a:lstStyle/>
                    <a:p>
                      <a:r>
                        <a:rPr lang="en-US" sz="1600" dirty="0"/>
                        <a:t>Play</a:t>
                      </a:r>
                    </a:p>
                  </a:txBody>
                  <a:tcPr/>
                </a:tc>
                <a:extLst>
                  <a:ext uri="{0D108BD9-81ED-4DB2-BD59-A6C34878D82A}">
                    <a16:rowId xmlns:a16="http://schemas.microsoft.com/office/drawing/2014/main" val="358327176"/>
                  </a:ext>
                </a:extLst>
              </a:tr>
              <a:tr h="370840">
                <a:tc>
                  <a:txBody>
                    <a:bodyPr/>
                    <a:lstStyle/>
                    <a:p>
                      <a:r>
                        <a:rPr lang="en-US" sz="1600" dirty="0"/>
                        <a:t>1</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1987344571"/>
                  </a:ext>
                </a:extLst>
              </a:tr>
              <a:tr h="370840">
                <a:tc>
                  <a:txBody>
                    <a:bodyPr/>
                    <a:lstStyle/>
                    <a:p>
                      <a:r>
                        <a:rPr lang="en-US" sz="1600" dirty="0"/>
                        <a:t>2</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1765241468"/>
                  </a:ext>
                </a:extLst>
              </a:tr>
              <a:tr h="370840">
                <a:tc>
                  <a:txBody>
                    <a:bodyPr/>
                    <a:lstStyle/>
                    <a:p>
                      <a:r>
                        <a:rPr lang="en-US" sz="1600" dirty="0"/>
                        <a:t>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3091735869"/>
                  </a:ext>
                </a:extLst>
              </a:tr>
              <a:tr h="370840">
                <a:tc>
                  <a:txBody>
                    <a:bodyPr/>
                    <a:lstStyle/>
                    <a:p>
                      <a:r>
                        <a:rPr lang="en-US" sz="1600" dirty="0"/>
                        <a:t>4</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639723064"/>
                  </a:ext>
                </a:extLst>
              </a:tr>
              <a:tr h="370840">
                <a:tc>
                  <a:txBody>
                    <a:bodyPr/>
                    <a:lstStyle/>
                    <a:p>
                      <a:r>
                        <a:rPr lang="en-US" sz="1600" dirty="0"/>
                        <a:t>5</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843616103"/>
                  </a:ext>
                </a:extLst>
              </a:tr>
              <a:tr h="370840">
                <a:tc>
                  <a:txBody>
                    <a:bodyPr/>
                    <a:lstStyle/>
                    <a:p>
                      <a:r>
                        <a:rPr lang="en-US" sz="1600" dirty="0"/>
                        <a:t>6</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3349177006"/>
                  </a:ext>
                </a:extLst>
              </a:tr>
              <a:tr h="370840">
                <a:tc>
                  <a:txBody>
                    <a:bodyPr/>
                    <a:lstStyle/>
                    <a:p>
                      <a:r>
                        <a:rPr lang="en-US" sz="1600" dirty="0"/>
                        <a:t>7</a:t>
                      </a:r>
                    </a:p>
                  </a:txBody>
                  <a:tcPr/>
                </a:tc>
                <a:tc>
                  <a:txBody>
                    <a:bodyPr/>
                    <a:lstStyle/>
                    <a:p>
                      <a:r>
                        <a:rPr lang="en-US" sz="1600" dirty="0"/>
                        <a:t>Overcast</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524526969"/>
                  </a:ext>
                </a:extLst>
              </a:tr>
              <a:tr h="370840">
                <a:tc>
                  <a:txBody>
                    <a:bodyPr/>
                    <a:lstStyle/>
                    <a:p>
                      <a:r>
                        <a:rPr lang="en-US" sz="1600" dirty="0"/>
                        <a:t>8</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828929842"/>
                  </a:ext>
                </a:extLst>
              </a:tr>
              <a:tr h="370840">
                <a:tc>
                  <a:txBody>
                    <a:bodyPr/>
                    <a:lstStyle/>
                    <a:p>
                      <a:r>
                        <a:rPr lang="en-US" sz="1600" dirty="0"/>
                        <a:t>9</a:t>
                      </a:r>
                    </a:p>
                  </a:txBody>
                  <a:tcPr/>
                </a:tc>
                <a:tc>
                  <a:txBody>
                    <a:bodyPr/>
                    <a:lstStyle/>
                    <a:p>
                      <a:r>
                        <a:rPr lang="en-US" sz="1600" dirty="0"/>
                        <a:t>Sunny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019650805"/>
                  </a:ext>
                </a:extLst>
              </a:tr>
              <a:tr h="370840">
                <a:tc>
                  <a:txBody>
                    <a:bodyPr/>
                    <a:lstStyle/>
                    <a:p>
                      <a:r>
                        <a:rPr lang="en-US" sz="1600" dirty="0"/>
                        <a:t>10</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28523331"/>
                  </a:ext>
                </a:extLst>
              </a:tr>
              <a:tr h="370840">
                <a:tc>
                  <a:txBody>
                    <a:bodyPr/>
                    <a:lstStyle/>
                    <a:p>
                      <a:r>
                        <a:rPr lang="en-US" sz="1600" dirty="0"/>
                        <a:t>11</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30501776"/>
                  </a:ext>
                </a:extLst>
              </a:tr>
              <a:tr h="370840">
                <a:tc>
                  <a:txBody>
                    <a:bodyPr/>
                    <a:lstStyle/>
                    <a:p>
                      <a:r>
                        <a:rPr lang="en-US" sz="1600" dirty="0"/>
                        <a:t>12</a:t>
                      </a:r>
                    </a:p>
                  </a:txBody>
                  <a:tcPr/>
                </a:tc>
                <a:tc>
                  <a:txBody>
                    <a:bodyPr/>
                    <a:lstStyle/>
                    <a:p>
                      <a:r>
                        <a:rPr lang="en-US" sz="1600" dirty="0"/>
                        <a:t>Overcast</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1389219198"/>
                  </a:ext>
                </a:extLst>
              </a:tr>
              <a:tr h="370840">
                <a:tc>
                  <a:txBody>
                    <a:bodyPr/>
                    <a:lstStyle/>
                    <a:p>
                      <a:r>
                        <a:rPr lang="en-US" sz="1600" dirty="0"/>
                        <a:t>13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176236176"/>
                  </a:ext>
                </a:extLst>
              </a:tr>
              <a:tr h="370840">
                <a:tc>
                  <a:txBody>
                    <a:bodyPr/>
                    <a:lstStyle/>
                    <a:p>
                      <a:r>
                        <a:rPr lang="en-US" sz="1600" dirty="0"/>
                        <a:t>14</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2483776561"/>
                  </a:ext>
                </a:extLst>
              </a:tr>
              <a:tr h="370840">
                <a:tc>
                  <a:txBody>
                    <a:bodyPr/>
                    <a:lstStyle/>
                    <a:p>
                      <a:r>
                        <a:rPr lang="en-US" sz="1600" dirty="0">
                          <a:solidFill>
                            <a:srgbClr val="FF0000"/>
                          </a:solidFill>
                        </a:rPr>
                        <a:t>15</a:t>
                      </a:r>
                    </a:p>
                  </a:txBody>
                  <a:tcPr/>
                </a:tc>
                <a:tc>
                  <a:txBody>
                    <a:bodyPr/>
                    <a:lstStyle/>
                    <a:p>
                      <a:r>
                        <a:rPr lang="en-US" sz="1600" dirty="0">
                          <a:solidFill>
                            <a:srgbClr val="FF0000"/>
                          </a:solidFill>
                        </a:rPr>
                        <a:t>Sunny</a:t>
                      </a:r>
                    </a:p>
                  </a:txBody>
                  <a:tcPr/>
                </a:tc>
                <a:tc>
                  <a:txBody>
                    <a:bodyPr/>
                    <a:lstStyle/>
                    <a:p>
                      <a:r>
                        <a:rPr lang="en-US" sz="1600" dirty="0">
                          <a:solidFill>
                            <a:srgbClr val="FF0000"/>
                          </a:solidFill>
                        </a:rPr>
                        <a:t>Cool</a:t>
                      </a:r>
                    </a:p>
                  </a:txBody>
                  <a:tcPr/>
                </a:tc>
                <a:tc>
                  <a:txBody>
                    <a:bodyPr/>
                    <a:lstStyle/>
                    <a:p>
                      <a:r>
                        <a:rPr lang="en-US" sz="1600" dirty="0">
                          <a:solidFill>
                            <a:srgbClr val="FF0000"/>
                          </a:solidFill>
                        </a:rPr>
                        <a:t>High</a:t>
                      </a:r>
                    </a:p>
                  </a:txBody>
                  <a:tcPr/>
                </a:tc>
                <a:tc>
                  <a:txBody>
                    <a:bodyPr/>
                    <a:lstStyle/>
                    <a:p>
                      <a:r>
                        <a:rPr lang="en-US" sz="1600" dirty="0">
                          <a:solidFill>
                            <a:srgbClr val="FF0000"/>
                          </a:solidFill>
                        </a:rPr>
                        <a:t>T</a:t>
                      </a:r>
                    </a:p>
                  </a:txBody>
                  <a:tcPr/>
                </a:tc>
                <a:tc>
                  <a:txBody>
                    <a:bodyPr/>
                    <a:lstStyle/>
                    <a:p>
                      <a:endParaRPr lang="en-US" sz="1600" dirty="0">
                        <a:solidFill>
                          <a:srgbClr val="FF0000"/>
                        </a:solidFill>
                      </a:endParaRPr>
                    </a:p>
                  </a:txBody>
                  <a:tcPr/>
                </a:tc>
                <a:extLst>
                  <a:ext uri="{0D108BD9-81ED-4DB2-BD59-A6C34878D82A}">
                    <a16:rowId xmlns:a16="http://schemas.microsoft.com/office/drawing/2014/main" val="2855707790"/>
                  </a:ext>
                </a:extLst>
              </a:tr>
            </a:tbl>
          </a:graphicData>
        </a:graphic>
      </p:graphicFrame>
      <p:sp>
        <p:nvSpPr>
          <p:cNvPr id="6" name="TextBox 5">
            <a:extLst>
              <a:ext uri="{FF2B5EF4-FFF2-40B4-BE49-F238E27FC236}">
                <a16:creationId xmlns:a16="http://schemas.microsoft.com/office/drawing/2014/main" id="{54ED45C1-1E14-44EF-863D-BA202F6DCC1E}"/>
              </a:ext>
            </a:extLst>
          </p:cNvPr>
          <p:cNvSpPr txBox="1"/>
          <p:nvPr/>
        </p:nvSpPr>
        <p:spPr>
          <a:xfrm>
            <a:off x="11100365" y="6026388"/>
            <a:ext cx="5068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91064CB-6AAD-48DB-84DA-E1D514400AD2}"/>
                  </a:ext>
                </a:extLst>
              </p:cNvPr>
              <p:cNvSpPr txBox="1"/>
              <p:nvPr/>
            </p:nvSpPr>
            <p:spPr>
              <a:xfrm>
                <a:off x="297181" y="3048734"/>
                <a:ext cx="5868225"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So, with the calculations it seems </a:t>
                </a:r>
                <a14:m>
                  <m:oMath xmlns:m="http://schemas.openxmlformats.org/officeDocument/2006/math">
                    <m:r>
                      <a:rPr lang="en-US" i="1">
                        <a:solidFill>
                          <a:prstClr val="black"/>
                        </a:solidFill>
                        <a:latin typeface="Cambria Math" panose="02040503050406030204" pitchFamily="18" charset="0"/>
                      </a:rPr>
                      <m:t>7</m:t>
                    </m:r>
                    <m:r>
                      <a:rPr lang="en-US" b="0" i="1" smtClean="0">
                        <a:solidFill>
                          <a:prstClr val="black"/>
                        </a:solidFill>
                        <a:latin typeface="Cambria Math" panose="02040503050406030204" pitchFamily="18" charset="0"/>
                      </a:rPr>
                      <m:t>9.54</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%&gt;20.46%</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So the class label with the given conditions in Row 15, should be NO!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prstClr val="black"/>
                  </a:solidFill>
                  <a:latin typeface="Calibr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Also, realize that normalizing</a:t>
                </a:r>
                <a:r>
                  <a:rPr kumimoji="0" lang="en-US" sz="1800" b="0" i="0" u="none" strike="noStrike" kern="1200" cap="none" spc="0" normalizeH="0" noProof="0" dirty="0">
                    <a:ln>
                      <a:noFill/>
                    </a:ln>
                    <a:solidFill>
                      <a:prstClr val="black"/>
                    </a:solidFill>
                    <a:effectLst/>
                    <a:uLnTx/>
                    <a:uFillTx/>
                    <a:latin typeface="Calibri"/>
                    <a:ea typeface="+mn-ea"/>
                    <a:cs typeface="+mn-cs"/>
                  </a:rPr>
                  <a:t> the values to be percentages is more of a formality, it is not required to divide the normalizing constant, as we can see which value is better before the division.</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7" name="TextBox 6">
                <a:extLst>
                  <a:ext uri="{FF2B5EF4-FFF2-40B4-BE49-F238E27FC236}">
                    <a16:creationId xmlns:a16="http://schemas.microsoft.com/office/drawing/2014/main" id="{491064CB-6AAD-48DB-84DA-E1D514400AD2}"/>
                  </a:ext>
                </a:extLst>
              </p:cNvPr>
              <p:cNvSpPr txBox="1">
                <a:spLocks noRot="1" noChangeAspect="1" noMove="1" noResize="1" noEditPoints="1" noAdjustHandles="1" noChangeArrowheads="1" noChangeShapeType="1" noTextEdit="1"/>
              </p:cNvSpPr>
              <p:nvPr/>
            </p:nvSpPr>
            <p:spPr>
              <a:xfrm>
                <a:off x="297181" y="3048734"/>
                <a:ext cx="5868225" cy="2308324"/>
              </a:xfrm>
              <a:prstGeom prst="rect">
                <a:avLst/>
              </a:prstGeom>
              <a:blipFill>
                <a:blip r:embed="rId3"/>
                <a:stretch>
                  <a:fillRect l="-432" t="-1099" r="-1728" b="-274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2E9B61-546F-4334-B348-CFA480505A1E}"/>
              </a:ext>
            </a:extLst>
          </p:cNvPr>
          <p:cNvSpPr txBox="1"/>
          <p:nvPr/>
        </p:nvSpPr>
        <p:spPr>
          <a:xfrm>
            <a:off x="11073464" y="6026388"/>
            <a:ext cx="3337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N</a:t>
            </a:r>
          </a:p>
        </p:txBody>
      </p:sp>
      <p:sp>
        <p:nvSpPr>
          <p:cNvPr id="3" name="TextBox 2">
            <a:extLst>
              <a:ext uri="{FF2B5EF4-FFF2-40B4-BE49-F238E27FC236}">
                <a16:creationId xmlns:a16="http://schemas.microsoft.com/office/drawing/2014/main" id="{E3AD5F65-D00C-7C4D-B624-23E8887EE551}"/>
              </a:ext>
            </a:extLst>
          </p:cNvPr>
          <p:cNvSpPr txBox="1"/>
          <p:nvPr/>
        </p:nvSpPr>
        <p:spPr>
          <a:xfrm>
            <a:off x="297181" y="5376306"/>
            <a:ext cx="5868226" cy="1200329"/>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solidFill>
                  <a:prstClr val="black"/>
                </a:solidFill>
              </a:rPr>
              <a:t>So what was the Naïve part?...</a:t>
            </a:r>
          </a:p>
          <a:p>
            <a:pPr marL="285750" lvl="0" indent="-285750">
              <a:buFont typeface="Arial" panose="020B0604020202020204" pitchFamily="34" charset="0"/>
              <a:buChar char="•"/>
              <a:defRPr/>
            </a:pPr>
            <a:endParaRPr lang="en-US" dirty="0">
              <a:solidFill>
                <a:prstClr val="black"/>
              </a:solidFill>
            </a:endParaRPr>
          </a:p>
          <a:p>
            <a:pPr marL="285750" lvl="0" indent="-285750">
              <a:buFont typeface="Arial" panose="020B0604020202020204" pitchFamily="34" charset="0"/>
              <a:buChar char="•"/>
              <a:defRPr/>
            </a:pPr>
            <a:r>
              <a:rPr lang="en-US" dirty="0">
                <a:solidFill>
                  <a:prstClr val="black"/>
                </a:solidFill>
              </a:rPr>
              <a:t>It is the fact that we take on an </a:t>
            </a:r>
            <a:r>
              <a:rPr lang="en-US" dirty="0"/>
              <a:t>assumption that feature values are independent for members of a given class</a:t>
            </a:r>
            <a:endParaRPr lang="en-US" dirty="0">
              <a:solidFill>
                <a:prstClr val="black"/>
              </a:solidFill>
            </a:endParaRPr>
          </a:p>
        </p:txBody>
      </p:sp>
    </p:spTree>
    <p:extLst>
      <p:ext uri="{BB962C8B-B14F-4D97-AF65-F5344CB8AC3E}">
        <p14:creationId xmlns:p14="http://schemas.microsoft.com/office/powerpoint/2010/main" val="7474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6" presetClass="emph" presetSubtype="0" fill="hold" grpId="1" nodeType="withEffect">
                                  <p:stCondLst>
                                    <p:cond delay="0"/>
                                  </p:stCondLst>
                                  <p:childTnLst>
                                    <p:animScale>
                                      <p:cBhvr>
                                        <p:cTn id="35" dur="2000" fill="hold"/>
                                        <p:tgtEl>
                                          <p:spTgt spid="8"/>
                                        </p:tgtEl>
                                      </p:cBhvr>
                                      <p:by x="150000" y="150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P spid="6" grpId="1"/>
      <p:bldP spid="7" grpId="0"/>
      <p:bldP spid="8" grpId="0"/>
      <p:bldP spid="8" grpId="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47CC52-C08D-4D46-8454-322944E35B54}"/>
              </a:ext>
            </a:extLst>
          </p:cNvPr>
          <p:cNvGraphicFramePr>
            <a:graphicFrameLocks/>
          </p:cNvGraphicFramePr>
          <p:nvPr/>
        </p:nvGraphicFramePr>
        <p:xfrm>
          <a:off x="3508596" y="365125"/>
          <a:ext cx="5174807" cy="6284943"/>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950214">
                  <a:extLst>
                    <a:ext uri="{9D8B030D-6E8A-4147-A177-3AD203B41FA5}">
                      <a16:colId xmlns:a16="http://schemas.microsoft.com/office/drawing/2014/main" val="1727331432"/>
                    </a:ext>
                  </a:extLst>
                </a:gridCol>
                <a:gridCol w="1307592">
                  <a:extLst>
                    <a:ext uri="{9D8B030D-6E8A-4147-A177-3AD203B41FA5}">
                      <a16:colId xmlns:a16="http://schemas.microsoft.com/office/drawing/2014/main" val="996122162"/>
                    </a:ext>
                  </a:extLst>
                </a:gridCol>
                <a:gridCol w="1006793">
                  <a:extLst>
                    <a:ext uri="{9D8B030D-6E8A-4147-A177-3AD203B41FA5}">
                      <a16:colId xmlns:a16="http://schemas.microsoft.com/office/drawing/2014/main" val="441458599"/>
                    </a:ext>
                  </a:extLst>
                </a:gridCol>
                <a:gridCol w="778193">
                  <a:extLst>
                    <a:ext uri="{9D8B030D-6E8A-4147-A177-3AD203B41FA5}">
                      <a16:colId xmlns:a16="http://schemas.microsoft.com/office/drawing/2014/main" val="3694095172"/>
                    </a:ext>
                  </a:extLst>
                </a:gridCol>
                <a:gridCol w="579247">
                  <a:extLst>
                    <a:ext uri="{9D8B030D-6E8A-4147-A177-3AD203B41FA5}">
                      <a16:colId xmlns:a16="http://schemas.microsoft.com/office/drawing/2014/main" val="766746535"/>
                    </a:ext>
                  </a:extLst>
                </a:gridCol>
              </a:tblGrid>
              <a:tr h="370840">
                <a:tc>
                  <a:txBody>
                    <a:bodyPr/>
                    <a:lstStyle/>
                    <a:p>
                      <a:r>
                        <a:rPr lang="en-US" sz="1600" dirty="0"/>
                        <a:t>TID</a:t>
                      </a:r>
                    </a:p>
                  </a:txBody>
                  <a:tcPr/>
                </a:tc>
                <a:tc>
                  <a:txBody>
                    <a:bodyPr/>
                    <a:lstStyle/>
                    <a:p>
                      <a:r>
                        <a:rPr lang="en-US" sz="1600" dirty="0"/>
                        <a:t>Outlook</a:t>
                      </a:r>
                    </a:p>
                  </a:txBody>
                  <a:tcPr/>
                </a:tc>
                <a:tc>
                  <a:txBody>
                    <a:bodyPr/>
                    <a:lstStyle/>
                    <a:p>
                      <a:r>
                        <a:rPr lang="en-US" sz="1600" dirty="0"/>
                        <a:t>Temperature</a:t>
                      </a:r>
                    </a:p>
                  </a:txBody>
                  <a:tcPr/>
                </a:tc>
                <a:tc>
                  <a:txBody>
                    <a:bodyPr/>
                    <a:lstStyle/>
                    <a:p>
                      <a:r>
                        <a:rPr lang="en-US" sz="1600" dirty="0"/>
                        <a:t>Humidity</a:t>
                      </a:r>
                    </a:p>
                  </a:txBody>
                  <a:tcPr/>
                </a:tc>
                <a:tc>
                  <a:txBody>
                    <a:bodyPr/>
                    <a:lstStyle/>
                    <a:p>
                      <a:r>
                        <a:rPr lang="en-US" sz="1600" dirty="0"/>
                        <a:t>Windy</a:t>
                      </a:r>
                    </a:p>
                  </a:txBody>
                  <a:tcPr/>
                </a:tc>
                <a:tc>
                  <a:txBody>
                    <a:bodyPr/>
                    <a:lstStyle/>
                    <a:p>
                      <a:r>
                        <a:rPr lang="en-US" sz="1600" dirty="0"/>
                        <a:t>Play</a:t>
                      </a:r>
                    </a:p>
                  </a:txBody>
                  <a:tcPr/>
                </a:tc>
                <a:extLst>
                  <a:ext uri="{0D108BD9-81ED-4DB2-BD59-A6C34878D82A}">
                    <a16:rowId xmlns:a16="http://schemas.microsoft.com/office/drawing/2014/main" val="358327176"/>
                  </a:ext>
                </a:extLst>
              </a:tr>
              <a:tr h="370840">
                <a:tc>
                  <a:txBody>
                    <a:bodyPr/>
                    <a:lstStyle/>
                    <a:p>
                      <a:r>
                        <a:rPr lang="en-US" sz="1600" dirty="0"/>
                        <a:t>1</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1987344571"/>
                  </a:ext>
                </a:extLst>
              </a:tr>
              <a:tr h="370840">
                <a:tc>
                  <a:txBody>
                    <a:bodyPr/>
                    <a:lstStyle/>
                    <a:p>
                      <a:r>
                        <a:rPr lang="en-US" sz="1600" dirty="0"/>
                        <a:t>2</a:t>
                      </a:r>
                    </a:p>
                  </a:txBody>
                  <a:tcPr/>
                </a:tc>
                <a:tc>
                  <a:txBody>
                    <a:bodyPr/>
                    <a:lstStyle/>
                    <a:p>
                      <a:r>
                        <a:rPr lang="en-US" sz="1600" dirty="0"/>
                        <a:t>Sunny</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1765241468"/>
                  </a:ext>
                </a:extLst>
              </a:tr>
              <a:tr h="370840">
                <a:tc>
                  <a:txBody>
                    <a:bodyPr/>
                    <a:lstStyle/>
                    <a:p>
                      <a:r>
                        <a:rPr lang="en-US" sz="1600" dirty="0"/>
                        <a:t>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3091735869"/>
                  </a:ext>
                </a:extLst>
              </a:tr>
              <a:tr h="370840">
                <a:tc>
                  <a:txBody>
                    <a:bodyPr/>
                    <a:lstStyle/>
                    <a:p>
                      <a:r>
                        <a:rPr lang="en-US" sz="1600" dirty="0"/>
                        <a:t>4</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639723064"/>
                  </a:ext>
                </a:extLst>
              </a:tr>
              <a:tr h="370840">
                <a:tc>
                  <a:txBody>
                    <a:bodyPr/>
                    <a:lstStyle/>
                    <a:p>
                      <a:r>
                        <a:rPr lang="en-US" sz="1600" dirty="0"/>
                        <a:t>5</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843616103"/>
                  </a:ext>
                </a:extLst>
              </a:tr>
              <a:tr h="370840">
                <a:tc>
                  <a:txBody>
                    <a:bodyPr/>
                    <a:lstStyle/>
                    <a:p>
                      <a:r>
                        <a:rPr lang="en-US" sz="1600" dirty="0"/>
                        <a:t>6</a:t>
                      </a:r>
                    </a:p>
                  </a:txBody>
                  <a:tcPr/>
                </a:tc>
                <a:tc>
                  <a:txBody>
                    <a:bodyPr/>
                    <a:lstStyle/>
                    <a:p>
                      <a:r>
                        <a:rPr lang="en-US" sz="1600" dirty="0"/>
                        <a:t>Rainy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N</a:t>
                      </a:r>
                    </a:p>
                  </a:txBody>
                  <a:tcPr/>
                </a:tc>
                <a:extLst>
                  <a:ext uri="{0D108BD9-81ED-4DB2-BD59-A6C34878D82A}">
                    <a16:rowId xmlns:a16="http://schemas.microsoft.com/office/drawing/2014/main" val="3349177006"/>
                  </a:ext>
                </a:extLst>
              </a:tr>
              <a:tr h="370840">
                <a:tc>
                  <a:txBody>
                    <a:bodyPr/>
                    <a:lstStyle/>
                    <a:p>
                      <a:r>
                        <a:rPr lang="en-US" sz="1600" dirty="0"/>
                        <a:t>7</a:t>
                      </a:r>
                    </a:p>
                  </a:txBody>
                  <a:tcPr/>
                </a:tc>
                <a:tc>
                  <a:txBody>
                    <a:bodyPr/>
                    <a:lstStyle/>
                    <a:p>
                      <a:r>
                        <a:rPr lang="en-US" sz="1600" dirty="0"/>
                        <a:t>Overcast</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524526969"/>
                  </a:ext>
                </a:extLst>
              </a:tr>
              <a:tr h="370840">
                <a:tc>
                  <a:txBody>
                    <a:bodyPr/>
                    <a:lstStyle/>
                    <a:p>
                      <a:r>
                        <a:rPr lang="en-US" sz="1600" dirty="0"/>
                        <a:t>8</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F</a:t>
                      </a:r>
                    </a:p>
                  </a:txBody>
                  <a:tcPr/>
                </a:tc>
                <a:tc>
                  <a:txBody>
                    <a:bodyPr/>
                    <a:lstStyle/>
                    <a:p>
                      <a:r>
                        <a:rPr lang="en-US" sz="1600" dirty="0"/>
                        <a:t>N</a:t>
                      </a:r>
                    </a:p>
                  </a:txBody>
                  <a:tcPr/>
                </a:tc>
                <a:extLst>
                  <a:ext uri="{0D108BD9-81ED-4DB2-BD59-A6C34878D82A}">
                    <a16:rowId xmlns:a16="http://schemas.microsoft.com/office/drawing/2014/main" val="828929842"/>
                  </a:ext>
                </a:extLst>
              </a:tr>
              <a:tr h="370840">
                <a:tc>
                  <a:txBody>
                    <a:bodyPr/>
                    <a:lstStyle/>
                    <a:p>
                      <a:r>
                        <a:rPr lang="en-US" sz="1600" dirty="0"/>
                        <a:t>9</a:t>
                      </a:r>
                    </a:p>
                  </a:txBody>
                  <a:tcPr/>
                </a:tc>
                <a:tc>
                  <a:txBody>
                    <a:bodyPr/>
                    <a:lstStyle/>
                    <a:p>
                      <a:r>
                        <a:rPr lang="en-US" sz="1600" dirty="0"/>
                        <a:t>Sunny</a:t>
                      </a:r>
                    </a:p>
                  </a:txBody>
                  <a:tcPr/>
                </a:tc>
                <a:tc>
                  <a:txBody>
                    <a:bodyPr/>
                    <a:lstStyle/>
                    <a:p>
                      <a:r>
                        <a:rPr lang="en-US" sz="1600" dirty="0"/>
                        <a:t>Cool</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019650805"/>
                  </a:ext>
                </a:extLst>
              </a:tr>
              <a:tr h="370840">
                <a:tc>
                  <a:txBody>
                    <a:bodyPr/>
                    <a:lstStyle/>
                    <a:p>
                      <a:r>
                        <a:rPr lang="en-US" sz="1600" dirty="0"/>
                        <a:t>10</a:t>
                      </a:r>
                    </a:p>
                  </a:txBody>
                  <a:tcPr/>
                </a:tc>
                <a:tc>
                  <a:txBody>
                    <a:bodyPr/>
                    <a:lstStyle/>
                    <a:p>
                      <a:r>
                        <a:rPr lang="en-US" sz="1600" dirty="0"/>
                        <a:t>Rainy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128523331"/>
                  </a:ext>
                </a:extLst>
              </a:tr>
              <a:tr h="370840">
                <a:tc>
                  <a:txBody>
                    <a:bodyPr/>
                    <a:lstStyle/>
                    <a:p>
                      <a:r>
                        <a:rPr lang="en-US" sz="1600" dirty="0"/>
                        <a:t>11</a:t>
                      </a:r>
                    </a:p>
                  </a:txBody>
                  <a:tcPr/>
                </a:tc>
                <a:tc>
                  <a:txBody>
                    <a:bodyPr/>
                    <a:lstStyle/>
                    <a:p>
                      <a:r>
                        <a:rPr lang="en-US" sz="1600" dirty="0"/>
                        <a:t>Sunny</a:t>
                      </a:r>
                    </a:p>
                  </a:txBody>
                  <a:tcPr/>
                </a:tc>
                <a:tc>
                  <a:txBody>
                    <a:bodyPr/>
                    <a:lstStyle/>
                    <a:p>
                      <a:r>
                        <a:rPr lang="en-US" sz="1600" dirty="0"/>
                        <a:t>Mild</a:t>
                      </a:r>
                    </a:p>
                  </a:txBody>
                  <a:tcPr/>
                </a:tc>
                <a:tc>
                  <a:txBody>
                    <a:bodyPr/>
                    <a:lstStyle/>
                    <a:p>
                      <a:r>
                        <a:rPr lang="en-US" sz="1600" dirty="0"/>
                        <a:t>Normal</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230501776"/>
                  </a:ext>
                </a:extLst>
              </a:tr>
              <a:tr h="370840">
                <a:tc>
                  <a:txBody>
                    <a:bodyPr/>
                    <a:lstStyle/>
                    <a:p>
                      <a:r>
                        <a:rPr lang="en-US" sz="1600" dirty="0"/>
                        <a:t>12</a:t>
                      </a:r>
                    </a:p>
                  </a:txBody>
                  <a:tcPr/>
                </a:tc>
                <a:tc>
                  <a:txBody>
                    <a:bodyPr/>
                    <a:lstStyle/>
                    <a:p>
                      <a:r>
                        <a:rPr lang="en-US" sz="1600" dirty="0"/>
                        <a:t>Overcast</a:t>
                      </a:r>
                    </a:p>
                  </a:txBody>
                  <a:tcPr/>
                </a:tc>
                <a:tc>
                  <a:txBody>
                    <a:bodyPr/>
                    <a:lstStyle/>
                    <a:p>
                      <a:r>
                        <a:rPr lang="en-US" sz="1600" dirty="0"/>
                        <a:t>Mild</a:t>
                      </a:r>
                    </a:p>
                  </a:txBody>
                  <a:tcPr/>
                </a:tc>
                <a:tc>
                  <a:txBody>
                    <a:bodyPr/>
                    <a:lstStyle/>
                    <a:p>
                      <a:r>
                        <a:rPr lang="en-US" sz="1600" dirty="0"/>
                        <a:t>High</a:t>
                      </a:r>
                    </a:p>
                  </a:txBody>
                  <a:tcPr/>
                </a:tc>
                <a:tc>
                  <a:txBody>
                    <a:bodyPr/>
                    <a:lstStyle/>
                    <a:p>
                      <a:r>
                        <a:rPr lang="en-US" sz="1600" dirty="0"/>
                        <a:t>T</a:t>
                      </a:r>
                    </a:p>
                  </a:txBody>
                  <a:tcPr/>
                </a:tc>
                <a:tc>
                  <a:txBody>
                    <a:bodyPr/>
                    <a:lstStyle/>
                    <a:p>
                      <a:r>
                        <a:rPr lang="en-US" sz="1600" dirty="0"/>
                        <a:t>Y</a:t>
                      </a:r>
                    </a:p>
                  </a:txBody>
                  <a:tcPr/>
                </a:tc>
                <a:extLst>
                  <a:ext uri="{0D108BD9-81ED-4DB2-BD59-A6C34878D82A}">
                    <a16:rowId xmlns:a16="http://schemas.microsoft.com/office/drawing/2014/main" val="1389219198"/>
                  </a:ext>
                </a:extLst>
              </a:tr>
              <a:tr h="370840">
                <a:tc>
                  <a:txBody>
                    <a:bodyPr/>
                    <a:lstStyle/>
                    <a:p>
                      <a:r>
                        <a:rPr lang="en-US" sz="1600" dirty="0"/>
                        <a:t>13</a:t>
                      </a:r>
                    </a:p>
                  </a:txBody>
                  <a:tcPr/>
                </a:tc>
                <a:tc>
                  <a:txBody>
                    <a:bodyPr/>
                    <a:lstStyle/>
                    <a:p>
                      <a:r>
                        <a:rPr lang="en-US" sz="1600" dirty="0"/>
                        <a:t>Overcast</a:t>
                      </a:r>
                    </a:p>
                  </a:txBody>
                  <a:tcPr/>
                </a:tc>
                <a:tc>
                  <a:txBody>
                    <a:bodyPr/>
                    <a:lstStyle/>
                    <a:p>
                      <a:r>
                        <a:rPr lang="en-US" sz="1600" dirty="0"/>
                        <a:t>Hot</a:t>
                      </a:r>
                    </a:p>
                  </a:txBody>
                  <a:tcPr/>
                </a:tc>
                <a:tc>
                  <a:txBody>
                    <a:bodyPr/>
                    <a:lstStyle/>
                    <a:p>
                      <a:r>
                        <a:rPr lang="en-US" sz="1600" dirty="0"/>
                        <a:t>Normal</a:t>
                      </a:r>
                    </a:p>
                  </a:txBody>
                  <a:tcPr/>
                </a:tc>
                <a:tc>
                  <a:txBody>
                    <a:bodyPr/>
                    <a:lstStyle/>
                    <a:p>
                      <a:r>
                        <a:rPr lang="en-US" sz="1600" dirty="0"/>
                        <a:t>F</a:t>
                      </a:r>
                    </a:p>
                  </a:txBody>
                  <a:tcPr/>
                </a:tc>
                <a:tc>
                  <a:txBody>
                    <a:bodyPr/>
                    <a:lstStyle/>
                    <a:p>
                      <a:r>
                        <a:rPr lang="en-US" sz="1600" dirty="0"/>
                        <a:t>Y</a:t>
                      </a:r>
                    </a:p>
                  </a:txBody>
                  <a:tcPr/>
                </a:tc>
                <a:extLst>
                  <a:ext uri="{0D108BD9-81ED-4DB2-BD59-A6C34878D82A}">
                    <a16:rowId xmlns:a16="http://schemas.microsoft.com/office/drawing/2014/main" val="4176236176"/>
                  </a:ext>
                </a:extLst>
              </a:tr>
              <a:tr h="351503">
                <a:tc>
                  <a:txBody>
                    <a:bodyPr/>
                    <a:lstStyle/>
                    <a:p>
                      <a:r>
                        <a:rPr lang="en-US" sz="1600" dirty="0">
                          <a:solidFill>
                            <a:schemeClr val="tx1"/>
                          </a:solidFill>
                        </a:rPr>
                        <a:t>14</a:t>
                      </a:r>
                    </a:p>
                  </a:txBody>
                  <a:tcPr/>
                </a:tc>
                <a:tc>
                  <a:txBody>
                    <a:bodyPr/>
                    <a:lstStyle/>
                    <a:p>
                      <a:r>
                        <a:rPr lang="en-US" sz="1600" dirty="0">
                          <a:solidFill>
                            <a:schemeClr val="tx1"/>
                          </a:solidFill>
                        </a:rPr>
                        <a:t>Rainy</a:t>
                      </a:r>
                    </a:p>
                  </a:txBody>
                  <a:tcPr/>
                </a:tc>
                <a:tc>
                  <a:txBody>
                    <a:bodyPr/>
                    <a:lstStyle/>
                    <a:p>
                      <a:r>
                        <a:rPr lang="en-US" sz="1600" dirty="0">
                          <a:solidFill>
                            <a:schemeClr val="tx1"/>
                          </a:solidFill>
                        </a:rPr>
                        <a:t>Mild</a:t>
                      </a:r>
                    </a:p>
                  </a:txBody>
                  <a:tcPr/>
                </a:tc>
                <a:tc>
                  <a:txBody>
                    <a:bodyPr/>
                    <a:lstStyle/>
                    <a:p>
                      <a:r>
                        <a:rPr lang="en-US" sz="1600" dirty="0">
                          <a:solidFill>
                            <a:schemeClr val="tx1"/>
                          </a:solidFill>
                        </a:rPr>
                        <a:t>High</a:t>
                      </a:r>
                    </a:p>
                  </a:txBody>
                  <a:tcPr/>
                </a:tc>
                <a:tc>
                  <a:txBody>
                    <a:bodyPr/>
                    <a:lstStyle/>
                    <a:p>
                      <a:r>
                        <a:rPr lang="en-US" sz="1600" dirty="0">
                          <a:solidFill>
                            <a:schemeClr val="tx1"/>
                          </a:solidFill>
                        </a:rPr>
                        <a:t>T</a:t>
                      </a:r>
                    </a:p>
                  </a:txBody>
                  <a:tcPr/>
                </a:tc>
                <a:tc>
                  <a:txBody>
                    <a:bodyPr/>
                    <a:lstStyle/>
                    <a:p>
                      <a:r>
                        <a:rPr lang="en-US" sz="1600" dirty="0">
                          <a:solidFill>
                            <a:schemeClr val="tx1"/>
                          </a:solidFill>
                        </a:rPr>
                        <a:t>N</a:t>
                      </a:r>
                    </a:p>
                  </a:txBody>
                  <a:tcPr/>
                </a:tc>
                <a:extLst>
                  <a:ext uri="{0D108BD9-81ED-4DB2-BD59-A6C34878D82A}">
                    <a16:rowId xmlns:a16="http://schemas.microsoft.com/office/drawing/2014/main" val="2483776561"/>
                  </a:ext>
                </a:extLst>
              </a:tr>
              <a:tr h="370840">
                <a:tc>
                  <a:txBody>
                    <a:bodyPr/>
                    <a:lstStyle/>
                    <a:p>
                      <a:r>
                        <a:rPr lang="en-US" sz="1600" dirty="0">
                          <a:solidFill>
                            <a:schemeClr val="tx1"/>
                          </a:solidFill>
                        </a:rPr>
                        <a:t>15</a:t>
                      </a:r>
                    </a:p>
                  </a:txBody>
                  <a:tcPr/>
                </a:tc>
                <a:tc>
                  <a:txBody>
                    <a:bodyPr/>
                    <a:lstStyle/>
                    <a:p>
                      <a:r>
                        <a:rPr lang="en-US" sz="1600" dirty="0">
                          <a:solidFill>
                            <a:schemeClr val="tx1"/>
                          </a:solidFill>
                        </a:rPr>
                        <a:t>Sunny</a:t>
                      </a:r>
                    </a:p>
                  </a:txBody>
                  <a:tcPr/>
                </a:tc>
                <a:tc>
                  <a:txBody>
                    <a:bodyPr/>
                    <a:lstStyle/>
                    <a:p>
                      <a:r>
                        <a:rPr lang="en-US" sz="1600" dirty="0">
                          <a:solidFill>
                            <a:schemeClr val="tx1"/>
                          </a:solidFill>
                        </a:rPr>
                        <a:t>Cool</a:t>
                      </a:r>
                    </a:p>
                  </a:txBody>
                  <a:tcPr/>
                </a:tc>
                <a:tc>
                  <a:txBody>
                    <a:bodyPr/>
                    <a:lstStyle/>
                    <a:p>
                      <a:r>
                        <a:rPr lang="en-US" sz="1600" dirty="0">
                          <a:solidFill>
                            <a:schemeClr val="tx1"/>
                          </a:solidFill>
                        </a:rPr>
                        <a:t>High</a:t>
                      </a:r>
                    </a:p>
                  </a:txBody>
                  <a:tcPr/>
                </a:tc>
                <a:tc>
                  <a:txBody>
                    <a:bodyPr/>
                    <a:lstStyle/>
                    <a:p>
                      <a:r>
                        <a:rPr lang="en-US" sz="1600" dirty="0">
                          <a:solidFill>
                            <a:schemeClr val="tx1"/>
                          </a:solidFill>
                        </a:rPr>
                        <a:t>T</a:t>
                      </a:r>
                    </a:p>
                  </a:txBody>
                  <a:tcPr/>
                </a:tc>
                <a:tc>
                  <a:txBody>
                    <a:bodyPr/>
                    <a:lstStyle/>
                    <a:p>
                      <a:r>
                        <a:rPr lang="en-US" sz="1600" dirty="0">
                          <a:solidFill>
                            <a:schemeClr val="tx1"/>
                          </a:solidFill>
                        </a:rPr>
                        <a:t>N</a:t>
                      </a:r>
                    </a:p>
                  </a:txBody>
                  <a:tcPr/>
                </a:tc>
                <a:extLst>
                  <a:ext uri="{0D108BD9-81ED-4DB2-BD59-A6C34878D82A}">
                    <a16:rowId xmlns:a16="http://schemas.microsoft.com/office/drawing/2014/main" val="2855707790"/>
                  </a:ext>
                </a:extLst>
              </a:tr>
              <a:tr h="370840">
                <a:tc>
                  <a:txBody>
                    <a:bodyPr/>
                    <a:lstStyle/>
                    <a:p>
                      <a:r>
                        <a:rPr lang="en-US" sz="1600" dirty="0">
                          <a:solidFill>
                            <a:schemeClr val="tx1"/>
                          </a:solidFill>
                        </a:rPr>
                        <a:t>16</a:t>
                      </a:r>
                    </a:p>
                  </a:txBody>
                  <a:tcPr/>
                </a:tc>
                <a:tc>
                  <a:txBody>
                    <a:bodyPr/>
                    <a:lstStyle/>
                    <a:p>
                      <a:r>
                        <a:rPr lang="en-US" sz="1600" dirty="0">
                          <a:solidFill>
                            <a:schemeClr val="tx1"/>
                          </a:solidFill>
                        </a:rPr>
                        <a:t>Overcast</a:t>
                      </a:r>
                    </a:p>
                  </a:txBody>
                  <a:tcPr/>
                </a:tc>
                <a:tc>
                  <a:txBody>
                    <a:bodyPr/>
                    <a:lstStyle/>
                    <a:p>
                      <a:r>
                        <a:rPr lang="en-US" sz="1600" dirty="0">
                          <a:solidFill>
                            <a:schemeClr val="tx1"/>
                          </a:solidFill>
                        </a:rPr>
                        <a:t>Mild</a:t>
                      </a:r>
                    </a:p>
                  </a:txBody>
                  <a:tcPr/>
                </a:tc>
                <a:tc>
                  <a:txBody>
                    <a:bodyPr/>
                    <a:lstStyle/>
                    <a:p>
                      <a:r>
                        <a:rPr lang="en-US" sz="1600" dirty="0">
                          <a:solidFill>
                            <a:schemeClr val="tx1"/>
                          </a:solidFill>
                        </a:rPr>
                        <a:t>Normal</a:t>
                      </a:r>
                    </a:p>
                  </a:txBody>
                  <a:tcPr/>
                </a:tc>
                <a:tc>
                  <a:txBody>
                    <a:bodyPr/>
                    <a:lstStyle/>
                    <a:p>
                      <a:r>
                        <a:rPr lang="en-US" sz="1600" dirty="0">
                          <a:solidFill>
                            <a:schemeClr val="tx1"/>
                          </a:solidFill>
                        </a:rPr>
                        <a:t>T</a:t>
                      </a:r>
                    </a:p>
                  </a:txBody>
                  <a:tcPr/>
                </a:tc>
                <a:tc>
                  <a:txBody>
                    <a:bodyPr/>
                    <a:lstStyle/>
                    <a:p>
                      <a:r>
                        <a:rPr lang="en-US" sz="1600" dirty="0">
                          <a:solidFill>
                            <a:schemeClr val="tx1"/>
                          </a:solidFill>
                        </a:rPr>
                        <a:t>???</a:t>
                      </a:r>
                    </a:p>
                  </a:txBody>
                  <a:tcPr/>
                </a:tc>
                <a:extLst>
                  <a:ext uri="{0D108BD9-81ED-4DB2-BD59-A6C34878D82A}">
                    <a16:rowId xmlns:a16="http://schemas.microsoft.com/office/drawing/2014/main" val="1720087097"/>
                  </a:ext>
                </a:extLst>
              </a:tr>
            </a:tbl>
          </a:graphicData>
        </a:graphic>
      </p:graphicFrame>
    </p:spTree>
    <p:extLst>
      <p:ext uri="{BB962C8B-B14F-4D97-AF65-F5344CB8AC3E}">
        <p14:creationId xmlns:p14="http://schemas.microsoft.com/office/powerpoint/2010/main" val="34296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Decision Trees (a review)</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Tree that allows the classification of some…thing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Visual structure: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Start at root</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Each node specifies some attribute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Each branch is a value for that attribute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Leaves represent the classification</a:t>
            </a:r>
          </a:p>
        </p:txBody>
      </p:sp>
    </p:spTree>
    <p:extLst>
      <p:ext uri="{BB962C8B-B14F-4D97-AF65-F5344CB8AC3E}">
        <p14:creationId xmlns:p14="http://schemas.microsoft.com/office/powerpoint/2010/main" val="411337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Decision Trees (a review)</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Tree that allows the classification of some…thing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Logical structure: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Disjunction of conjunctions of constraint</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err="1">
                <a:ln>
                  <a:noFill/>
                </a:ln>
                <a:solidFill>
                  <a:srgbClr val="1E1C09"/>
                </a:solidFill>
                <a:effectLst/>
                <a:uLnTx/>
                <a:uFillTx/>
                <a:latin typeface="Tahoma" pitchFamily="34" charset="0"/>
                <a:ea typeface="+mn-ea"/>
                <a:cs typeface="+mn-cs"/>
              </a:rPr>
              <a:t>ORing</a:t>
            </a: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groups of ANDS of constraints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An example: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 ^ B) V (C ^ D)</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p:txBody>
      </p:sp>
    </p:spTree>
    <p:extLst>
      <p:ext uri="{BB962C8B-B14F-4D97-AF65-F5344CB8AC3E}">
        <p14:creationId xmlns:p14="http://schemas.microsoft.com/office/powerpoint/2010/main" val="33965282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Decision Trees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When should we use them?</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Discrete values for attribute-value pairs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Output function has discrete value output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Disjunctive descriptions are valid</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Training data can have errors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Training data can be missing data</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What to watch out for?</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Deep trees</a:t>
            </a:r>
            <a:endParaRPr kumimoji="1" lang="en-US" sz="3200" b="0" i="0" u="none" strike="noStrike" kern="0" cap="none" spc="0" normalizeH="0" baseline="0" noProof="0">
              <a:ln>
                <a:noFill/>
              </a:ln>
              <a:solidFill>
                <a:srgbClr val="1E1C09"/>
              </a:solidFill>
              <a:effectLst/>
              <a:uLnTx/>
              <a:uFillTx/>
              <a:latin typeface="Tahoma" pitchFamily="34" charset="0"/>
              <a:ea typeface="+mn-ea"/>
              <a:cs typeface="+mn-cs"/>
            </a:endParaRPr>
          </a:p>
        </p:txBody>
      </p:sp>
    </p:spTree>
    <p:extLst>
      <p:ext uri="{BB962C8B-B14F-4D97-AF65-F5344CB8AC3E}">
        <p14:creationId xmlns:p14="http://schemas.microsoft.com/office/powerpoint/2010/main" val="41277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Decision Trees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HOW do we create these classifiers?</a:t>
            </a:r>
          </a:p>
          <a:p>
            <a:pPr lvl="1">
              <a:spcBef>
                <a:spcPct val="20000"/>
              </a:spcBef>
              <a:buClr>
                <a:srgbClr val="00604E"/>
              </a:buClr>
              <a:buSzPct val="90000"/>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	</a:t>
            </a:r>
            <a:r>
              <a:rPr kumimoji="1" lang="en-US" sz="2800" kern="0">
                <a:solidFill>
                  <a:srgbClr val="1E1C09"/>
                </a:solidFill>
                <a:latin typeface="Courier New" panose="02070309020205020404" pitchFamily="49" charset="0"/>
                <a:cs typeface="Courier New" panose="02070309020205020404" pitchFamily="49" charset="0"/>
              </a:rPr>
              <a:t>from </a:t>
            </a:r>
            <a:r>
              <a:rPr kumimoji="1" lang="en-US" sz="2800" kern="0" err="1">
                <a:solidFill>
                  <a:srgbClr val="1E1C09"/>
                </a:solidFill>
                <a:latin typeface="Courier New" panose="02070309020205020404" pitchFamily="49" charset="0"/>
                <a:cs typeface="Courier New" panose="02070309020205020404" pitchFamily="49" charset="0"/>
              </a:rPr>
              <a:t>sklearn.tree</a:t>
            </a:r>
            <a:r>
              <a:rPr kumimoji="1" lang="en-US" sz="2800" kern="0">
                <a:solidFill>
                  <a:srgbClr val="1E1C09"/>
                </a:solidFill>
                <a:latin typeface="Courier New" panose="02070309020205020404" pitchFamily="49" charset="0"/>
                <a:cs typeface="Courier New" panose="02070309020205020404" pitchFamily="49" charset="0"/>
              </a:rPr>
              <a:t> import DecisionTreeClassifier</a:t>
            </a:r>
            <a:endParaRPr kumimoji="1" lang="en-US" sz="2800" b="0" i="0" u="none" strike="noStrike" kern="0" cap="none" spc="0" normalizeH="0" baseline="0" noProof="0">
              <a:ln>
                <a:noFill/>
              </a:ln>
              <a:solidFill>
                <a:srgbClr val="1E1C09"/>
              </a:solidFill>
              <a:effectLst/>
              <a:uLnTx/>
              <a:uFillTx/>
              <a:latin typeface="Courier New" panose="02070309020205020404" pitchFamily="49" charset="0"/>
              <a:cs typeface="Courier New" panose="02070309020205020404" pitchFamily="49" charset="0"/>
            </a:endParaRPr>
          </a:p>
          <a:p>
            <a:pPr marL="457200" marR="0" lvl="1" indent="0" algn="l" defTabSz="914400" rtl="0" eaLnBrk="1" fontAlgn="auto" latinLnBrk="0" hangingPunct="1">
              <a:lnSpc>
                <a:spcPct val="100000"/>
              </a:lnSpc>
              <a:spcBef>
                <a:spcPct val="20000"/>
              </a:spcBef>
              <a:spcAft>
                <a:spcPts val="0"/>
              </a:spcAft>
              <a:buClr>
                <a:srgbClr val="00604E"/>
              </a:buClr>
              <a:buSzPct val="90000"/>
              <a:buFontTx/>
              <a:buNone/>
              <a:tabLst/>
              <a:defRPr/>
            </a:pPr>
            <a:r>
              <a:rPr kumimoji="1" lang="en-US" sz="2800" kern="0">
                <a:solidFill>
                  <a:srgbClr val="1E1C09"/>
                </a:solidFill>
                <a:latin typeface="Courier New" panose="02070309020205020404" pitchFamily="49" charset="0"/>
                <a:cs typeface="Courier New" panose="02070309020205020404" pitchFamily="49" charset="0"/>
              </a:rPr>
              <a:t>	</a:t>
            </a:r>
            <a:r>
              <a:rPr kumimoji="1" lang="en-US" sz="2800" b="0" i="0" u="none" strike="noStrike" kern="0" cap="none" spc="0" normalizeH="0" baseline="0" noProof="0">
                <a:ln>
                  <a:noFill/>
                </a:ln>
                <a:solidFill>
                  <a:srgbClr val="1E1C09"/>
                </a:solidFill>
                <a:effectLst/>
                <a:uLnTx/>
                <a:uFillTx/>
                <a:latin typeface="Courier New" panose="02070309020205020404" pitchFamily="49" charset="0"/>
                <a:cs typeface="Courier New" panose="02070309020205020404" pitchFamily="49" charset="0"/>
              </a:rPr>
              <a:t>classifier = </a:t>
            </a:r>
            <a:r>
              <a:rPr kumimoji="1" lang="en-US" sz="2800" b="0" i="0" u="none" strike="noStrike" kern="0" cap="none" spc="0" normalizeH="0" baseline="0" noProof="0" err="1">
                <a:ln>
                  <a:noFill/>
                </a:ln>
                <a:solidFill>
                  <a:srgbClr val="1E1C09"/>
                </a:solidFill>
                <a:effectLst/>
                <a:uLnTx/>
                <a:uFillTx/>
                <a:latin typeface="Courier New" panose="02070309020205020404" pitchFamily="49" charset="0"/>
                <a:cs typeface="Courier New" panose="02070309020205020404" pitchFamily="49" charset="0"/>
              </a:rPr>
              <a:t>DecisionTreeClassifier</a:t>
            </a:r>
            <a:r>
              <a:rPr kumimoji="1" lang="en-US" sz="2800" b="0" i="0" u="none" strike="noStrike" kern="0" cap="none" spc="0" normalizeH="0" baseline="0" noProof="0">
                <a:ln>
                  <a:noFill/>
                </a:ln>
                <a:solidFill>
                  <a:srgbClr val="1E1C09"/>
                </a:solidFill>
                <a:effectLst/>
                <a:uLnTx/>
                <a:uFillTx/>
                <a:latin typeface="Courier New" panose="02070309020205020404" pitchFamily="49" charset="0"/>
                <a:cs typeface="Courier New" panose="02070309020205020404" pitchFamily="49" charset="0"/>
              </a:rPr>
              <a:t>(**params)</a:t>
            </a:r>
          </a:p>
          <a:p>
            <a:pPr marL="457200" marR="0" lvl="1" indent="0" algn="l" defTabSz="914400" rtl="0" eaLnBrk="1" fontAlgn="auto" latinLnBrk="0" hangingPunct="1">
              <a:lnSpc>
                <a:spcPct val="100000"/>
              </a:lnSpc>
              <a:spcBef>
                <a:spcPct val="20000"/>
              </a:spcBef>
              <a:spcAft>
                <a:spcPts val="0"/>
              </a:spcAft>
              <a:buClr>
                <a:srgbClr val="00604E"/>
              </a:buClr>
              <a:buSzPct val="90000"/>
              <a:buFontTx/>
              <a:buNone/>
              <a:tabLst/>
              <a:defRPr/>
            </a:pPr>
            <a:r>
              <a:rPr kumimoji="1" lang="en-US" sz="2800" b="0" i="0" u="none" strike="noStrike" kern="0" cap="none" spc="0" normalizeH="0" baseline="0" noProof="0">
                <a:ln>
                  <a:noFill/>
                </a:ln>
                <a:solidFill>
                  <a:srgbClr val="1E1C09"/>
                </a:solidFill>
                <a:effectLst/>
                <a:uLnTx/>
                <a:uFillTx/>
                <a:latin typeface="Courier New" panose="02070309020205020404" pitchFamily="49" charset="0"/>
                <a:cs typeface="Courier New" panose="02070309020205020404" pitchFamily="49" charset="0"/>
              </a:rPr>
              <a:t>	</a:t>
            </a:r>
            <a:r>
              <a:rPr kumimoji="1" lang="en-US" sz="2800" b="0" i="0" u="none" strike="noStrike" kern="0" cap="none" spc="0" normalizeH="0" baseline="0" noProof="0" err="1">
                <a:ln>
                  <a:noFill/>
                </a:ln>
                <a:solidFill>
                  <a:srgbClr val="1E1C09"/>
                </a:solidFill>
                <a:effectLst/>
                <a:uLnTx/>
                <a:uFillTx/>
                <a:latin typeface="Courier New" panose="02070309020205020404" pitchFamily="49" charset="0"/>
                <a:ea typeface="+mn-ea"/>
                <a:cs typeface="Courier New" panose="02070309020205020404" pitchFamily="49" charset="0"/>
              </a:rPr>
              <a:t>classifier.fit</a:t>
            </a:r>
            <a:r>
              <a:rPr kumimoji="1" lang="en-US" sz="2800" b="0" i="0" u="none" strike="noStrike" kern="0" cap="none" spc="0" normalizeH="0" baseline="0" noProof="0">
                <a:ln>
                  <a:noFill/>
                </a:ln>
                <a:solidFill>
                  <a:srgbClr val="1E1C09"/>
                </a:solidFill>
                <a:effectLst/>
                <a:uLnTx/>
                <a:uFillTx/>
                <a:latin typeface="Courier New" panose="02070309020205020404" pitchFamily="49" charset="0"/>
                <a:ea typeface="+mn-ea"/>
                <a:cs typeface="Courier New" panose="02070309020205020404" pitchFamily="49" charset="0"/>
              </a:rPr>
              <a:t>(</a:t>
            </a:r>
            <a:r>
              <a:rPr kumimoji="1" lang="en-US" sz="2800" b="0" i="0" u="none" strike="noStrike" kern="0" cap="none" spc="0" normalizeH="0" baseline="0" noProof="0" err="1">
                <a:ln>
                  <a:noFill/>
                </a:ln>
                <a:solidFill>
                  <a:srgbClr val="1E1C09"/>
                </a:solidFill>
                <a:effectLst/>
                <a:uLnTx/>
                <a:uFillTx/>
                <a:latin typeface="Courier New" panose="02070309020205020404" pitchFamily="49" charset="0"/>
                <a:ea typeface="+mn-ea"/>
                <a:cs typeface="Courier New" panose="02070309020205020404" pitchFamily="49" charset="0"/>
              </a:rPr>
              <a:t>train_x</a:t>
            </a:r>
            <a:r>
              <a:rPr kumimoji="1" lang="en-US" sz="2800" b="0" i="0" u="none" strike="noStrike" kern="0" cap="none" spc="0" normalizeH="0" baseline="0" noProof="0">
                <a:ln>
                  <a:noFill/>
                </a:ln>
                <a:solidFill>
                  <a:srgbClr val="1E1C09"/>
                </a:solidFill>
                <a:effectLst/>
                <a:uLnTx/>
                <a:uFillTx/>
                <a:latin typeface="Courier New" panose="02070309020205020404" pitchFamily="49" charset="0"/>
                <a:ea typeface="+mn-ea"/>
                <a:cs typeface="Courier New" panose="02070309020205020404" pitchFamily="49" charset="0"/>
              </a:rPr>
              <a:t>, </a:t>
            </a:r>
            <a:r>
              <a:rPr kumimoji="1" lang="en-US" sz="2800" b="0" i="0" u="none" strike="noStrike" kern="0" cap="none" spc="0" normalizeH="0" baseline="0" noProof="0" err="1">
                <a:ln>
                  <a:noFill/>
                </a:ln>
                <a:solidFill>
                  <a:srgbClr val="1E1C09"/>
                </a:solidFill>
                <a:effectLst/>
                <a:uLnTx/>
                <a:uFillTx/>
                <a:latin typeface="Courier New" panose="02070309020205020404" pitchFamily="49" charset="0"/>
                <a:ea typeface="+mn-ea"/>
                <a:cs typeface="Courier New" panose="02070309020205020404" pitchFamily="49" charset="0"/>
              </a:rPr>
              <a:t>train_y</a:t>
            </a:r>
            <a:r>
              <a:rPr kumimoji="1" lang="en-US" sz="2800" b="0" i="0" u="none" strike="noStrike" kern="0" cap="none" spc="0" normalizeH="0" baseline="0" noProof="0">
                <a:ln>
                  <a:noFill/>
                </a:ln>
                <a:solidFill>
                  <a:srgbClr val="1E1C09"/>
                </a:solidFill>
                <a:effectLst/>
                <a:uLnTx/>
                <a:uFillTx/>
                <a:latin typeface="Courier New" panose="02070309020205020404" pitchFamily="49" charset="0"/>
                <a:ea typeface="+mn-ea"/>
                <a:cs typeface="Courier New" panose="02070309020205020404" pitchFamily="49" charset="0"/>
              </a:rPr>
              <a:t>)</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……Okay, but </a:t>
            </a:r>
            <a:r>
              <a:rPr kumimoji="1" lang="en-US" sz="3200" b="0" i="1" u="sng" strike="noStrike" kern="0" cap="none" spc="0" normalizeH="0" baseline="0" noProof="0">
                <a:ln>
                  <a:noFill/>
                </a:ln>
                <a:solidFill>
                  <a:srgbClr val="1E1C09"/>
                </a:solidFill>
                <a:effectLst/>
                <a:uLnTx/>
                <a:uFillTx/>
                <a:latin typeface="Tahoma" pitchFamily="34" charset="0"/>
                <a:ea typeface="+mn-ea"/>
                <a:cs typeface="+mn-cs"/>
              </a:rPr>
              <a:t>HOW</a:t>
            </a: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 do we do it?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That code above tells us how to train something using tools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How do we actually create the tree?</a:t>
            </a:r>
          </a:p>
        </p:txBody>
      </p:sp>
    </p:spTree>
    <p:extLst>
      <p:ext uri="{BB962C8B-B14F-4D97-AF65-F5344CB8AC3E}">
        <p14:creationId xmlns:p14="http://schemas.microsoft.com/office/powerpoint/2010/main" val="20573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B684-11E2-5345-9CED-920349B06BA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E8356AC-4442-F44A-AA2D-4EE98C70FB0E}"/>
              </a:ext>
            </a:extLst>
          </p:cNvPr>
          <p:cNvSpPr>
            <a:spLocks noGrp="1"/>
          </p:cNvSpPr>
          <p:nvPr>
            <p:ph idx="1"/>
          </p:nvPr>
        </p:nvSpPr>
        <p:spPr/>
        <p:txBody>
          <a:bodyPr>
            <a:normAutofit/>
          </a:bodyPr>
          <a:lstStyle/>
          <a:p>
            <a:r>
              <a:rPr lang="en-US" dirty="0"/>
              <a:t>Machine Learning Vs. Artificial Intelligence</a:t>
            </a:r>
          </a:p>
          <a:p>
            <a:r>
              <a:rPr lang="en-US" dirty="0"/>
              <a:t>Supervised vs. Unsupervised Learning</a:t>
            </a:r>
          </a:p>
          <a:p>
            <a:r>
              <a:rPr lang="en-US" dirty="0"/>
              <a:t>Classification</a:t>
            </a:r>
          </a:p>
          <a:p>
            <a:pPr lvl="1"/>
            <a:r>
              <a:rPr lang="en-US" dirty="0"/>
              <a:t>Naïve Bayes Classifier (Supervised)</a:t>
            </a:r>
          </a:p>
          <a:p>
            <a:pPr lvl="1"/>
            <a:r>
              <a:rPr lang="en-US" dirty="0"/>
              <a:t>Decision Trees (Supervised)</a:t>
            </a:r>
          </a:p>
          <a:p>
            <a:pPr lvl="1"/>
            <a:r>
              <a:rPr lang="en-US" dirty="0"/>
              <a:t>K-Means Clustering (Unsupervised)</a:t>
            </a:r>
          </a:p>
          <a:p>
            <a:pPr lvl="1"/>
            <a:r>
              <a:rPr lang="en-US" dirty="0"/>
              <a:t>Are there other techniques?</a:t>
            </a:r>
          </a:p>
        </p:txBody>
      </p:sp>
    </p:spTree>
    <p:extLst>
      <p:ext uri="{BB962C8B-B14F-4D97-AF65-F5344CB8AC3E}">
        <p14:creationId xmlns:p14="http://schemas.microsoft.com/office/powerpoint/2010/main" val="358150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ID3/C4.5 Algorithms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ID3 = Iterative </a:t>
            </a:r>
            <a:r>
              <a:rPr kumimoji="1" lang="en-US" sz="3200" b="0" i="0" u="none" strike="noStrike" kern="0" cap="none" spc="0" normalizeH="0" baseline="0" noProof="0" err="1">
                <a:ln>
                  <a:noFill/>
                </a:ln>
                <a:solidFill>
                  <a:srgbClr val="1E1C09"/>
                </a:solidFill>
                <a:effectLst/>
                <a:uLnTx/>
                <a:uFillTx/>
                <a:latin typeface="Tahoma" pitchFamily="34" charset="0"/>
                <a:ea typeface="+mn-ea"/>
                <a:cs typeface="+mn-cs"/>
              </a:rPr>
              <a:t>Dichotomiser</a:t>
            </a: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 3</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C4.5 = C4.5</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C4.5 is more up-to-date version of ID3</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C4.5 is more widely used as it is more robust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Ignores missing data</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Effective in NLP</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Handles continuous data by </a:t>
            </a:r>
            <a:r>
              <a:rPr kumimoji="1" lang="en-US" sz="2800" b="1" i="0" u="sng" strike="noStrike" kern="0" cap="none" spc="0" normalizeH="0" baseline="0" noProof="0">
                <a:ln>
                  <a:noFill/>
                </a:ln>
                <a:solidFill>
                  <a:srgbClr val="1E1C09"/>
                </a:solidFill>
                <a:effectLst/>
                <a:uLnTx/>
                <a:uFillTx/>
                <a:latin typeface="Tahoma" pitchFamily="34" charset="0"/>
                <a:ea typeface="+mn-ea"/>
                <a:cs typeface="+mn-cs"/>
              </a:rPr>
              <a:t>SETTING THRESHOLDS</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Hint </a:t>
            </a:r>
            <a:r>
              <a:rPr kumimoji="1" lang="en-US" sz="2800" b="0" i="0" u="none" strike="noStrike" kern="0" cap="none" spc="0" normalizeH="0" baseline="0" noProof="0" err="1">
                <a:ln>
                  <a:noFill/>
                </a:ln>
                <a:solidFill>
                  <a:srgbClr val="1E1C09"/>
                </a:solidFill>
                <a:effectLst/>
                <a:uLnTx/>
                <a:uFillTx/>
                <a:latin typeface="Tahoma" pitchFamily="34" charset="0"/>
                <a:ea typeface="+mn-ea"/>
                <a:cs typeface="+mn-cs"/>
              </a:rPr>
              <a:t>hint</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Goes back and </a:t>
            </a:r>
            <a:r>
              <a:rPr kumimoji="1" lang="en-US" sz="2800" b="1" i="0" u="sng" strike="noStrike" kern="0" cap="none" spc="0" normalizeH="0" baseline="0" noProof="0">
                <a:ln>
                  <a:noFill/>
                </a:ln>
                <a:solidFill>
                  <a:srgbClr val="1E1C09"/>
                </a:solidFill>
                <a:effectLst/>
                <a:uLnTx/>
                <a:uFillTx/>
                <a:latin typeface="Tahoma" pitchFamily="34" charset="0"/>
                <a:ea typeface="+mn-ea"/>
                <a:cs typeface="+mn-cs"/>
              </a:rPr>
              <a:t>PRUNES DEEP TREES TO REDUCE DEPTH</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p:txBody>
      </p:sp>
    </p:spTree>
    <p:extLst>
      <p:ext uri="{BB962C8B-B14F-4D97-AF65-F5344CB8AC3E}">
        <p14:creationId xmlns:p14="http://schemas.microsoft.com/office/powerpoint/2010/main" val="130891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ID3</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hlinkClick r:id="rId4"/>
              </a:rPr>
              <a:t>Pseudo-code</a:t>
            </a:r>
            <a:endParaRPr kumimoji="1" lang="en-US" sz="3200" b="0" i="1"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Greedy algorithm</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Splits the data in the best way first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Simple-to-complex hill-climb through the search space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Starts with an empty tree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Hypothesis gets more complex as the tree builds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Doesn’t always make the globally optimal choice</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But how do we determine this step:</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Courier New" panose="02070309020205020404" pitchFamily="49" charset="0"/>
                <a:ea typeface="+mn-ea"/>
                <a:cs typeface="Courier New" panose="02070309020205020404" pitchFamily="49" charset="0"/>
              </a:rPr>
              <a:t>A ← The Attribute that best classifies examples</a:t>
            </a:r>
          </a:p>
        </p:txBody>
      </p:sp>
    </p:spTree>
    <p:extLst>
      <p:ext uri="{BB962C8B-B14F-4D97-AF65-F5344CB8AC3E}">
        <p14:creationId xmlns:p14="http://schemas.microsoft.com/office/powerpoint/2010/main" val="300130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Entropy &amp;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85899"/>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Entropy measures the purity of a collection</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0 is a “pure” collection</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All data falls into the same category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1 is a perfectly distributed collection</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Each category as an equal proportion of the values</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𝐸𝑛𝑡𝑟𝑜𝑝𝑦</m:t>
                    </m:r>
                    <m:d>
                      <m:d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e>
                    </m:d>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 </m:t>
                    </m:r>
                    <m:nary>
                      <m:naryPr>
                        <m:chr m:val="∑"/>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𝑐</m:t>
                        </m:r>
                      </m:sup>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sSub>
                          <m:sSub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func>
                          <m:func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funcPr>
                          <m:fName>
                            <m:sSub>
                              <m:sSub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m:rPr>
                                    <m:sty m:val="p"/>
                                  </m:rPr>
                                  <a:rPr kumimoji="1" lang="en-US" sz="3200" b="0" i="0"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log</m:t>
                                </m:r>
                              </m:e>
                              <m:sub>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b>
                            </m:sSub>
                          </m:fName>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sSub>
                              <m:sSub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func>
                      </m:e>
                    </m:nary>
                  </m:oMath>
                </a14:m>
                <a:endParaRPr kumimoji="1" lang="en-US" sz="32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Where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our collection</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And </a:t>
                </a:r>
                <a14:m>
                  <m:oMath xmlns:m="http://schemas.openxmlformats.org/officeDocument/2006/math">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proportion of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that falls into category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85899"/>
                <a:ext cx="11496274" cy="5372099"/>
              </a:xfrm>
              <a:prstGeom prst="rect">
                <a:avLst/>
              </a:prstGeom>
              <a:blipFill>
                <a:blip r:embed="rId4"/>
                <a:stretch>
                  <a:fillRect l="-1008" t="-14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85098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Entropy &amp;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Information Gain measures reduction in entropy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Specifically, how entropy is affected by partitioning a set on an attribute</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𝐺𝑎𝑖𝑛</m:t>
                    </m:r>
                    <m:d>
                      <m:d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 </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𝐴</m:t>
                        </m:r>
                      </m:e>
                    </m:d>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𝐸𝑛𝑡𝑟𝑜𝑝𝑦</m:t>
                    </m:r>
                    <m:d>
                      <m:d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e>
                    </m:d>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supHide m:val="on"/>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7"/>
                          </m:r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𝑣</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𝑉𝑎𝑙𝑢𝑒𝑠</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sub>
                      <m:sup/>
                      <m:e>
                        <m:f>
                          <m:f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fPr>
                          <m:num>
                            <m:d>
                              <m:dPr>
                                <m:begChr m:val="|"/>
                                <m:endChr m:val="|"/>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sSub>
                                  <m:sSubPr>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e>
                                  <m:sub>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𝑣</m:t>
                                    </m:r>
                                  </m:sub>
                                </m:sSub>
                              </m:e>
                            </m:d>
                          </m:num>
                          <m:den>
                            <m:d>
                              <m:dPr>
                                <m:begChr m:val="|"/>
                                <m:endChr m:val="|"/>
                                <m:ctrlP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e>
                            </m:d>
                          </m:den>
                        </m:f>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𝐸𝑛𝑡𝑟𝑜𝑝𝑦</m:t>
                        </m:r>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sSub>
                          <m:sSub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nary>
                  </m:oMath>
                </a14:m>
                <a:endParaRPr kumimoji="1" lang="en-US" sz="32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m:rPr>
                        <m:brk m:alnAt="7"/>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𝑉</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𝑎𝑙𝑢𝑒𝑠</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set of possible values of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subset of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where attribute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has a value of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d>
                      <m:dPr>
                        <m:begChr m:val="{"/>
                        <m:endChr m:val="|"/>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𝑠</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𝑆</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 </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 </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𝐴</m:t>
                    </m:r>
                    <m:d>
                      <m:d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𝑠</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𝑣</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2265964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Entropy &amp;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ct val="20000"/>
                  </a:spcBef>
                  <a:spcAft>
                    <a:spcPts val="0"/>
                  </a:spcAft>
                  <a:buClr>
                    <a:srgbClr val="00604E"/>
                  </a:buClr>
                  <a:buSzPct val="90000"/>
                  <a:buFontTx/>
                  <a:buNone/>
                  <a:tabLst/>
                  <a:defRPr/>
                </a:pPr>
                <a14:m>
                  <m:oMathPara xmlns:m="http://schemas.openxmlformats.org/officeDocument/2006/math">
                    <m:oMathParaPr>
                      <m:jc m:val="centerGroup"/>
                    </m:oMathParaPr>
                    <m:oMath xmlns:m="http://schemas.openxmlformats.org/officeDocument/2006/math">
                      <m:r>
                        <a:rPr kumimoji="1" lang="en-US" sz="3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𝐺𝑎𝑖𝑛</m:t>
                      </m:r>
                      <m:d>
                        <m:d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 </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e>
                      </m:d>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𝐸𝑛𝑡𝑟𝑜𝑝𝑦</m:t>
                      </m:r>
                      <m:d>
                        <m:d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nary>
                        <m:naryPr>
                          <m:chr m:val="∑"/>
                          <m:supHide m:val="on"/>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7"/>
                            </m:r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𝑉𝑎𝑙𝑢𝑒𝑠</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sub>
                        <m:sup/>
                        <m:e>
                          <m:f>
                            <m:f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d>
                                <m:dPr>
                                  <m:begChr m:val="|"/>
                                  <m:endChr m:val="|"/>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sSub>
                                    <m:sSub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e>
                              </m:d>
                            </m:num>
                            <m:den>
                              <m:d>
                                <m:dPr>
                                  <m:begChr m:val="|"/>
                                  <m:endChr m:val="|"/>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den>
                          </m:f>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𝐸𝑛𝑡𝑟𝑜𝑝𝑦</m:t>
                          </m:r>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sSub>
                            <m:sSubPr>
                              <m:ctrlP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r>
                            <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e>
                      </m:nary>
                    </m:oMath>
                  </m:oMathPara>
                </a14:m>
                <a:endParaRPr kumimoji="1" lang="en-US" sz="3200" b="0" i="1" u="none" strike="noStrike" kern="0" cap="none" spc="0" normalizeH="0" baseline="0" noProof="0">
                  <a:ln>
                    <a:noFill/>
                  </a:ln>
                  <a:solidFill>
                    <a:srgbClr val="1E1C09"/>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ct val="20000"/>
                  </a:spcBef>
                  <a:spcAft>
                    <a:spcPts val="0"/>
                  </a:spcAft>
                  <a:buClr>
                    <a:srgbClr val="00604E"/>
                  </a:buClr>
                  <a:buSzPct val="90000"/>
                  <a:buFontTx/>
                  <a:buNone/>
                  <a:tabLst/>
                  <a:defRPr/>
                </a:pP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What is this actually saying?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The attribute where will see the most information gain is one: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Where the set is at some level of disorganization before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And is highly, if not completely, organized after the split</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75997952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An example!</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6515689"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We have equations for entropy &amp; information gain</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ID3 picks the “best” feature first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So what would ID3 pick as their best feature?</a:t>
            </a:r>
          </a:p>
        </p:txBody>
      </p:sp>
      <p:pic>
        <p:nvPicPr>
          <p:cNvPr id="5" name="table">
            <a:extLst>
              <a:ext uri="{FF2B5EF4-FFF2-40B4-BE49-F238E27FC236}">
                <a16:creationId xmlns:a16="http://schemas.microsoft.com/office/drawing/2014/main" id="{2FDBDEAF-39E5-4344-8565-432051FBFD1C}"/>
              </a:ext>
            </a:extLst>
          </p:cNvPr>
          <p:cNvPicPr>
            <a:picLocks noChangeAspect="1"/>
          </p:cNvPicPr>
          <p:nvPr/>
        </p:nvPicPr>
        <p:blipFill rotWithShape="1">
          <a:blip r:embed="rId4"/>
          <a:srcRect b="6727"/>
          <a:stretch/>
        </p:blipFill>
        <p:spPr>
          <a:xfrm>
            <a:off x="6896689" y="1126423"/>
            <a:ext cx="5174807" cy="5534259"/>
          </a:xfrm>
          <a:prstGeom prst="rect">
            <a:avLst/>
          </a:prstGeom>
        </p:spPr>
      </p:pic>
    </p:spTree>
    <p:extLst>
      <p:ext uri="{BB962C8B-B14F-4D97-AF65-F5344CB8AC3E}">
        <p14:creationId xmlns:p14="http://schemas.microsoft.com/office/powerpoint/2010/main" val="148365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Rectangle 3">
                <a:extLst>
                  <a:ext uri="{FF2B5EF4-FFF2-40B4-BE49-F238E27FC236}">
                    <a16:creationId xmlns:a16="http://schemas.microsoft.com/office/drawing/2014/main" id="{D2169BEC-0ABF-4B41-93A7-E6650FCA8D42}"/>
                  </a:ext>
                </a:extLst>
              </p:cNvPr>
              <p:cNvSpPr txBox="1">
                <a:spLocks noChangeArrowheads="1"/>
              </p:cNvSpPr>
              <p:nvPr/>
            </p:nvSpPr>
            <p:spPr bwMode="auto">
              <a:xfrm>
                <a:off x="-457201" y="1199072"/>
                <a:ext cx="8048446" cy="1413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𝐸𝑛𝑡𝑟𝑜𝑝𝑦</m:t>
                    </m:r>
                    <m:d>
                      <m:dPr>
                        <m:ctrl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e>
                    </m:d>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 </m:t>
                    </m:r>
                    <m:nary>
                      <m:naryPr>
                        <m:chr m:val="∑"/>
                        <m:ctrl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𝑐</m:t>
                        </m:r>
                      </m:sup>
                      <m:e>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sSub>
                          <m:sSubPr>
                            <m:ctrl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func>
                          <m:funcPr>
                            <m:ctrl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funcPr>
                          <m:fName>
                            <m:sSub>
                              <m:sSubPr>
                                <m:ctrlP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m:rPr>
                                    <m:sty m:val="p"/>
                                  </m:rPr>
                                  <a:rPr kumimoji="1" lang="en-US" sz="2400" b="0" i="0"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log</m:t>
                                </m:r>
                              </m:e>
                              <m:sub>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b>
                            </m:sSub>
                          </m:fName>
                          <m:e>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sSub>
                              <m:sSubPr>
                                <m:ctrlPr>
                                  <a:rPr kumimoji="1" lang="en-US" sz="24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4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4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4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func>
                      </m:e>
                    </m:nary>
                  </m:oMath>
                </a14:m>
                <a:endParaRPr kumimoji="1" lang="en-US" sz="2400" b="0" i="0" u="none" strike="noStrike" kern="0" cap="none" spc="0" normalizeH="0" baseline="0" noProof="0">
                  <a:ln>
                    <a:noFill/>
                  </a:ln>
                  <a:solidFill>
                    <a:srgbClr val="1E1C09"/>
                  </a:solidFill>
                  <a:effectLst/>
                  <a:uLnTx/>
                  <a:uFillTx/>
                  <a:latin typeface="Tahoma" pitchFamily="34" charset="0"/>
                  <a:ea typeface="+mn-ea"/>
                  <a:cs typeface="+mn-cs"/>
                </a:endParaRP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𝐺𝑎𝑖𝑛</m:t>
                    </m:r>
                    <m:d>
                      <m:dPr>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 </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e>
                    </m:d>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𝐸𝑛𝑡𝑟𝑜𝑝𝑦</m:t>
                    </m:r>
                    <m:d>
                      <m:dPr>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r>
                      <a:rPr kumimoji="1" lang="en-US" sz="22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supHide m:val="on"/>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7"/>
                          </m:r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𝑉𝑎𝑙𝑢𝑒𝑠</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sub>
                      <m:sup/>
                      <m:e>
                        <m:f>
                          <m:fPr>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d>
                              <m:dPr>
                                <m:begChr m:val="|"/>
                                <m:endChr m:val="|"/>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sSub>
                                  <m:sSubPr>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e>
                            </m:d>
                          </m:num>
                          <m:den>
                            <m:d>
                              <m:dPr>
                                <m:begChr m:val="|"/>
                                <m:endChr m:val="|"/>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den>
                        </m:f>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𝐸𝑛𝑡𝑟𝑜𝑝𝑦</m:t>
                        </m:r>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sSub>
                          <m:sSubPr>
                            <m:ctrlP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𝑣</m:t>
                            </m:r>
                          </m:sub>
                        </m:sSub>
                        <m:r>
                          <a:rPr kumimoji="1" lang="en-US" sz="22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e>
                    </m:nary>
                  </m:oMath>
                </a14:m>
                <a:endParaRPr kumimoji="1" lang="en-US" sz="2200" b="0" i="0" u="none" strike="noStrike" kern="0" cap="none" spc="0" normalizeH="0" baseline="0" noProof="0">
                  <a:ln>
                    <a:noFill/>
                  </a:ln>
                  <a:solidFill>
                    <a:srgbClr val="1E1C09"/>
                  </a:solidFill>
                  <a:effectLst/>
                  <a:uLnTx/>
                  <a:uFillTx/>
                  <a:latin typeface="Tahoma" pitchFamily="34" charset="0"/>
                  <a:ea typeface="+mn-ea"/>
                  <a:cs typeface="+mn-cs"/>
                </a:endParaRPr>
              </a:p>
            </p:txBody>
          </p:sp>
        </mc:Choice>
        <mc:Fallback xmlns="">
          <p:sp>
            <p:nvSpPr>
              <p:cNvPr id="11" name="Rectangle 3">
                <a:extLst>
                  <a:ext uri="{FF2B5EF4-FFF2-40B4-BE49-F238E27FC236}">
                    <a16:creationId xmlns:a16="http://schemas.microsoft.com/office/drawing/2014/main" id="{D2169BEC-0ABF-4B41-93A7-E6650FCA8D42}"/>
                  </a:ext>
                </a:extLst>
              </p:cNvPr>
              <p:cNvSpPr txBox="1">
                <a:spLocks noRot="1" noChangeAspect="1" noMove="1" noResize="1" noEditPoints="1" noAdjustHandles="1" noChangeArrowheads="1" noChangeShapeType="1" noTextEdit="1"/>
              </p:cNvSpPr>
              <p:nvPr/>
            </p:nvSpPr>
            <p:spPr bwMode="auto">
              <a:xfrm>
                <a:off x="-457201" y="1199072"/>
                <a:ext cx="8048446" cy="1413250"/>
              </a:xfrm>
              <a:prstGeom prst="rect">
                <a:avLst/>
              </a:prstGeom>
              <a:blipFill>
                <a:blip r:embed="rId2"/>
                <a:stretch>
                  <a:fillRect l="-833" t="-42241"/>
                </a:stretch>
              </a:blipFill>
              <a:ln w="9525">
                <a:noFill/>
                <a:miter lim="800000"/>
                <a:headEnd/>
                <a:tailEnd/>
              </a:ln>
            </p:spPr>
            <p:txBody>
              <a:bodyPr/>
              <a:lstStyle/>
              <a:p>
                <a:r>
                  <a:rPr lang="en-US">
                    <a:noFill/>
                  </a:rPr>
                  <a:t> </a:t>
                </a:r>
              </a:p>
            </p:txBody>
          </p:sp>
        </mc:Fallback>
      </mc:AlternateContent>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An example!</a:t>
            </a:r>
          </a:p>
        </p:txBody>
      </p:sp>
      <p:pic>
        <p:nvPicPr>
          <p:cNvPr id="8" name="Picture 7"/>
          <p:cNvPicPr>
            <a:picLocks noChangeAspect="1"/>
          </p:cNvPicPr>
          <p:nvPr/>
        </p:nvPicPr>
        <p:blipFill>
          <a:blip r:embed="rId3" cstate="print">
            <a:alphaModFix amt="22000"/>
            <a:extLst>
              <a:ext uri="{BEBA8EAE-BF5A-486C-A8C5-ECC9F3942E4B}">
                <a14:imgProps xmlns:a14="http://schemas.microsoft.com/office/drawing/2010/main">
                  <a14:imgLayer r:embed="rId4">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pic>
        <p:nvPicPr>
          <p:cNvPr id="5" name="table">
            <a:extLst>
              <a:ext uri="{FF2B5EF4-FFF2-40B4-BE49-F238E27FC236}">
                <a16:creationId xmlns:a16="http://schemas.microsoft.com/office/drawing/2014/main" id="{2FDBDEAF-39E5-4344-8565-432051FBFD1C}"/>
              </a:ext>
            </a:extLst>
          </p:cNvPr>
          <p:cNvPicPr>
            <a:picLocks noChangeAspect="1"/>
          </p:cNvPicPr>
          <p:nvPr/>
        </p:nvPicPr>
        <p:blipFill rotWithShape="1">
          <a:blip r:embed="rId5"/>
          <a:srcRect b="6727"/>
          <a:stretch/>
        </p:blipFill>
        <p:spPr>
          <a:xfrm>
            <a:off x="6896689" y="1126423"/>
            <a:ext cx="5174807" cy="5534259"/>
          </a:xfrm>
          <a:prstGeom prst="rect">
            <a:avLst/>
          </a:prstGeo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0D2F210D-C8D4-4B9F-AAE4-1A3FBE784778}"/>
                  </a:ext>
                </a:extLst>
              </p:cNvPr>
              <p:cNvGraphicFramePr>
                <a:graphicFrameLocks noGrp="1"/>
              </p:cNvGraphicFramePr>
              <p:nvPr/>
            </p:nvGraphicFramePr>
            <p:xfrm>
              <a:off x="980934" y="261236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Outlook</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a:p>
                      </a:txBody>
                      <a:tcPr/>
                    </a:tc>
                    <a:extLst>
                      <a:ext uri="{0D108BD9-81ED-4DB2-BD59-A6C34878D82A}">
                        <a16:rowId xmlns:a16="http://schemas.microsoft.com/office/drawing/2014/main" val="295582612"/>
                      </a:ext>
                    </a:extLst>
                  </a:tr>
                  <a:tr h="370840">
                    <a:tc>
                      <a:txBody>
                        <a:bodyPr/>
                        <a:lstStyle/>
                        <a:p>
                          <a:pPr algn="ctr"/>
                          <a:r>
                            <a:rPr lang="en-US" sz="1600"/>
                            <a:t>Sunny</a:t>
                          </a:r>
                        </a:p>
                      </a:txBody>
                      <a:tcPr/>
                    </a:tc>
                    <a:tc>
                      <a:txBody>
                        <a:bodyPr/>
                        <a:lstStyle/>
                        <a:p>
                          <a:pPr algn="ctr"/>
                          <a:r>
                            <a:rPr lang="en-US" sz="1600"/>
                            <a:t>2/9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Overcast</a:t>
                          </a:r>
                        </a:p>
                      </a:txBody>
                      <a:tcPr/>
                    </a:tc>
                    <a:tc>
                      <a:txBody>
                        <a:bodyPr/>
                        <a:lstStyle/>
                        <a:p>
                          <a:pPr algn="ctr"/>
                          <a:r>
                            <a:rPr lang="en-US" sz="1600"/>
                            <a:t>4/9</a:t>
                          </a:r>
                        </a:p>
                      </a:txBody>
                      <a:tcPr/>
                    </a:tc>
                    <a:tc>
                      <a:txBody>
                        <a:bodyPr/>
                        <a:lstStyle/>
                        <a:p>
                          <a:pPr algn="ctr"/>
                          <a:r>
                            <a:rPr lang="en-US" sz="1600"/>
                            <a:t>0/5</a:t>
                          </a:r>
                        </a:p>
                      </a:txBody>
                      <a:tcPr/>
                    </a:tc>
                    <a:extLst>
                      <a:ext uri="{0D108BD9-81ED-4DB2-BD59-A6C34878D82A}">
                        <a16:rowId xmlns:a16="http://schemas.microsoft.com/office/drawing/2014/main" val="3639663710"/>
                      </a:ext>
                    </a:extLst>
                  </a:tr>
                  <a:tr h="370840">
                    <a:tc>
                      <a:txBody>
                        <a:bodyPr/>
                        <a:lstStyle/>
                        <a:p>
                          <a:pPr algn="ctr"/>
                          <a:r>
                            <a:rPr lang="en-US" sz="1600"/>
                            <a:t>Rainy</a:t>
                          </a:r>
                        </a:p>
                      </a:txBody>
                      <a:tcPr/>
                    </a:tc>
                    <a:tc>
                      <a:txBody>
                        <a:bodyPr/>
                        <a:lstStyle/>
                        <a:p>
                          <a:pPr algn="ctr"/>
                          <a:r>
                            <a:rPr lang="en-US" sz="1600"/>
                            <a:t>3/9</a:t>
                          </a:r>
                        </a:p>
                      </a:txBody>
                      <a:tcPr/>
                    </a:tc>
                    <a:tc>
                      <a:txBody>
                        <a:bodyPr/>
                        <a:lstStyle/>
                        <a:p>
                          <a:pPr algn="ctr"/>
                          <a:r>
                            <a:rPr lang="en-US" sz="1600"/>
                            <a:t>2/5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6" name="Table 5">
                <a:extLst>
                  <a:ext uri="{FF2B5EF4-FFF2-40B4-BE49-F238E27FC236}">
                    <a16:creationId xmlns:a16="http://schemas.microsoft.com/office/drawing/2014/main" id="{0D2F210D-C8D4-4B9F-AAE4-1A3FBE784778}"/>
                  </a:ext>
                </a:extLst>
              </p:cNvPr>
              <p:cNvGraphicFramePr>
                <a:graphicFrameLocks noGrp="1"/>
              </p:cNvGraphicFramePr>
              <p:nvPr/>
            </p:nvGraphicFramePr>
            <p:xfrm>
              <a:off x="980934" y="2612366"/>
              <a:ext cx="2588641" cy="2225040"/>
            </p:xfrm>
            <a:graphic>
              <a:graphicData uri="http://schemas.openxmlformats.org/drawingml/2006/table">
                <a:tbl>
                  <a:tblPr firstRow="1" bandRow="1">
                    <a:tableStyleId>{073A0DAA-6AF3-43AB-8588-CEC1D06C72B9}</a:tableStyleId>
                  </a:tblPr>
                  <a:tblGrid>
                    <a:gridCol w="950214">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Outlook</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6"/>
                          <a:stretch>
                            <a:fillRect l="-112143" t="-103279" r="-95714" b="-411475"/>
                          </a:stretch>
                        </a:blipFill>
                      </a:tcPr>
                    </a:tc>
                    <a:tc>
                      <a:txBody>
                        <a:bodyPr/>
                        <a:lstStyle/>
                        <a:p>
                          <a:endParaRPr lang="en-US"/>
                        </a:p>
                      </a:txBody>
                      <a:tcPr>
                        <a:blipFill>
                          <a:blip r:embed="rId6"/>
                          <a:stretch>
                            <a:fillRect l="-228462" t="-103279" r="-3077" b="-411475"/>
                          </a:stretch>
                        </a:blipFill>
                      </a:tcPr>
                    </a:tc>
                    <a:extLst>
                      <a:ext uri="{0D108BD9-81ED-4DB2-BD59-A6C34878D82A}">
                        <a16:rowId xmlns:a16="http://schemas.microsoft.com/office/drawing/2014/main" val="295582612"/>
                      </a:ext>
                    </a:extLst>
                  </a:tr>
                  <a:tr h="370840">
                    <a:tc>
                      <a:txBody>
                        <a:bodyPr/>
                        <a:lstStyle/>
                        <a:p>
                          <a:pPr algn="ctr"/>
                          <a:r>
                            <a:rPr lang="en-US" sz="1600"/>
                            <a:t>Sunny</a:t>
                          </a:r>
                        </a:p>
                      </a:txBody>
                      <a:tcPr/>
                    </a:tc>
                    <a:tc>
                      <a:txBody>
                        <a:bodyPr/>
                        <a:lstStyle/>
                        <a:p>
                          <a:pPr algn="ctr"/>
                          <a:r>
                            <a:rPr lang="en-US" sz="1600"/>
                            <a:t>2/9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Overcast</a:t>
                          </a:r>
                        </a:p>
                      </a:txBody>
                      <a:tcPr/>
                    </a:tc>
                    <a:tc>
                      <a:txBody>
                        <a:bodyPr/>
                        <a:lstStyle/>
                        <a:p>
                          <a:pPr algn="ctr"/>
                          <a:r>
                            <a:rPr lang="en-US" sz="1600"/>
                            <a:t>4/9</a:t>
                          </a:r>
                        </a:p>
                      </a:txBody>
                      <a:tcPr/>
                    </a:tc>
                    <a:tc>
                      <a:txBody>
                        <a:bodyPr/>
                        <a:lstStyle/>
                        <a:p>
                          <a:pPr algn="ctr"/>
                          <a:r>
                            <a:rPr lang="en-US" sz="1600"/>
                            <a:t>0/5</a:t>
                          </a:r>
                        </a:p>
                      </a:txBody>
                      <a:tcPr/>
                    </a:tc>
                    <a:extLst>
                      <a:ext uri="{0D108BD9-81ED-4DB2-BD59-A6C34878D82A}">
                        <a16:rowId xmlns:a16="http://schemas.microsoft.com/office/drawing/2014/main" val="3639663710"/>
                      </a:ext>
                    </a:extLst>
                  </a:tr>
                  <a:tr h="370840">
                    <a:tc>
                      <a:txBody>
                        <a:bodyPr/>
                        <a:lstStyle/>
                        <a:p>
                          <a:pPr algn="ctr"/>
                          <a:r>
                            <a:rPr lang="en-US" sz="1600"/>
                            <a:t>Rainy</a:t>
                          </a:r>
                        </a:p>
                      </a:txBody>
                      <a:tcPr/>
                    </a:tc>
                    <a:tc>
                      <a:txBody>
                        <a:bodyPr/>
                        <a:lstStyle/>
                        <a:p>
                          <a:pPr algn="ctr"/>
                          <a:r>
                            <a:rPr lang="en-US" sz="1600"/>
                            <a:t>3/9</a:t>
                          </a:r>
                        </a:p>
                      </a:txBody>
                      <a:tcPr/>
                    </a:tc>
                    <a:tc>
                      <a:txBody>
                        <a:bodyPr/>
                        <a:lstStyle/>
                        <a:p>
                          <a:pPr algn="ctr"/>
                          <a:r>
                            <a:rPr lang="en-US" sz="1600"/>
                            <a:t>2/5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FA8BD05E-BC2B-4203-A694-B984F57956EA}"/>
                  </a:ext>
                </a:extLst>
              </p:cNvPr>
              <p:cNvGraphicFramePr>
                <a:graphicFrameLocks noGrp="1"/>
              </p:cNvGraphicFramePr>
              <p:nvPr/>
            </p:nvGraphicFramePr>
            <p:xfrm>
              <a:off x="3756699" y="261236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Temperature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a:p>
                      </a:txBody>
                      <a:tcPr/>
                    </a:tc>
                    <a:extLst>
                      <a:ext uri="{0D108BD9-81ED-4DB2-BD59-A6C34878D82A}">
                        <a16:rowId xmlns:a16="http://schemas.microsoft.com/office/drawing/2014/main" val="295582612"/>
                      </a:ext>
                    </a:extLst>
                  </a:tr>
                  <a:tr h="370840">
                    <a:tc>
                      <a:txBody>
                        <a:bodyPr/>
                        <a:lstStyle/>
                        <a:p>
                          <a:pPr algn="ctr"/>
                          <a:r>
                            <a:rPr lang="en-US" sz="1600"/>
                            <a:t>Mild</a:t>
                          </a:r>
                        </a:p>
                      </a:txBody>
                      <a:tcPr/>
                    </a:tc>
                    <a:tc>
                      <a:txBody>
                        <a:bodyPr/>
                        <a:lstStyle/>
                        <a:p>
                          <a:pPr algn="ctr"/>
                          <a:r>
                            <a:rPr lang="en-US" sz="1600"/>
                            <a:t>2/9</a:t>
                          </a:r>
                        </a:p>
                      </a:txBody>
                      <a:tcPr/>
                    </a:tc>
                    <a:tc>
                      <a:txBody>
                        <a:bodyPr/>
                        <a:lstStyle/>
                        <a:p>
                          <a:pPr algn="ctr"/>
                          <a:r>
                            <a:rPr lang="en-US" sz="1600"/>
                            <a:t>2/5</a:t>
                          </a:r>
                        </a:p>
                      </a:txBody>
                      <a:tcPr/>
                    </a:tc>
                    <a:extLst>
                      <a:ext uri="{0D108BD9-81ED-4DB2-BD59-A6C34878D82A}">
                        <a16:rowId xmlns:a16="http://schemas.microsoft.com/office/drawing/2014/main" val="184980134"/>
                      </a:ext>
                    </a:extLst>
                  </a:tr>
                  <a:tr h="370840">
                    <a:tc>
                      <a:txBody>
                        <a:bodyPr/>
                        <a:lstStyle/>
                        <a:p>
                          <a:pPr algn="ctr"/>
                          <a:r>
                            <a:rPr lang="en-US" sz="1600"/>
                            <a:t>Hot</a:t>
                          </a:r>
                        </a:p>
                      </a:txBody>
                      <a:tcPr/>
                    </a:tc>
                    <a:tc>
                      <a:txBody>
                        <a:bodyPr/>
                        <a:lstStyle/>
                        <a:p>
                          <a:pPr algn="ctr"/>
                          <a:r>
                            <a:rPr lang="en-US" sz="1600"/>
                            <a:t>4/9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Cool</a:t>
                          </a:r>
                        </a:p>
                      </a:txBody>
                      <a:tcPr/>
                    </a:tc>
                    <a:tc>
                      <a:txBody>
                        <a:bodyPr/>
                        <a:lstStyle/>
                        <a:p>
                          <a:pPr algn="ctr"/>
                          <a:r>
                            <a:rPr lang="en-US" sz="1600"/>
                            <a:t>3/9</a:t>
                          </a:r>
                        </a:p>
                      </a:txBody>
                      <a:tcPr/>
                    </a:tc>
                    <a:tc>
                      <a:txBody>
                        <a:bodyPr/>
                        <a:lstStyle/>
                        <a:p>
                          <a:pPr algn="ctr"/>
                          <a:r>
                            <a:rPr lang="en-US" sz="1600"/>
                            <a:t>1/5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7" name="Table 6">
                <a:extLst>
                  <a:ext uri="{FF2B5EF4-FFF2-40B4-BE49-F238E27FC236}">
                    <a16:creationId xmlns:a16="http://schemas.microsoft.com/office/drawing/2014/main" id="{FA8BD05E-BC2B-4203-A694-B984F57956EA}"/>
                  </a:ext>
                </a:extLst>
              </p:cNvPr>
              <p:cNvGraphicFramePr>
                <a:graphicFrameLocks noGrp="1"/>
              </p:cNvGraphicFramePr>
              <p:nvPr/>
            </p:nvGraphicFramePr>
            <p:xfrm>
              <a:off x="3756699" y="2612366"/>
              <a:ext cx="2264347" cy="2225040"/>
            </p:xfrm>
            <a:graphic>
              <a:graphicData uri="http://schemas.openxmlformats.org/drawingml/2006/table">
                <a:tbl>
                  <a:tblPr firstRow="1" bandRow="1">
                    <a:tableStyleId>{073A0DAA-6AF3-43AB-8588-CEC1D06C72B9}</a:tableStyleId>
                  </a:tblPr>
                  <a:tblGrid>
                    <a:gridCol w="625920">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Temperature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7"/>
                          <a:stretch>
                            <a:fillRect l="-74820" t="-103279" r="-96403" b="-411475"/>
                          </a:stretch>
                        </a:blipFill>
                      </a:tcPr>
                    </a:tc>
                    <a:tc>
                      <a:txBody>
                        <a:bodyPr/>
                        <a:lstStyle/>
                        <a:p>
                          <a:endParaRPr lang="en-US"/>
                        </a:p>
                      </a:txBody>
                      <a:tcPr>
                        <a:blipFill>
                          <a:blip r:embed="rId7"/>
                          <a:stretch>
                            <a:fillRect l="-186923" t="-103279" r="-3077" b="-411475"/>
                          </a:stretch>
                        </a:blipFill>
                      </a:tcPr>
                    </a:tc>
                    <a:extLst>
                      <a:ext uri="{0D108BD9-81ED-4DB2-BD59-A6C34878D82A}">
                        <a16:rowId xmlns:a16="http://schemas.microsoft.com/office/drawing/2014/main" val="295582612"/>
                      </a:ext>
                    </a:extLst>
                  </a:tr>
                  <a:tr h="370840">
                    <a:tc>
                      <a:txBody>
                        <a:bodyPr/>
                        <a:lstStyle/>
                        <a:p>
                          <a:pPr algn="ctr"/>
                          <a:r>
                            <a:rPr lang="en-US" sz="1600"/>
                            <a:t>Mild</a:t>
                          </a:r>
                        </a:p>
                      </a:txBody>
                      <a:tcPr/>
                    </a:tc>
                    <a:tc>
                      <a:txBody>
                        <a:bodyPr/>
                        <a:lstStyle/>
                        <a:p>
                          <a:pPr algn="ctr"/>
                          <a:r>
                            <a:rPr lang="en-US" sz="1600"/>
                            <a:t>2/9</a:t>
                          </a:r>
                        </a:p>
                      </a:txBody>
                      <a:tcPr/>
                    </a:tc>
                    <a:tc>
                      <a:txBody>
                        <a:bodyPr/>
                        <a:lstStyle/>
                        <a:p>
                          <a:pPr algn="ctr"/>
                          <a:r>
                            <a:rPr lang="en-US" sz="1600"/>
                            <a:t>2/5</a:t>
                          </a:r>
                        </a:p>
                      </a:txBody>
                      <a:tcPr/>
                    </a:tc>
                    <a:extLst>
                      <a:ext uri="{0D108BD9-81ED-4DB2-BD59-A6C34878D82A}">
                        <a16:rowId xmlns:a16="http://schemas.microsoft.com/office/drawing/2014/main" val="184980134"/>
                      </a:ext>
                    </a:extLst>
                  </a:tr>
                  <a:tr h="370840">
                    <a:tc>
                      <a:txBody>
                        <a:bodyPr/>
                        <a:lstStyle/>
                        <a:p>
                          <a:pPr algn="ctr"/>
                          <a:r>
                            <a:rPr lang="en-US" sz="1600"/>
                            <a:t>Hot</a:t>
                          </a:r>
                        </a:p>
                      </a:txBody>
                      <a:tcPr/>
                    </a:tc>
                    <a:tc>
                      <a:txBody>
                        <a:bodyPr/>
                        <a:lstStyle/>
                        <a:p>
                          <a:pPr algn="ctr"/>
                          <a:r>
                            <a:rPr lang="en-US" sz="1600"/>
                            <a:t>4/9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Cool</a:t>
                          </a:r>
                        </a:p>
                      </a:txBody>
                      <a:tcPr/>
                    </a:tc>
                    <a:tc>
                      <a:txBody>
                        <a:bodyPr/>
                        <a:lstStyle/>
                        <a:p>
                          <a:pPr algn="ctr"/>
                          <a:r>
                            <a:rPr lang="en-US" sz="1600"/>
                            <a:t>3/9</a:t>
                          </a:r>
                        </a:p>
                      </a:txBody>
                      <a:tcPr/>
                    </a:tc>
                    <a:tc>
                      <a:txBody>
                        <a:bodyPr/>
                        <a:lstStyle/>
                        <a:p>
                          <a:pPr algn="ctr"/>
                          <a:r>
                            <a:rPr lang="en-US" sz="1600"/>
                            <a:t>1/5</a:t>
                          </a:r>
                        </a:p>
                      </a:txBody>
                      <a:tcPr/>
                    </a:tc>
                    <a:extLst>
                      <a:ext uri="{0D108BD9-81ED-4DB2-BD59-A6C34878D82A}">
                        <a16:rowId xmlns:a16="http://schemas.microsoft.com/office/drawing/2014/main" val="2793200589"/>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F5B9BBEC-EB3A-4E7E-A5C0-C6D24A98B8E4}"/>
                  </a:ext>
                </a:extLst>
              </p:cNvPr>
              <p:cNvGraphicFramePr>
                <a:graphicFrameLocks noGrp="1"/>
              </p:cNvGraphicFramePr>
              <p:nvPr/>
            </p:nvGraphicFramePr>
            <p:xfrm>
              <a:off x="1024064" y="489309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Humidity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a:p>
                      </a:txBody>
                      <a:tcPr/>
                    </a:tc>
                    <a:extLst>
                      <a:ext uri="{0D108BD9-81ED-4DB2-BD59-A6C34878D82A}">
                        <a16:rowId xmlns:a16="http://schemas.microsoft.com/office/drawing/2014/main" val="295582612"/>
                      </a:ext>
                    </a:extLst>
                  </a:tr>
                  <a:tr h="370840">
                    <a:tc>
                      <a:txBody>
                        <a:bodyPr/>
                        <a:lstStyle/>
                        <a:p>
                          <a:pPr algn="ctr"/>
                          <a:r>
                            <a:rPr lang="en-US" sz="1600"/>
                            <a:t>High</a:t>
                          </a:r>
                        </a:p>
                      </a:txBody>
                      <a:tcPr/>
                    </a:tc>
                    <a:tc>
                      <a:txBody>
                        <a:bodyPr/>
                        <a:lstStyle/>
                        <a:p>
                          <a:pPr algn="ctr"/>
                          <a:r>
                            <a:rPr lang="en-US" sz="1600"/>
                            <a:t>3/9</a:t>
                          </a:r>
                        </a:p>
                      </a:txBody>
                      <a:tcPr/>
                    </a:tc>
                    <a:tc>
                      <a:txBody>
                        <a:bodyPr/>
                        <a:lstStyle/>
                        <a:p>
                          <a:pPr algn="ctr"/>
                          <a:r>
                            <a:rPr lang="en-US" sz="1600"/>
                            <a:t>4/5</a:t>
                          </a:r>
                        </a:p>
                      </a:txBody>
                      <a:tcPr/>
                    </a:tc>
                    <a:extLst>
                      <a:ext uri="{0D108BD9-81ED-4DB2-BD59-A6C34878D82A}">
                        <a16:rowId xmlns:a16="http://schemas.microsoft.com/office/drawing/2014/main" val="184980134"/>
                      </a:ext>
                    </a:extLst>
                  </a:tr>
                  <a:tr h="370840">
                    <a:tc>
                      <a:txBody>
                        <a:bodyPr/>
                        <a:lstStyle/>
                        <a:p>
                          <a:pPr algn="ctr"/>
                          <a:r>
                            <a:rPr lang="en-US" sz="1600"/>
                            <a:t>Normal</a:t>
                          </a:r>
                        </a:p>
                      </a:txBody>
                      <a:tcPr/>
                    </a:tc>
                    <a:tc>
                      <a:txBody>
                        <a:bodyPr/>
                        <a:lstStyle/>
                        <a:p>
                          <a:pPr algn="ctr"/>
                          <a:r>
                            <a:rPr lang="en-US" sz="1600"/>
                            <a:t>6/9</a:t>
                          </a:r>
                        </a:p>
                      </a:txBody>
                      <a:tcPr/>
                    </a:tc>
                    <a:tc>
                      <a:txBody>
                        <a:bodyPr/>
                        <a:lstStyle/>
                        <a:p>
                          <a:pPr algn="ctr"/>
                          <a:r>
                            <a:rPr lang="en-US" sz="1600"/>
                            <a:t>1/5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9" name="Table 8">
                <a:extLst>
                  <a:ext uri="{FF2B5EF4-FFF2-40B4-BE49-F238E27FC236}">
                    <a16:creationId xmlns:a16="http://schemas.microsoft.com/office/drawing/2014/main" id="{F5B9BBEC-EB3A-4E7E-A5C0-C6D24A98B8E4}"/>
                  </a:ext>
                </a:extLst>
              </p:cNvPr>
              <p:cNvGraphicFramePr>
                <a:graphicFrameLocks noGrp="1"/>
              </p:cNvGraphicFramePr>
              <p:nvPr/>
            </p:nvGraphicFramePr>
            <p:xfrm>
              <a:off x="1024064" y="4893098"/>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Humidity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8"/>
                          <a:stretch>
                            <a:fillRect l="-100000" t="-103279" r="-95714" b="-311475"/>
                          </a:stretch>
                        </a:blipFill>
                      </a:tcPr>
                    </a:tc>
                    <a:tc>
                      <a:txBody>
                        <a:bodyPr/>
                        <a:lstStyle/>
                        <a:p>
                          <a:endParaRPr lang="en-US"/>
                        </a:p>
                      </a:txBody>
                      <a:tcPr>
                        <a:blipFill>
                          <a:blip r:embed="rId8"/>
                          <a:stretch>
                            <a:fillRect l="-215385" t="-103279" r="-3077" b="-311475"/>
                          </a:stretch>
                        </a:blipFill>
                      </a:tcPr>
                    </a:tc>
                    <a:extLst>
                      <a:ext uri="{0D108BD9-81ED-4DB2-BD59-A6C34878D82A}">
                        <a16:rowId xmlns:a16="http://schemas.microsoft.com/office/drawing/2014/main" val="295582612"/>
                      </a:ext>
                    </a:extLst>
                  </a:tr>
                  <a:tr h="370840">
                    <a:tc>
                      <a:txBody>
                        <a:bodyPr/>
                        <a:lstStyle/>
                        <a:p>
                          <a:pPr algn="ctr"/>
                          <a:r>
                            <a:rPr lang="en-US" sz="1600"/>
                            <a:t>High</a:t>
                          </a:r>
                        </a:p>
                      </a:txBody>
                      <a:tcPr/>
                    </a:tc>
                    <a:tc>
                      <a:txBody>
                        <a:bodyPr/>
                        <a:lstStyle/>
                        <a:p>
                          <a:pPr algn="ctr"/>
                          <a:r>
                            <a:rPr lang="en-US" sz="1600"/>
                            <a:t>3/9</a:t>
                          </a:r>
                        </a:p>
                      </a:txBody>
                      <a:tcPr/>
                    </a:tc>
                    <a:tc>
                      <a:txBody>
                        <a:bodyPr/>
                        <a:lstStyle/>
                        <a:p>
                          <a:pPr algn="ctr"/>
                          <a:r>
                            <a:rPr lang="en-US" sz="1600"/>
                            <a:t>4/5</a:t>
                          </a:r>
                        </a:p>
                      </a:txBody>
                      <a:tcPr/>
                    </a:tc>
                    <a:extLst>
                      <a:ext uri="{0D108BD9-81ED-4DB2-BD59-A6C34878D82A}">
                        <a16:rowId xmlns:a16="http://schemas.microsoft.com/office/drawing/2014/main" val="184980134"/>
                      </a:ext>
                    </a:extLst>
                  </a:tr>
                  <a:tr h="370840">
                    <a:tc>
                      <a:txBody>
                        <a:bodyPr/>
                        <a:lstStyle/>
                        <a:p>
                          <a:pPr algn="ctr"/>
                          <a:r>
                            <a:rPr lang="en-US" sz="1600"/>
                            <a:t>Normal</a:t>
                          </a:r>
                        </a:p>
                      </a:txBody>
                      <a:tcPr/>
                    </a:tc>
                    <a:tc>
                      <a:txBody>
                        <a:bodyPr/>
                        <a:lstStyle/>
                        <a:p>
                          <a:pPr algn="ctr"/>
                          <a:r>
                            <a:rPr lang="en-US" sz="1600"/>
                            <a:t>6/9</a:t>
                          </a:r>
                        </a:p>
                      </a:txBody>
                      <a:tcPr/>
                    </a:tc>
                    <a:tc>
                      <a:txBody>
                        <a:bodyPr/>
                        <a:lstStyle/>
                        <a:p>
                          <a:pPr algn="ctr"/>
                          <a:r>
                            <a:rPr lang="en-US" sz="1600"/>
                            <a:t>1/5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9801E170-1385-4EA9-906E-D0263BD9029E}"/>
                  </a:ext>
                </a:extLst>
              </p:cNvPr>
              <p:cNvGraphicFramePr>
                <a:graphicFrameLocks noGrp="1"/>
              </p:cNvGraphicFramePr>
              <p:nvPr/>
            </p:nvGraphicFramePr>
            <p:xfrm>
              <a:off x="3612705" y="4903286"/>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Windy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𝑌𝑒𝑠</m:t>
                                </m:r>
                                <m:r>
                                  <a:rPr lang="en-US" sz="1600" smtClean="0">
                                    <a:latin typeface="Cambria Math" panose="02040503050406030204" pitchFamily="18" charset="0"/>
                                  </a:rPr>
                                  <m:t>)</m:t>
                                </m:r>
                              </m:oMath>
                            </m:oMathPara>
                          </a14:m>
                          <a:endParaRPr lang="en-US" sz="1600"/>
                        </a:p>
                      </a:txBody>
                      <a:tcPr/>
                    </a:tc>
                    <a:tc>
                      <a:txBody>
                        <a:bodyPr/>
                        <a:lstStyle/>
                        <a:p>
                          <a:pPr algn="ctr"/>
                          <a14:m>
                            <m:oMathPara xmlns:m="http://schemas.openxmlformats.org/officeDocument/2006/math">
                              <m:oMathParaPr>
                                <m:jc m:val="centerGroup"/>
                              </m:oMathParaPr>
                              <m:oMath xmlns:m="http://schemas.openxmlformats.org/officeDocument/2006/math">
                                <m:r>
                                  <a:rPr lang="en-US" sz="1600" smtClean="0">
                                    <a:latin typeface="Cambria Math" panose="02040503050406030204" pitchFamily="18" charset="0"/>
                                  </a:rPr>
                                  <m:t>𝑃</m:t>
                                </m:r>
                                <m:r>
                                  <a:rPr lang="en-US" sz="1600" smtClean="0">
                                    <a:latin typeface="Cambria Math" panose="02040503050406030204" pitchFamily="18" charset="0"/>
                                  </a:rPr>
                                  <m:t>(</m:t>
                                </m:r>
                                <m:r>
                                  <a:rPr lang="en-US" sz="1600" smtClean="0">
                                    <a:latin typeface="Cambria Math" panose="02040503050406030204" pitchFamily="18" charset="0"/>
                                  </a:rPr>
                                  <m:t>𝑁𝑜</m:t>
                                </m:r>
                                <m:r>
                                  <a:rPr lang="en-US" sz="1600" smtClean="0">
                                    <a:latin typeface="Cambria Math" panose="02040503050406030204" pitchFamily="18" charset="0"/>
                                  </a:rPr>
                                  <m:t>)</m:t>
                                </m:r>
                              </m:oMath>
                            </m:oMathPara>
                          </a14:m>
                          <a:endParaRPr lang="en-US" sz="1600"/>
                        </a:p>
                      </a:txBody>
                      <a:tcPr/>
                    </a:tc>
                    <a:extLst>
                      <a:ext uri="{0D108BD9-81ED-4DB2-BD59-A6C34878D82A}">
                        <a16:rowId xmlns:a16="http://schemas.microsoft.com/office/drawing/2014/main" val="295582612"/>
                      </a:ext>
                    </a:extLst>
                  </a:tr>
                  <a:tr h="370840">
                    <a:tc>
                      <a:txBody>
                        <a:bodyPr/>
                        <a:lstStyle/>
                        <a:p>
                          <a:pPr algn="ctr"/>
                          <a:r>
                            <a:rPr lang="en-US" sz="1600"/>
                            <a:t>True</a:t>
                          </a:r>
                        </a:p>
                      </a:txBody>
                      <a:tcPr/>
                    </a:tc>
                    <a:tc>
                      <a:txBody>
                        <a:bodyPr/>
                        <a:lstStyle/>
                        <a:p>
                          <a:pPr algn="ctr"/>
                          <a:r>
                            <a:rPr lang="en-US" sz="1600"/>
                            <a:t>3/9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False</a:t>
                          </a:r>
                        </a:p>
                      </a:txBody>
                      <a:tcPr/>
                    </a:tc>
                    <a:tc>
                      <a:txBody>
                        <a:bodyPr/>
                        <a:lstStyle/>
                        <a:p>
                          <a:pPr algn="ctr"/>
                          <a:r>
                            <a:rPr lang="en-US" sz="1600"/>
                            <a:t>6/9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Choice>
        <mc:Fallback xmlns="">
          <p:graphicFrame>
            <p:nvGraphicFramePr>
              <p:cNvPr id="10" name="Table 9">
                <a:extLst>
                  <a:ext uri="{FF2B5EF4-FFF2-40B4-BE49-F238E27FC236}">
                    <a16:creationId xmlns:a16="http://schemas.microsoft.com/office/drawing/2014/main" id="{9801E170-1385-4EA9-906E-D0263BD9029E}"/>
                  </a:ext>
                </a:extLst>
              </p:cNvPr>
              <p:cNvGraphicFramePr>
                <a:graphicFrameLocks noGrp="1"/>
              </p:cNvGraphicFramePr>
              <p:nvPr/>
            </p:nvGraphicFramePr>
            <p:xfrm>
              <a:off x="3612705" y="4903286"/>
              <a:ext cx="2483295" cy="1854200"/>
            </p:xfrm>
            <a:graphic>
              <a:graphicData uri="http://schemas.openxmlformats.org/drawingml/2006/table">
                <a:tbl>
                  <a:tblPr firstRow="1" bandRow="1">
                    <a:tableStyleId>{073A0DAA-6AF3-43AB-8588-CEC1D06C72B9}</a:tableStyleId>
                  </a:tblPr>
                  <a:tblGrid>
                    <a:gridCol w="844868">
                      <a:extLst>
                        <a:ext uri="{9D8B030D-6E8A-4147-A177-3AD203B41FA5}">
                          <a16:colId xmlns:a16="http://schemas.microsoft.com/office/drawing/2014/main" val="1261897965"/>
                        </a:ext>
                      </a:extLst>
                    </a:gridCol>
                    <a:gridCol w="849249">
                      <a:extLst>
                        <a:ext uri="{9D8B030D-6E8A-4147-A177-3AD203B41FA5}">
                          <a16:colId xmlns:a16="http://schemas.microsoft.com/office/drawing/2014/main" val="1513171037"/>
                        </a:ext>
                      </a:extLst>
                    </a:gridCol>
                    <a:gridCol w="789178">
                      <a:extLst>
                        <a:ext uri="{9D8B030D-6E8A-4147-A177-3AD203B41FA5}">
                          <a16:colId xmlns:a16="http://schemas.microsoft.com/office/drawing/2014/main" val="357124928"/>
                        </a:ext>
                      </a:extLst>
                    </a:gridCol>
                  </a:tblGrid>
                  <a:tr h="370840">
                    <a:tc gridSpan="3">
                      <a:txBody>
                        <a:bodyPr/>
                        <a:lstStyle/>
                        <a:p>
                          <a:pPr algn="ctr"/>
                          <a:r>
                            <a:rPr lang="en-US" sz="1600"/>
                            <a:t>Windy</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402148"/>
                      </a:ext>
                    </a:extLst>
                  </a:tr>
                  <a:tr h="370840">
                    <a:tc>
                      <a:txBody>
                        <a:bodyPr/>
                        <a:lstStyle/>
                        <a:p>
                          <a:pPr algn="ctr"/>
                          <a:endParaRPr lang="en-US" sz="1600"/>
                        </a:p>
                      </a:txBody>
                      <a:tcPr/>
                    </a:tc>
                    <a:tc>
                      <a:txBody>
                        <a:bodyPr/>
                        <a:lstStyle/>
                        <a:p>
                          <a:endParaRPr lang="en-US"/>
                        </a:p>
                      </a:txBody>
                      <a:tcPr>
                        <a:blipFill>
                          <a:blip r:embed="rId9"/>
                          <a:stretch>
                            <a:fillRect l="-100719" t="-104918" r="-97122" b="-311475"/>
                          </a:stretch>
                        </a:blipFill>
                      </a:tcPr>
                    </a:tc>
                    <a:tc>
                      <a:txBody>
                        <a:bodyPr/>
                        <a:lstStyle/>
                        <a:p>
                          <a:endParaRPr lang="en-US"/>
                        </a:p>
                      </a:txBody>
                      <a:tcPr>
                        <a:blipFill>
                          <a:blip r:embed="rId9"/>
                          <a:stretch>
                            <a:fillRect l="-214615" t="-104918" r="-3846" b="-311475"/>
                          </a:stretch>
                        </a:blipFill>
                      </a:tcPr>
                    </a:tc>
                    <a:extLst>
                      <a:ext uri="{0D108BD9-81ED-4DB2-BD59-A6C34878D82A}">
                        <a16:rowId xmlns:a16="http://schemas.microsoft.com/office/drawing/2014/main" val="295582612"/>
                      </a:ext>
                    </a:extLst>
                  </a:tr>
                  <a:tr h="370840">
                    <a:tc>
                      <a:txBody>
                        <a:bodyPr/>
                        <a:lstStyle/>
                        <a:p>
                          <a:pPr algn="ctr"/>
                          <a:r>
                            <a:rPr lang="en-US" sz="1600"/>
                            <a:t>True</a:t>
                          </a:r>
                        </a:p>
                      </a:txBody>
                      <a:tcPr/>
                    </a:tc>
                    <a:tc>
                      <a:txBody>
                        <a:bodyPr/>
                        <a:lstStyle/>
                        <a:p>
                          <a:pPr algn="ctr"/>
                          <a:r>
                            <a:rPr lang="en-US" sz="1600"/>
                            <a:t>3/9</a:t>
                          </a:r>
                        </a:p>
                      </a:txBody>
                      <a:tcPr/>
                    </a:tc>
                    <a:tc>
                      <a:txBody>
                        <a:bodyPr/>
                        <a:lstStyle/>
                        <a:p>
                          <a:pPr algn="ctr"/>
                          <a:r>
                            <a:rPr lang="en-US" sz="1600"/>
                            <a:t>3/5</a:t>
                          </a:r>
                        </a:p>
                      </a:txBody>
                      <a:tcPr/>
                    </a:tc>
                    <a:extLst>
                      <a:ext uri="{0D108BD9-81ED-4DB2-BD59-A6C34878D82A}">
                        <a16:rowId xmlns:a16="http://schemas.microsoft.com/office/drawing/2014/main" val="184980134"/>
                      </a:ext>
                    </a:extLst>
                  </a:tr>
                  <a:tr h="370840">
                    <a:tc>
                      <a:txBody>
                        <a:bodyPr/>
                        <a:lstStyle/>
                        <a:p>
                          <a:pPr algn="ctr"/>
                          <a:r>
                            <a:rPr lang="en-US" sz="1600"/>
                            <a:t>False</a:t>
                          </a:r>
                        </a:p>
                      </a:txBody>
                      <a:tcPr/>
                    </a:tc>
                    <a:tc>
                      <a:txBody>
                        <a:bodyPr/>
                        <a:lstStyle/>
                        <a:p>
                          <a:pPr algn="ctr"/>
                          <a:r>
                            <a:rPr lang="en-US" sz="1600"/>
                            <a:t>6/9</a:t>
                          </a:r>
                        </a:p>
                      </a:txBody>
                      <a:tcPr/>
                    </a:tc>
                    <a:tc>
                      <a:txBody>
                        <a:bodyPr/>
                        <a:lstStyle/>
                        <a:p>
                          <a:pPr algn="ctr"/>
                          <a:r>
                            <a:rPr lang="en-US" sz="1600"/>
                            <a:t>2/5</a:t>
                          </a:r>
                        </a:p>
                      </a:txBody>
                      <a:tcPr/>
                    </a:tc>
                    <a:extLst>
                      <a:ext uri="{0D108BD9-81ED-4DB2-BD59-A6C34878D82A}">
                        <a16:rowId xmlns:a16="http://schemas.microsoft.com/office/drawing/2014/main" val="3639663710"/>
                      </a:ext>
                    </a:extLst>
                  </a:tr>
                  <a:tr h="370840">
                    <a:tc>
                      <a:txBody>
                        <a:bodyPr/>
                        <a:lstStyle/>
                        <a:p>
                          <a:pPr algn="ctr"/>
                          <a:r>
                            <a:rPr lang="en-US" sz="1600"/>
                            <a:t>Total</a:t>
                          </a:r>
                        </a:p>
                      </a:txBody>
                      <a:tcPr/>
                    </a:tc>
                    <a:tc>
                      <a:txBody>
                        <a:bodyPr/>
                        <a:lstStyle/>
                        <a:p>
                          <a:pPr algn="ctr"/>
                          <a:r>
                            <a:rPr lang="en-US" sz="1600"/>
                            <a:t>100%</a:t>
                          </a:r>
                        </a:p>
                      </a:txBody>
                      <a:tcPr/>
                    </a:tc>
                    <a:tc>
                      <a:txBody>
                        <a:bodyPr/>
                        <a:lstStyle/>
                        <a:p>
                          <a:pPr algn="ctr"/>
                          <a:r>
                            <a:rPr lang="en-US" sz="1600"/>
                            <a:t>100%</a:t>
                          </a:r>
                        </a:p>
                      </a:txBody>
                      <a:tcPr/>
                    </a:tc>
                    <a:extLst>
                      <a:ext uri="{0D108BD9-81ED-4DB2-BD59-A6C34878D82A}">
                        <a16:rowId xmlns:a16="http://schemas.microsoft.com/office/drawing/2014/main" val="3693917921"/>
                      </a:ext>
                    </a:extLst>
                  </a:tr>
                </a:tbl>
              </a:graphicData>
            </a:graphic>
          </p:graphicFrame>
        </mc:Fallback>
      </mc:AlternateContent>
    </p:spTree>
    <p:extLst>
      <p:ext uri="{BB962C8B-B14F-4D97-AF65-F5344CB8AC3E}">
        <p14:creationId xmlns:p14="http://schemas.microsoft.com/office/powerpoint/2010/main" val="238057578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An example!</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6615023"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Results: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Gain(S, Outlook) = 0.2467</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Gain(S, Temperature) = 0.0292</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Gain(S, Humidity) = 0.1518</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Gain(S, Windy) = 0.0481</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We should choose outlook first!</a:t>
            </a:r>
          </a:p>
        </p:txBody>
      </p:sp>
      <p:pic>
        <p:nvPicPr>
          <p:cNvPr id="5" name="table">
            <a:extLst>
              <a:ext uri="{FF2B5EF4-FFF2-40B4-BE49-F238E27FC236}">
                <a16:creationId xmlns:a16="http://schemas.microsoft.com/office/drawing/2014/main" id="{2FDBDEAF-39E5-4344-8565-432051FBFD1C}"/>
              </a:ext>
            </a:extLst>
          </p:cNvPr>
          <p:cNvPicPr>
            <a:picLocks noChangeAspect="1"/>
          </p:cNvPicPr>
          <p:nvPr/>
        </p:nvPicPr>
        <p:blipFill rotWithShape="1">
          <a:blip r:embed="rId4"/>
          <a:srcRect b="6727"/>
          <a:stretch/>
        </p:blipFill>
        <p:spPr>
          <a:xfrm>
            <a:off x="6896689" y="1126423"/>
            <a:ext cx="5174807" cy="5534259"/>
          </a:xfrm>
          <a:prstGeom prst="rect">
            <a:avLst/>
          </a:prstGeom>
        </p:spPr>
      </p:pic>
    </p:spTree>
    <p:extLst>
      <p:ext uri="{BB962C8B-B14F-4D97-AF65-F5344CB8AC3E}">
        <p14:creationId xmlns:p14="http://schemas.microsoft.com/office/powerpoint/2010/main" val="31556366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Hypothesis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When our tree is generated, we can consider it a hypothesis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“We play outside if it is overcast or if it is sunny and normal humidity or if it is rainy and not windy and normal temperature or if it is rainy and windy and hot and not humid.”</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But what if this is not good in general?</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We’re back to overfitting.</a:t>
            </a:r>
          </a:p>
        </p:txBody>
      </p:sp>
    </p:spTree>
    <p:extLst>
      <p:ext uri="{BB962C8B-B14F-4D97-AF65-F5344CB8AC3E}">
        <p14:creationId xmlns:p14="http://schemas.microsoft.com/office/powerpoint/2010/main" val="6092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Overfitting</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Our hypothesis is too specific</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“We play outside if it is overcast or if it is sunny and normal humidity or if it is rainy and not windy and normal temperature or if it is rainy and windy and hot and not humid.”</a:t>
            </a:r>
          </a:p>
        </p:txBody>
      </p:sp>
    </p:spTree>
    <p:extLst>
      <p:ext uri="{BB962C8B-B14F-4D97-AF65-F5344CB8AC3E}">
        <p14:creationId xmlns:p14="http://schemas.microsoft.com/office/powerpoint/2010/main" val="201884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E6FE63-E434-8F48-BFE1-C5FB279410AA}"/>
              </a:ext>
            </a:extLst>
          </p:cNvPr>
          <p:cNvPicPr>
            <a:picLocks noChangeAspect="1"/>
          </p:cNvPicPr>
          <p:nvPr/>
        </p:nvPicPr>
        <p:blipFill>
          <a:blip r:embed="rId2"/>
          <a:stretch>
            <a:fillRect/>
          </a:stretch>
        </p:blipFill>
        <p:spPr>
          <a:xfrm>
            <a:off x="7974963" y="2506662"/>
            <a:ext cx="4217037" cy="4351338"/>
          </a:xfrm>
          <a:prstGeom prst="rect">
            <a:avLst/>
          </a:prstGeom>
        </p:spPr>
      </p:pic>
      <p:sp>
        <p:nvSpPr>
          <p:cNvPr id="2" name="Title 1">
            <a:extLst>
              <a:ext uri="{FF2B5EF4-FFF2-40B4-BE49-F238E27FC236}">
                <a16:creationId xmlns:a16="http://schemas.microsoft.com/office/drawing/2014/main" id="{373E347E-2869-DA4F-AA27-4BB89DD792C3}"/>
              </a:ext>
            </a:extLst>
          </p:cNvPr>
          <p:cNvSpPr>
            <a:spLocks noGrp="1"/>
          </p:cNvSpPr>
          <p:nvPr>
            <p:ph type="title"/>
          </p:nvPr>
        </p:nvSpPr>
        <p:spPr>
          <a:xfrm>
            <a:off x="838200" y="365125"/>
            <a:ext cx="10515600" cy="1325563"/>
          </a:xfrm>
        </p:spPr>
        <p:txBody>
          <a:bodyPr/>
          <a:lstStyle/>
          <a:p>
            <a:r>
              <a:rPr lang="en-US" dirty="0"/>
              <a:t>Machine Learning Vs. Artificial Intelligence</a:t>
            </a:r>
          </a:p>
        </p:txBody>
      </p:sp>
      <p:sp>
        <p:nvSpPr>
          <p:cNvPr id="3" name="Content Placeholder 2">
            <a:extLst>
              <a:ext uri="{FF2B5EF4-FFF2-40B4-BE49-F238E27FC236}">
                <a16:creationId xmlns:a16="http://schemas.microsoft.com/office/drawing/2014/main" id="{96F670FB-C3AB-F446-9EA9-020A14E28586}"/>
              </a:ext>
            </a:extLst>
          </p:cNvPr>
          <p:cNvSpPr>
            <a:spLocks noGrp="1"/>
          </p:cNvSpPr>
          <p:nvPr>
            <p:ph idx="1"/>
          </p:nvPr>
        </p:nvSpPr>
        <p:spPr>
          <a:xfrm>
            <a:off x="838200" y="1825625"/>
            <a:ext cx="7288530" cy="4351338"/>
          </a:xfrm>
        </p:spPr>
        <p:txBody>
          <a:bodyPr/>
          <a:lstStyle/>
          <a:p>
            <a:r>
              <a:rPr lang="en-US" dirty="0"/>
              <a:t>Artificial Intelligence is the broader concept of machines being able to carry out tasks in a way that we would consider “smart”.</a:t>
            </a:r>
          </a:p>
          <a:p>
            <a:endParaRPr lang="en-US" dirty="0"/>
          </a:p>
          <a:p>
            <a:r>
              <a:rPr lang="en-US" dirty="0"/>
              <a:t>We are moving toward a focus of machine learning, where we give an algorithm more and more data so that it can make improvements on its behavior given that it will constantly being taking in more inputs.</a:t>
            </a:r>
          </a:p>
          <a:p>
            <a:endParaRPr lang="en-US" dirty="0"/>
          </a:p>
        </p:txBody>
      </p:sp>
    </p:spTree>
    <p:extLst>
      <p:ext uri="{BB962C8B-B14F-4D97-AF65-F5344CB8AC3E}">
        <p14:creationId xmlns:p14="http://schemas.microsoft.com/office/powerpoint/2010/main" val="333494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Overfitting</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Our hypothesis is too specific</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“We play outside if it is overcast or if it is sunny and normal humidity or if it is rainy and not windy and normal temperature or </a:t>
            </a:r>
            <a:r>
              <a:rPr kumimoji="1" lang="en-US" sz="2800" b="1" i="0" u="none" strike="noStrike" kern="0" cap="none" spc="0" normalizeH="0" baseline="0" noProof="0">
                <a:ln>
                  <a:noFill/>
                </a:ln>
                <a:solidFill>
                  <a:srgbClr val="1E1C09"/>
                </a:solidFill>
                <a:effectLst/>
                <a:uLnTx/>
                <a:uFillTx/>
                <a:latin typeface="Tahoma" pitchFamily="34" charset="0"/>
                <a:ea typeface="+mn-ea"/>
                <a:cs typeface="+mn-cs"/>
              </a:rPr>
              <a:t>if it is rainy and windy and hot and not humid.”</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What if this too specific for our data?</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 is this represented?</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How do fix it?</a:t>
            </a:r>
          </a:p>
        </p:txBody>
      </p:sp>
    </p:spTree>
    <p:extLst>
      <p:ext uri="{BB962C8B-B14F-4D97-AF65-F5344CB8AC3E}">
        <p14:creationId xmlns:p14="http://schemas.microsoft.com/office/powerpoint/2010/main" val="16448417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Solutions to Overfitting</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Approach 1: Don’t grow it too deep in the first place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This is the approach forests take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What’s the issue for a traditional decision tree?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How deep is too deep?</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Approach 2: Remove the offending branches</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Determine mathematically which branches are causing problems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Lop them off</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 would you call this?</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Post-pruning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Generally the preferred method</a:t>
            </a:r>
          </a:p>
        </p:txBody>
      </p:sp>
    </p:spTree>
    <p:extLst>
      <p:ext uri="{BB962C8B-B14F-4D97-AF65-F5344CB8AC3E}">
        <p14:creationId xmlns:p14="http://schemas.microsoft.com/office/powerpoint/2010/main" val="100919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Some Post-Pruning Approaches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Reduced-Error Pruning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Each decision node is a candidate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Removed nodes are replaced by the most common leaf node of the subtree rooted at the candidate node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Only removed if the generated subtree would perform no worse than the original tree on the testing data</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Coincidental nodes tend to be removed</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Iteratively done by the pruning the node which increases accuracy the most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Stops when any pruning decreases accuracy</a:t>
            </a:r>
          </a:p>
        </p:txBody>
      </p:sp>
    </p:spTree>
    <p:extLst>
      <p:ext uri="{BB962C8B-B14F-4D97-AF65-F5344CB8AC3E}">
        <p14:creationId xmlns:p14="http://schemas.microsoft.com/office/powerpoint/2010/main" val="104931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Some Post-Pruning Approaches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Rule-Based Post-Pruning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Used in C4.5</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Train the tree completely, including overfitting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Turn each path into rules from root to leaf</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Rules are pruned by removing conditions which increase accuracy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Rules are sorted in order of accuracy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Can be tested on testing or training data</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Hypothesis then becomes the rule set, not the tree</a:t>
            </a:r>
          </a:p>
        </p:txBody>
      </p:sp>
    </p:spTree>
    <p:extLst>
      <p:ext uri="{BB962C8B-B14F-4D97-AF65-F5344CB8AC3E}">
        <p14:creationId xmlns:p14="http://schemas.microsoft.com/office/powerpoint/2010/main" val="813436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Some Post-Pruning Approaches</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Rule-Based Post-Pruning</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Hypothesis then becomes the rule set, not the tree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Why?</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Nodes can be considered and used in different contexts</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Traditional pruning removes more leaf nodes than root nodes</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Improves readability and use by humans</a:t>
            </a:r>
          </a:p>
        </p:txBody>
      </p:sp>
    </p:spTree>
    <p:extLst>
      <p:ext uri="{BB962C8B-B14F-4D97-AF65-F5344CB8AC3E}">
        <p14:creationId xmlns:p14="http://schemas.microsoft.com/office/powerpoint/2010/main" val="39755081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What’s the problem with using information gain</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 bias does it have?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(Bias is not nefarious, it means what solution(s) does it tend toward)</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Biases towards small sets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 if we had a date field?</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Tree would likely have a depth of 1 with |Training Set| branches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Do we have alternatives?</a:t>
            </a:r>
          </a:p>
        </p:txBody>
      </p:sp>
    </p:spTree>
    <p:extLst>
      <p:ext uri="{BB962C8B-B14F-4D97-AF65-F5344CB8AC3E}">
        <p14:creationId xmlns:p14="http://schemas.microsoft.com/office/powerpoint/2010/main" val="277518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Gini impurity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Measure of probability of randomly incorrectly labeling an element of our data</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Labelling is randomly done based on label distribution in the subset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𝐺𝐼</m:t>
                    </m:r>
                    <m:d>
                      <m:d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nary>
                    <m:nary>
                      <m:naryPr>
                        <m:chr m:val="∑"/>
                        <m:supHide m:val="on"/>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𝑘</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sub>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𝑘</m:t>
                            </m:r>
                          </m:sub>
                        </m:sSub>
                      </m:e>
                    </m:nary>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anose="020B0604030504040204" pitchFamily="34" charset="0"/>
                    <a:ea typeface="Tahoma" panose="020B0604030504040204" pitchFamily="34" charset="0"/>
                    <a:cs typeface="Tahoma" panose="020B0604030504040204" pitchFamily="34" charset="0"/>
                  </a:rPr>
                  <a:t>Where the set has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oMath>
                </a14:m>
                <a:r>
                  <a:rPr kumimoji="1" lang="en-US" sz="2800" b="0" i="0" u="none" strike="noStrike" kern="0" cap="none" spc="0" normalizeH="0" baseline="0" noProof="0">
                    <a:ln>
                      <a:noFill/>
                    </a:ln>
                    <a:solidFill>
                      <a:srgbClr val="1E1C09"/>
                    </a:solidFill>
                    <a:effectLst/>
                    <a:uLnTx/>
                    <a:uFillTx/>
                    <a:latin typeface="Calibri"/>
                    <a:ea typeface="Cambria Math" panose="02040503050406030204" pitchFamily="18" charset="0"/>
                    <a:cs typeface="+mn-cs"/>
                  </a:rPr>
                  <a:t>,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∈{1, 2, 3…</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𝐽</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and</a:t>
                </a:r>
                <a:r>
                  <a:rPr kumimoji="1" lang="en-US" sz="2800" b="0" i="0" u="none" strike="noStrike" kern="0" cap="none" spc="0" normalizeH="0" baseline="0" noProof="0">
                    <a:ln>
                      <a:noFill/>
                    </a:ln>
                    <a:solidFill>
                      <a:srgbClr val="1E1C09"/>
                    </a:solidFill>
                    <a:effectLst/>
                    <a:uLnTx/>
                    <a:uFillTx/>
                    <a:latin typeface="Calibri"/>
                    <a:ea typeface="+mn-ea"/>
                    <a:cs typeface="+mn-cs"/>
                  </a:rPr>
                  <a:t> </a:t>
                </a:r>
                <a14:m>
                  <m:oMath xmlns:m="http://schemas.openxmlformats.org/officeDocument/2006/math">
                    <m:sSub>
                      <m:sSub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proportion of label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𝑖</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within the set</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95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8797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Gini impurity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Measure of probability of randomly incorrectly labeling an element of our data</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Labelling is randomly done based on label distribution in the subset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𝐺𝐼</m:t>
                    </m:r>
                    <m:d>
                      <m:d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nary>
                    <m:nary>
                      <m:naryPr>
                        <m:chr m:val="∑"/>
                        <m:supHide m:val="on"/>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𝑘</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sub>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𝑘</m:t>
                            </m:r>
                          </m:sub>
                        </m:sSub>
                      </m:e>
                    </m:nary>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nary>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anose="020B0604030504040204" pitchFamily="34" charset="0"/>
                    <a:ea typeface="Tahoma" panose="020B0604030504040204" pitchFamily="34" charset="0"/>
                    <a:cs typeface="Tahoma" panose="020B0604030504040204" pitchFamily="34" charset="0"/>
                  </a:rPr>
                  <a:t>Where the set has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oMath>
                </a14:m>
                <a:r>
                  <a:rPr kumimoji="1" lang="en-US" sz="2800" b="0" i="0" u="none" strike="noStrike" kern="0" cap="none" spc="0" normalizeH="0" baseline="0" noProof="0">
                    <a:ln>
                      <a:noFill/>
                    </a:ln>
                    <a:solidFill>
                      <a:srgbClr val="1E1C09"/>
                    </a:solidFill>
                    <a:effectLst/>
                    <a:uLnTx/>
                    <a:uFillTx/>
                    <a:latin typeface="Calibri"/>
                    <a:ea typeface="Cambria Math" panose="02040503050406030204" pitchFamily="18" charset="0"/>
                    <a:cs typeface="+mn-cs"/>
                  </a:rPr>
                  <a:t>,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∈{1, 2, 3…</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𝐽</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and</a:t>
                </a:r>
                <a:r>
                  <a:rPr kumimoji="1" lang="en-US" sz="2800" b="0" i="0" u="none" strike="noStrike" kern="0" cap="none" spc="0" normalizeH="0" baseline="0" noProof="0">
                    <a:ln>
                      <a:noFill/>
                    </a:ln>
                    <a:solidFill>
                      <a:srgbClr val="1E1C09"/>
                    </a:solidFill>
                    <a:effectLst/>
                    <a:uLnTx/>
                    <a:uFillTx/>
                    <a:latin typeface="Calibri"/>
                    <a:ea typeface="+mn-ea"/>
                    <a:cs typeface="+mn-cs"/>
                  </a:rPr>
                  <a:t> </a:t>
                </a:r>
                <a14:m>
                  <m:oMath xmlns:m="http://schemas.openxmlformats.org/officeDocument/2006/math">
                    <m:sSub>
                      <m:sSub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proportion of label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𝑖</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within the set</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95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69804879"/>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Gini impurity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Measure of probability of randomly incorrectly labeling an element of our data</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Labelling is randomly done based on label distribution in the subset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𝐺𝐼</m:t>
                    </m:r>
                    <m:d>
                      <m:d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nary>
                    <m:nary>
                      <m:naryPr>
                        <m:chr m:val="∑"/>
                        <m:supHide m:val="on"/>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𝑘</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sub>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𝑘</m:t>
                            </m:r>
                          </m:sub>
                        </m:sSub>
                      </m:e>
                    </m:nary>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nary>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e>
                    </m:nary>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p>
                          <m:sSup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pPr>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p>
                        </m:sSup>
                      </m:e>
                    </m:nary>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anose="020B0604030504040204" pitchFamily="34" charset="0"/>
                    <a:ea typeface="Tahoma" panose="020B0604030504040204" pitchFamily="34" charset="0"/>
                    <a:cs typeface="Tahoma" panose="020B0604030504040204" pitchFamily="34" charset="0"/>
                  </a:rPr>
                  <a:t>Where the set has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oMath>
                </a14:m>
                <a:r>
                  <a:rPr kumimoji="1" lang="en-US" sz="2800" b="0" i="0" u="none" strike="noStrike" kern="0" cap="none" spc="0" normalizeH="0" baseline="0" noProof="0">
                    <a:ln>
                      <a:noFill/>
                    </a:ln>
                    <a:solidFill>
                      <a:srgbClr val="1E1C09"/>
                    </a:solidFill>
                    <a:effectLst/>
                    <a:uLnTx/>
                    <a:uFillTx/>
                    <a:latin typeface="Calibri"/>
                    <a:ea typeface="Cambria Math" panose="02040503050406030204" pitchFamily="18" charset="0"/>
                    <a:cs typeface="+mn-cs"/>
                  </a:rPr>
                  <a:t>,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∈{1, 2, 3…</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𝐽</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and</a:t>
                </a:r>
                <a:r>
                  <a:rPr kumimoji="1" lang="en-US" sz="2800" b="0" i="0" u="none" strike="noStrike" kern="0" cap="none" spc="0" normalizeH="0" baseline="0" noProof="0">
                    <a:ln>
                      <a:noFill/>
                    </a:ln>
                    <a:solidFill>
                      <a:srgbClr val="1E1C09"/>
                    </a:solidFill>
                    <a:effectLst/>
                    <a:uLnTx/>
                    <a:uFillTx/>
                    <a:latin typeface="Calibri"/>
                    <a:ea typeface="+mn-ea"/>
                    <a:cs typeface="+mn-cs"/>
                  </a:rPr>
                  <a:t> </a:t>
                </a:r>
                <a14:m>
                  <m:oMath xmlns:m="http://schemas.openxmlformats.org/officeDocument/2006/math">
                    <m:sSub>
                      <m:sSub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proportion of label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𝑖</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within the set</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95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412518805"/>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Gini impurity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Measure of probability of randomly incorrectly labeling an element of our data</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Labelling is randomly done based on label distribution in the subset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𝐺𝐼</m:t>
                    </m:r>
                    <m:d>
                      <m:d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d>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nary>
                    <m:nary>
                      <m:naryPr>
                        <m:chr m:val="∑"/>
                        <m:supHide m:val="on"/>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naryPr>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𝑘</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sub>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𝑘</m:t>
                            </m:r>
                          </m:sub>
                        </m:sSub>
                      </m:e>
                    </m:nary>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e>
                    </m:nary>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=1−</m:t>
                    </m:r>
                    <m:nary>
                      <m:naryPr>
                        <m: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m:rPr>
                            <m:brk m:alnAt="23"/>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=1</m:t>
                        </m:r>
                      </m:sub>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𝐽</m:t>
                        </m:r>
                      </m:sup>
                      <m:e>
                        <m:sSup>
                          <m:sSup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pPr>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𝑖</m:t>
                                </m:r>
                              </m:sub>
                            </m:sSub>
                          </m:e>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p>
                        </m:sSup>
                      </m:e>
                    </m:nary>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anose="020B0604030504040204" pitchFamily="34" charset="0"/>
                    <a:ea typeface="Tahoma" panose="020B0604030504040204" pitchFamily="34" charset="0"/>
                    <a:cs typeface="Tahoma" panose="020B0604030504040204" pitchFamily="34" charset="0"/>
                  </a:rPr>
                  <a:t>Where the set has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𝐽</m:t>
                    </m:r>
                  </m:oMath>
                </a14:m>
                <a:r>
                  <a:rPr kumimoji="1" lang="en-US" sz="2800" b="0" i="0" u="none" strike="noStrike" kern="0" cap="none" spc="0" normalizeH="0" baseline="0" noProof="0">
                    <a:ln>
                      <a:noFill/>
                    </a:ln>
                    <a:solidFill>
                      <a:srgbClr val="1E1C09"/>
                    </a:solidFill>
                    <a:effectLst/>
                    <a:uLnTx/>
                    <a:uFillTx/>
                    <a:latin typeface="Calibri"/>
                    <a:ea typeface="Cambria Math" panose="02040503050406030204" pitchFamily="18" charset="0"/>
                    <a:cs typeface="+mn-cs"/>
                  </a:rPr>
                  <a:t>, </a:t>
                </a: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𝑖</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∈{1, 2, 3…</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𝐽</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and</a:t>
                </a:r>
                <a:r>
                  <a:rPr kumimoji="1" lang="en-US" sz="2800" b="0" i="0" u="none" strike="noStrike" kern="0" cap="none" spc="0" normalizeH="0" baseline="0" noProof="0">
                    <a:ln>
                      <a:noFill/>
                    </a:ln>
                    <a:solidFill>
                      <a:srgbClr val="1E1C09"/>
                    </a:solidFill>
                    <a:effectLst/>
                    <a:uLnTx/>
                    <a:uFillTx/>
                    <a:latin typeface="Calibri"/>
                    <a:ea typeface="+mn-ea"/>
                    <a:cs typeface="+mn-cs"/>
                  </a:rPr>
                  <a:t> </a:t>
                </a:r>
                <a14:m>
                  <m:oMath xmlns:m="http://schemas.openxmlformats.org/officeDocument/2006/math">
                    <m:sSub>
                      <m:sSub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𝑝</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proportion of label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𝑖</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within the set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A similar metric to Entropy (without all of that </a:t>
                </a:r>
                <a14:m>
                  <m:oMath xmlns:m="http://schemas.openxmlformats.org/officeDocument/2006/math">
                    <m:sSub>
                      <m:sSub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𝑙𝑜𝑔</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b>
                    </m:sSub>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nonsense)</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95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91177650"/>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9A8F-5926-F84F-8FE8-4F8F1F540217}"/>
              </a:ext>
            </a:extLst>
          </p:cNvPr>
          <p:cNvSpPr>
            <a:spLocks noGrp="1"/>
          </p:cNvSpPr>
          <p:nvPr>
            <p:ph type="title"/>
          </p:nvPr>
        </p:nvSpPr>
        <p:spPr/>
        <p:txBody>
          <a:bodyPr/>
          <a:lstStyle/>
          <a:p>
            <a:r>
              <a:rPr lang="en-US" dirty="0"/>
              <a:t>Classification Algorithms</a:t>
            </a:r>
            <a:br>
              <a:rPr lang="en-US" dirty="0"/>
            </a:br>
            <a:r>
              <a:rPr lang="en-US" sz="2800" dirty="0"/>
              <a:t>Supervised Vs. Unsupervised Learning</a:t>
            </a:r>
            <a:endParaRPr lang="en-US" dirty="0"/>
          </a:p>
        </p:txBody>
      </p:sp>
      <p:sp>
        <p:nvSpPr>
          <p:cNvPr id="3" name="Content Placeholder 2">
            <a:extLst>
              <a:ext uri="{FF2B5EF4-FFF2-40B4-BE49-F238E27FC236}">
                <a16:creationId xmlns:a16="http://schemas.microsoft.com/office/drawing/2014/main" id="{0BEEEAA6-4A92-2848-BCFF-4E77B204C738}"/>
              </a:ext>
            </a:extLst>
          </p:cNvPr>
          <p:cNvSpPr>
            <a:spLocks noGrp="1"/>
          </p:cNvSpPr>
          <p:nvPr>
            <p:ph idx="1"/>
          </p:nvPr>
        </p:nvSpPr>
        <p:spPr>
          <a:xfrm>
            <a:off x="840232" y="1863090"/>
            <a:ext cx="9983978" cy="4857749"/>
          </a:xfrm>
        </p:spPr>
        <p:txBody>
          <a:bodyPr>
            <a:normAutofit fontScale="85000" lnSpcReduction="20000"/>
          </a:bodyPr>
          <a:lstStyle/>
          <a:p>
            <a:r>
              <a:rPr lang="en-US" dirty="0"/>
              <a:t>Classification algorithms are techniques to organize data into some category or class.</a:t>
            </a:r>
          </a:p>
          <a:p>
            <a:pPr marL="0" indent="0">
              <a:buNone/>
            </a:pPr>
            <a:endParaRPr lang="en-US" dirty="0"/>
          </a:p>
          <a:p>
            <a:r>
              <a:rPr lang="en-US" dirty="0"/>
              <a:t>There are two main types:</a:t>
            </a:r>
          </a:p>
          <a:p>
            <a:pPr lvl="1"/>
            <a:r>
              <a:rPr lang="en-US" dirty="0"/>
              <a:t>Supervised: training of the algorithm is done by labeled (known) data, which is then used on real world data.</a:t>
            </a:r>
          </a:p>
          <a:p>
            <a:pPr lvl="1"/>
            <a:r>
              <a:rPr lang="en-US" dirty="0"/>
              <a:t>Unsupervised: self-organized Hebbian learning that helps find previously unknown patterns in a data set without pre-existing labels.</a:t>
            </a:r>
          </a:p>
          <a:p>
            <a:pPr lvl="1"/>
            <a:endParaRPr lang="en-US" dirty="0"/>
          </a:p>
          <a:p>
            <a:r>
              <a:rPr lang="en-US" dirty="0"/>
              <a:t>So the problem becomes, how do we make an algorithm learn from new data given that it knows some data already?</a:t>
            </a:r>
          </a:p>
          <a:p>
            <a:pPr marL="0" indent="0">
              <a:buNone/>
            </a:pPr>
            <a:endParaRPr lang="en-US" dirty="0"/>
          </a:p>
          <a:p>
            <a:r>
              <a:rPr lang="en-US" dirty="0"/>
              <a:t>We can model this problem the same way humans learn.</a:t>
            </a:r>
          </a:p>
          <a:p>
            <a:pPr lvl="1"/>
            <a:r>
              <a:rPr lang="en-US" dirty="0"/>
              <a:t>Two scenarios:</a:t>
            </a:r>
          </a:p>
          <a:p>
            <a:pPr lvl="2"/>
            <a:r>
              <a:rPr lang="en-US" dirty="0"/>
              <a:t>You are experiencing something that you have experienced in the past.</a:t>
            </a:r>
          </a:p>
          <a:p>
            <a:pPr lvl="2"/>
            <a:r>
              <a:rPr lang="en-US" dirty="0"/>
              <a:t>You are experiencing something completely new.</a:t>
            </a:r>
          </a:p>
        </p:txBody>
      </p:sp>
    </p:spTree>
    <p:extLst>
      <p:ext uri="{BB962C8B-B14F-4D97-AF65-F5344CB8AC3E}">
        <p14:creationId xmlns:p14="http://schemas.microsoft.com/office/powerpoint/2010/main" val="40230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Split Information</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Similar to entropy</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Takes into account uniformity of the attribute split</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𝑆𝑝𝑙𝑖𝑡𝐼𝑛𝑓𝑜𝑟𝑚𝑎𝑡𝑖𝑜𝑛</m:t>
                    </m:r>
                    <m:d>
                      <m:d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𝐴</m:t>
                        </m:r>
                      </m:e>
                    </m:d>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 </m:t>
                    </m:r>
                    <m:nary>
                      <m:naryPr>
                        <m:chr m:val="∑"/>
                        <m:supHide m:val="on"/>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naryPr>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𝑉𝑎𝑙𝑢𝑒𝑠</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sub>
                      <m:sup/>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f>
                          <m:f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d>
                              <m:dPr>
                                <m:begChr m:val="|"/>
                                <m:end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e>
                            </m:d>
                          </m:num>
                          <m:den>
                            <m:d>
                              <m:dPr>
                                <m:begChr m:val="|"/>
                                <m:end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den>
                        </m:f>
                        <m:func>
                          <m:func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uncPr>
                          <m:fNa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m:rPr>
                                    <m:sty m:val="p"/>
                                  </m:rPr>
                                  <a:rPr kumimoji="1" lang="en-US" sz="2800" b="0" i="0" u="none" strike="noStrike" kern="0" cap="none" spc="0" normalizeH="0" baseline="0" noProof="0">
                                    <a:ln>
                                      <a:noFill/>
                                    </a:ln>
                                    <a:solidFill>
                                      <a:srgbClr val="1E1C09"/>
                                    </a:solidFill>
                                    <a:effectLst/>
                                    <a:uLnTx/>
                                    <a:uFillTx/>
                                    <a:latin typeface="Cambria Math" panose="02040503050406030204" pitchFamily="18" charset="0"/>
                                    <a:ea typeface="+mn-ea"/>
                                    <a:cs typeface="+mn-cs"/>
                                  </a:rPr>
                                  <m:t>log</m:t>
                                </m:r>
                              </m:e>
                              <m:sub>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2</m:t>
                                </m:r>
                              </m:sub>
                            </m:sSub>
                          </m:fName>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f>
                              <m:f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d>
                                  <m:dPr>
                                    <m:begChr m:val="|"/>
                                    <m:end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sSub>
                                      <m:sSub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b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sub>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𝑖</m:t>
                                        </m:r>
                                      </m:sub>
                                    </m:sSub>
                                  </m:e>
                                </m:d>
                              </m:num>
                              <m:den>
                                <m:d>
                                  <m:dPr>
                                    <m:begChr m:val="|"/>
                                    <m:endChr m:val="|"/>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e>
                                </m:d>
                              </m:den>
                            </m:f>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e>
                        </m:func>
                      </m:e>
                    </m:nary>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m:rPr>
                        <m:brk m:alnAt="7"/>
                      </m:r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𝑉</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𝑎𝑙𝑢𝑒𝑠</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Cambria Math" panose="02040503050406030204" pitchFamily="18" charset="0"/>
                        <a:cs typeface="+mn-cs"/>
                      </a:rPr>
                      <m:t>)</m:t>
                    </m:r>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is the set of possible values of </a:t>
                </a:r>
                <a14:m>
                  <m:oMath xmlns:m="http://schemas.openxmlformats.org/officeDocument/2006/math">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This is just entropy with respect to A instead of our label</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4137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Gain Ratio</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Designed to discourage the use of MANY very small sets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𝐺𝑎𝑖𝑛𝑅𝑎𝑡𝑖𝑜</m:t>
                    </m:r>
                    <m:d>
                      <m:d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𝐴</m:t>
                        </m:r>
                      </m:e>
                    </m:d>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f>
                      <m:f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fPr>
                      <m:num>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𝐺𝑎𝑖𝑛</m:t>
                        </m:r>
                        <m:d>
                          <m:d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e>
                        </m:d>
                      </m:num>
                      <m:den>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𝑆𝑝𝑙𝑖𝑡𝐼𝑛𝑓𝑜𝑟𝑚𝑎𝑡𝑖𝑜𝑛</m:t>
                        </m:r>
                        <m:d>
                          <m:d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d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e>
                        </m:d>
                      </m:den>
                    </m:f>
                  </m:oMath>
                </a14:m>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What’s the problem with this?</a:t>
                </a:r>
              </a:p>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Distance-Based Measures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Designed to combat the “infinite gain ratio” issue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Define a distance metric between partitions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Each attribute measured on the distance between the partition it creates and a “perfect partition”</a:t>
                </a: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5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5326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725" y="1"/>
            <a:ext cx="11562549" cy="1485899"/>
          </a:xfrm>
        </p:spPr>
        <p:txBody>
          <a:bodyPr>
            <a:normAutofit/>
          </a:bodyPr>
          <a:lstStyle/>
          <a:p>
            <a:pPr algn="ctr"/>
            <a:r>
              <a:rPr lang="en-US" sz="4800" b="1">
                <a:solidFill>
                  <a:srgbClr val="00604E"/>
                </a:solidFill>
              </a:rPr>
              <a:t>Alternatives to Information Gain!</a:t>
            </a:r>
          </a:p>
        </p:txBody>
      </p:sp>
      <p:pic>
        <p:nvPicPr>
          <p:cNvPr id="8" name="Picture 7"/>
          <p:cNvPicPr>
            <a:picLocks noChangeAspect="1"/>
          </p:cNvPicPr>
          <p:nvPr/>
        </p:nvPicPr>
        <p:blipFill>
          <a:blip r:embed="rId2" cstate="print">
            <a:alphaModFix amt="22000"/>
            <a:extLst>
              <a:ext uri="{BEBA8EAE-BF5A-486C-A8C5-ECC9F3942E4B}">
                <a14:imgProps xmlns:a14="http://schemas.microsoft.com/office/drawing/2010/main">
                  <a14:imgLayer r:embed="rId3">
                    <a14:imgEffect>
                      <a14:backgroundRemoval t="0" b="100000" l="99" r="100000">
                        <a14:foregroundMark x1="38796" y1="96038" x2="38796" y2="96038"/>
                        <a14:foregroundMark x1="18460" y1="78725" x2="18460" y2="78725"/>
                        <a14:foregroundMark x1="19842" y1="21878" x2="19842" y2="21878"/>
                      </a14:backgroundRemoval>
                    </a14:imgEffect>
                  </a14:imgLayer>
                </a14:imgProps>
              </a:ext>
              <a:ext uri="{28A0092B-C50C-407E-A947-70E740481C1C}">
                <a14:useLocalDpi xmlns:a14="http://schemas.microsoft.com/office/drawing/2010/main" val="0"/>
              </a:ext>
            </a:extLst>
          </a:blip>
          <a:stretch>
            <a:fillRect/>
          </a:stretch>
        </p:blipFill>
        <p:spPr>
          <a:xfrm>
            <a:off x="5721048" y="0"/>
            <a:ext cx="6156227" cy="7055524"/>
          </a:xfrm>
          <a:prstGeom prst="rect">
            <a:avLst/>
          </a:prstGeom>
          <a:noFill/>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D4844DB-D908-415A-95B0-5C6259DE470E}"/>
                  </a:ext>
                </a:extLst>
              </p:cNvPr>
              <p:cNvSpPr txBox="1">
                <a:spLocks noChangeArrowheads="1"/>
              </p:cNvSpPr>
              <p:nvPr/>
            </p:nvSpPr>
            <p:spPr bwMode="auto">
              <a:xfrm>
                <a:off x="381000" y="1495524"/>
                <a:ext cx="11496274" cy="5372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3200" b="0" i="0" u="none" strike="noStrike" kern="0" cap="none" spc="0" normalizeH="0" baseline="0" noProof="0">
                    <a:ln>
                      <a:noFill/>
                    </a:ln>
                    <a:solidFill>
                      <a:srgbClr val="1E1C09"/>
                    </a:solidFill>
                    <a:effectLst/>
                    <a:uLnTx/>
                    <a:uFillTx/>
                    <a:latin typeface="Tahoma" pitchFamily="34" charset="0"/>
                    <a:ea typeface="+mn-ea"/>
                    <a:cs typeface="+mn-cs"/>
                  </a:rPr>
                  <a:t>Attributes with Different Costs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Think back to our cancer test Bayesian example</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Let’s say we’re making a tree to order our tests for effectiveness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What’s the problem?</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Biopsy will be first because it’s the only way to be sure</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Biopsies are also surgery, making them expensive, painful, and dangerous</a:t>
                </a:r>
              </a:p>
              <a:p>
                <a:pPr marL="914400" marR="0" lvl="1"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Cost functions can be used to normalize the measure used to select attributes</a:t>
                </a:r>
              </a:p>
              <a:p>
                <a:pPr marL="1371600" marR="0" lvl="2" indent="-457200" algn="l" defTabSz="914400" rtl="0" eaLnBrk="1" fontAlgn="auto" latinLnBrk="0" hangingPunct="1">
                  <a:lnSpc>
                    <a:spcPct val="100000"/>
                  </a:lnSpc>
                  <a:spcBef>
                    <a:spcPct val="20000"/>
                  </a:spcBef>
                  <a:spcAft>
                    <a:spcPts val="0"/>
                  </a:spcAft>
                  <a:buClr>
                    <a:srgbClr val="00604E"/>
                  </a:buClr>
                  <a:buSzPct val="90000"/>
                  <a:buFont typeface="Arial" panose="020B0604020202020204" pitchFamily="34" charset="0"/>
                  <a:buChar char="•"/>
                  <a:tabLst/>
                  <a:defRPr/>
                </a:pPr>
                <a14:m>
                  <m:oMath xmlns:m="http://schemas.openxmlformats.org/officeDocument/2006/math">
                    <m:f>
                      <m:f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fPr>
                      <m:num>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𝐺𝑎𝑖𝑛</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num>
                      <m:den>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𝐶𝑜𝑠𝑡</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m:t>
                        </m:r>
                      </m:den>
                    </m:f>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or </a:t>
                </a:r>
                <a14:m>
                  <m:oMath xmlns:m="http://schemas.openxmlformats.org/officeDocument/2006/math">
                    <m:f>
                      <m:f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sSup>
                          <m:sSupPr>
                            <m:ctrlP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ctrlPr>
                          </m:sSup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𝐺𝑎𝑖𝑛</m:t>
                            </m:r>
                          </m:e>
                          <m:sup>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2</m:t>
                            </m:r>
                          </m:sup>
                        </m:s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num>
                      <m:den>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𝐶𝑜𝑠𝑡</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den>
                    </m:f>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or </a:t>
                </a:r>
                <a14:m>
                  <m:oMath xmlns:m="http://schemas.openxmlformats.org/officeDocument/2006/math">
                    <m:f>
                      <m:f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𝐺𝑎𝑖𝑛</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𝑅𝑎𝑡𝑖𝑜</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num>
                      <m:den>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𝐶𝑜𝑠𝑡</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den>
                    </m:f>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or </a:t>
                </a:r>
                <a14:m>
                  <m:oMath xmlns:m="http://schemas.openxmlformats.org/officeDocument/2006/math">
                    <m:f>
                      <m:f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fPr>
                      <m:num>
                        <m:sSup>
                          <m:sSupPr>
                            <m:ctrlP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ctrlPr>
                          </m:sSupPr>
                          <m:e>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𝐺𝑎𝑖𝑛</m:t>
                            </m:r>
                            <m:r>
                              <a:rPr kumimoji="1" lang="en-US" sz="2800" b="0" i="1" u="none" strike="noStrike" kern="0" cap="none" spc="0" normalizeH="0" baseline="0" noProof="0" smtClean="0">
                                <a:ln>
                                  <a:noFill/>
                                </a:ln>
                                <a:solidFill>
                                  <a:srgbClr val="1E1C09"/>
                                </a:solidFill>
                                <a:effectLst/>
                                <a:uLnTx/>
                                <a:uFillTx/>
                                <a:latin typeface="Cambria Math" panose="02040503050406030204" pitchFamily="18" charset="0"/>
                                <a:ea typeface="+mn-ea"/>
                                <a:cs typeface="+mn-cs"/>
                              </a:rPr>
                              <m:t>𝑅𝑎𝑡𝑖𝑜</m:t>
                            </m:r>
                          </m:e>
                          <m: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2</m:t>
                            </m:r>
                          </m:sup>
                        </m:sSup>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𝑆</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num>
                      <m:den>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𝐶𝑜𝑠𝑡</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𝐴</m:t>
                        </m:r>
                        <m:r>
                          <a:rPr kumimoji="1" lang="en-US" sz="2800" b="0" i="1" u="none" strike="noStrike" kern="0" cap="none" spc="0" normalizeH="0" baseline="0" noProof="0">
                            <a:ln>
                              <a:noFill/>
                            </a:ln>
                            <a:solidFill>
                              <a:srgbClr val="1E1C09"/>
                            </a:solidFill>
                            <a:effectLst/>
                            <a:uLnTx/>
                            <a:uFillTx/>
                            <a:latin typeface="Cambria Math" panose="02040503050406030204" pitchFamily="18" charset="0"/>
                            <a:ea typeface="+mn-ea"/>
                            <a:cs typeface="+mn-cs"/>
                          </a:rPr>
                          <m:t>)</m:t>
                        </m:r>
                      </m:den>
                    </m:f>
                  </m:oMath>
                </a14:m>
                <a:r>
                  <a:rPr kumimoji="1" lang="en-US" sz="2800" b="0" i="0" u="none" strike="noStrike" kern="0" cap="none" spc="0" normalizeH="0" baseline="0" noProof="0">
                    <a:ln>
                      <a:noFill/>
                    </a:ln>
                    <a:solidFill>
                      <a:srgbClr val="1E1C09"/>
                    </a:solidFill>
                    <a:effectLst/>
                    <a:uLnTx/>
                    <a:uFillTx/>
                    <a:latin typeface="Tahoma" pitchFamily="34" charset="0"/>
                    <a:ea typeface="+mn-ea"/>
                    <a:cs typeface="+mn-cs"/>
                  </a:rPr>
                  <a:t> or </a:t>
                </a:r>
                <a:r>
                  <a:rPr kumimoji="1" lang="en-US" sz="2800" b="0" i="0" u="none" strike="noStrike" kern="0" cap="none" spc="0" normalizeH="0" baseline="0" noProof="0" err="1">
                    <a:ln>
                      <a:noFill/>
                    </a:ln>
                    <a:solidFill>
                      <a:srgbClr val="1E1C09"/>
                    </a:solidFill>
                    <a:effectLst/>
                    <a:uLnTx/>
                    <a:uFillTx/>
                    <a:latin typeface="Tahoma" pitchFamily="34" charset="0"/>
                    <a:ea typeface="+mn-ea"/>
                    <a:cs typeface="+mn-cs"/>
                  </a:rPr>
                  <a:t>whatevs</a:t>
                </a:r>
                <a:endParaRPr kumimoji="1" lang="en-US" sz="2800" b="0" i="0" u="none" strike="noStrike" kern="0" cap="none" spc="0" normalizeH="0" baseline="0" noProof="0">
                  <a:ln>
                    <a:noFill/>
                  </a:ln>
                  <a:solidFill>
                    <a:srgbClr val="1E1C09"/>
                  </a:solidFill>
                  <a:effectLst/>
                  <a:uLnTx/>
                  <a:uFillTx/>
                  <a:latin typeface="Tahoma" pitchFamily="34" charset="0"/>
                  <a:ea typeface="+mn-ea"/>
                  <a:cs typeface="+mn-cs"/>
                </a:endParaRPr>
              </a:p>
            </p:txBody>
          </p:sp>
        </mc:Choice>
        <mc:Fallback xmlns="">
          <p:sp>
            <p:nvSpPr>
              <p:cNvPr id="4" name="Rectangle 3">
                <a:extLst>
                  <a:ext uri="{FF2B5EF4-FFF2-40B4-BE49-F238E27FC236}">
                    <a16:creationId xmlns:a16="http://schemas.microsoft.com/office/drawing/2014/main" id="{ED4844DB-D908-415A-95B0-5C6259DE470E}"/>
                  </a:ext>
                </a:extLst>
              </p:cNvPr>
              <p:cNvSpPr txBox="1">
                <a:spLocks noRot="1" noChangeAspect="1" noMove="1" noResize="1" noEditPoints="1" noAdjustHandles="1" noChangeArrowheads="1" noChangeShapeType="1" noTextEdit="1"/>
              </p:cNvSpPr>
              <p:nvPr/>
            </p:nvSpPr>
            <p:spPr bwMode="auto">
              <a:xfrm>
                <a:off x="381000" y="1495524"/>
                <a:ext cx="11496274" cy="5372099"/>
              </a:xfrm>
              <a:prstGeom prst="rect">
                <a:avLst/>
              </a:prstGeom>
              <a:blipFill>
                <a:blip r:embed="rId4"/>
                <a:stretch>
                  <a:fillRect l="-1008" t="-1474" r="-180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226864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2F8B-4D1E-4AA8-BA5A-03F0050884DE}"/>
              </a:ext>
            </a:extLst>
          </p:cNvPr>
          <p:cNvSpPr>
            <a:spLocks noGrp="1"/>
          </p:cNvSpPr>
          <p:nvPr>
            <p:ph type="title"/>
          </p:nvPr>
        </p:nvSpPr>
        <p:spPr/>
        <p:txBody>
          <a:bodyPr/>
          <a:lstStyle/>
          <a:p>
            <a:r>
              <a:rPr lang="en-US" b="1" dirty="0"/>
              <a:t>Unsupervised Learning</a:t>
            </a:r>
          </a:p>
        </p:txBody>
      </p:sp>
      <p:sp>
        <p:nvSpPr>
          <p:cNvPr id="3" name="Content Placeholder 2">
            <a:extLst>
              <a:ext uri="{FF2B5EF4-FFF2-40B4-BE49-F238E27FC236}">
                <a16:creationId xmlns:a16="http://schemas.microsoft.com/office/drawing/2014/main" id="{8F595254-1B29-463A-B11F-96AF6254DE6B}"/>
              </a:ext>
            </a:extLst>
          </p:cNvPr>
          <p:cNvSpPr>
            <a:spLocks noGrp="1"/>
          </p:cNvSpPr>
          <p:nvPr>
            <p:ph idx="1"/>
          </p:nvPr>
        </p:nvSpPr>
        <p:spPr/>
        <p:txBody>
          <a:bodyPr/>
          <a:lstStyle/>
          <a:p>
            <a:r>
              <a:rPr lang="en-US" dirty="0"/>
              <a:t>Just like supervised learning, unsupervised learning is a branch of machine learning. </a:t>
            </a:r>
          </a:p>
          <a:p>
            <a:r>
              <a:rPr lang="en-US" dirty="0"/>
              <a:t>However, unsupervised learning aims to identify patterns in data without knowing the class label of the records it is using.</a:t>
            </a:r>
          </a:p>
          <a:p>
            <a:pPr marL="0" indent="0">
              <a:buNone/>
            </a:pPr>
            <a:endParaRPr lang="en-US" dirty="0"/>
          </a:p>
        </p:txBody>
      </p:sp>
      <p:graphicFrame>
        <p:nvGraphicFramePr>
          <p:cNvPr id="5" name="Content Placeholder 3">
            <a:extLst>
              <a:ext uri="{FF2B5EF4-FFF2-40B4-BE49-F238E27FC236}">
                <a16:creationId xmlns:a16="http://schemas.microsoft.com/office/drawing/2014/main" id="{DE3A89FE-D7CB-4371-9F41-7E73CF5A58CD}"/>
              </a:ext>
            </a:extLst>
          </p:cNvPr>
          <p:cNvGraphicFramePr>
            <a:graphicFrameLocks/>
          </p:cNvGraphicFramePr>
          <p:nvPr/>
        </p:nvGraphicFramePr>
        <p:xfrm>
          <a:off x="463928" y="3587457"/>
          <a:ext cx="5632072" cy="296672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1044385">
                  <a:extLst>
                    <a:ext uri="{9D8B030D-6E8A-4147-A177-3AD203B41FA5}">
                      <a16:colId xmlns:a16="http://schemas.microsoft.com/office/drawing/2014/main" val="1727331432"/>
                    </a:ext>
                  </a:extLst>
                </a:gridCol>
                <a:gridCol w="1445705">
                  <a:extLst>
                    <a:ext uri="{9D8B030D-6E8A-4147-A177-3AD203B41FA5}">
                      <a16:colId xmlns:a16="http://schemas.microsoft.com/office/drawing/2014/main" val="996122162"/>
                    </a:ext>
                  </a:extLst>
                </a:gridCol>
                <a:gridCol w="1108393">
                  <a:extLst>
                    <a:ext uri="{9D8B030D-6E8A-4147-A177-3AD203B41FA5}">
                      <a16:colId xmlns:a16="http://schemas.microsoft.com/office/drawing/2014/main" val="441458599"/>
                    </a:ext>
                  </a:extLst>
                </a:gridCol>
                <a:gridCol w="851218">
                  <a:extLst>
                    <a:ext uri="{9D8B030D-6E8A-4147-A177-3AD203B41FA5}">
                      <a16:colId xmlns:a16="http://schemas.microsoft.com/office/drawing/2014/main" val="3694095172"/>
                    </a:ext>
                  </a:extLst>
                </a:gridCol>
                <a:gridCol w="629603">
                  <a:extLst>
                    <a:ext uri="{9D8B030D-6E8A-4147-A177-3AD203B41FA5}">
                      <a16:colId xmlns:a16="http://schemas.microsoft.com/office/drawing/2014/main" val="766746535"/>
                    </a:ext>
                  </a:extLst>
                </a:gridCol>
              </a:tblGrid>
              <a:tr h="37084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358327176"/>
                  </a:ext>
                </a:extLst>
              </a:tr>
              <a:tr h="370840">
                <a:tc>
                  <a:txBody>
                    <a:bodyPr/>
                    <a:lstStyle/>
                    <a:p>
                      <a:r>
                        <a:rPr lang="en-US" dirty="0"/>
                        <a:t>1</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N</a:t>
                      </a:r>
                    </a:p>
                  </a:txBody>
                  <a:tcPr/>
                </a:tc>
                <a:extLst>
                  <a:ext uri="{0D108BD9-81ED-4DB2-BD59-A6C34878D82A}">
                    <a16:rowId xmlns:a16="http://schemas.microsoft.com/office/drawing/2014/main" val="1987344571"/>
                  </a:ext>
                </a:extLst>
              </a:tr>
              <a:tr h="370840">
                <a:tc>
                  <a:txBody>
                    <a:bodyPr/>
                    <a:lstStyle/>
                    <a:p>
                      <a:r>
                        <a:rPr lang="en-US" dirty="0"/>
                        <a:t>2</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a:t>
                      </a:r>
                    </a:p>
                  </a:txBody>
                  <a:tcPr/>
                </a:tc>
                <a:tc>
                  <a:txBody>
                    <a:bodyPr/>
                    <a:lstStyle/>
                    <a:p>
                      <a:r>
                        <a:rPr lang="en-US" dirty="0"/>
                        <a:t>N</a:t>
                      </a:r>
                    </a:p>
                  </a:txBody>
                  <a:tcPr/>
                </a:tc>
                <a:extLst>
                  <a:ext uri="{0D108BD9-81ED-4DB2-BD59-A6C34878D82A}">
                    <a16:rowId xmlns:a16="http://schemas.microsoft.com/office/drawing/2014/main" val="1765241468"/>
                  </a:ext>
                </a:extLst>
              </a:tr>
              <a:tr h="370840">
                <a:tc>
                  <a:txBody>
                    <a:bodyPr/>
                    <a:lstStyle/>
                    <a:p>
                      <a:r>
                        <a:rPr lang="en-US" dirty="0"/>
                        <a:t>3</a:t>
                      </a:r>
                    </a:p>
                  </a:txBody>
                  <a:tcPr/>
                </a:tc>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3091735869"/>
                  </a:ext>
                </a:extLst>
              </a:tr>
              <a:tr h="370840">
                <a:tc>
                  <a:txBody>
                    <a:bodyPr/>
                    <a:lstStyle/>
                    <a:p>
                      <a:r>
                        <a:rPr lang="en-US" dirty="0"/>
                        <a:t>4</a:t>
                      </a:r>
                    </a:p>
                  </a:txBody>
                  <a:tcPr/>
                </a:tc>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639723064"/>
                  </a:ext>
                </a:extLst>
              </a:tr>
              <a:tr h="370840">
                <a:tc>
                  <a:txBody>
                    <a:bodyPr/>
                    <a:lstStyle/>
                    <a:p>
                      <a:r>
                        <a:rPr lang="en-US" dirty="0"/>
                        <a:t>5</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t>
                      </a:r>
                    </a:p>
                  </a:txBody>
                  <a:tcPr/>
                </a:tc>
                <a:tc>
                  <a:txBody>
                    <a:bodyPr/>
                    <a:lstStyle/>
                    <a:p>
                      <a:r>
                        <a:rPr lang="en-US" dirty="0"/>
                        <a:t>Y</a:t>
                      </a:r>
                    </a:p>
                  </a:txBody>
                  <a:tcPr/>
                </a:tc>
                <a:extLst>
                  <a:ext uri="{0D108BD9-81ED-4DB2-BD59-A6C34878D82A}">
                    <a16:rowId xmlns:a16="http://schemas.microsoft.com/office/drawing/2014/main" val="1843616103"/>
                  </a:ext>
                </a:extLst>
              </a:tr>
              <a:tr h="370840">
                <a:tc>
                  <a:txBody>
                    <a:bodyPr/>
                    <a:lstStyle/>
                    <a:p>
                      <a:r>
                        <a:rPr lang="en-US" dirty="0"/>
                        <a:t>6</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N</a:t>
                      </a:r>
                    </a:p>
                  </a:txBody>
                  <a:tcPr/>
                </a:tc>
                <a:extLst>
                  <a:ext uri="{0D108BD9-81ED-4DB2-BD59-A6C34878D82A}">
                    <a16:rowId xmlns:a16="http://schemas.microsoft.com/office/drawing/2014/main" val="3349177006"/>
                  </a:ext>
                </a:extLst>
              </a:tr>
              <a:tr h="370840">
                <a:tc>
                  <a:txBody>
                    <a:bodyPr/>
                    <a:lstStyle/>
                    <a:p>
                      <a:r>
                        <a:rPr lang="en-US" dirty="0"/>
                        <a:t>7</a:t>
                      </a:r>
                    </a:p>
                  </a:txBody>
                  <a:tcPr/>
                </a:tc>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Y</a:t>
                      </a:r>
                    </a:p>
                  </a:txBody>
                  <a:tcPr/>
                </a:tc>
                <a:extLst>
                  <a:ext uri="{0D108BD9-81ED-4DB2-BD59-A6C34878D82A}">
                    <a16:rowId xmlns:a16="http://schemas.microsoft.com/office/drawing/2014/main" val="2524526969"/>
                  </a:ext>
                </a:extLst>
              </a:tr>
            </a:tbl>
          </a:graphicData>
        </a:graphic>
      </p:graphicFrame>
      <p:graphicFrame>
        <p:nvGraphicFramePr>
          <p:cNvPr id="6" name="Content Placeholder 3">
            <a:extLst>
              <a:ext uri="{FF2B5EF4-FFF2-40B4-BE49-F238E27FC236}">
                <a16:creationId xmlns:a16="http://schemas.microsoft.com/office/drawing/2014/main" id="{48322E8C-6044-40DC-AA0C-21D8C4FAB119}"/>
              </a:ext>
            </a:extLst>
          </p:cNvPr>
          <p:cNvGraphicFramePr>
            <a:graphicFrameLocks/>
          </p:cNvGraphicFramePr>
          <p:nvPr/>
        </p:nvGraphicFramePr>
        <p:xfrm>
          <a:off x="6304608" y="3587457"/>
          <a:ext cx="5632072" cy="2966720"/>
        </p:xfrm>
        <a:graphic>
          <a:graphicData uri="http://schemas.openxmlformats.org/drawingml/2006/table">
            <a:tbl>
              <a:tblPr firstRow="1" bandRow="1">
                <a:tableStyleId>{073A0DAA-6AF3-43AB-8588-CEC1D06C72B9}</a:tableStyleId>
              </a:tblPr>
              <a:tblGrid>
                <a:gridCol w="552768">
                  <a:extLst>
                    <a:ext uri="{9D8B030D-6E8A-4147-A177-3AD203B41FA5}">
                      <a16:colId xmlns:a16="http://schemas.microsoft.com/office/drawing/2014/main" val="1523479791"/>
                    </a:ext>
                  </a:extLst>
                </a:gridCol>
                <a:gridCol w="1044385">
                  <a:extLst>
                    <a:ext uri="{9D8B030D-6E8A-4147-A177-3AD203B41FA5}">
                      <a16:colId xmlns:a16="http://schemas.microsoft.com/office/drawing/2014/main" val="1727331432"/>
                    </a:ext>
                  </a:extLst>
                </a:gridCol>
                <a:gridCol w="1445705">
                  <a:extLst>
                    <a:ext uri="{9D8B030D-6E8A-4147-A177-3AD203B41FA5}">
                      <a16:colId xmlns:a16="http://schemas.microsoft.com/office/drawing/2014/main" val="996122162"/>
                    </a:ext>
                  </a:extLst>
                </a:gridCol>
                <a:gridCol w="1108393">
                  <a:extLst>
                    <a:ext uri="{9D8B030D-6E8A-4147-A177-3AD203B41FA5}">
                      <a16:colId xmlns:a16="http://schemas.microsoft.com/office/drawing/2014/main" val="441458599"/>
                    </a:ext>
                  </a:extLst>
                </a:gridCol>
                <a:gridCol w="851218">
                  <a:extLst>
                    <a:ext uri="{9D8B030D-6E8A-4147-A177-3AD203B41FA5}">
                      <a16:colId xmlns:a16="http://schemas.microsoft.com/office/drawing/2014/main" val="3694095172"/>
                    </a:ext>
                  </a:extLst>
                </a:gridCol>
                <a:gridCol w="629603">
                  <a:extLst>
                    <a:ext uri="{9D8B030D-6E8A-4147-A177-3AD203B41FA5}">
                      <a16:colId xmlns:a16="http://schemas.microsoft.com/office/drawing/2014/main" val="766746535"/>
                    </a:ext>
                  </a:extLst>
                </a:gridCol>
              </a:tblGrid>
              <a:tr h="370840">
                <a:tc>
                  <a:txBody>
                    <a:bodyPr/>
                    <a:lstStyle/>
                    <a:p>
                      <a:r>
                        <a:rPr lang="en-US" dirty="0"/>
                        <a:t>TID</a:t>
                      </a:r>
                    </a:p>
                  </a:txBody>
                  <a:tcPr/>
                </a:tc>
                <a:tc>
                  <a:txBody>
                    <a:bodyPr/>
                    <a:lstStyle/>
                    <a:p>
                      <a:r>
                        <a:rPr lang="en-US" dirty="0"/>
                        <a:t>Outlook</a:t>
                      </a:r>
                    </a:p>
                  </a:txBody>
                  <a:tcPr/>
                </a:tc>
                <a:tc>
                  <a:txBody>
                    <a:bodyPr/>
                    <a:lstStyle/>
                    <a:p>
                      <a:r>
                        <a:rPr lang="en-US" dirty="0"/>
                        <a:t>Temperature</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358327176"/>
                  </a:ext>
                </a:extLst>
              </a:tr>
              <a:tr h="370840">
                <a:tc>
                  <a:txBody>
                    <a:bodyPr/>
                    <a:lstStyle/>
                    <a:p>
                      <a:r>
                        <a:rPr lang="en-US" dirty="0"/>
                        <a:t>1</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a:t>
                      </a:r>
                    </a:p>
                  </a:txBody>
                  <a:tcPr/>
                </a:tc>
                <a:extLst>
                  <a:ext uri="{0D108BD9-81ED-4DB2-BD59-A6C34878D82A}">
                    <a16:rowId xmlns:a16="http://schemas.microsoft.com/office/drawing/2014/main" val="1987344571"/>
                  </a:ext>
                </a:extLst>
              </a:tr>
              <a:tr h="370840">
                <a:tc>
                  <a:txBody>
                    <a:bodyPr/>
                    <a:lstStyle/>
                    <a:p>
                      <a:r>
                        <a:rPr lang="en-US" dirty="0"/>
                        <a:t>2</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1765241468"/>
                  </a:ext>
                </a:extLst>
              </a:tr>
              <a:tr h="370840">
                <a:tc>
                  <a:txBody>
                    <a:bodyPr/>
                    <a:lstStyle/>
                    <a:p>
                      <a:r>
                        <a:rPr lang="en-US" dirty="0"/>
                        <a:t>3</a:t>
                      </a:r>
                    </a:p>
                  </a:txBody>
                  <a:tcPr/>
                </a:tc>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t>
                      </a:r>
                    </a:p>
                  </a:txBody>
                  <a:tcPr/>
                </a:tc>
                <a:tc>
                  <a:txBody>
                    <a:bodyPr/>
                    <a:lstStyle/>
                    <a:p>
                      <a:r>
                        <a:rPr lang="en-US" dirty="0"/>
                        <a:t>?</a:t>
                      </a:r>
                    </a:p>
                  </a:txBody>
                  <a:tcPr/>
                </a:tc>
                <a:extLst>
                  <a:ext uri="{0D108BD9-81ED-4DB2-BD59-A6C34878D82A}">
                    <a16:rowId xmlns:a16="http://schemas.microsoft.com/office/drawing/2014/main" val="3091735869"/>
                  </a:ext>
                </a:extLst>
              </a:tr>
              <a:tr h="370840">
                <a:tc>
                  <a:txBody>
                    <a:bodyPr/>
                    <a:lstStyle/>
                    <a:p>
                      <a:r>
                        <a:rPr lang="en-US" dirty="0"/>
                        <a:t>4</a:t>
                      </a:r>
                    </a:p>
                  </a:txBody>
                  <a:tcPr/>
                </a:tc>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t>
                      </a:r>
                    </a:p>
                  </a:txBody>
                  <a:tcPr/>
                </a:tc>
                <a:tc>
                  <a:txBody>
                    <a:bodyPr/>
                    <a:lstStyle/>
                    <a:p>
                      <a:r>
                        <a:rPr lang="en-US" dirty="0"/>
                        <a:t>?</a:t>
                      </a:r>
                    </a:p>
                  </a:txBody>
                  <a:tcPr/>
                </a:tc>
                <a:extLst>
                  <a:ext uri="{0D108BD9-81ED-4DB2-BD59-A6C34878D82A}">
                    <a16:rowId xmlns:a16="http://schemas.microsoft.com/office/drawing/2014/main" val="639723064"/>
                  </a:ext>
                </a:extLst>
              </a:tr>
              <a:tr h="370840">
                <a:tc>
                  <a:txBody>
                    <a:bodyPr/>
                    <a:lstStyle/>
                    <a:p>
                      <a:r>
                        <a:rPr lang="en-US" dirty="0"/>
                        <a:t>5</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t>
                      </a:r>
                    </a:p>
                  </a:txBody>
                  <a:tcPr/>
                </a:tc>
                <a:tc>
                  <a:txBody>
                    <a:bodyPr/>
                    <a:lstStyle/>
                    <a:p>
                      <a:r>
                        <a:rPr lang="en-US" dirty="0"/>
                        <a:t>?</a:t>
                      </a:r>
                    </a:p>
                  </a:txBody>
                  <a:tcPr/>
                </a:tc>
                <a:extLst>
                  <a:ext uri="{0D108BD9-81ED-4DB2-BD59-A6C34878D82A}">
                    <a16:rowId xmlns:a16="http://schemas.microsoft.com/office/drawing/2014/main" val="1843616103"/>
                  </a:ext>
                </a:extLst>
              </a:tr>
              <a:tr h="370840">
                <a:tc>
                  <a:txBody>
                    <a:bodyPr/>
                    <a:lstStyle/>
                    <a:p>
                      <a:r>
                        <a:rPr lang="en-US" dirty="0"/>
                        <a:t>6</a:t>
                      </a:r>
                    </a:p>
                  </a:txBody>
                  <a:tcPr/>
                </a:tc>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3349177006"/>
                  </a:ext>
                </a:extLst>
              </a:tr>
              <a:tr h="370840">
                <a:tc>
                  <a:txBody>
                    <a:bodyPr/>
                    <a:lstStyle/>
                    <a:p>
                      <a:r>
                        <a:rPr lang="en-US" dirty="0"/>
                        <a:t>7</a:t>
                      </a:r>
                    </a:p>
                  </a:txBody>
                  <a:tcPr/>
                </a:tc>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a:t>
                      </a:r>
                    </a:p>
                  </a:txBody>
                  <a:tcPr/>
                </a:tc>
                <a:tc>
                  <a:txBody>
                    <a:bodyPr/>
                    <a:lstStyle/>
                    <a:p>
                      <a:r>
                        <a:rPr lang="en-US" dirty="0"/>
                        <a:t>?</a:t>
                      </a:r>
                    </a:p>
                  </a:txBody>
                  <a:tcPr/>
                </a:tc>
                <a:extLst>
                  <a:ext uri="{0D108BD9-81ED-4DB2-BD59-A6C34878D82A}">
                    <a16:rowId xmlns:a16="http://schemas.microsoft.com/office/drawing/2014/main" val="2524526969"/>
                  </a:ext>
                </a:extLst>
              </a:tr>
            </a:tbl>
          </a:graphicData>
        </a:graphic>
      </p:graphicFrame>
    </p:spTree>
    <p:extLst>
      <p:ext uri="{BB962C8B-B14F-4D97-AF65-F5344CB8AC3E}">
        <p14:creationId xmlns:p14="http://schemas.microsoft.com/office/powerpoint/2010/main" val="162362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99BB-C603-477B-ACED-25EC39717A7F}"/>
              </a:ext>
            </a:extLst>
          </p:cNvPr>
          <p:cNvSpPr>
            <a:spLocks noGrp="1"/>
          </p:cNvSpPr>
          <p:nvPr>
            <p:ph type="title"/>
          </p:nvPr>
        </p:nvSpPr>
        <p:spPr/>
        <p:txBody>
          <a:bodyPr/>
          <a:lstStyle/>
          <a:p>
            <a:r>
              <a:rPr lang="en-US" b="1" dirty="0"/>
              <a:t>Common Clustering Algorithms</a:t>
            </a:r>
          </a:p>
        </p:txBody>
      </p:sp>
      <p:sp>
        <p:nvSpPr>
          <p:cNvPr id="3" name="Content Placeholder 2">
            <a:extLst>
              <a:ext uri="{FF2B5EF4-FFF2-40B4-BE49-F238E27FC236}">
                <a16:creationId xmlns:a16="http://schemas.microsoft.com/office/drawing/2014/main" id="{A80D37B5-DEA3-427A-8DBA-7ADC1CD7CC07}"/>
              </a:ext>
            </a:extLst>
          </p:cNvPr>
          <p:cNvSpPr>
            <a:spLocks noGrp="1"/>
          </p:cNvSpPr>
          <p:nvPr>
            <p:ph idx="1"/>
          </p:nvPr>
        </p:nvSpPr>
        <p:spPr/>
        <p:txBody>
          <a:bodyPr>
            <a:normAutofit lnSpcReduction="10000"/>
          </a:bodyPr>
          <a:lstStyle/>
          <a:p>
            <a:r>
              <a:rPr lang="en-US" b="1" dirty="0"/>
              <a:t>Hierarchical clustering</a:t>
            </a:r>
            <a:r>
              <a:rPr lang="en-US" dirty="0"/>
              <a:t>: builds a multilevel hierarchy of clusters by creating a cluster tree</a:t>
            </a:r>
          </a:p>
          <a:p>
            <a:r>
              <a:rPr lang="en-US" b="1" dirty="0"/>
              <a:t>k-Means clustering</a:t>
            </a:r>
            <a:r>
              <a:rPr lang="en-US" dirty="0"/>
              <a:t>: partitions data into k distinct clusters based on distance to the centroid of a cluster</a:t>
            </a:r>
          </a:p>
          <a:p>
            <a:r>
              <a:rPr lang="en-US" b="1" dirty="0"/>
              <a:t>Gaussian mixture models</a:t>
            </a:r>
            <a:r>
              <a:rPr lang="en-US" dirty="0"/>
              <a:t>: models clusters as a mixture of multivariate normal density components</a:t>
            </a:r>
          </a:p>
          <a:p>
            <a:r>
              <a:rPr lang="en-US" b="1" dirty="0"/>
              <a:t>Self-organizing maps</a:t>
            </a:r>
            <a:r>
              <a:rPr lang="en-US" dirty="0"/>
              <a:t>: uses neural networks that learn the topology and distribution of the data</a:t>
            </a:r>
          </a:p>
          <a:p>
            <a:r>
              <a:rPr lang="en-US" b="1" dirty="0"/>
              <a:t>Hidden Markov models</a:t>
            </a:r>
            <a:r>
              <a:rPr lang="en-US" dirty="0"/>
              <a:t>: uses observed data to recover the sequence of states</a:t>
            </a:r>
          </a:p>
        </p:txBody>
      </p:sp>
    </p:spTree>
    <p:extLst>
      <p:ext uri="{BB962C8B-B14F-4D97-AF65-F5344CB8AC3E}">
        <p14:creationId xmlns:p14="http://schemas.microsoft.com/office/powerpoint/2010/main" val="317703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8842-1C1E-49B9-98CD-6CF82CD986DC}"/>
              </a:ext>
            </a:extLst>
          </p:cNvPr>
          <p:cNvSpPr>
            <a:spLocks noGrp="1"/>
          </p:cNvSpPr>
          <p:nvPr>
            <p:ph type="title"/>
          </p:nvPr>
        </p:nvSpPr>
        <p:spPr/>
        <p:txBody>
          <a:bodyPr/>
          <a:lstStyle/>
          <a:p>
            <a:r>
              <a:rPr lang="en-US" b="1" dirty="0"/>
              <a:t>K-Means Clustering </a:t>
            </a:r>
            <a:br>
              <a:rPr lang="en-US" b="1" dirty="0"/>
            </a:br>
            <a:r>
              <a:rPr lang="en-US" sz="2400" b="1" dirty="0"/>
              <a:t>Definitions</a:t>
            </a:r>
            <a:endParaRPr lang="en-US" b="1" dirty="0"/>
          </a:p>
        </p:txBody>
      </p:sp>
      <p:sp>
        <p:nvSpPr>
          <p:cNvPr id="7" name="Content Placeholder 6">
            <a:extLst>
              <a:ext uri="{FF2B5EF4-FFF2-40B4-BE49-F238E27FC236}">
                <a16:creationId xmlns:a16="http://schemas.microsoft.com/office/drawing/2014/main" id="{FDBEF7E6-B349-49FA-8976-E330A32678A8}"/>
              </a:ext>
            </a:extLst>
          </p:cNvPr>
          <p:cNvSpPr>
            <a:spLocks noGrp="1"/>
          </p:cNvSpPr>
          <p:nvPr>
            <p:ph idx="1"/>
          </p:nvPr>
        </p:nvSpPr>
        <p:spPr>
          <a:xfrm>
            <a:off x="838200" y="1754595"/>
            <a:ext cx="10515600" cy="5014340"/>
          </a:xfrm>
        </p:spPr>
        <p:txBody>
          <a:bodyPr>
            <a:normAutofit fontScale="92500" lnSpcReduction="20000"/>
          </a:bodyPr>
          <a:lstStyle/>
          <a:p>
            <a:r>
              <a:rPr lang="en-US" dirty="0"/>
              <a:t>How are we using ‘K’? and what does the ‘Mean’ have anything to do with this?</a:t>
            </a:r>
          </a:p>
          <a:p>
            <a:endParaRPr lang="en-US" dirty="0"/>
          </a:p>
          <a:p>
            <a:r>
              <a:rPr lang="en-US" b="1" i="1" dirty="0"/>
              <a:t>K</a:t>
            </a:r>
            <a:r>
              <a:rPr lang="en-US" b="1" dirty="0"/>
              <a:t> </a:t>
            </a:r>
            <a:r>
              <a:rPr lang="en-US" dirty="0"/>
              <a:t>= number of clusters</a:t>
            </a:r>
          </a:p>
          <a:p>
            <a:pPr lvl="1"/>
            <a:r>
              <a:rPr lang="en-US" dirty="0"/>
              <a:t>This number is arbitrarily picked, but an optimal number can be found</a:t>
            </a:r>
          </a:p>
          <a:p>
            <a:pPr lvl="1"/>
            <a:endParaRPr lang="en-US" dirty="0"/>
          </a:p>
          <a:p>
            <a:r>
              <a:rPr lang="en-US" b="1" i="1" dirty="0"/>
              <a:t>Mean</a:t>
            </a:r>
            <a:r>
              <a:rPr lang="en-US" dirty="0"/>
              <a:t> = average of values (just like any other mean)</a:t>
            </a:r>
          </a:p>
          <a:p>
            <a:pPr lvl="1"/>
            <a:r>
              <a:rPr lang="en-US" dirty="0"/>
              <a:t>We will be using the mean of values in an effort to locate our centroids</a:t>
            </a:r>
          </a:p>
          <a:p>
            <a:pPr lvl="1"/>
            <a:endParaRPr lang="en-US" dirty="0"/>
          </a:p>
          <a:p>
            <a:r>
              <a:rPr lang="en-US" b="1" i="1" dirty="0"/>
              <a:t>Centroid</a:t>
            </a:r>
            <a:r>
              <a:rPr lang="en-US" i="1" dirty="0"/>
              <a:t> </a:t>
            </a:r>
            <a:r>
              <a:rPr lang="en-US" dirty="0"/>
              <a:t>= Center of a given cluster</a:t>
            </a:r>
          </a:p>
          <a:p>
            <a:endParaRPr lang="en-US" dirty="0"/>
          </a:p>
          <a:p>
            <a:r>
              <a:rPr lang="en-US" b="1" i="1" dirty="0"/>
              <a:t>Cluster</a:t>
            </a:r>
            <a:r>
              <a:rPr lang="en-US" dirty="0"/>
              <a:t> = a group of similar things (in our case data points) positioned or occurring closely (Defined by your measure) together.</a:t>
            </a:r>
          </a:p>
        </p:txBody>
      </p:sp>
    </p:spTree>
    <p:extLst>
      <p:ext uri="{BB962C8B-B14F-4D97-AF65-F5344CB8AC3E}">
        <p14:creationId xmlns:p14="http://schemas.microsoft.com/office/powerpoint/2010/main" val="33967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500"/>
                                        <p:tgtEl>
                                          <p:spTgt spid="7">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animEffect transition="in" filter="fade">
                                      <p:cBhvr>
                                        <p:cTn id="3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D85B-C99E-48A9-9C40-C2D8F0AC55E9}"/>
              </a:ext>
            </a:extLst>
          </p:cNvPr>
          <p:cNvSpPr>
            <a:spLocks noGrp="1"/>
          </p:cNvSpPr>
          <p:nvPr>
            <p:ph type="title"/>
          </p:nvPr>
        </p:nvSpPr>
        <p:spPr/>
        <p:txBody>
          <a:bodyPr/>
          <a:lstStyle/>
          <a:p>
            <a:r>
              <a:rPr lang="en-US" b="1" dirty="0"/>
              <a:t>K-Means Clustering </a:t>
            </a:r>
            <a:br>
              <a:rPr lang="en-US" b="1" dirty="0"/>
            </a:br>
            <a:r>
              <a:rPr lang="en-US" sz="2400" b="1" dirty="0"/>
              <a:t>Visualization</a:t>
            </a:r>
            <a:endParaRPr lang="en-US" dirty="0"/>
          </a:p>
        </p:txBody>
      </p:sp>
      <p:sp>
        <p:nvSpPr>
          <p:cNvPr id="3" name="Content Placeholder 2">
            <a:extLst>
              <a:ext uri="{FF2B5EF4-FFF2-40B4-BE49-F238E27FC236}">
                <a16:creationId xmlns:a16="http://schemas.microsoft.com/office/drawing/2014/main" id="{CEAB79F3-AAAB-4C14-A2A9-3FC1099D07D1}"/>
              </a:ext>
            </a:extLst>
          </p:cNvPr>
          <p:cNvSpPr>
            <a:spLocks noGrp="1"/>
          </p:cNvSpPr>
          <p:nvPr>
            <p:ph idx="1"/>
          </p:nvPr>
        </p:nvSpPr>
        <p:spPr>
          <a:xfrm>
            <a:off x="838200" y="1754595"/>
            <a:ext cx="5257800" cy="4351338"/>
          </a:xfrm>
        </p:spPr>
        <p:txBody>
          <a:bodyPr/>
          <a:lstStyle/>
          <a:p>
            <a:r>
              <a:rPr lang="en-US" dirty="0"/>
              <a:t>How can we visualize all of this?</a:t>
            </a:r>
          </a:p>
          <a:p>
            <a:endParaRPr lang="en-US" dirty="0"/>
          </a:p>
          <a:p>
            <a:r>
              <a:rPr lang="en-US" dirty="0"/>
              <a:t>The different colored dots represent the different clusters that we discovered given K = 5.</a:t>
            </a:r>
          </a:p>
          <a:p>
            <a:endParaRPr lang="en-US" dirty="0"/>
          </a:p>
          <a:p>
            <a:r>
              <a:rPr lang="en-US" dirty="0"/>
              <a:t>The X’s would be the centroid of the cluster it is in.</a:t>
            </a:r>
          </a:p>
          <a:p>
            <a:endParaRPr lang="en-US" dirty="0"/>
          </a:p>
        </p:txBody>
      </p:sp>
      <p:pic>
        <p:nvPicPr>
          <p:cNvPr id="1028" name="Picture 4" descr="Image result for centroid kmean">
            <a:extLst>
              <a:ext uri="{FF2B5EF4-FFF2-40B4-BE49-F238E27FC236}">
                <a16:creationId xmlns:a16="http://schemas.microsoft.com/office/drawing/2014/main" id="{15DB775D-2282-4445-B965-1A34D6B62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76" y="1492543"/>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14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092E-5F07-4855-9925-0AA63B4399F4}"/>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b="1" dirty="0"/>
          </a:p>
        </p:txBody>
      </p:sp>
      <p:graphicFrame>
        <p:nvGraphicFramePr>
          <p:cNvPr id="4" name="Content Placeholder 3">
            <a:extLst>
              <a:ext uri="{FF2B5EF4-FFF2-40B4-BE49-F238E27FC236}">
                <a16:creationId xmlns:a16="http://schemas.microsoft.com/office/drawing/2014/main" id="{365FCD14-F015-423F-9BC1-D226C3B91F82}"/>
              </a:ext>
            </a:extLst>
          </p:cNvPr>
          <p:cNvGraphicFramePr>
            <a:graphicFrameLocks noGrp="1"/>
          </p:cNvGraphicFramePr>
          <p:nvPr>
            <p:ph idx="1"/>
          </p:nvPr>
        </p:nvGraphicFramePr>
        <p:xfrm>
          <a:off x="9134545" y="2030354"/>
          <a:ext cx="2861057" cy="3708400"/>
        </p:xfrm>
        <a:graphic>
          <a:graphicData uri="http://schemas.openxmlformats.org/drawingml/2006/table">
            <a:tbl>
              <a:tblPr firstRow="1" bandRow="1">
                <a:tableStyleId>{073A0DAA-6AF3-43AB-8588-CEC1D06C72B9}</a:tableStyleId>
              </a:tblPr>
              <a:tblGrid>
                <a:gridCol w="1228471">
                  <a:extLst>
                    <a:ext uri="{9D8B030D-6E8A-4147-A177-3AD203B41FA5}">
                      <a16:colId xmlns:a16="http://schemas.microsoft.com/office/drawing/2014/main" val="1217006289"/>
                    </a:ext>
                  </a:extLst>
                </a:gridCol>
                <a:gridCol w="819468">
                  <a:extLst>
                    <a:ext uri="{9D8B030D-6E8A-4147-A177-3AD203B41FA5}">
                      <a16:colId xmlns:a16="http://schemas.microsoft.com/office/drawing/2014/main" val="35278338"/>
                    </a:ext>
                  </a:extLst>
                </a:gridCol>
                <a:gridCol w="813118">
                  <a:extLst>
                    <a:ext uri="{9D8B030D-6E8A-4147-A177-3AD203B41FA5}">
                      <a16:colId xmlns:a16="http://schemas.microsoft.com/office/drawing/2014/main" val="420796400"/>
                    </a:ext>
                  </a:extLst>
                </a:gridCol>
              </a:tblGrid>
              <a:tr h="370840">
                <a:tc>
                  <a:txBody>
                    <a:bodyPr/>
                    <a:lstStyle/>
                    <a:p>
                      <a:r>
                        <a:rPr lang="en-US" dirty="0"/>
                        <a:t>Data Point</a:t>
                      </a:r>
                    </a:p>
                  </a:txBody>
                  <a:tcPr/>
                </a:tc>
                <a:tc>
                  <a:txBody>
                    <a:bodyPr/>
                    <a:lstStyle/>
                    <a:p>
                      <a:r>
                        <a:rPr lang="en-US" dirty="0"/>
                        <a:t>X-Axis</a:t>
                      </a:r>
                    </a:p>
                  </a:txBody>
                  <a:tcPr/>
                </a:tc>
                <a:tc>
                  <a:txBody>
                    <a:bodyPr/>
                    <a:lstStyle/>
                    <a:p>
                      <a:r>
                        <a:rPr lang="en-US" dirty="0"/>
                        <a:t>Y-Axis</a:t>
                      </a:r>
                    </a:p>
                  </a:txBody>
                  <a:tcPr/>
                </a:tc>
                <a:extLst>
                  <a:ext uri="{0D108BD9-81ED-4DB2-BD59-A6C34878D82A}">
                    <a16:rowId xmlns:a16="http://schemas.microsoft.com/office/drawing/2014/main" val="274831121"/>
                  </a:ext>
                </a:extLst>
              </a:tr>
              <a:tr h="370840">
                <a:tc>
                  <a:txBody>
                    <a:bodyPr/>
                    <a:lstStyle/>
                    <a:p>
                      <a:r>
                        <a:rPr lang="en-US" dirty="0"/>
                        <a:t>P1</a:t>
                      </a:r>
                    </a:p>
                  </a:txBody>
                  <a:tcPr/>
                </a:tc>
                <a:tc>
                  <a:txBody>
                    <a:bodyPr/>
                    <a:lstStyle/>
                    <a:p>
                      <a:r>
                        <a:rPr lang="en-US" dirty="0"/>
                        <a:t>5</a:t>
                      </a:r>
                    </a:p>
                  </a:txBody>
                  <a:tcPr/>
                </a:tc>
                <a:tc>
                  <a:txBody>
                    <a:bodyPr/>
                    <a:lstStyle/>
                    <a:p>
                      <a:r>
                        <a:rPr lang="en-US" dirty="0"/>
                        <a:t>8</a:t>
                      </a:r>
                    </a:p>
                  </a:txBody>
                  <a:tcPr/>
                </a:tc>
                <a:extLst>
                  <a:ext uri="{0D108BD9-81ED-4DB2-BD59-A6C34878D82A}">
                    <a16:rowId xmlns:a16="http://schemas.microsoft.com/office/drawing/2014/main" val="465429222"/>
                  </a:ext>
                </a:extLst>
              </a:tr>
              <a:tr h="370840">
                <a:tc>
                  <a:txBody>
                    <a:bodyPr/>
                    <a:lstStyle/>
                    <a:p>
                      <a:r>
                        <a:rPr lang="en-US" dirty="0"/>
                        <a:t>P2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773883456"/>
                  </a:ext>
                </a:extLst>
              </a:tr>
              <a:tr h="370840">
                <a:tc>
                  <a:txBody>
                    <a:bodyPr/>
                    <a:lstStyle/>
                    <a:p>
                      <a:r>
                        <a:rPr lang="en-US" dirty="0"/>
                        <a:t>P3</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61675265"/>
                  </a:ext>
                </a:extLst>
              </a:tr>
              <a:tr h="370840">
                <a:tc>
                  <a:txBody>
                    <a:bodyPr/>
                    <a:lstStyle/>
                    <a:p>
                      <a:r>
                        <a:rPr lang="en-US" dirty="0"/>
                        <a:t>P4</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300167500"/>
                  </a:ext>
                </a:extLst>
              </a:tr>
              <a:tr h="370840">
                <a:tc>
                  <a:txBody>
                    <a:bodyPr/>
                    <a:lstStyle/>
                    <a:p>
                      <a:r>
                        <a:rPr lang="en-US" dirty="0"/>
                        <a:t>P5</a:t>
                      </a:r>
                    </a:p>
                  </a:txBody>
                  <a:tcPr/>
                </a:tc>
                <a:tc>
                  <a:txBody>
                    <a:bodyPr/>
                    <a:lstStyle/>
                    <a:p>
                      <a:r>
                        <a:rPr lang="en-US" dirty="0"/>
                        <a:t>3</a:t>
                      </a:r>
                    </a:p>
                  </a:txBody>
                  <a:tcPr/>
                </a:tc>
                <a:tc>
                  <a:txBody>
                    <a:bodyPr/>
                    <a:lstStyle/>
                    <a:p>
                      <a:r>
                        <a:rPr lang="en-US" dirty="0"/>
                        <a:t>10</a:t>
                      </a:r>
                    </a:p>
                  </a:txBody>
                  <a:tcPr/>
                </a:tc>
                <a:extLst>
                  <a:ext uri="{0D108BD9-81ED-4DB2-BD59-A6C34878D82A}">
                    <a16:rowId xmlns:a16="http://schemas.microsoft.com/office/drawing/2014/main" val="3272511418"/>
                  </a:ext>
                </a:extLst>
              </a:tr>
              <a:tr h="370840">
                <a:tc>
                  <a:txBody>
                    <a:bodyPr/>
                    <a:lstStyle/>
                    <a:p>
                      <a:r>
                        <a:rPr lang="en-US" dirty="0"/>
                        <a:t>P6</a:t>
                      </a:r>
                    </a:p>
                  </a:txBody>
                  <a:tcPr/>
                </a:tc>
                <a:tc>
                  <a:txBody>
                    <a:bodyPr/>
                    <a:lstStyle/>
                    <a:p>
                      <a:r>
                        <a:rPr lang="en-US" dirty="0"/>
                        <a:t>1</a:t>
                      </a:r>
                    </a:p>
                  </a:txBody>
                  <a:tcPr/>
                </a:tc>
                <a:tc>
                  <a:txBody>
                    <a:bodyPr/>
                    <a:lstStyle/>
                    <a:p>
                      <a:r>
                        <a:rPr lang="en-US" dirty="0"/>
                        <a:t>9</a:t>
                      </a:r>
                    </a:p>
                  </a:txBody>
                  <a:tcPr/>
                </a:tc>
                <a:extLst>
                  <a:ext uri="{0D108BD9-81ED-4DB2-BD59-A6C34878D82A}">
                    <a16:rowId xmlns:a16="http://schemas.microsoft.com/office/drawing/2014/main" val="999990289"/>
                  </a:ext>
                </a:extLst>
              </a:tr>
              <a:tr h="370840">
                <a:tc>
                  <a:txBody>
                    <a:bodyPr/>
                    <a:lstStyle/>
                    <a:p>
                      <a:r>
                        <a:rPr lang="en-US" dirty="0"/>
                        <a:t>P7</a:t>
                      </a:r>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3576094977"/>
                  </a:ext>
                </a:extLst>
              </a:tr>
              <a:tr h="370840">
                <a:tc>
                  <a:txBody>
                    <a:bodyPr/>
                    <a:lstStyle/>
                    <a:p>
                      <a:r>
                        <a:rPr lang="en-US" dirty="0"/>
                        <a:t>P8</a:t>
                      </a:r>
                    </a:p>
                  </a:txBody>
                  <a:tcPr/>
                </a:tc>
                <a:tc>
                  <a:txBody>
                    <a:bodyPr/>
                    <a:lstStyle/>
                    <a:p>
                      <a:r>
                        <a:rPr lang="en-US" dirty="0"/>
                        <a:t>8</a:t>
                      </a:r>
                    </a:p>
                  </a:txBody>
                  <a:tcPr/>
                </a:tc>
                <a:tc>
                  <a:txBody>
                    <a:bodyPr/>
                    <a:lstStyle/>
                    <a:p>
                      <a:r>
                        <a:rPr lang="en-US" dirty="0"/>
                        <a:t>2</a:t>
                      </a:r>
                    </a:p>
                  </a:txBody>
                  <a:tcPr/>
                </a:tc>
                <a:extLst>
                  <a:ext uri="{0D108BD9-81ED-4DB2-BD59-A6C34878D82A}">
                    <a16:rowId xmlns:a16="http://schemas.microsoft.com/office/drawing/2014/main" val="3095930743"/>
                  </a:ext>
                </a:extLst>
              </a:tr>
              <a:tr h="370840">
                <a:tc>
                  <a:txBody>
                    <a:bodyPr/>
                    <a:lstStyle/>
                    <a:p>
                      <a:r>
                        <a:rPr lang="en-US" dirty="0"/>
                        <a:t>P9</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510831116"/>
                  </a:ext>
                </a:extLst>
              </a:tr>
            </a:tbl>
          </a:graphicData>
        </a:graphic>
      </p:graphicFrame>
      <p:sp>
        <p:nvSpPr>
          <p:cNvPr id="6" name="TextBox 5">
            <a:extLst>
              <a:ext uri="{FF2B5EF4-FFF2-40B4-BE49-F238E27FC236}">
                <a16:creationId xmlns:a16="http://schemas.microsoft.com/office/drawing/2014/main" id="{7BB97635-CDEE-4B25-90E2-FDDCBED8964F}"/>
              </a:ext>
            </a:extLst>
          </p:cNvPr>
          <p:cNvSpPr txBox="1"/>
          <p:nvPr/>
        </p:nvSpPr>
        <p:spPr>
          <a:xfrm>
            <a:off x="838200" y="1629386"/>
            <a:ext cx="81762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Let’s get hands on with an example we can work through.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Let’s say we have the data on the right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data point represents a point on a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were to graph these points it would look something like the following</a:t>
            </a:r>
          </a:p>
        </p:txBody>
      </p:sp>
      <p:pic>
        <p:nvPicPr>
          <p:cNvPr id="8" name="Picture 7">
            <a:extLst>
              <a:ext uri="{FF2B5EF4-FFF2-40B4-BE49-F238E27FC236}">
                <a16:creationId xmlns:a16="http://schemas.microsoft.com/office/drawing/2014/main" id="{B63CAADD-0DA2-4EEF-8E51-7B04B2AED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970" y="3735094"/>
            <a:ext cx="3982720" cy="2987040"/>
          </a:xfrm>
          <a:prstGeom prst="rect">
            <a:avLst/>
          </a:prstGeom>
        </p:spPr>
      </p:pic>
    </p:spTree>
    <p:extLst>
      <p:ext uri="{BB962C8B-B14F-4D97-AF65-F5344CB8AC3E}">
        <p14:creationId xmlns:p14="http://schemas.microsoft.com/office/powerpoint/2010/main" val="8058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3A6D-F9E4-4F9A-B6DF-1F00069312E5}"/>
              </a:ext>
            </a:extLst>
          </p:cNvPr>
          <p:cNvSpPr>
            <a:spLocks noGrp="1"/>
          </p:cNvSpPr>
          <p:nvPr>
            <p:ph type="title"/>
          </p:nvPr>
        </p:nvSpPr>
        <p:spPr/>
        <p:txBody>
          <a:bodyPr/>
          <a:lstStyle/>
          <a:p>
            <a:r>
              <a:rPr lang="en-US" b="1"/>
              <a:t>K-Means Clustering </a:t>
            </a:r>
            <a:br>
              <a:rPr lang="en-US" b="1"/>
            </a:br>
            <a:r>
              <a:rPr lang="en-US" sz="2400" b="1"/>
              <a:t>Hands-On Example</a:t>
            </a:r>
            <a:endParaRPr lang="en-US"/>
          </a:p>
        </p:txBody>
      </p:sp>
      <p:sp>
        <p:nvSpPr>
          <p:cNvPr id="3" name="Content Placeholder 2">
            <a:extLst>
              <a:ext uri="{FF2B5EF4-FFF2-40B4-BE49-F238E27FC236}">
                <a16:creationId xmlns:a16="http://schemas.microsoft.com/office/drawing/2014/main" id="{F6CB4B99-7A93-4484-BF6B-5F36D8FF9FAE}"/>
              </a:ext>
            </a:extLst>
          </p:cNvPr>
          <p:cNvSpPr>
            <a:spLocks noGrp="1"/>
          </p:cNvSpPr>
          <p:nvPr>
            <p:ph idx="1"/>
          </p:nvPr>
        </p:nvSpPr>
        <p:spPr>
          <a:xfrm>
            <a:off x="838200" y="1754595"/>
            <a:ext cx="6958330" cy="4351338"/>
          </a:xfrm>
        </p:spPr>
        <p:txBody>
          <a:bodyPr/>
          <a:lstStyle/>
          <a:p>
            <a:r>
              <a:rPr lang="en-US" dirty="0"/>
              <a:t>What are the steps we would use to apply the K-Means Clustering Algorithm?</a:t>
            </a:r>
            <a:endParaRPr lang="en-US" baseline="30000" dirty="0"/>
          </a:p>
          <a:p>
            <a:pPr marL="0" indent="0">
              <a:buNone/>
            </a:pPr>
            <a:endParaRPr lang="en-US" baseline="30000" dirty="0"/>
          </a:p>
          <a:p>
            <a:pPr marL="0" indent="0">
              <a:buNone/>
            </a:pPr>
            <a:r>
              <a:rPr lang="en-US" baseline="30000" dirty="0"/>
              <a:t>1st: Determine the number of clusters arbitrarily.</a:t>
            </a:r>
          </a:p>
          <a:p>
            <a:pPr marL="0" indent="0">
              <a:buNone/>
            </a:pPr>
            <a:r>
              <a:rPr lang="en-US" baseline="30000" dirty="0"/>
              <a:t>2nd: </a:t>
            </a:r>
            <a:r>
              <a:rPr lang="en-US" baseline="30000"/>
              <a:t>Randomly</a:t>
            </a:r>
            <a:r>
              <a:rPr lang="en-US" baseline="30000" dirty="0"/>
              <a:t> place the K clusters (Preferably farther apart).</a:t>
            </a:r>
          </a:p>
          <a:p>
            <a:pPr marL="0" indent="0">
              <a:buNone/>
            </a:pPr>
            <a:r>
              <a:rPr lang="en-US" baseline="30000" dirty="0"/>
              <a:t>3rd: Iterate to calculate which data points are a member of each cluster.</a:t>
            </a:r>
          </a:p>
          <a:p>
            <a:pPr marL="0" indent="0">
              <a:buNone/>
            </a:pPr>
            <a:r>
              <a:rPr lang="en-US" baseline="30000" dirty="0"/>
              <a:t>4th: Recalculate the center of the clusters (Recalculate the centroid).</a:t>
            </a:r>
          </a:p>
          <a:p>
            <a:pPr marL="0" indent="0">
              <a:buNone/>
            </a:pPr>
            <a:r>
              <a:rPr lang="en-US" baseline="30000" dirty="0"/>
              <a:t>5th: Repeat steps 3 &amp; 4 until the centroids converge.</a:t>
            </a:r>
          </a:p>
          <a:p>
            <a:pPr marL="0" indent="0">
              <a:buNone/>
            </a:pPr>
            <a:r>
              <a:rPr lang="en-US" dirty="0"/>
              <a:t> </a:t>
            </a:r>
          </a:p>
        </p:txBody>
      </p:sp>
      <p:pic>
        <p:nvPicPr>
          <p:cNvPr id="4" name="Picture 3">
            <a:extLst>
              <a:ext uri="{FF2B5EF4-FFF2-40B4-BE49-F238E27FC236}">
                <a16:creationId xmlns:a16="http://schemas.microsoft.com/office/drawing/2014/main" id="{EA5566EF-8CE3-4B1B-8BAD-D01623B5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530" y="441960"/>
            <a:ext cx="3982720" cy="2987040"/>
          </a:xfrm>
          <a:prstGeom prst="rect">
            <a:avLst/>
          </a:prstGeom>
        </p:spPr>
      </p:pic>
    </p:spTree>
    <p:extLst>
      <p:ext uri="{BB962C8B-B14F-4D97-AF65-F5344CB8AC3E}">
        <p14:creationId xmlns:p14="http://schemas.microsoft.com/office/powerpoint/2010/main" val="13140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97B95-131F-4571-8A7F-3A80F49DCA5D}"/>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3EAB52-8CEC-42B6-B1ED-8E5030A760A6}"/>
                  </a:ext>
                </a:extLst>
              </p:cNvPr>
              <p:cNvSpPr>
                <a:spLocks noGrp="1"/>
              </p:cNvSpPr>
              <p:nvPr>
                <p:ph idx="1"/>
              </p:nvPr>
            </p:nvSpPr>
            <p:spPr>
              <a:xfrm>
                <a:off x="838200" y="1706880"/>
                <a:ext cx="6233154" cy="4847297"/>
              </a:xfrm>
            </p:spPr>
            <p:txBody>
              <a:bodyPr>
                <a:normAutofit lnSpcReduction="10000"/>
              </a:bodyPr>
              <a:lstStyle/>
              <a:p>
                <a:pPr marL="0" indent="0">
                  <a:buNone/>
                </a:pPr>
                <a:endParaRPr lang="en-US" baseline="30000" dirty="0"/>
              </a:p>
              <a:p>
                <a:pPr marL="0" indent="0">
                  <a:buNone/>
                </a:pPr>
                <a:r>
                  <a:rPr lang="en-US" baseline="30000" dirty="0"/>
                  <a:t>1st: Determine the number of clusters arbitrarily.</a:t>
                </a:r>
              </a:p>
              <a:p>
                <a:pPr marL="0" indent="0">
                  <a:buNone/>
                </a:pPr>
                <a:r>
                  <a:rPr lang="en-US" dirty="0"/>
                  <a:t> </a:t>
                </a:r>
                <a14:m>
                  <m:oMath xmlns:m="http://schemas.openxmlformats.org/officeDocument/2006/math">
                    <m:r>
                      <a:rPr lang="en-US" i="1" dirty="0">
                        <a:latin typeface="Cambria Math" panose="02040503050406030204" pitchFamily="18" charset="0"/>
                      </a:rPr>
                      <m:t>𝐾</m:t>
                    </m:r>
                    <m:r>
                      <a:rPr lang="en-US" i="1" dirty="0">
                        <a:latin typeface="Cambria Math" panose="02040503050406030204" pitchFamily="18" charset="0"/>
                      </a:rPr>
                      <m:t> = 2</m:t>
                    </m:r>
                  </m:oMath>
                </a14:m>
                <a:endParaRPr lang="en-US" dirty="0"/>
              </a:p>
              <a:p>
                <a:pPr marL="0" indent="0">
                  <a:buNone/>
                </a:pPr>
                <a:endParaRPr lang="en-US" baseline="30000" dirty="0"/>
              </a:p>
              <a:p>
                <a:pPr marL="0" indent="0">
                  <a:buNone/>
                </a:pPr>
                <a:r>
                  <a:rPr lang="en-US" baseline="30000" dirty="0"/>
                  <a:t>2nd: randomly place the K clusters (Preferably farther apart).</a:t>
                </a:r>
              </a:p>
              <a:p>
                <a:pPr marL="0" indent="0">
                  <a:buNone/>
                </a:pPr>
                <a14:m>
                  <m:oMathPara xmlns:m="http://schemas.openxmlformats.org/officeDocument/2006/math">
                    <m:oMathParaPr>
                      <m:jc m:val="left"/>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1</m:t>
                          </m:r>
                        </m:sub>
                      </m:sSub>
                      <m:r>
                        <a:rPr lang="en-US" i="1" dirty="0" smtClean="0">
                          <a:latin typeface="Cambria Math" panose="02040503050406030204" pitchFamily="18" charset="0"/>
                        </a:rPr>
                        <m:t> = (10,9)</m:t>
                      </m:r>
                    </m:oMath>
                  </m:oMathPara>
                </a14:m>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b="0" i="1" dirty="0" smtClean="0">
                              <a:latin typeface="Cambria Math" panose="02040503050406030204" pitchFamily="18" charset="0"/>
                            </a:rPr>
                            <m:t>2</m:t>
                          </m:r>
                        </m:sub>
                      </m:sSub>
                      <m:r>
                        <a:rPr lang="en-US" i="1" dirty="0" smtClean="0">
                          <a:latin typeface="Cambria Math" panose="02040503050406030204" pitchFamily="18" charset="0"/>
                        </a:rPr>
                        <m:t>= (1,3)</m:t>
                      </m:r>
                    </m:oMath>
                  </m:oMathPara>
                </a14:m>
                <a:endParaRPr lang="en-US" dirty="0"/>
              </a:p>
              <a:p>
                <a:pPr marL="0" indent="0">
                  <a:buNone/>
                </a:pPr>
                <a:endParaRPr lang="en-US" dirty="0"/>
              </a:p>
              <a:p>
                <a:pPr marL="0" indent="0">
                  <a:buNone/>
                </a:pPr>
                <a:r>
                  <a:rPr lang="en-US" baseline="30000" dirty="0"/>
                  <a:t>Note: The red x’s in the plot are considered to be our centroids of each cluster. We will now move onto step 3.</a:t>
                </a:r>
              </a:p>
              <a:p>
                <a:pPr marL="0" indent="0">
                  <a:buNone/>
                </a:pPr>
                <a:r>
                  <a:rPr lang="en-US" baseline="30000" dirty="0"/>
                  <a:t>Note: clusters starting locations are sometimes tied to a specific data point instead of a new location on the plot as we have to the right.</a:t>
                </a:r>
                <a:endParaRPr lang="en-US" dirty="0"/>
              </a:p>
            </p:txBody>
          </p:sp>
        </mc:Choice>
        <mc:Fallback xmlns="">
          <p:sp>
            <p:nvSpPr>
              <p:cNvPr id="3" name="Content Placeholder 2">
                <a:extLst>
                  <a:ext uri="{FF2B5EF4-FFF2-40B4-BE49-F238E27FC236}">
                    <a16:creationId xmlns:a16="http://schemas.microsoft.com/office/drawing/2014/main" id="{0B3EAB52-8CEC-42B6-B1ED-8E5030A760A6}"/>
                  </a:ext>
                </a:extLst>
              </p:cNvPr>
              <p:cNvSpPr>
                <a:spLocks noGrp="1" noRot="1" noChangeAspect="1" noMove="1" noResize="1" noEditPoints="1" noAdjustHandles="1" noChangeArrowheads="1" noChangeShapeType="1" noTextEdit="1"/>
              </p:cNvSpPr>
              <p:nvPr>
                <p:ph idx="1"/>
              </p:nvPr>
            </p:nvSpPr>
            <p:spPr>
              <a:xfrm>
                <a:off x="838200" y="1706880"/>
                <a:ext cx="6233154" cy="4847297"/>
              </a:xfrm>
              <a:blipFill>
                <a:blip r:embed="rId2"/>
                <a:stretch>
                  <a:fillRect l="-881" r="-127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965896D-EB44-4B9D-B015-D8770E511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108" y="2174862"/>
            <a:ext cx="4617449" cy="3463087"/>
          </a:xfrm>
          <a:prstGeom prst="rect">
            <a:avLst/>
          </a:prstGeom>
        </p:spPr>
      </p:pic>
    </p:spTree>
    <p:extLst>
      <p:ext uri="{BB962C8B-B14F-4D97-AF65-F5344CB8AC3E}">
        <p14:creationId xmlns:p14="http://schemas.microsoft.com/office/powerpoint/2010/main" val="5864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99BB-C603-477B-ACED-25EC39717A7F}"/>
              </a:ext>
            </a:extLst>
          </p:cNvPr>
          <p:cNvSpPr>
            <a:spLocks noGrp="1"/>
          </p:cNvSpPr>
          <p:nvPr>
            <p:ph type="title"/>
          </p:nvPr>
        </p:nvSpPr>
        <p:spPr/>
        <p:txBody>
          <a:bodyPr/>
          <a:lstStyle/>
          <a:p>
            <a:r>
              <a:rPr lang="en-US" b="1" dirty="0"/>
              <a:t>Common Supervised Learning Algorithms</a:t>
            </a:r>
          </a:p>
        </p:txBody>
      </p:sp>
      <p:sp>
        <p:nvSpPr>
          <p:cNvPr id="3" name="Content Placeholder 2">
            <a:extLst>
              <a:ext uri="{FF2B5EF4-FFF2-40B4-BE49-F238E27FC236}">
                <a16:creationId xmlns:a16="http://schemas.microsoft.com/office/drawing/2014/main" id="{A80D37B5-DEA3-427A-8DBA-7ADC1CD7CC07}"/>
              </a:ext>
            </a:extLst>
          </p:cNvPr>
          <p:cNvSpPr>
            <a:spLocks noGrp="1"/>
          </p:cNvSpPr>
          <p:nvPr>
            <p:ph idx="1"/>
          </p:nvPr>
        </p:nvSpPr>
        <p:spPr/>
        <p:txBody>
          <a:bodyPr>
            <a:normAutofit/>
          </a:bodyPr>
          <a:lstStyle/>
          <a:p>
            <a:r>
              <a:rPr lang="en-US" b="1" dirty="0"/>
              <a:t>Decision trees</a:t>
            </a:r>
          </a:p>
          <a:p>
            <a:r>
              <a:rPr lang="en-US" b="1" dirty="0"/>
              <a:t>Random forest</a:t>
            </a:r>
          </a:p>
          <a:p>
            <a:r>
              <a:rPr lang="en-US" b="1" dirty="0"/>
              <a:t>k-NN</a:t>
            </a:r>
          </a:p>
          <a:p>
            <a:r>
              <a:rPr lang="en-US" b="1" dirty="0"/>
              <a:t>Naive Bayes</a:t>
            </a:r>
          </a:p>
          <a:p>
            <a:r>
              <a:rPr lang="en-US" b="1" dirty="0"/>
              <a:t>Artificial neural networks</a:t>
            </a:r>
          </a:p>
          <a:p>
            <a:r>
              <a:rPr lang="en-US" b="1" dirty="0"/>
              <a:t>Logistic regression</a:t>
            </a:r>
          </a:p>
          <a:p>
            <a:r>
              <a:rPr lang="en-US" b="1" dirty="0"/>
              <a:t>Perceptron</a:t>
            </a:r>
          </a:p>
        </p:txBody>
      </p:sp>
    </p:spTree>
    <p:extLst>
      <p:ext uri="{BB962C8B-B14F-4D97-AF65-F5344CB8AC3E}">
        <p14:creationId xmlns:p14="http://schemas.microsoft.com/office/powerpoint/2010/main" val="36905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E657-D6A8-4C83-962E-DAC9559661CA}"/>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dirty="0"/>
          </a:p>
        </p:txBody>
      </p:sp>
      <p:sp>
        <p:nvSpPr>
          <p:cNvPr id="3" name="Content Placeholder 2">
            <a:extLst>
              <a:ext uri="{FF2B5EF4-FFF2-40B4-BE49-F238E27FC236}">
                <a16:creationId xmlns:a16="http://schemas.microsoft.com/office/drawing/2014/main" id="{6DCF70F5-9DF6-4FCE-AE46-E7B1567AD494}"/>
              </a:ext>
            </a:extLst>
          </p:cNvPr>
          <p:cNvSpPr>
            <a:spLocks noGrp="1"/>
          </p:cNvSpPr>
          <p:nvPr>
            <p:ph idx="1"/>
          </p:nvPr>
        </p:nvSpPr>
        <p:spPr>
          <a:xfrm>
            <a:off x="160341" y="1511808"/>
            <a:ext cx="11193459" cy="5042369"/>
          </a:xfrm>
        </p:spPr>
        <p:txBody>
          <a:bodyPr/>
          <a:lstStyle/>
          <a:p>
            <a:pPr marL="0" indent="0">
              <a:buNone/>
            </a:pPr>
            <a:endParaRPr lang="en-US" baseline="30000" dirty="0"/>
          </a:p>
          <a:p>
            <a:pPr marL="0" indent="0">
              <a:buNone/>
            </a:pPr>
            <a:r>
              <a:rPr lang="en-US" baseline="30000" dirty="0"/>
              <a:t>3rd: Iterate to calculate which data points are a member of each cluster.</a:t>
            </a:r>
          </a:p>
          <a:p>
            <a:pPr marL="0" indent="0">
              <a:buNone/>
            </a:pPr>
            <a:endParaRPr lang="en-US" baseline="30000" dirty="0"/>
          </a:p>
          <a:p>
            <a:pPr marL="0" indent="0">
              <a:buNone/>
            </a:pPr>
            <a:r>
              <a:rPr lang="en-US" baseline="30000" dirty="0"/>
              <a:t>For our distance we will use Euclidean Distance</a:t>
            </a:r>
          </a:p>
          <a:p>
            <a:pPr marL="0" indent="0">
              <a:buNone/>
            </a:pPr>
            <a:r>
              <a:rPr lang="en-US" baseline="30000" dirty="0"/>
              <a:t>for 2D space.</a:t>
            </a:r>
          </a:p>
        </p:txBody>
      </p:sp>
      <p:graphicFrame>
        <p:nvGraphicFramePr>
          <p:cNvPr id="4" name="Table 3">
            <a:extLst>
              <a:ext uri="{FF2B5EF4-FFF2-40B4-BE49-F238E27FC236}">
                <a16:creationId xmlns:a16="http://schemas.microsoft.com/office/drawing/2014/main" id="{D3CC477A-1F28-454E-9D2A-1B283970BFA7}"/>
              </a:ext>
            </a:extLst>
          </p:cNvPr>
          <p:cNvGraphicFramePr>
            <a:graphicFrameLocks noGrp="1"/>
          </p:cNvGraphicFramePr>
          <p:nvPr/>
        </p:nvGraphicFramePr>
        <p:xfrm>
          <a:off x="5076444" y="2379852"/>
          <a:ext cx="6955215" cy="4351338"/>
        </p:xfrm>
        <a:graphic>
          <a:graphicData uri="http://schemas.openxmlformats.org/drawingml/2006/table">
            <a:tbl>
              <a:tblPr firstRow="1" bandRow="1">
                <a:tableStyleId>{073A0DAA-6AF3-43AB-8588-CEC1D06C72B9}</a:tableStyleId>
              </a:tblPr>
              <a:tblGrid>
                <a:gridCol w="1553506">
                  <a:extLst>
                    <a:ext uri="{9D8B030D-6E8A-4147-A177-3AD203B41FA5}">
                      <a16:colId xmlns:a16="http://schemas.microsoft.com/office/drawing/2014/main" val="1702291093"/>
                    </a:ext>
                  </a:extLst>
                </a:gridCol>
                <a:gridCol w="963972">
                  <a:extLst>
                    <a:ext uri="{9D8B030D-6E8A-4147-A177-3AD203B41FA5}">
                      <a16:colId xmlns:a16="http://schemas.microsoft.com/office/drawing/2014/main" val="539402025"/>
                    </a:ext>
                  </a:extLst>
                </a:gridCol>
                <a:gridCol w="953551">
                  <a:extLst>
                    <a:ext uri="{9D8B030D-6E8A-4147-A177-3AD203B41FA5}">
                      <a16:colId xmlns:a16="http://schemas.microsoft.com/office/drawing/2014/main" val="2103230911"/>
                    </a:ext>
                  </a:extLst>
                </a:gridCol>
                <a:gridCol w="1771650">
                  <a:extLst>
                    <a:ext uri="{9D8B030D-6E8A-4147-A177-3AD203B41FA5}">
                      <a16:colId xmlns:a16="http://schemas.microsoft.com/office/drawing/2014/main" val="3405551981"/>
                    </a:ext>
                  </a:extLst>
                </a:gridCol>
                <a:gridCol w="1712536">
                  <a:extLst>
                    <a:ext uri="{9D8B030D-6E8A-4147-A177-3AD203B41FA5}">
                      <a16:colId xmlns:a16="http://schemas.microsoft.com/office/drawing/2014/main" val="1660870861"/>
                    </a:ext>
                  </a:extLst>
                </a:gridCol>
              </a:tblGrid>
              <a:tr h="450506">
                <a:tc>
                  <a:txBody>
                    <a:bodyPr/>
                    <a:lstStyle/>
                    <a:p>
                      <a:pPr algn="ctr" rtl="0" fontAlgn="ctr"/>
                      <a:r>
                        <a:rPr lang="en-US" sz="1800" u="none" strike="noStrike" dirty="0">
                          <a:effectLst/>
                        </a:rPr>
                        <a:t>Data Point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X-Axis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Y-Axis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C1 (10,9)</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C2 (1,3)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6704080"/>
                  </a:ext>
                </a:extLst>
              </a:tr>
              <a:tr h="450506">
                <a:tc>
                  <a:txBody>
                    <a:bodyPr/>
                    <a:lstStyle/>
                    <a:p>
                      <a:pPr algn="ctr" rtl="0" fontAlgn="ctr"/>
                      <a:r>
                        <a:rPr lang="en-US" sz="1800" u="none" strike="noStrike" dirty="0">
                          <a:effectLst/>
                        </a:rPr>
                        <a:t>P1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5.099019514</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6.403124237</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153583"/>
                  </a:ext>
                </a:extLst>
              </a:tr>
              <a:tr h="450506">
                <a:tc>
                  <a:txBody>
                    <a:bodyPr/>
                    <a:lstStyle/>
                    <a:p>
                      <a:pPr algn="ctr" rtl="0" fontAlgn="ctr"/>
                      <a:r>
                        <a:rPr lang="en-US" sz="1800" u="none" strike="noStrike">
                          <a:effectLst/>
                        </a:rPr>
                        <a:t>P2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7.211102551</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3.605551275</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8783161"/>
                  </a:ext>
                </a:extLst>
              </a:tr>
              <a:tr h="450506">
                <a:tc>
                  <a:txBody>
                    <a:bodyPr/>
                    <a:lstStyle/>
                    <a:p>
                      <a:pPr algn="ctr" rtl="0" fontAlgn="ctr"/>
                      <a:r>
                        <a:rPr lang="en-US" sz="1800" u="none" strike="noStrike">
                          <a:effectLst/>
                        </a:rPr>
                        <a:t>P3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solidFill>
                            <a:schemeClr val="tx1"/>
                          </a:solidFill>
                          <a:effectLst/>
                        </a:rPr>
                        <a:t>10.19803903</a:t>
                      </a:r>
                      <a:endParaRPr lang="en-US"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4.123105626</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5992085"/>
                  </a:ext>
                </a:extLst>
              </a:tr>
              <a:tr h="450506">
                <a:tc>
                  <a:txBody>
                    <a:bodyPr/>
                    <a:lstStyle/>
                    <a:p>
                      <a:pPr algn="ctr" rtl="0" fontAlgn="ctr"/>
                      <a:r>
                        <a:rPr lang="en-US" sz="1800" u="none" strike="noStrike">
                          <a:effectLst/>
                        </a:rPr>
                        <a:t>P4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5</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5.830951895</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9806884"/>
                  </a:ext>
                </a:extLst>
              </a:tr>
              <a:tr h="450506">
                <a:tc>
                  <a:txBody>
                    <a:bodyPr/>
                    <a:lstStyle/>
                    <a:p>
                      <a:pPr algn="ctr" rtl="0" fontAlgn="ctr"/>
                      <a:r>
                        <a:rPr lang="en-US" sz="1800" u="none" strike="noStrike">
                          <a:effectLst/>
                        </a:rPr>
                        <a:t>P5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7.071067812</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7.280109889</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399949"/>
                  </a:ext>
                </a:extLst>
              </a:tr>
              <a:tr h="296784">
                <a:tc>
                  <a:txBody>
                    <a:bodyPr/>
                    <a:lstStyle/>
                    <a:p>
                      <a:pPr algn="ctr" rtl="0" fontAlgn="ctr"/>
                      <a:r>
                        <a:rPr lang="en-US" sz="1800" u="none" strike="noStrike">
                          <a:effectLst/>
                        </a:rPr>
                        <a:t>P6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solidFill>
                            <a:schemeClr val="tx1"/>
                          </a:solidFill>
                          <a:effectLst/>
                        </a:rPr>
                        <a:t>9</a:t>
                      </a:r>
                      <a:endParaRPr lang="en-US"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6</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696661"/>
                  </a:ext>
                </a:extLst>
              </a:tr>
              <a:tr h="450506">
                <a:tc>
                  <a:txBody>
                    <a:bodyPr/>
                    <a:lstStyle/>
                    <a:p>
                      <a:pPr algn="ctr" rtl="0" fontAlgn="ctr"/>
                      <a:r>
                        <a:rPr lang="en-US" sz="1800" u="none" strike="noStrike">
                          <a:effectLst/>
                        </a:rPr>
                        <a:t>P7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8</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9.219544457</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708467"/>
                  </a:ext>
                </a:extLst>
              </a:tr>
              <a:tr h="450506">
                <a:tc>
                  <a:txBody>
                    <a:bodyPr/>
                    <a:lstStyle/>
                    <a:p>
                      <a:pPr algn="ctr" rtl="0" fontAlgn="ctr"/>
                      <a:r>
                        <a:rPr lang="en-US" sz="1800" u="none" strike="noStrike">
                          <a:effectLst/>
                        </a:rPr>
                        <a:t>P8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solidFill>
                            <a:schemeClr val="tx1"/>
                          </a:solidFill>
                          <a:effectLst/>
                        </a:rPr>
                        <a:t>7.280109889</a:t>
                      </a:r>
                      <a:endParaRPr lang="en-US" sz="18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7.071067812</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968895"/>
                  </a:ext>
                </a:extLst>
              </a:tr>
              <a:tr h="450506">
                <a:tc>
                  <a:txBody>
                    <a:bodyPr/>
                    <a:lstStyle/>
                    <a:p>
                      <a:pPr algn="ctr" rtl="0" fontAlgn="ctr"/>
                      <a:r>
                        <a:rPr lang="en-US" sz="1800" u="none" strike="noStrike">
                          <a:effectLst/>
                        </a:rPr>
                        <a:t>P9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chemeClr val="tx1"/>
                          </a:solidFill>
                          <a:effectLst/>
                        </a:rPr>
                        <a:t>4.472135955</a:t>
                      </a:r>
                      <a:endParaRPr lang="en-US" sz="18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chemeClr val="tx1"/>
                          </a:solidFill>
                          <a:effectLst/>
                        </a:rPr>
                        <a:t>6.403124237</a:t>
                      </a:r>
                      <a:endParaRPr lang="en-US" sz="1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369356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57FB69-E5D1-4E31-99EF-59C85CE86B2A}"/>
                  </a:ext>
                </a:extLst>
              </p:cNvPr>
              <p:cNvSpPr txBox="1"/>
              <p:nvPr/>
            </p:nvSpPr>
            <p:spPr>
              <a:xfrm>
                <a:off x="394063" y="3959710"/>
                <a:ext cx="4164025" cy="4277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𝐷𝑖𝑠𝑡𝑎𝑛𝑐𝑒</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e>
                      </m:rad>
                    </m:oMath>
                  </m:oMathPara>
                </a14:m>
                <a:endParaRPr lang="en-US" dirty="0"/>
              </a:p>
            </p:txBody>
          </p:sp>
        </mc:Choice>
        <mc:Fallback xmlns="">
          <p:sp>
            <p:nvSpPr>
              <p:cNvPr id="5" name="TextBox 4">
                <a:extLst>
                  <a:ext uri="{FF2B5EF4-FFF2-40B4-BE49-F238E27FC236}">
                    <a16:creationId xmlns:a16="http://schemas.microsoft.com/office/drawing/2014/main" id="{6657FB69-E5D1-4E31-99EF-59C85CE86B2A}"/>
                  </a:ext>
                </a:extLst>
              </p:cNvPr>
              <p:cNvSpPr txBox="1">
                <a:spLocks noRot="1" noChangeAspect="1" noMove="1" noResize="1" noEditPoints="1" noAdjustHandles="1" noChangeArrowheads="1" noChangeShapeType="1" noTextEdit="1"/>
              </p:cNvSpPr>
              <p:nvPr/>
            </p:nvSpPr>
            <p:spPr>
              <a:xfrm>
                <a:off x="394063" y="3959710"/>
                <a:ext cx="4164025" cy="427746"/>
              </a:xfrm>
              <a:prstGeom prst="rect">
                <a:avLst/>
              </a:prstGeom>
              <a:blipFill>
                <a:blip r:embed="rId2"/>
                <a:stretch>
                  <a:fillRect b="-5714"/>
                </a:stretch>
              </a:blipFill>
            </p:spPr>
            <p:txBody>
              <a:bodyPr/>
              <a:lstStyle/>
              <a:p>
                <a:r>
                  <a:rPr lang="en-US">
                    <a:noFill/>
                  </a:rPr>
                  <a:t> </a:t>
                </a:r>
              </a:p>
            </p:txBody>
          </p:sp>
        </mc:Fallback>
      </mc:AlternateContent>
    </p:spTree>
    <p:extLst>
      <p:ext uri="{BB962C8B-B14F-4D97-AF65-F5344CB8AC3E}">
        <p14:creationId xmlns:p14="http://schemas.microsoft.com/office/powerpoint/2010/main" val="4783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8856-198D-4675-AE7B-003A9A7E7631}"/>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dirty="0"/>
          </a:p>
        </p:txBody>
      </p:sp>
      <p:sp>
        <p:nvSpPr>
          <p:cNvPr id="3" name="Content Placeholder 2">
            <a:extLst>
              <a:ext uri="{FF2B5EF4-FFF2-40B4-BE49-F238E27FC236}">
                <a16:creationId xmlns:a16="http://schemas.microsoft.com/office/drawing/2014/main" id="{8188D3EB-E2BD-4AE3-859D-5098F677E7D9}"/>
              </a:ext>
            </a:extLst>
          </p:cNvPr>
          <p:cNvSpPr>
            <a:spLocks noGrp="1"/>
          </p:cNvSpPr>
          <p:nvPr>
            <p:ph idx="1"/>
          </p:nvPr>
        </p:nvSpPr>
        <p:spPr>
          <a:xfrm>
            <a:off x="124098" y="1754595"/>
            <a:ext cx="5112688" cy="4933588"/>
          </a:xfrm>
        </p:spPr>
        <p:txBody>
          <a:bodyPr>
            <a:normAutofit lnSpcReduction="10000"/>
          </a:bodyPr>
          <a:lstStyle/>
          <a:p>
            <a:pPr marL="0" indent="0">
              <a:buNone/>
            </a:pPr>
            <a:endParaRPr lang="en-US" baseline="30000" dirty="0"/>
          </a:p>
          <a:p>
            <a:pPr marL="0" indent="0">
              <a:buNone/>
            </a:pPr>
            <a:r>
              <a:rPr lang="en-US" baseline="30000" dirty="0"/>
              <a:t>3rd: Iterate to calculate which data points are a member of each cluster.</a:t>
            </a:r>
          </a:p>
          <a:p>
            <a:pPr marL="0" indent="0">
              <a:buNone/>
            </a:pPr>
            <a:endParaRPr lang="en-US" baseline="30000" dirty="0"/>
          </a:p>
          <a:p>
            <a:pPr marL="0" indent="0">
              <a:buNone/>
            </a:pPr>
            <a:r>
              <a:rPr lang="en-US" baseline="30000" dirty="0"/>
              <a:t>By analyzing the table we created on the previous slide, we see the values in red indicate that Px is a member of that cluster.</a:t>
            </a:r>
          </a:p>
          <a:p>
            <a:pPr marL="0" indent="0">
              <a:buNone/>
            </a:pPr>
            <a:endParaRPr lang="en-US" baseline="30000" dirty="0"/>
          </a:p>
          <a:p>
            <a:pPr marL="0" indent="0">
              <a:buNone/>
            </a:pPr>
            <a:r>
              <a:rPr lang="en-US" baseline="30000" dirty="0"/>
              <a:t>From this we get the new plot shown to the right</a:t>
            </a:r>
          </a:p>
          <a:p>
            <a:pPr marL="0" indent="0">
              <a:buNone/>
            </a:pPr>
            <a:endParaRPr lang="en-US" baseline="30000" dirty="0"/>
          </a:p>
          <a:p>
            <a:pPr marL="0" indent="0">
              <a:buNone/>
            </a:pPr>
            <a:r>
              <a:rPr lang="en-US" baseline="30000" dirty="0"/>
              <a:t>NOTE:</a:t>
            </a:r>
          </a:p>
          <a:p>
            <a:pPr marL="0" indent="0">
              <a:buNone/>
            </a:pPr>
            <a:r>
              <a:rPr lang="en-US" baseline="30000" dirty="0"/>
              <a:t>The centroids are still the X’s</a:t>
            </a:r>
          </a:p>
          <a:p>
            <a:pPr marL="0" indent="0">
              <a:buNone/>
            </a:pPr>
            <a:r>
              <a:rPr lang="en-US" baseline="30000" dirty="0"/>
              <a:t>The blue circles are in cluster 1</a:t>
            </a:r>
          </a:p>
          <a:p>
            <a:pPr marL="0" indent="0">
              <a:buNone/>
            </a:pPr>
            <a:r>
              <a:rPr lang="en-US" baseline="30000" dirty="0"/>
              <a:t>The red triangles are in cluster 2</a:t>
            </a:r>
          </a:p>
          <a:p>
            <a:pPr marL="0" indent="0">
              <a:buNone/>
            </a:pPr>
            <a:endParaRPr lang="en-US" baseline="30000" dirty="0"/>
          </a:p>
        </p:txBody>
      </p:sp>
      <p:pic>
        <p:nvPicPr>
          <p:cNvPr id="5" name="Picture 4">
            <a:extLst>
              <a:ext uri="{FF2B5EF4-FFF2-40B4-BE49-F238E27FC236}">
                <a16:creationId xmlns:a16="http://schemas.microsoft.com/office/drawing/2014/main" id="{7BD0F081-8533-4C93-9F81-5BC99B769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68871"/>
            <a:ext cx="5852172" cy="4389129"/>
          </a:xfrm>
          <a:prstGeom prst="rect">
            <a:avLst/>
          </a:prstGeom>
        </p:spPr>
      </p:pic>
      <p:graphicFrame>
        <p:nvGraphicFramePr>
          <p:cNvPr id="7" name="Table 6">
            <a:extLst>
              <a:ext uri="{FF2B5EF4-FFF2-40B4-BE49-F238E27FC236}">
                <a16:creationId xmlns:a16="http://schemas.microsoft.com/office/drawing/2014/main" id="{6B49FA43-3598-4BE5-8E83-1A3519E749FC}"/>
              </a:ext>
            </a:extLst>
          </p:cNvPr>
          <p:cNvGraphicFramePr>
            <a:graphicFrameLocks noGrp="1"/>
          </p:cNvGraphicFramePr>
          <p:nvPr/>
        </p:nvGraphicFramePr>
        <p:xfrm>
          <a:off x="5112687" y="2506662"/>
          <a:ext cx="6955215" cy="4351338"/>
        </p:xfrm>
        <a:graphic>
          <a:graphicData uri="http://schemas.openxmlformats.org/drawingml/2006/table">
            <a:tbl>
              <a:tblPr firstRow="1" bandRow="1">
                <a:tableStyleId>{073A0DAA-6AF3-43AB-8588-CEC1D06C72B9}</a:tableStyleId>
              </a:tblPr>
              <a:tblGrid>
                <a:gridCol w="1553506">
                  <a:extLst>
                    <a:ext uri="{9D8B030D-6E8A-4147-A177-3AD203B41FA5}">
                      <a16:colId xmlns:a16="http://schemas.microsoft.com/office/drawing/2014/main" val="1702291093"/>
                    </a:ext>
                  </a:extLst>
                </a:gridCol>
                <a:gridCol w="963972">
                  <a:extLst>
                    <a:ext uri="{9D8B030D-6E8A-4147-A177-3AD203B41FA5}">
                      <a16:colId xmlns:a16="http://schemas.microsoft.com/office/drawing/2014/main" val="539402025"/>
                    </a:ext>
                  </a:extLst>
                </a:gridCol>
                <a:gridCol w="953551">
                  <a:extLst>
                    <a:ext uri="{9D8B030D-6E8A-4147-A177-3AD203B41FA5}">
                      <a16:colId xmlns:a16="http://schemas.microsoft.com/office/drawing/2014/main" val="2103230911"/>
                    </a:ext>
                  </a:extLst>
                </a:gridCol>
                <a:gridCol w="1771650">
                  <a:extLst>
                    <a:ext uri="{9D8B030D-6E8A-4147-A177-3AD203B41FA5}">
                      <a16:colId xmlns:a16="http://schemas.microsoft.com/office/drawing/2014/main" val="3405551981"/>
                    </a:ext>
                  </a:extLst>
                </a:gridCol>
                <a:gridCol w="1712536">
                  <a:extLst>
                    <a:ext uri="{9D8B030D-6E8A-4147-A177-3AD203B41FA5}">
                      <a16:colId xmlns:a16="http://schemas.microsoft.com/office/drawing/2014/main" val="1660870861"/>
                    </a:ext>
                  </a:extLst>
                </a:gridCol>
              </a:tblGrid>
              <a:tr h="450506">
                <a:tc>
                  <a:txBody>
                    <a:bodyPr/>
                    <a:lstStyle/>
                    <a:p>
                      <a:pPr algn="ctr" rtl="0" fontAlgn="ctr"/>
                      <a:r>
                        <a:rPr lang="en-US" sz="1800" u="none" strike="noStrike" dirty="0">
                          <a:effectLst/>
                        </a:rPr>
                        <a:t>Data Point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X-Axis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Y-Axis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C1 (10,9)</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C2 (1,3)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6704080"/>
                  </a:ext>
                </a:extLst>
              </a:tr>
              <a:tr h="450506">
                <a:tc>
                  <a:txBody>
                    <a:bodyPr/>
                    <a:lstStyle/>
                    <a:p>
                      <a:pPr algn="ctr" rtl="0" fontAlgn="ctr"/>
                      <a:r>
                        <a:rPr lang="en-US" sz="1800" u="none" strike="noStrike" dirty="0">
                          <a:effectLst/>
                        </a:rPr>
                        <a:t>P1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5.099019514</a:t>
                      </a:r>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6.403124237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153583"/>
                  </a:ext>
                </a:extLst>
              </a:tr>
              <a:tr h="450506">
                <a:tc>
                  <a:txBody>
                    <a:bodyPr/>
                    <a:lstStyle/>
                    <a:p>
                      <a:pPr algn="ctr" rtl="0" fontAlgn="ctr"/>
                      <a:r>
                        <a:rPr lang="en-US" sz="1800" u="none" strike="noStrike">
                          <a:effectLst/>
                        </a:rPr>
                        <a:t>P2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effectLst/>
                        </a:rPr>
                        <a:t>7.211102551</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rgbClr val="FF0000"/>
                          </a:solidFill>
                          <a:effectLst/>
                        </a:rPr>
                        <a:t>3.605551275</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8783161"/>
                  </a:ext>
                </a:extLst>
              </a:tr>
              <a:tr h="450506">
                <a:tc>
                  <a:txBody>
                    <a:bodyPr/>
                    <a:lstStyle/>
                    <a:p>
                      <a:pPr algn="ctr" rtl="0" fontAlgn="ctr"/>
                      <a:r>
                        <a:rPr lang="en-US" sz="1800" u="none" strike="noStrike">
                          <a:effectLst/>
                        </a:rPr>
                        <a:t>P3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effectLst/>
                        </a:rPr>
                        <a:t>10.19803903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rgbClr val="FF0000"/>
                          </a:solidFill>
                          <a:effectLst/>
                        </a:rPr>
                        <a:t>4.123105626</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5992085"/>
                  </a:ext>
                </a:extLst>
              </a:tr>
              <a:tr h="450506">
                <a:tc>
                  <a:txBody>
                    <a:bodyPr/>
                    <a:lstStyle/>
                    <a:p>
                      <a:pPr algn="ctr" rtl="0" fontAlgn="ctr"/>
                      <a:r>
                        <a:rPr lang="en-US" sz="1800" u="none" strike="noStrike">
                          <a:effectLst/>
                        </a:rPr>
                        <a:t>P4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5</a:t>
                      </a:r>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5.830951895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9806884"/>
                  </a:ext>
                </a:extLst>
              </a:tr>
              <a:tr h="450506">
                <a:tc>
                  <a:txBody>
                    <a:bodyPr/>
                    <a:lstStyle/>
                    <a:p>
                      <a:pPr algn="ctr" rtl="0" fontAlgn="ctr"/>
                      <a:r>
                        <a:rPr lang="en-US" sz="1800" u="none" strike="noStrike">
                          <a:effectLst/>
                        </a:rPr>
                        <a:t>P5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7.071067812</a:t>
                      </a:r>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7.280109889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399949"/>
                  </a:ext>
                </a:extLst>
              </a:tr>
              <a:tr h="296784">
                <a:tc>
                  <a:txBody>
                    <a:bodyPr/>
                    <a:lstStyle/>
                    <a:p>
                      <a:pPr algn="ctr" rtl="0" fontAlgn="ctr"/>
                      <a:r>
                        <a:rPr lang="en-US" sz="1800" u="none" strike="noStrike">
                          <a:effectLst/>
                        </a:rPr>
                        <a:t>P6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rgbClr val="FF0000"/>
                          </a:solidFill>
                          <a:effectLst/>
                        </a:rPr>
                        <a:t>6</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696661"/>
                  </a:ext>
                </a:extLst>
              </a:tr>
              <a:tr h="450506">
                <a:tc>
                  <a:txBody>
                    <a:bodyPr/>
                    <a:lstStyle/>
                    <a:p>
                      <a:pPr algn="ctr" rtl="0" fontAlgn="ctr"/>
                      <a:r>
                        <a:rPr lang="en-US" sz="1800" u="none" strike="noStrike">
                          <a:effectLst/>
                        </a:rPr>
                        <a:t>P7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8</a:t>
                      </a:r>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9.219544457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708467"/>
                  </a:ext>
                </a:extLst>
              </a:tr>
              <a:tr h="450506">
                <a:tc>
                  <a:txBody>
                    <a:bodyPr/>
                    <a:lstStyle/>
                    <a:p>
                      <a:pPr algn="ctr" rtl="0" fontAlgn="ctr"/>
                      <a:r>
                        <a:rPr lang="en-US" sz="1800" u="none" strike="noStrike">
                          <a:effectLst/>
                        </a:rPr>
                        <a:t>P8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a:effectLst/>
                        </a:rPr>
                        <a:t>7.280109889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solidFill>
                            <a:srgbClr val="FF0000"/>
                          </a:solidFill>
                          <a:effectLst/>
                        </a:rPr>
                        <a:t>7.071067812</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968895"/>
                  </a:ext>
                </a:extLst>
              </a:tr>
              <a:tr h="450506">
                <a:tc>
                  <a:txBody>
                    <a:bodyPr/>
                    <a:lstStyle/>
                    <a:p>
                      <a:pPr algn="ctr" rtl="0" fontAlgn="ctr"/>
                      <a:r>
                        <a:rPr lang="en-US" sz="1800" u="none" strike="noStrike">
                          <a:effectLst/>
                        </a:rPr>
                        <a:t>P9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4.472135955</a:t>
                      </a:r>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6.403124237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3693566"/>
                  </a:ext>
                </a:extLst>
              </a:tr>
            </a:tbl>
          </a:graphicData>
        </a:graphic>
      </p:graphicFrame>
    </p:spTree>
    <p:extLst>
      <p:ext uri="{BB962C8B-B14F-4D97-AF65-F5344CB8AC3E}">
        <p14:creationId xmlns:p14="http://schemas.microsoft.com/office/powerpoint/2010/main" val="31141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1DAA-741E-4D13-89E4-7A501E6177AC}"/>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dirty="0"/>
          </a:p>
        </p:txBody>
      </p:sp>
      <p:sp>
        <p:nvSpPr>
          <p:cNvPr id="3" name="Content Placeholder 2">
            <a:extLst>
              <a:ext uri="{FF2B5EF4-FFF2-40B4-BE49-F238E27FC236}">
                <a16:creationId xmlns:a16="http://schemas.microsoft.com/office/drawing/2014/main" id="{B753CBC9-BE6D-4CCF-B315-7F5C16198575}"/>
              </a:ext>
            </a:extLst>
          </p:cNvPr>
          <p:cNvSpPr>
            <a:spLocks noGrp="1"/>
          </p:cNvSpPr>
          <p:nvPr>
            <p:ph idx="1"/>
          </p:nvPr>
        </p:nvSpPr>
        <p:spPr>
          <a:xfrm>
            <a:off x="205047" y="1754595"/>
            <a:ext cx="11148753" cy="4351338"/>
          </a:xfrm>
        </p:spPr>
        <p:txBody>
          <a:bodyPr/>
          <a:lstStyle/>
          <a:p>
            <a:pPr marL="0" indent="0">
              <a:buNone/>
            </a:pPr>
            <a:endParaRPr lang="en-US" baseline="30000" dirty="0"/>
          </a:p>
          <a:p>
            <a:pPr marL="0" indent="0">
              <a:buNone/>
            </a:pPr>
            <a:r>
              <a:rPr lang="en-US" baseline="30000" dirty="0"/>
              <a:t>4th: Recalculate the center of the clusters (Recalculate the centroid).</a:t>
            </a:r>
          </a:p>
          <a:p>
            <a:pPr marL="0" indent="0">
              <a:buNone/>
            </a:pPr>
            <a:endParaRPr lang="en-US" baseline="30000" dirty="0"/>
          </a:p>
          <a:p>
            <a:pPr marL="0" indent="0">
              <a:buNone/>
            </a:pPr>
            <a:r>
              <a:rPr lang="en-US" baseline="30000" dirty="0"/>
              <a:t>But, how?</a:t>
            </a:r>
          </a:p>
          <a:p>
            <a:pPr marL="0" indent="0">
              <a:buNone/>
            </a:pPr>
            <a:r>
              <a:rPr lang="en-US" baseline="30000" dirty="0"/>
              <a:t>This is where our means come into play.</a:t>
            </a:r>
          </a:p>
          <a:p>
            <a:pPr marL="0" indent="0">
              <a:buNone/>
            </a:pPr>
            <a:endParaRPr lang="en-US" baseline="30000" dirty="0"/>
          </a:p>
          <a:p>
            <a:pPr marL="0" indent="0">
              <a:buNone/>
            </a:pPr>
            <a:r>
              <a:rPr lang="en-US" baseline="30000" dirty="0"/>
              <a:t>These new means of x-values and y-values of each cluster</a:t>
            </a:r>
          </a:p>
          <a:p>
            <a:pPr marL="0" indent="0">
              <a:buNone/>
            </a:pPr>
            <a:r>
              <a:rPr lang="en-US" baseline="30000" dirty="0"/>
              <a:t>become the ordered pair describing where the new centroids </a:t>
            </a:r>
          </a:p>
          <a:p>
            <a:pPr marL="0" indent="0">
              <a:buNone/>
            </a:pPr>
            <a:r>
              <a:rPr lang="en-US" baseline="30000" dirty="0"/>
              <a:t>are located based on membership</a:t>
            </a:r>
          </a:p>
          <a:p>
            <a:pPr marL="0" indent="0">
              <a:buNone/>
            </a:pPr>
            <a:endParaRPr lang="en-US" dirty="0"/>
          </a:p>
        </p:txBody>
      </p:sp>
      <p:graphicFrame>
        <p:nvGraphicFramePr>
          <p:cNvPr id="5" name="Table 4">
            <a:extLst>
              <a:ext uri="{FF2B5EF4-FFF2-40B4-BE49-F238E27FC236}">
                <a16:creationId xmlns:a16="http://schemas.microsoft.com/office/drawing/2014/main" id="{212C8065-278D-40E6-ACF8-2FD0EE0A51C5}"/>
              </a:ext>
            </a:extLst>
          </p:cNvPr>
          <p:cNvGraphicFramePr>
            <a:graphicFrameLocks noGrp="1"/>
          </p:cNvGraphicFramePr>
          <p:nvPr/>
        </p:nvGraphicFramePr>
        <p:xfrm>
          <a:off x="7038248" y="417863"/>
          <a:ext cx="5153752" cy="2548256"/>
        </p:xfrm>
        <a:graphic>
          <a:graphicData uri="http://schemas.openxmlformats.org/drawingml/2006/table">
            <a:tbl>
              <a:tblPr firstRow="1" bandRow="1">
                <a:tableStyleId>{073A0DAA-6AF3-43AB-8588-CEC1D06C72B9}</a:tableStyleId>
              </a:tblPr>
              <a:tblGrid>
                <a:gridCol w="1544571">
                  <a:extLst>
                    <a:ext uri="{9D8B030D-6E8A-4147-A177-3AD203B41FA5}">
                      <a16:colId xmlns:a16="http://schemas.microsoft.com/office/drawing/2014/main" val="1702291093"/>
                    </a:ext>
                  </a:extLst>
                </a:gridCol>
                <a:gridCol w="958428">
                  <a:extLst>
                    <a:ext uri="{9D8B030D-6E8A-4147-A177-3AD203B41FA5}">
                      <a16:colId xmlns:a16="http://schemas.microsoft.com/office/drawing/2014/main" val="539402025"/>
                    </a:ext>
                  </a:extLst>
                </a:gridCol>
                <a:gridCol w="948067">
                  <a:extLst>
                    <a:ext uri="{9D8B030D-6E8A-4147-A177-3AD203B41FA5}">
                      <a16:colId xmlns:a16="http://schemas.microsoft.com/office/drawing/2014/main" val="2103230911"/>
                    </a:ext>
                  </a:extLst>
                </a:gridCol>
                <a:gridCol w="1702686">
                  <a:extLst>
                    <a:ext uri="{9D8B030D-6E8A-4147-A177-3AD203B41FA5}">
                      <a16:colId xmlns:a16="http://schemas.microsoft.com/office/drawing/2014/main" val="1660870861"/>
                    </a:ext>
                  </a:extLst>
                </a:gridCol>
              </a:tblGrid>
              <a:tr h="450319">
                <a:tc>
                  <a:txBody>
                    <a:bodyPr/>
                    <a:lstStyle/>
                    <a:p>
                      <a:pPr algn="ctr" rtl="0" fontAlgn="ctr"/>
                      <a:r>
                        <a:rPr lang="en-US" sz="1800" u="none" strike="noStrike" dirty="0">
                          <a:effectLst/>
                        </a:rPr>
                        <a:t>Data Point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X-Axis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Y-Axis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C2 (1,3)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6704080"/>
                  </a:ext>
                </a:extLst>
              </a:tr>
              <a:tr h="450319">
                <a:tc>
                  <a:txBody>
                    <a:bodyPr/>
                    <a:lstStyle/>
                    <a:p>
                      <a:pPr algn="ctr" rtl="0" fontAlgn="ctr"/>
                      <a:r>
                        <a:rPr lang="en-US" sz="1800" u="none" strike="noStrike" dirty="0">
                          <a:effectLst/>
                        </a:rPr>
                        <a:t>P2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3.605551275</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8783161"/>
                  </a:ext>
                </a:extLst>
              </a:tr>
              <a:tr h="450319">
                <a:tc>
                  <a:txBody>
                    <a:bodyPr/>
                    <a:lstStyle/>
                    <a:p>
                      <a:pPr algn="ctr" rtl="0" fontAlgn="ctr"/>
                      <a:r>
                        <a:rPr lang="en-US" sz="1800" u="none" strike="noStrike">
                          <a:effectLst/>
                        </a:rPr>
                        <a:t>P3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4.123105626</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5992085"/>
                  </a:ext>
                </a:extLst>
              </a:tr>
              <a:tr h="296661">
                <a:tc>
                  <a:txBody>
                    <a:bodyPr/>
                    <a:lstStyle/>
                    <a:p>
                      <a:pPr algn="ctr" rtl="0" fontAlgn="ctr"/>
                      <a:r>
                        <a:rPr lang="en-US" sz="1800" u="none" strike="noStrike" dirty="0">
                          <a:effectLst/>
                        </a:rPr>
                        <a:t>P6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6</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4696661"/>
                  </a:ext>
                </a:extLst>
              </a:tr>
              <a:tr h="450319">
                <a:tc>
                  <a:txBody>
                    <a:bodyPr/>
                    <a:lstStyle/>
                    <a:p>
                      <a:pPr algn="ctr" rtl="0" fontAlgn="ctr"/>
                      <a:r>
                        <a:rPr lang="en-US" sz="1800" u="none" strike="noStrike" dirty="0">
                          <a:effectLst/>
                        </a:rPr>
                        <a:t>P8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7.071067812</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968895"/>
                  </a:ext>
                </a:extLst>
              </a:tr>
              <a:tr h="450319">
                <a:tc>
                  <a:txBody>
                    <a:bodyPr/>
                    <a:lstStyle/>
                    <a:p>
                      <a:pPr algn="ctr" rtl="0" fontAlgn="ctr"/>
                      <a:r>
                        <a:rPr lang="en-US" sz="1800" b="0" i="0" u="none" strike="noStrike" dirty="0">
                          <a:solidFill>
                            <a:srgbClr val="000000"/>
                          </a:solidFill>
                          <a:effectLst/>
                          <a:latin typeface="Calibri" panose="020F0502020204030204" pitchFamily="34" charset="0"/>
                        </a:rPr>
                        <a:t>Mean</a:t>
                      </a:r>
                    </a:p>
                  </a:txBody>
                  <a:tcPr marL="9525" marR="9525" marT="9525" marB="0" anchor="ctr"/>
                </a:tc>
                <a:tc>
                  <a:txBody>
                    <a:bodyPr/>
                    <a:lstStyle/>
                    <a:p>
                      <a:pPr algn="ctr" rtl="0" fontAlgn="ctr"/>
                      <a:r>
                        <a:rPr lang="en-US" sz="1800" b="0" i="0" u="none" strike="noStrike" dirty="0">
                          <a:solidFill>
                            <a:srgbClr val="000000"/>
                          </a:solidFill>
                          <a:effectLst/>
                          <a:latin typeface="Calibri" panose="020F0502020204030204" pitchFamily="34" charset="0"/>
                        </a:rPr>
                        <a:t>3.25</a:t>
                      </a:r>
                    </a:p>
                  </a:txBody>
                  <a:tcPr marL="9525" marR="9525" marT="9525" marB="0" anchor="ctr"/>
                </a:tc>
                <a:tc>
                  <a:txBody>
                    <a:bodyPr/>
                    <a:lstStyle/>
                    <a:p>
                      <a:pPr algn="ctr" rtl="0" fontAlgn="ctr"/>
                      <a:r>
                        <a:rPr lang="en-US" sz="1800" b="0" i="0" u="none" strike="noStrike" dirty="0">
                          <a:solidFill>
                            <a:srgbClr val="000000"/>
                          </a:solidFill>
                          <a:effectLst/>
                          <a:latin typeface="Calibri" panose="020F0502020204030204" pitchFamily="34" charset="0"/>
                        </a:rPr>
                        <a:t>5.75</a:t>
                      </a:r>
                    </a:p>
                  </a:txBody>
                  <a:tcPr marL="9525" marR="9525" marT="9525" marB="0" anchor="ctr"/>
                </a:tc>
                <a:tc>
                  <a:txBody>
                    <a:bodyPr/>
                    <a:lstStyle/>
                    <a:p>
                      <a:pPr algn="r" fontAlgn="b"/>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2997606"/>
                  </a:ext>
                </a:extLst>
              </a:tr>
            </a:tbl>
          </a:graphicData>
        </a:graphic>
      </p:graphicFrame>
      <p:graphicFrame>
        <p:nvGraphicFramePr>
          <p:cNvPr id="6" name="Table 5">
            <a:extLst>
              <a:ext uri="{FF2B5EF4-FFF2-40B4-BE49-F238E27FC236}">
                <a16:creationId xmlns:a16="http://schemas.microsoft.com/office/drawing/2014/main" id="{9244AE86-E658-41C0-9998-D65C5819AC29}"/>
              </a:ext>
            </a:extLst>
          </p:cNvPr>
          <p:cNvGraphicFramePr>
            <a:graphicFrameLocks noGrp="1"/>
          </p:cNvGraphicFramePr>
          <p:nvPr/>
        </p:nvGraphicFramePr>
        <p:xfrm>
          <a:off x="6877025" y="3648999"/>
          <a:ext cx="5242679" cy="3153542"/>
        </p:xfrm>
        <a:graphic>
          <a:graphicData uri="http://schemas.openxmlformats.org/drawingml/2006/table">
            <a:tbl>
              <a:tblPr firstRow="1" bandRow="1">
                <a:tableStyleId>{073A0DAA-6AF3-43AB-8588-CEC1D06C72B9}</a:tableStyleId>
              </a:tblPr>
              <a:tblGrid>
                <a:gridCol w="1553506">
                  <a:extLst>
                    <a:ext uri="{9D8B030D-6E8A-4147-A177-3AD203B41FA5}">
                      <a16:colId xmlns:a16="http://schemas.microsoft.com/office/drawing/2014/main" val="2832046212"/>
                    </a:ext>
                  </a:extLst>
                </a:gridCol>
                <a:gridCol w="963972">
                  <a:extLst>
                    <a:ext uri="{9D8B030D-6E8A-4147-A177-3AD203B41FA5}">
                      <a16:colId xmlns:a16="http://schemas.microsoft.com/office/drawing/2014/main" val="427568670"/>
                    </a:ext>
                  </a:extLst>
                </a:gridCol>
                <a:gridCol w="953551">
                  <a:extLst>
                    <a:ext uri="{9D8B030D-6E8A-4147-A177-3AD203B41FA5}">
                      <a16:colId xmlns:a16="http://schemas.microsoft.com/office/drawing/2014/main" val="2857336350"/>
                    </a:ext>
                  </a:extLst>
                </a:gridCol>
                <a:gridCol w="1771650">
                  <a:extLst>
                    <a:ext uri="{9D8B030D-6E8A-4147-A177-3AD203B41FA5}">
                      <a16:colId xmlns:a16="http://schemas.microsoft.com/office/drawing/2014/main" val="2182181762"/>
                    </a:ext>
                  </a:extLst>
                </a:gridCol>
              </a:tblGrid>
              <a:tr h="450506">
                <a:tc>
                  <a:txBody>
                    <a:bodyPr/>
                    <a:lstStyle/>
                    <a:p>
                      <a:pPr algn="ctr" rtl="0" fontAlgn="ctr"/>
                      <a:r>
                        <a:rPr lang="en-US" sz="1800" u="none" strike="noStrike" dirty="0">
                          <a:effectLst/>
                        </a:rPr>
                        <a:t>Data Point</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X-Axis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Y-Axis</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Distance C1 (10,9)</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93164747"/>
                  </a:ext>
                </a:extLst>
              </a:tr>
              <a:tr h="450506">
                <a:tc>
                  <a:txBody>
                    <a:bodyPr/>
                    <a:lstStyle/>
                    <a:p>
                      <a:pPr algn="ctr" rtl="0" fontAlgn="ctr"/>
                      <a:r>
                        <a:rPr lang="en-US" sz="1800" u="none" strike="noStrike" dirty="0">
                          <a:effectLst/>
                        </a:rPr>
                        <a:t>P1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5.099019514</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7907629"/>
                  </a:ext>
                </a:extLst>
              </a:tr>
              <a:tr h="450506">
                <a:tc>
                  <a:txBody>
                    <a:bodyPr/>
                    <a:lstStyle/>
                    <a:p>
                      <a:pPr algn="ctr" rtl="0" fontAlgn="ctr"/>
                      <a:r>
                        <a:rPr lang="en-US" sz="1800" u="none" strike="noStrike" dirty="0">
                          <a:effectLst/>
                        </a:rPr>
                        <a:t>P4</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5</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3153674"/>
                  </a:ext>
                </a:extLst>
              </a:tr>
              <a:tr h="450506">
                <a:tc>
                  <a:txBody>
                    <a:bodyPr/>
                    <a:lstStyle/>
                    <a:p>
                      <a:pPr algn="ctr" rtl="0" fontAlgn="ctr"/>
                      <a:r>
                        <a:rPr lang="en-US" sz="1800" u="none" strike="noStrike">
                          <a:effectLst/>
                        </a:rPr>
                        <a:t>P5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7.071067812</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632637"/>
                  </a:ext>
                </a:extLst>
              </a:tr>
              <a:tr h="450506">
                <a:tc>
                  <a:txBody>
                    <a:bodyPr/>
                    <a:lstStyle/>
                    <a:p>
                      <a:pPr algn="ctr" rtl="0" fontAlgn="ctr"/>
                      <a:r>
                        <a:rPr lang="en-US" sz="1800" u="none" strike="noStrike" dirty="0">
                          <a:effectLst/>
                        </a:rPr>
                        <a:t>P7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8</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5293272"/>
                  </a:ext>
                </a:extLst>
              </a:tr>
              <a:tr h="450506">
                <a:tc>
                  <a:txBody>
                    <a:bodyPr/>
                    <a:lstStyle/>
                    <a:p>
                      <a:pPr algn="ctr" rtl="0" fontAlgn="ctr"/>
                      <a:r>
                        <a:rPr lang="en-US" sz="1800" u="none" strike="noStrike" dirty="0">
                          <a:effectLst/>
                        </a:rPr>
                        <a:t>P9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800" u="none" strike="noStrike" dirty="0">
                          <a:solidFill>
                            <a:srgbClr val="FF0000"/>
                          </a:solidFill>
                          <a:effectLst/>
                        </a:rPr>
                        <a:t>4.472135955</a:t>
                      </a:r>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9254"/>
                  </a:ext>
                </a:extLst>
              </a:tr>
              <a:tr h="450506">
                <a:tc>
                  <a:txBody>
                    <a:bodyPr/>
                    <a:lstStyle/>
                    <a:p>
                      <a:pPr algn="ctr" rtl="0" fontAlgn="ctr"/>
                      <a:r>
                        <a:rPr lang="en-US" sz="1800" b="0" i="0" u="none" strike="noStrike" dirty="0">
                          <a:solidFill>
                            <a:srgbClr val="000000"/>
                          </a:solidFill>
                          <a:effectLst/>
                          <a:latin typeface="Calibri" panose="020F0502020204030204" pitchFamily="34" charset="0"/>
                        </a:rPr>
                        <a:t>Mean</a:t>
                      </a:r>
                    </a:p>
                  </a:txBody>
                  <a:tcPr marL="9525" marR="9525" marT="9525" marB="0" anchor="ctr"/>
                </a:tc>
                <a:tc>
                  <a:txBody>
                    <a:bodyPr/>
                    <a:lstStyle/>
                    <a:p>
                      <a:pPr algn="ctr" rtl="0" fontAlgn="ctr"/>
                      <a:r>
                        <a:rPr lang="en-US" sz="18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rtl="0" fontAlgn="ctr"/>
                      <a:r>
                        <a:rPr lang="en-US" sz="1800" b="0" i="0" u="none" strike="noStrike" dirty="0">
                          <a:solidFill>
                            <a:srgbClr val="000000"/>
                          </a:solidFill>
                          <a:effectLst/>
                          <a:latin typeface="Calibri" panose="020F0502020204030204" pitchFamily="34" charset="0"/>
                        </a:rPr>
                        <a:t>6.4</a:t>
                      </a:r>
                    </a:p>
                  </a:txBody>
                  <a:tcPr marL="9525" marR="9525" marT="9525" marB="0" anchor="ctr"/>
                </a:tc>
                <a:tc>
                  <a:txBody>
                    <a:bodyPr/>
                    <a:lstStyle/>
                    <a:p>
                      <a:pPr algn="r" fontAlgn="b"/>
                      <a:endParaRPr lang="en-US" sz="18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2273226"/>
                  </a:ext>
                </a:extLst>
              </a:tr>
            </a:tbl>
          </a:graphicData>
        </a:graphic>
      </p:graphicFrame>
    </p:spTree>
    <p:extLst>
      <p:ext uri="{BB962C8B-B14F-4D97-AF65-F5344CB8AC3E}">
        <p14:creationId xmlns:p14="http://schemas.microsoft.com/office/powerpoint/2010/main" val="23696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AFB8-33C5-47A8-9EF5-40CD18D6620B}"/>
              </a:ext>
            </a:extLst>
          </p:cNvPr>
          <p:cNvSpPr>
            <a:spLocks noGrp="1"/>
          </p:cNvSpPr>
          <p:nvPr>
            <p:ph type="title"/>
          </p:nvPr>
        </p:nvSpPr>
        <p:spPr/>
        <p:txBody>
          <a:bodyPr/>
          <a:lstStyle/>
          <a:p>
            <a:r>
              <a:rPr lang="en-US" b="1" dirty="0"/>
              <a:t>K-Means Clustering </a:t>
            </a:r>
            <a:br>
              <a:rPr lang="en-US" b="1" dirty="0"/>
            </a:br>
            <a:r>
              <a:rPr lang="en-US" sz="2400" b="1" dirty="0"/>
              <a:t>Hands-On Example</a:t>
            </a:r>
            <a:endParaRPr lang="en-US" dirty="0"/>
          </a:p>
        </p:txBody>
      </p:sp>
      <p:sp>
        <p:nvSpPr>
          <p:cNvPr id="3" name="Content Placeholder 2">
            <a:extLst>
              <a:ext uri="{FF2B5EF4-FFF2-40B4-BE49-F238E27FC236}">
                <a16:creationId xmlns:a16="http://schemas.microsoft.com/office/drawing/2014/main" id="{F5C6D70F-81F4-4236-A030-A860E9ECC1E7}"/>
              </a:ext>
            </a:extLst>
          </p:cNvPr>
          <p:cNvSpPr>
            <a:spLocks noGrp="1"/>
          </p:cNvSpPr>
          <p:nvPr>
            <p:ph idx="1"/>
          </p:nvPr>
        </p:nvSpPr>
        <p:spPr/>
        <p:txBody>
          <a:bodyPr/>
          <a:lstStyle/>
          <a:p>
            <a:pPr marL="0" indent="0">
              <a:buNone/>
            </a:pPr>
            <a:endParaRPr lang="en-US" baseline="30000" dirty="0"/>
          </a:p>
          <a:p>
            <a:pPr marL="0" indent="0">
              <a:buNone/>
            </a:pPr>
            <a:r>
              <a:rPr lang="en-US" baseline="30000" dirty="0"/>
              <a:t>4th: Recalculate the center of the clusters (Recalculate the centroid).</a:t>
            </a:r>
          </a:p>
          <a:p>
            <a:pPr marL="0" indent="0">
              <a:buNone/>
            </a:pPr>
            <a:endParaRPr lang="en-US" baseline="30000" dirty="0"/>
          </a:p>
          <a:p>
            <a:pPr marL="0" indent="0">
              <a:buNone/>
            </a:pPr>
            <a:r>
              <a:rPr lang="en-US" baseline="30000" dirty="0"/>
              <a:t>How does this change our plot?</a:t>
            </a:r>
          </a:p>
          <a:p>
            <a:pPr marL="0" indent="0">
              <a:buNone/>
            </a:pPr>
            <a:endParaRPr lang="en-US" dirty="0"/>
          </a:p>
        </p:txBody>
      </p:sp>
      <p:pic>
        <p:nvPicPr>
          <p:cNvPr id="7" name="Picture 6">
            <a:extLst>
              <a:ext uri="{FF2B5EF4-FFF2-40B4-BE49-F238E27FC236}">
                <a16:creationId xmlns:a16="http://schemas.microsoft.com/office/drawing/2014/main" id="{7ED4F396-BD71-42EF-AF98-CA1532B85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460" y="3331228"/>
            <a:ext cx="4617449" cy="3463086"/>
          </a:xfrm>
          <a:prstGeom prst="rect">
            <a:avLst/>
          </a:prstGeom>
        </p:spPr>
      </p:pic>
      <p:sp>
        <p:nvSpPr>
          <p:cNvPr id="4" name="Arrow: Right 3">
            <a:extLst>
              <a:ext uri="{FF2B5EF4-FFF2-40B4-BE49-F238E27FC236}">
                <a16:creationId xmlns:a16="http://schemas.microsoft.com/office/drawing/2014/main" id="{35D7932C-B5F1-48F1-94D2-23B8508C76F0}"/>
              </a:ext>
            </a:extLst>
          </p:cNvPr>
          <p:cNvSpPr/>
          <p:nvPr/>
        </p:nvSpPr>
        <p:spPr>
          <a:xfrm>
            <a:off x="5606699" y="4507399"/>
            <a:ext cx="1406707" cy="9855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7F8428B-3AEC-4945-9D37-BFDAD7D51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6" y="3331228"/>
            <a:ext cx="4617449" cy="3463087"/>
          </a:xfrm>
          <a:prstGeom prst="rect">
            <a:avLst/>
          </a:prstGeom>
        </p:spPr>
      </p:pic>
    </p:spTree>
    <p:extLst>
      <p:ext uri="{BB962C8B-B14F-4D97-AF65-F5344CB8AC3E}">
        <p14:creationId xmlns:p14="http://schemas.microsoft.com/office/powerpoint/2010/main" val="20667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3BBA-A6DF-4A0E-8769-1A9BA63C3E67}"/>
              </a:ext>
            </a:extLst>
          </p:cNvPr>
          <p:cNvSpPr>
            <a:spLocks noGrp="1"/>
          </p:cNvSpPr>
          <p:nvPr>
            <p:ph type="title"/>
          </p:nvPr>
        </p:nvSpPr>
        <p:spPr>
          <a:xfrm>
            <a:off x="838200" y="303823"/>
            <a:ext cx="10515600" cy="1325563"/>
          </a:xfrm>
        </p:spPr>
        <p:txBody>
          <a:bodyPr/>
          <a:lstStyle/>
          <a:p>
            <a:r>
              <a:rPr lang="en-US" b="1" dirty="0"/>
              <a:t>K-Means Clustering </a:t>
            </a:r>
            <a:br>
              <a:rPr lang="en-US" b="1" dirty="0"/>
            </a:br>
            <a:r>
              <a:rPr lang="en-US" sz="2400" b="1" dirty="0"/>
              <a:t>Hands-On Example</a:t>
            </a:r>
            <a:endParaRPr lang="en-US" dirty="0"/>
          </a:p>
        </p:txBody>
      </p:sp>
      <p:sp>
        <p:nvSpPr>
          <p:cNvPr id="3" name="Content Placeholder 2">
            <a:extLst>
              <a:ext uri="{FF2B5EF4-FFF2-40B4-BE49-F238E27FC236}">
                <a16:creationId xmlns:a16="http://schemas.microsoft.com/office/drawing/2014/main" id="{A6042B9E-8859-44AD-854F-2A717CD422F5}"/>
              </a:ext>
            </a:extLst>
          </p:cNvPr>
          <p:cNvSpPr>
            <a:spLocks noGrp="1"/>
          </p:cNvSpPr>
          <p:nvPr>
            <p:ph idx="1"/>
          </p:nvPr>
        </p:nvSpPr>
        <p:spPr/>
        <p:txBody>
          <a:bodyPr>
            <a:normAutofit fontScale="92500" lnSpcReduction="20000"/>
          </a:bodyPr>
          <a:lstStyle/>
          <a:p>
            <a:pPr marL="0" indent="0">
              <a:buNone/>
            </a:pPr>
            <a:endParaRPr lang="en-US" baseline="30000" dirty="0"/>
          </a:p>
          <a:p>
            <a:pPr marL="0" indent="0">
              <a:buNone/>
            </a:pPr>
            <a:r>
              <a:rPr lang="en-US" baseline="30000" dirty="0"/>
              <a:t>5th: Repeat steps 3 &amp; 4 until the centroids converge.</a:t>
            </a:r>
          </a:p>
          <a:p>
            <a:pPr marL="0" indent="0">
              <a:buNone/>
            </a:pPr>
            <a:endParaRPr lang="en-US" baseline="30000" dirty="0"/>
          </a:p>
          <a:p>
            <a:pPr marL="0" indent="0">
              <a:buNone/>
            </a:pPr>
            <a:r>
              <a:rPr lang="en-US" baseline="30000" dirty="0"/>
              <a:t>Now that we have seen how to plot data and how to</a:t>
            </a:r>
          </a:p>
          <a:p>
            <a:pPr marL="0" indent="0">
              <a:buNone/>
            </a:pPr>
            <a:r>
              <a:rPr lang="en-US" baseline="30000" dirty="0"/>
              <a:t>shift around the centroid, we can continue until</a:t>
            </a:r>
          </a:p>
          <a:p>
            <a:pPr marL="0" indent="0">
              <a:buNone/>
            </a:pPr>
            <a:r>
              <a:rPr lang="en-US" i="1" baseline="30000" dirty="0"/>
              <a:t>convergence</a:t>
            </a:r>
            <a:r>
              <a:rPr lang="en-US" baseline="30000" dirty="0"/>
              <a:t>.</a:t>
            </a:r>
          </a:p>
          <a:p>
            <a:pPr marL="0" indent="0">
              <a:buNone/>
            </a:pPr>
            <a:endParaRPr lang="en-US" baseline="30000" dirty="0"/>
          </a:p>
          <a:p>
            <a:pPr marL="0" indent="0">
              <a:buNone/>
            </a:pPr>
            <a:r>
              <a:rPr lang="en-US" baseline="30000" dirty="0"/>
              <a:t>What is </a:t>
            </a:r>
            <a:r>
              <a:rPr lang="en-US" i="1" baseline="30000" dirty="0"/>
              <a:t>convergence</a:t>
            </a:r>
            <a:r>
              <a:rPr lang="en-US" baseline="30000" dirty="0"/>
              <a:t>?</a:t>
            </a:r>
          </a:p>
          <a:p>
            <a:pPr marL="0" indent="0">
              <a:buNone/>
            </a:pPr>
            <a:r>
              <a:rPr lang="en-US" baseline="30000" dirty="0"/>
              <a:t>Formally defined:</a:t>
            </a:r>
          </a:p>
          <a:p>
            <a:pPr marL="0" indent="0">
              <a:buNone/>
            </a:pPr>
            <a:r>
              <a:rPr lang="en-US" baseline="30000" dirty="0"/>
              <a:t>	tend to meet at a point.</a:t>
            </a:r>
          </a:p>
          <a:p>
            <a:pPr marL="0" indent="0">
              <a:buNone/>
            </a:pPr>
            <a:r>
              <a:rPr lang="en-US" baseline="30000" dirty="0"/>
              <a:t>Informally defined:</a:t>
            </a:r>
          </a:p>
          <a:p>
            <a:pPr marL="0" indent="0">
              <a:buNone/>
            </a:pPr>
            <a:r>
              <a:rPr lang="en-US" baseline="30000" dirty="0"/>
              <a:t>	We know we have reached </a:t>
            </a:r>
            <a:r>
              <a:rPr lang="en-US" b="1" baseline="30000" dirty="0"/>
              <a:t>convergence</a:t>
            </a:r>
            <a:r>
              <a:rPr lang="en-US" baseline="30000" dirty="0"/>
              <a:t>, when</a:t>
            </a:r>
          </a:p>
          <a:p>
            <a:pPr marL="0" indent="0">
              <a:buNone/>
            </a:pPr>
            <a:r>
              <a:rPr lang="en-US" baseline="30000" dirty="0"/>
              <a:t>	the centroids no longer move or when none</a:t>
            </a:r>
          </a:p>
          <a:p>
            <a:pPr marL="0" indent="0">
              <a:buNone/>
            </a:pPr>
            <a:r>
              <a:rPr lang="en-US" baseline="30000" dirty="0"/>
              <a:t>	of the data points change clusters anymore.</a:t>
            </a:r>
          </a:p>
        </p:txBody>
      </p:sp>
      <p:sp>
        <p:nvSpPr>
          <p:cNvPr id="4" name="Action Button: Help 3">
            <a:hlinkClick r:id="" action="ppaction://noaction" highlightClick="1"/>
            <a:extLst>
              <a:ext uri="{FF2B5EF4-FFF2-40B4-BE49-F238E27FC236}">
                <a16:creationId xmlns:a16="http://schemas.microsoft.com/office/drawing/2014/main" id="{9CC16EFD-2DED-46DC-B1E4-D1774F1CC41A}"/>
              </a:ext>
            </a:extLst>
          </p:cNvPr>
          <p:cNvSpPr/>
          <p:nvPr/>
        </p:nvSpPr>
        <p:spPr>
          <a:xfrm>
            <a:off x="7272745" y="487497"/>
            <a:ext cx="4131129" cy="5736954"/>
          </a:xfrm>
          <a:prstGeom prst="actionButtonHelp">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101EAC91-CE56-43FB-A487-F526040D0C8E}"/>
              </a:ext>
            </a:extLst>
          </p:cNvPr>
          <p:cNvSpPr txBox="1"/>
          <p:nvPr/>
        </p:nvSpPr>
        <p:spPr>
          <a:xfrm>
            <a:off x="6212378" y="752067"/>
            <a:ext cx="5361981" cy="646331"/>
          </a:xfrm>
          <a:prstGeom prst="rect">
            <a:avLst/>
          </a:prstGeom>
          <a:noFill/>
        </p:spPr>
        <p:txBody>
          <a:bodyPr wrap="none" rtlCol="0">
            <a:spAutoFit/>
          </a:bodyPr>
          <a:lstStyle/>
          <a:p>
            <a:r>
              <a:rPr lang="en-US" dirty="0"/>
              <a:t>Where do you think the centroids will converge </a:t>
            </a:r>
          </a:p>
          <a:p>
            <a:r>
              <a:rPr lang="en-US" dirty="0"/>
              <a:t>if you continue with the second, third, fourth iteration?</a:t>
            </a:r>
          </a:p>
        </p:txBody>
      </p:sp>
      <p:sp>
        <p:nvSpPr>
          <p:cNvPr id="6" name="TextBox 5">
            <a:extLst>
              <a:ext uri="{FF2B5EF4-FFF2-40B4-BE49-F238E27FC236}">
                <a16:creationId xmlns:a16="http://schemas.microsoft.com/office/drawing/2014/main" id="{83B45E3B-DF53-4026-9F4A-A8B797EB1D43}"/>
              </a:ext>
            </a:extLst>
          </p:cNvPr>
          <p:cNvSpPr txBox="1"/>
          <p:nvPr/>
        </p:nvSpPr>
        <p:spPr>
          <a:xfrm>
            <a:off x="7879033" y="1893956"/>
            <a:ext cx="1741761" cy="3770263"/>
          </a:xfrm>
          <a:prstGeom prst="rect">
            <a:avLst/>
          </a:prstGeom>
          <a:noFill/>
        </p:spPr>
        <p:txBody>
          <a:bodyPr wrap="square" rtlCol="0">
            <a:spAutoFit/>
          </a:bodyPr>
          <a:lstStyle/>
          <a:p>
            <a:r>
              <a:rPr lang="en-US" sz="23900" dirty="0"/>
              <a:t>?</a:t>
            </a:r>
            <a:endParaRPr lang="en-US" dirty="0"/>
          </a:p>
        </p:txBody>
      </p:sp>
    </p:spTree>
    <p:extLst>
      <p:ext uri="{BB962C8B-B14F-4D97-AF65-F5344CB8AC3E}">
        <p14:creationId xmlns:p14="http://schemas.microsoft.com/office/powerpoint/2010/main" val="301390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EE8F-0243-4902-B0C9-BD339AA7B0E4}"/>
              </a:ext>
            </a:extLst>
          </p:cNvPr>
          <p:cNvSpPr>
            <a:spLocks noGrp="1"/>
          </p:cNvSpPr>
          <p:nvPr>
            <p:ph type="title"/>
          </p:nvPr>
        </p:nvSpPr>
        <p:spPr/>
        <p:txBody>
          <a:bodyPr/>
          <a:lstStyle/>
          <a:p>
            <a:r>
              <a:rPr lang="en-US" b="1" dirty="0"/>
              <a:t>How to find </a:t>
            </a:r>
            <a:r>
              <a:rPr lang="en-US" b="1" i="1" dirty="0"/>
              <a:t>K</a:t>
            </a:r>
            <a:r>
              <a:rPr lang="en-US" b="1" dirty="0"/>
              <a:t>?</a:t>
            </a:r>
          </a:p>
        </p:txBody>
      </p:sp>
      <p:sp>
        <p:nvSpPr>
          <p:cNvPr id="3" name="Content Placeholder 2">
            <a:extLst>
              <a:ext uri="{FF2B5EF4-FFF2-40B4-BE49-F238E27FC236}">
                <a16:creationId xmlns:a16="http://schemas.microsoft.com/office/drawing/2014/main" id="{71F7462B-0918-4EFA-B23D-F1F628C91596}"/>
              </a:ext>
            </a:extLst>
          </p:cNvPr>
          <p:cNvSpPr>
            <a:spLocks noGrp="1"/>
          </p:cNvSpPr>
          <p:nvPr>
            <p:ph idx="1"/>
          </p:nvPr>
        </p:nvSpPr>
        <p:spPr/>
        <p:txBody>
          <a:bodyPr/>
          <a:lstStyle/>
          <a:p>
            <a:r>
              <a:rPr lang="en-US" dirty="0"/>
              <a:t>When clustering using K-Means, it becomes increasingly important to find the best K value.</a:t>
            </a:r>
          </a:p>
          <a:p>
            <a:endParaRPr lang="en-US" dirty="0"/>
          </a:p>
          <a:p>
            <a:r>
              <a:rPr lang="en-US" dirty="0"/>
              <a:t>We said before that it is arbitrarily chosen, but what are some ways to find the best K?</a:t>
            </a:r>
          </a:p>
        </p:txBody>
      </p:sp>
    </p:spTree>
    <p:extLst>
      <p:ext uri="{BB962C8B-B14F-4D97-AF65-F5344CB8AC3E}">
        <p14:creationId xmlns:p14="http://schemas.microsoft.com/office/powerpoint/2010/main" val="340371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FBD2-6448-444A-8A23-2F15895F6ACC}"/>
              </a:ext>
            </a:extLst>
          </p:cNvPr>
          <p:cNvSpPr>
            <a:spLocks noGrp="1"/>
          </p:cNvSpPr>
          <p:nvPr>
            <p:ph type="title"/>
          </p:nvPr>
        </p:nvSpPr>
        <p:spPr/>
        <p:txBody>
          <a:bodyPr/>
          <a:lstStyle/>
          <a:p>
            <a:r>
              <a:rPr lang="en-US" dirty="0"/>
              <a:t>Elbow Method</a:t>
            </a:r>
          </a:p>
        </p:txBody>
      </p:sp>
      <p:pic>
        <p:nvPicPr>
          <p:cNvPr id="5" name="Picture 4">
            <a:extLst>
              <a:ext uri="{FF2B5EF4-FFF2-40B4-BE49-F238E27FC236}">
                <a16:creationId xmlns:a16="http://schemas.microsoft.com/office/drawing/2014/main" id="{EDCBB73E-4C5B-E446-ABE7-30587451A12B}"/>
              </a:ext>
            </a:extLst>
          </p:cNvPr>
          <p:cNvPicPr>
            <a:picLocks noChangeAspect="1"/>
          </p:cNvPicPr>
          <p:nvPr/>
        </p:nvPicPr>
        <p:blipFill>
          <a:blip r:embed="rId2"/>
          <a:stretch>
            <a:fillRect/>
          </a:stretch>
        </p:blipFill>
        <p:spPr>
          <a:xfrm>
            <a:off x="2247582" y="1480108"/>
            <a:ext cx="7696835" cy="5088967"/>
          </a:xfrm>
          <a:prstGeom prst="rect">
            <a:avLst/>
          </a:prstGeom>
        </p:spPr>
      </p:pic>
    </p:spTree>
    <p:extLst>
      <p:ext uri="{BB962C8B-B14F-4D97-AF65-F5344CB8AC3E}">
        <p14:creationId xmlns:p14="http://schemas.microsoft.com/office/powerpoint/2010/main" val="2420918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n illustrative example of a Gaussian mixture model.">
            <a:extLst>
              <a:ext uri="{FF2B5EF4-FFF2-40B4-BE49-F238E27FC236}">
                <a16:creationId xmlns:a16="http://schemas.microsoft.com/office/drawing/2014/main" id="{25B2AE75-ADDB-4849-9DD9-8D2864BC9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514" y="2928408"/>
            <a:ext cx="5772150" cy="3848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A825D9-CD3A-42E7-8801-CF59AEA93FF4}"/>
              </a:ext>
            </a:extLst>
          </p:cNvPr>
          <p:cNvSpPr>
            <a:spLocks noGrp="1"/>
          </p:cNvSpPr>
          <p:nvPr>
            <p:ph type="title"/>
          </p:nvPr>
        </p:nvSpPr>
        <p:spPr/>
        <p:txBody>
          <a:bodyPr/>
          <a:lstStyle/>
          <a:p>
            <a:r>
              <a:rPr lang="en-US" b="1" dirty="0"/>
              <a:t>Finding K using Mean Shift Algorithm</a:t>
            </a:r>
          </a:p>
        </p:txBody>
      </p:sp>
      <p:sp>
        <p:nvSpPr>
          <p:cNvPr id="3" name="Content Placeholder 2">
            <a:extLst>
              <a:ext uri="{FF2B5EF4-FFF2-40B4-BE49-F238E27FC236}">
                <a16:creationId xmlns:a16="http://schemas.microsoft.com/office/drawing/2014/main" id="{447B1D55-A7C4-4284-AA44-D4ADA71C4B42}"/>
              </a:ext>
            </a:extLst>
          </p:cNvPr>
          <p:cNvSpPr>
            <a:spLocks noGrp="1"/>
          </p:cNvSpPr>
          <p:nvPr>
            <p:ph idx="1"/>
          </p:nvPr>
        </p:nvSpPr>
        <p:spPr/>
        <p:txBody>
          <a:bodyPr>
            <a:normAutofit fontScale="77500" lnSpcReduction="20000"/>
          </a:bodyPr>
          <a:lstStyle/>
          <a:p>
            <a:r>
              <a:rPr lang="en-US" dirty="0"/>
              <a:t>Before defining Mean Shift Algorithm, there are some terms we need to know…</a:t>
            </a:r>
          </a:p>
          <a:p>
            <a:r>
              <a:rPr lang="en-US" dirty="0"/>
              <a:t>Parametric vs Non-parametric</a:t>
            </a:r>
          </a:p>
          <a:p>
            <a:pPr lvl="1"/>
            <a:r>
              <a:rPr lang="en-US" dirty="0"/>
              <a:t>Parametric: Assumptions about the underlying distribution (or parameters) are made.</a:t>
            </a:r>
          </a:p>
          <a:p>
            <a:pPr lvl="1"/>
            <a:r>
              <a:rPr lang="en-US" dirty="0"/>
              <a:t>Non-Parametric: No assumptions about the underlying distribution (or parameters) are made.</a:t>
            </a:r>
          </a:p>
          <a:p>
            <a:endParaRPr lang="en-US" dirty="0"/>
          </a:p>
          <a:p>
            <a:r>
              <a:rPr lang="en-US" dirty="0"/>
              <a:t>Probability Density Function:</a:t>
            </a:r>
          </a:p>
          <a:p>
            <a:pPr lvl="1"/>
            <a:r>
              <a:rPr lang="en-US" dirty="0"/>
              <a:t>A function of a continuous random variable, whose integral across an interval gives the probability that the value of the variable lies within the same interval.</a:t>
            </a:r>
          </a:p>
          <a:p>
            <a:pPr lvl="1"/>
            <a:endParaRPr lang="en-US" dirty="0"/>
          </a:p>
          <a:p>
            <a:r>
              <a:rPr lang="en-US" dirty="0"/>
              <a:t>Mean Shift Algorithm:</a:t>
            </a:r>
          </a:p>
          <a:p>
            <a:pPr lvl="1"/>
            <a:r>
              <a:rPr lang="en-US" dirty="0"/>
              <a:t>A non-parametric algorithm which considers the entire feature space as a probability density function. In which its goal is to identify the locations of centroids by using the probability density function and place the centroids at the local maxima of the underlying distribution.</a:t>
            </a:r>
          </a:p>
          <a:p>
            <a:pPr lvl="1"/>
            <a:r>
              <a:rPr lang="en-US" dirty="0"/>
              <a:t>If there are K peaks in the distribution, then there should be K clusters in our data.</a:t>
            </a:r>
          </a:p>
        </p:txBody>
      </p:sp>
    </p:spTree>
    <p:extLst>
      <p:ext uri="{BB962C8B-B14F-4D97-AF65-F5344CB8AC3E}">
        <p14:creationId xmlns:p14="http://schemas.microsoft.com/office/powerpoint/2010/main" val="22419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
                                            <p:txEl>
                                              <p:pRg st="5" end="5"/>
                                            </p:txEl>
                                          </p:spTgt>
                                        </p:tgtEl>
                                      </p:cBhvr>
                                    </p:animEffect>
                                    <p:set>
                                      <p:cBhvr>
                                        <p:cTn id="42" dur="1" fill="hold">
                                          <p:stCondLst>
                                            <p:cond delay="499"/>
                                          </p:stCondLst>
                                        </p:cTn>
                                        <p:tgtEl>
                                          <p:spTgt spid="3">
                                            <p:txEl>
                                              <p:pRg st="5" end="5"/>
                                            </p:txEl>
                                          </p:spTgt>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
                                            <p:txEl>
                                              <p:pRg st="6" end="6"/>
                                            </p:txEl>
                                          </p:spTgt>
                                        </p:tgtEl>
                                      </p:cBhvr>
                                    </p:animEffect>
                                    <p:set>
                                      <p:cBhvr>
                                        <p:cTn id="45" dur="1" fill="hold">
                                          <p:stCondLst>
                                            <p:cond delay="499"/>
                                          </p:stCondLst>
                                        </p:cTn>
                                        <p:tgtEl>
                                          <p:spTgt spid="3">
                                            <p:txEl>
                                              <p:pRg st="6" end="6"/>
                                            </p:txEl>
                                          </p:spTgt>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3">
                                            <p:txEl>
                                              <p:pRg st="8" end="8"/>
                                            </p:txEl>
                                          </p:spTgt>
                                        </p:tgtEl>
                                      </p:cBhvr>
                                    </p:animEffect>
                                    <p:set>
                                      <p:cBhvr>
                                        <p:cTn id="48" dur="1" fill="hold">
                                          <p:stCondLst>
                                            <p:cond delay="499"/>
                                          </p:stCondLst>
                                        </p:cTn>
                                        <p:tgtEl>
                                          <p:spTgt spid="3">
                                            <p:txEl>
                                              <p:pRg st="8" end="8"/>
                                            </p:txEl>
                                          </p:spTgt>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
                                            <p:txEl>
                                              <p:pRg st="9" end="9"/>
                                            </p:txEl>
                                          </p:spTgt>
                                        </p:tgtEl>
                                      </p:cBhvr>
                                    </p:animEffect>
                                    <p:set>
                                      <p:cBhvr>
                                        <p:cTn id="51" dur="1" fill="hold">
                                          <p:stCondLst>
                                            <p:cond delay="499"/>
                                          </p:stCondLst>
                                        </p:cTn>
                                        <p:tgtEl>
                                          <p:spTgt spid="3">
                                            <p:txEl>
                                              <p:pRg st="9" end="9"/>
                                            </p:txEl>
                                          </p:spTgt>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3">
                                            <p:txEl>
                                              <p:pRg st="10" end="10"/>
                                            </p:txEl>
                                          </p:spTgt>
                                        </p:tgtEl>
                                      </p:cBhvr>
                                    </p:animEffect>
                                    <p:set>
                                      <p:cBhvr>
                                        <p:cTn id="54" dur="1" fill="hold">
                                          <p:stCondLst>
                                            <p:cond delay="499"/>
                                          </p:stCondLst>
                                        </p:cTn>
                                        <p:tgtEl>
                                          <p:spTgt spid="3">
                                            <p:txEl>
                                              <p:pRg st="10" end="10"/>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39E8-5B34-427D-9E57-8FFD5BE9A728}"/>
              </a:ext>
            </a:extLst>
          </p:cNvPr>
          <p:cNvSpPr>
            <a:spLocks noGrp="1"/>
          </p:cNvSpPr>
          <p:nvPr>
            <p:ph type="title"/>
          </p:nvPr>
        </p:nvSpPr>
        <p:spPr/>
        <p:txBody>
          <a:bodyPr/>
          <a:lstStyle/>
          <a:p>
            <a:r>
              <a:rPr lang="en-US" b="1" dirty="0"/>
              <a:t>Using Silhouette Scores to Estimate 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725C20-E658-4C78-ACAE-7D1A9F938827}"/>
                  </a:ext>
                </a:extLst>
              </p:cNvPr>
              <p:cNvSpPr>
                <a:spLocks noGrp="1"/>
              </p:cNvSpPr>
              <p:nvPr>
                <p:ph idx="1"/>
              </p:nvPr>
            </p:nvSpPr>
            <p:spPr>
              <a:xfrm>
                <a:off x="110835" y="1754595"/>
                <a:ext cx="11986953" cy="4799582"/>
              </a:xfrm>
            </p:spPr>
            <p:txBody>
              <a:bodyPr>
                <a:normAutofit/>
              </a:bodyPr>
              <a:lstStyle/>
              <a:p>
                <a:r>
                  <a:rPr lang="en-US" dirty="0">
                    <a:latin typeface="Cambria Math" panose="02040503050406030204" pitchFamily="18" charset="0"/>
                  </a:rPr>
                  <a:t>After we have determined the number of clusters, we may want to have some sort of measure of the quality of how the data points are clustering around these centroids.</a:t>
                </a:r>
              </a:p>
              <a:p>
                <a:r>
                  <a:rPr lang="en-US" b="0" dirty="0">
                    <a:latin typeface="Cambria Math" panose="02040503050406030204" pitchFamily="18" charset="0"/>
                  </a:rPr>
                  <a:t>In order to do so, we can use silhouette scores.</a:t>
                </a:r>
                <a:endParaRPr lang="en-US" dirty="0">
                  <a:latin typeface="Cambria Math" panose="02040503050406030204" pitchFamily="18" charset="0"/>
                </a:endParaRPr>
              </a:p>
              <a:p>
                <a:r>
                  <a:rPr lang="en-US" b="0" dirty="0">
                    <a:latin typeface="Cambria Math" panose="02040503050406030204" pitchFamily="18" charset="0"/>
                  </a:rPr>
                  <a:t>These scores give us a metric or measure of how similar a data point is to its own cluster.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𝑠𝑖𝑙h𝑜𝑢𝑒𝑡𝑡𝑒</m:t>
                      </m:r>
                      <m:r>
                        <a:rPr lang="en-US" b="0" i="1" smtClean="0">
                          <a:latin typeface="Cambria Math" panose="02040503050406030204" pitchFamily="18" charset="0"/>
                        </a:rPr>
                        <m:t> </m:t>
                      </m:r>
                      <m:r>
                        <a:rPr lang="en-US" b="0" i="1" smtClean="0">
                          <a:latin typeface="Cambria Math" panose="02040503050406030204" pitchFamily="18" charset="0"/>
                        </a:rPr>
                        <m:t>𝑠𝑐𝑜𝑟𝑒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e>
                          </m:func>
                        </m:den>
                      </m:f>
                    </m:oMath>
                  </m:oMathPara>
                </a14:m>
                <a:endParaRPr lang="en-US" b="0" dirty="0"/>
              </a:p>
              <a:p>
                <a14:m>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oMath>
                </a14:m>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𝑛𝑒𝑎𝑟𝑒𝑠𝑡</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𝑚𝑒𝑚𝑏𝑒𝑟</m:t>
                    </m:r>
                    <m:r>
                      <a:rPr lang="en-US" b="0" i="1"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𝑖𝑛𝑡𝑟𝑎𝑐𝑙𝑢𝑠𝑡𝑒𝑟</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𝑝𝑜𝑖𝑛𝑡𝑠</m:t>
                    </m:r>
                    <m:r>
                      <a:rPr lang="en-US" b="0" i="1" smtClean="0">
                        <a:latin typeface="Cambria Math" panose="02040503050406030204" pitchFamily="18" charset="0"/>
                      </a:rPr>
                      <m:t> </m:t>
                    </m:r>
                    <m:r>
                      <a:rPr lang="en-US" b="0" i="1" smtClean="0">
                        <a:latin typeface="Cambria Math" panose="02040503050406030204" pitchFamily="18" charset="0"/>
                      </a:rPr>
                      <m:t>𝑤𝑖𝑡h𝑖𝑛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𝑐𝑙𝑢𝑠𝑡𝑒𝑟</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F725C20-E658-4C78-ACAE-7D1A9F938827}"/>
                  </a:ext>
                </a:extLst>
              </p:cNvPr>
              <p:cNvSpPr>
                <a:spLocks noGrp="1" noRot="1" noChangeAspect="1" noMove="1" noResize="1" noEditPoints="1" noAdjustHandles="1" noChangeArrowheads="1" noChangeShapeType="1" noTextEdit="1"/>
              </p:cNvSpPr>
              <p:nvPr>
                <p:ph idx="1"/>
              </p:nvPr>
            </p:nvSpPr>
            <p:spPr>
              <a:xfrm>
                <a:off x="110835" y="1754595"/>
                <a:ext cx="11986953" cy="4799582"/>
              </a:xfrm>
              <a:blipFill>
                <a:blip r:embed="rId2"/>
                <a:stretch>
                  <a:fillRect l="-915" t="-2287" r="-864"/>
                </a:stretch>
              </a:blipFill>
            </p:spPr>
            <p:txBody>
              <a:bodyPr/>
              <a:lstStyle/>
              <a:p>
                <a:r>
                  <a:rPr lang="en-US">
                    <a:noFill/>
                  </a:rPr>
                  <a:t> </a:t>
                </a:r>
              </a:p>
            </p:txBody>
          </p:sp>
        </mc:Fallback>
      </mc:AlternateContent>
    </p:spTree>
    <p:extLst>
      <p:ext uri="{BB962C8B-B14F-4D97-AF65-F5344CB8AC3E}">
        <p14:creationId xmlns:p14="http://schemas.microsoft.com/office/powerpoint/2010/main" val="5368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DA75-5517-46C0-9FC2-53A9E574B372}"/>
              </a:ext>
            </a:extLst>
          </p:cNvPr>
          <p:cNvSpPr>
            <a:spLocks noGrp="1"/>
          </p:cNvSpPr>
          <p:nvPr>
            <p:ph type="title"/>
          </p:nvPr>
        </p:nvSpPr>
        <p:spPr/>
        <p:txBody>
          <a:bodyPr/>
          <a:lstStyle/>
          <a:p>
            <a:r>
              <a:rPr lang="en-US" b="1"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6BB04-5EA3-423C-AD01-E6EA7F08DBB1}"/>
                  </a:ext>
                </a:extLst>
              </p:cNvPr>
              <p:cNvSpPr>
                <a:spLocks noGrp="1"/>
              </p:cNvSpPr>
              <p:nvPr>
                <p:ph idx="1"/>
              </p:nvPr>
            </p:nvSpPr>
            <p:spPr>
              <a:xfrm>
                <a:off x="76200" y="1763036"/>
                <a:ext cx="12039600" cy="5056863"/>
              </a:xfrm>
            </p:spPr>
            <p:txBody>
              <a:bodyPr>
                <a:normAutofit fontScale="62500" lnSpcReduction="20000"/>
              </a:bodyPr>
              <a:lstStyle/>
              <a:p>
                <a:r>
                  <a:rPr lang="en-US" dirty="0"/>
                  <a:t>Naïve Bayes is a technique used to build classifiers using Bayes Theorem.</a:t>
                </a:r>
              </a:p>
              <a:p>
                <a:endParaRPr lang="en-US" dirty="0"/>
              </a:p>
              <a:p>
                <a:r>
                  <a:rPr lang="en-US" dirty="0"/>
                  <a:t>What is Bayes Theorem?</a:t>
                </a:r>
              </a:p>
              <a:p>
                <a:pPr lvl="1"/>
                <a:r>
                  <a:rPr lang="en-US" dirty="0"/>
                  <a:t>It is a mathematical formula to determine conditional probability. The theorem provides a way to revise existing predictions or theories given new or additional evidence.</a:t>
                </a:r>
              </a:p>
              <a:p>
                <a:pPr marL="0" indent="0">
                  <a:buNone/>
                </a:pPr>
                <a:endParaRPr lang="en-US" dirty="0"/>
              </a:p>
              <a:p>
                <a:r>
                  <a:rPr lang="en-US" dirty="0"/>
                  <a:t>The equation used is:</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b="0" dirty="0"/>
              </a:p>
              <a:p>
                <a:r>
                  <a:rPr lang="en-US" dirty="0"/>
                  <a:t>Where</a:t>
                </a:r>
              </a:p>
              <a:p>
                <a:pPr lvl="1"/>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is the </a:t>
                </a:r>
                <a14:m>
                  <m:oMath xmlns:m="http://schemas.openxmlformats.org/officeDocument/2006/math">
                    <m:r>
                      <a:rPr lang="en-US" i="1" dirty="0" smtClean="0">
                        <a:latin typeface="Cambria Math" panose="02040503050406030204" pitchFamily="18" charset="0"/>
                      </a:rPr>
                      <m:t>𝑝𝑟𝑖𝑜𝑟</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smtClean="0">
                        <a:latin typeface="Cambria Math" panose="02040503050406030204" pitchFamily="18" charset="0"/>
                      </a:rPr>
                      <m:t>𝑚𝑎𝑟𝑔𝑖𝑛𝑎𝑙</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𝐴</m:t>
                    </m:r>
                  </m:oMath>
                </a14:m>
                <a:r>
                  <a:rPr lang="en-US" dirty="0"/>
                  <a:t>. It is "prior" in the sense that it does not take into account any information about </a:t>
                </a:r>
                <a14:m>
                  <m:oMath xmlns:m="http://schemas.openxmlformats.org/officeDocument/2006/math">
                    <m:r>
                      <a:rPr lang="en-US" i="1" dirty="0" smtClean="0">
                        <a:latin typeface="Cambria Math" panose="02040503050406030204" pitchFamily="18" charset="0"/>
                      </a:rPr>
                      <m:t>𝐵</m:t>
                    </m:r>
                  </m:oMath>
                </a14:m>
                <a:r>
                  <a:rPr lang="en-US" dirty="0"/>
                  <a:t>.</a:t>
                </a:r>
              </a:p>
              <a:p>
                <a:pPr lvl="1"/>
                <a:endParaRPr lang="en-US" dirty="0"/>
              </a:p>
              <a:p>
                <a:pPr lvl="1"/>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is the </a:t>
                </a:r>
                <a14:m>
                  <m:oMath xmlns:m="http://schemas.openxmlformats.org/officeDocument/2006/math">
                    <m:r>
                      <a:rPr lang="en-US" i="1" dirty="0" smtClean="0">
                        <a:latin typeface="Cambria Math" panose="02040503050406030204" pitchFamily="18" charset="0"/>
                      </a:rPr>
                      <m:t>𝑐𝑜𝑛𝑑𝑖𝑡𝑖𝑜𝑛𝑎𝑙</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𝐴</m:t>
                    </m:r>
                  </m:oMath>
                </a14:m>
                <a:r>
                  <a:rPr lang="en-US" dirty="0"/>
                  <a:t>, given </a:t>
                </a:r>
                <a14:m>
                  <m:oMath xmlns:m="http://schemas.openxmlformats.org/officeDocument/2006/math">
                    <m:r>
                      <a:rPr lang="en-US" i="1" dirty="0" smtClean="0">
                        <a:latin typeface="Cambria Math" panose="02040503050406030204" pitchFamily="18" charset="0"/>
                      </a:rPr>
                      <m:t>𝐵</m:t>
                    </m:r>
                  </m:oMath>
                </a14:m>
                <a:r>
                  <a:rPr lang="en-US" dirty="0"/>
                  <a:t>. It is also called the </a:t>
                </a:r>
                <a14:m>
                  <m:oMath xmlns:m="http://schemas.openxmlformats.org/officeDocument/2006/math">
                    <m:r>
                      <a:rPr lang="en-US" i="1" dirty="0" smtClean="0">
                        <a:latin typeface="Cambria Math" panose="02040503050406030204" pitchFamily="18" charset="0"/>
                      </a:rPr>
                      <m:t>𝑝𝑜𝑠𝑡𝑒𝑟𝑖𝑜𝑟</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oMath>
                </a14:m>
                <a:r>
                  <a:rPr lang="en-US" dirty="0"/>
                  <a:t>because it is derived from or depends upon the specified value of </a:t>
                </a:r>
                <a14:m>
                  <m:oMath xmlns:m="http://schemas.openxmlformats.org/officeDocument/2006/math">
                    <m:r>
                      <a:rPr lang="en-US" i="1" dirty="0" smtClean="0">
                        <a:latin typeface="Cambria Math" panose="02040503050406030204" pitchFamily="18" charset="0"/>
                      </a:rPr>
                      <m:t>𝐵</m:t>
                    </m:r>
                  </m:oMath>
                </a14:m>
                <a:r>
                  <a:rPr lang="en-US" dirty="0"/>
                  <a:t>.</a:t>
                </a:r>
              </a:p>
              <a:p>
                <a:pPr lvl="1"/>
                <a:endParaRPr lang="en-US" dirty="0"/>
              </a:p>
              <a:p>
                <a:pPr lvl="1"/>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is the </a:t>
                </a:r>
                <a14:m>
                  <m:oMath xmlns:m="http://schemas.openxmlformats.org/officeDocument/2006/math">
                    <m:r>
                      <a:rPr lang="en-US" i="1" dirty="0" smtClean="0">
                        <a:latin typeface="Cambria Math" panose="02040503050406030204" pitchFamily="18" charset="0"/>
                      </a:rPr>
                      <m:t>𝑐𝑜𝑛𝑑𝑖𝑡𝑖𝑜𝑛𝑎𝑙</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𝐵</m:t>
                    </m:r>
                  </m:oMath>
                </a14:m>
                <a:r>
                  <a:rPr lang="en-US" dirty="0"/>
                  <a:t> given </a:t>
                </a:r>
                <a14:m>
                  <m:oMath xmlns:m="http://schemas.openxmlformats.org/officeDocument/2006/math">
                    <m:r>
                      <a:rPr lang="en-US" i="1" dirty="0" smtClean="0">
                        <a:latin typeface="Cambria Math" panose="02040503050406030204" pitchFamily="18" charset="0"/>
                      </a:rPr>
                      <m:t>𝐴</m:t>
                    </m:r>
                  </m:oMath>
                </a14:m>
                <a:r>
                  <a:rPr lang="en-US" dirty="0"/>
                  <a:t>. It is also called the</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𝑙𝑖𝑘𝑒𝑙𝑖h𝑜𝑜𝑑</m:t>
                    </m:r>
                  </m:oMath>
                </a14:m>
                <a:r>
                  <a:rPr lang="en-US" dirty="0"/>
                  <a:t>.</a:t>
                </a:r>
              </a:p>
              <a:p>
                <a:pPr lvl="1"/>
                <a:endParaRPr lang="en-US" dirty="0"/>
              </a:p>
              <a:p>
                <a:pPr lvl="1"/>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is the </a:t>
                </a:r>
                <a14:m>
                  <m:oMath xmlns:m="http://schemas.openxmlformats.org/officeDocument/2006/math">
                    <m:r>
                      <a:rPr lang="en-US" i="1" dirty="0" smtClean="0">
                        <a:latin typeface="Cambria Math" panose="02040503050406030204" pitchFamily="18" charset="0"/>
                      </a:rPr>
                      <m:t>𝑝𝑟𝑖𝑜𝑟</m:t>
                    </m:r>
                    <m:r>
                      <a:rPr lang="en-US" i="1" dirty="0" smtClean="0">
                        <a:latin typeface="Cambria Math" panose="02040503050406030204" pitchFamily="18" charset="0"/>
                      </a:rPr>
                      <m:t> </m:t>
                    </m:r>
                    <m:r>
                      <a:rPr lang="en-US" i="1" dirty="0" smtClean="0">
                        <a:latin typeface="Cambria Math" panose="02040503050406030204" pitchFamily="18" charset="0"/>
                      </a:rPr>
                      <m:t>𝑜𝑟</m:t>
                    </m:r>
                    <m:r>
                      <a:rPr lang="en-US" i="1" dirty="0" smtClean="0">
                        <a:latin typeface="Cambria Math" panose="02040503050406030204" pitchFamily="18" charset="0"/>
                      </a:rPr>
                      <m:t> </m:t>
                    </m:r>
                    <m:r>
                      <a:rPr lang="en-US" i="1" dirty="0" smtClean="0">
                        <a:latin typeface="Cambria Math" panose="02040503050406030204" pitchFamily="18" charset="0"/>
                      </a:rPr>
                      <m:t>𝑚𝑎𝑟𝑔𝑖𝑛𝑎𝑙</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𝐵</m:t>
                    </m:r>
                  </m:oMath>
                </a14:m>
                <a:r>
                  <a:rPr lang="en-US" dirty="0"/>
                  <a:t>, and acts as a </a:t>
                </a:r>
                <a14:m>
                  <m:oMath xmlns:m="http://schemas.openxmlformats.org/officeDocument/2006/math">
                    <m:r>
                      <a:rPr lang="en-US" i="1" dirty="0" smtClean="0">
                        <a:latin typeface="Cambria Math" panose="02040503050406030204" pitchFamily="18" charset="0"/>
                      </a:rPr>
                      <m:t>𝑛𝑜𝑟𝑚𝑎𝑙𝑖𝑧𝑖𝑛𝑔</m:t>
                    </m:r>
                    <m:r>
                      <a:rPr lang="en-US" i="1" dirty="0" smtClean="0">
                        <a:latin typeface="Cambria Math" panose="02040503050406030204" pitchFamily="18" charset="0"/>
                      </a:rPr>
                      <m:t> </m:t>
                    </m:r>
                    <m:r>
                      <a:rPr lang="en-US" i="1" dirty="0" smtClean="0">
                        <a:latin typeface="Cambria Math" panose="02040503050406030204" pitchFamily="18" charset="0"/>
                      </a:rPr>
                      <m:t>𝑐𝑜𝑛𝑠𝑡𝑎𝑛𝑡</m:t>
                    </m:r>
                  </m:oMath>
                </a14:m>
                <a:r>
                  <a:rPr lang="en-US" dirty="0"/>
                  <a:t>. Sometimes referred to as </a:t>
                </a:r>
                <a14:m>
                  <m:oMath xmlns:m="http://schemas.openxmlformats.org/officeDocument/2006/math">
                    <m:r>
                      <a:rPr lang="en-US" i="1" dirty="0" smtClean="0">
                        <a:latin typeface="Cambria Math" panose="02040503050406030204" pitchFamily="18" charset="0"/>
                      </a:rPr>
                      <m:t>𝑒𝑣𝑖𝑑𝑒𝑛𝑐𝑒</m:t>
                    </m:r>
                  </m:oMath>
                </a14:m>
                <a:r>
                  <a:rPr lang="en-US" dirty="0"/>
                  <a:t>.</a:t>
                </a:r>
              </a:p>
            </p:txBody>
          </p:sp>
        </mc:Choice>
        <mc:Fallback xmlns="">
          <p:sp>
            <p:nvSpPr>
              <p:cNvPr id="3" name="Content Placeholder 2">
                <a:extLst>
                  <a:ext uri="{FF2B5EF4-FFF2-40B4-BE49-F238E27FC236}">
                    <a16:creationId xmlns:a16="http://schemas.microsoft.com/office/drawing/2014/main" id="{A4A6BB04-5EA3-423C-AD01-E6EA7F08DBB1}"/>
                  </a:ext>
                </a:extLst>
              </p:cNvPr>
              <p:cNvSpPr>
                <a:spLocks noGrp="1" noRot="1" noChangeAspect="1" noMove="1" noResize="1" noEditPoints="1" noAdjustHandles="1" noChangeArrowheads="1" noChangeShapeType="1" noTextEdit="1"/>
              </p:cNvSpPr>
              <p:nvPr>
                <p:ph idx="1"/>
              </p:nvPr>
            </p:nvSpPr>
            <p:spPr>
              <a:xfrm>
                <a:off x="76200" y="1763036"/>
                <a:ext cx="12039600" cy="5056863"/>
              </a:xfrm>
              <a:blipFill>
                <a:blip r:embed="rId2"/>
                <a:stretch>
                  <a:fillRect l="-354" t="-1928" r="-253"/>
                </a:stretch>
              </a:blipFill>
            </p:spPr>
            <p:txBody>
              <a:bodyPr/>
              <a:lstStyle/>
              <a:p>
                <a:r>
                  <a:rPr lang="en-US">
                    <a:noFill/>
                  </a:rPr>
                  <a:t> </a:t>
                </a:r>
              </a:p>
            </p:txBody>
          </p:sp>
        </mc:Fallback>
      </mc:AlternateContent>
    </p:spTree>
    <p:extLst>
      <p:ext uri="{BB962C8B-B14F-4D97-AF65-F5344CB8AC3E}">
        <p14:creationId xmlns:p14="http://schemas.microsoft.com/office/powerpoint/2010/main" val="60352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4D82-30E0-4FA5-A7CC-BA1166390980}"/>
              </a:ext>
            </a:extLst>
          </p:cNvPr>
          <p:cNvSpPr>
            <a:spLocks noGrp="1"/>
          </p:cNvSpPr>
          <p:nvPr>
            <p:ph type="title"/>
          </p:nvPr>
        </p:nvSpPr>
        <p:spPr>
          <a:xfrm>
            <a:off x="0" y="-342798"/>
            <a:ext cx="10515600" cy="1325563"/>
          </a:xfrm>
        </p:spPr>
        <p:txBody>
          <a:bodyPr/>
          <a:lstStyle/>
          <a:p>
            <a:r>
              <a:rPr lang="en-US" b="1" dirty="0"/>
              <a:t>Bayes Theorem Proof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877526-8FC2-4A67-8BC2-645B0291BB97}"/>
                  </a:ext>
                </a:extLst>
              </p:cNvPr>
              <p:cNvSpPr>
                <a:spLocks noGrp="1"/>
              </p:cNvSpPr>
              <p:nvPr>
                <p:ph idx="1"/>
              </p:nvPr>
            </p:nvSpPr>
            <p:spPr>
              <a:xfrm>
                <a:off x="0" y="707923"/>
                <a:ext cx="12192000" cy="6150077"/>
              </a:xfrm>
            </p:spPr>
            <p:txBody>
              <a:bodyPr>
                <a:normAutofit fontScale="62500" lnSpcReduction="20000"/>
              </a:bodyPr>
              <a:lstStyle/>
              <a:p>
                <a:r>
                  <a:rPr lang="en-US" dirty="0"/>
                  <a:t>Proof:</a:t>
                </a:r>
              </a:p>
              <a:p>
                <a:pPr lvl="1"/>
                <a:r>
                  <a:rPr lang="en-US" dirty="0"/>
                  <a:t>The proof begins with the definition of </a:t>
                </a:r>
                <a14:m>
                  <m:oMath xmlns:m="http://schemas.openxmlformats.org/officeDocument/2006/math">
                    <m:r>
                      <a:rPr lang="en-US" i="1" dirty="0" smtClean="0">
                        <a:latin typeface="Cambria Math" panose="02040503050406030204" pitchFamily="18" charset="0"/>
                      </a:rPr>
                      <m:t>𝑐𝑜𝑛𝑑𝑖𝑡𝑖𝑜𝑛𝑎𝑙</m:t>
                    </m:r>
                    <m:r>
                      <a:rPr lang="en-US" i="1" dirty="0" smtClean="0">
                        <a:latin typeface="Cambria Math" panose="02040503050406030204" pitchFamily="18" charset="0"/>
                      </a:rPr>
                      <m:t> </m:t>
                    </m:r>
                    <m:r>
                      <a:rPr lang="en-US" i="1" dirty="0" smtClean="0">
                        <a:latin typeface="Cambria Math" panose="02040503050406030204" pitchFamily="18" charset="0"/>
                      </a:rPr>
                      <m:t>𝑝𝑟𝑜𝑏𝑎𝑏𝑖𝑙𝑖𝑡𝑦</m:t>
                    </m:r>
                    <m:r>
                      <a:rPr lang="en-US" b="0" i="0" dirty="0" smtClean="0">
                        <a:latin typeface="Cambria Math" panose="02040503050406030204" pitchFamily="18" charset="0"/>
                      </a:rPr>
                      <m:t>.</m:t>
                    </m:r>
                  </m:oMath>
                </a14:m>
                <a:endParaRPr lang="en-US" b="0" dirty="0"/>
              </a:p>
              <a:p>
                <a:pPr lvl="1"/>
                <a:r>
                  <a:rPr lang="en-US" dirty="0"/>
                  <a:t>Let </a:t>
                </a:r>
                <a14:m>
                  <m:oMath xmlns:m="http://schemas.openxmlformats.org/officeDocument/2006/math">
                    <m:r>
                      <a:rPr lang="en-US" i="1" dirty="0" smtClean="0">
                        <a:latin typeface="Cambria Math" panose="02040503050406030204" pitchFamily="18" charset="0"/>
                      </a:rPr>
                      <m:t>𝐴</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 be events with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 &gt; 0</m:t>
                    </m:r>
                  </m:oMath>
                </a14:m>
                <a:r>
                  <a:rPr lang="en-US" dirty="0"/>
                  <a:t>. The conditional probability of </a:t>
                </a:r>
                <a14:m>
                  <m:oMath xmlns:m="http://schemas.openxmlformats.org/officeDocument/2006/math">
                    <m:r>
                      <a:rPr lang="en-US" i="1" dirty="0" smtClean="0">
                        <a:latin typeface="Cambria Math" panose="02040503050406030204" pitchFamily="18" charset="0"/>
                      </a:rPr>
                      <m:t>𝐴</m:t>
                    </m:r>
                  </m:oMath>
                </a14:m>
                <a:r>
                  <a:rPr lang="en-US" dirty="0"/>
                  <a:t> given </a:t>
                </a:r>
                <a14:m>
                  <m:oMath xmlns:m="http://schemas.openxmlformats.org/officeDocument/2006/math">
                    <m:r>
                      <a:rPr lang="en-US" i="1" dirty="0" smtClean="0">
                        <a:latin typeface="Cambria Math" panose="02040503050406030204" pitchFamily="18" charset="0"/>
                      </a:rPr>
                      <m:t>𝐵</m:t>
                    </m:r>
                  </m:oMath>
                </a14:m>
                <a:r>
                  <a:rPr lang="en-US" dirty="0"/>
                  <a:t>, denoted by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r>
                  <a:rPr lang="en-US" dirty="0"/>
                  <a:t>, is defined as:</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en-US" dirty="0"/>
              </a:p>
              <a:p>
                <a:pPr marL="457200" lvl="1" indent="0">
                  <a:buNone/>
                </a:pPr>
                <a:endParaRPr lang="en-US" dirty="0"/>
              </a:p>
              <a:p>
                <a:pPr lvl="1"/>
                <a:r>
                  <a:rPr lang="en-US" dirty="0"/>
                  <a:t>Suppose that A and B are events from a sample space S such that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e>
                    </m:d>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0</m:t>
                    </m:r>
                  </m:oMath>
                </a14:m>
                <a:r>
                  <a:rPr lang="en-US" dirty="0"/>
                  <a:t> and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𝐵</m:t>
                        </m:r>
                      </m:e>
                    </m:d>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0</m:t>
                    </m:r>
                  </m:oMath>
                </a14:m>
                <a:r>
                  <a:rPr lang="en-US" dirty="0"/>
                  <a:t>. Then,</a:t>
                </a:r>
              </a:p>
              <a:p>
                <a:pPr marL="457200" lvl="1" indent="0" algn="ctr">
                  <a:buNone/>
                </a:pPr>
                <a:endParaRPr lang="en-US" dirty="0"/>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d>
                          <m:r>
                            <a:rPr lang="en-US" b="0" i="1" smtClean="0">
                              <a:latin typeface="Cambria Math" panose="02040503050406030204" pitchFamily="18" charset="0"/>
                            </a:rPr>
                            <m:t>𝑃</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den>
                      </m:f>
                    </m:oMath>
                  </m:oMathPara>
                </a14:m>
                <a:endParaRPr lang="en-US" dirty="0"/>
              </a:p>
              <a:p>
                <a:pPr marL="457200" lvl="1" indent="0" algn="ctr">
                  <a:buNone/>
                </a:pPr>
                <a:endParaRPr lang="en-US" dirty="0"/>
              </a:p>
              <a:p>
                <a:pPr marL="457200" lvl="1" indent="0" algn="ctr">
                  <a:buNone/>
                </a:pPr>
                <a:r>
                  <a:rPr lang="en-US" dirty="0"/>
                  <a:t>Using the definition of conditional probability…</a:t>
                </a:r>
              </a:p>
              <a:p>
                <a:pPr marL="457200" lvl="1" indent="0" algn="ctr">
                  <a:buNone/>
                </a:pPr>
                <a:endParaRPr lang="en-US" dirty="0"/>
              </a:p>
              <a:p>
                <a:pPr marL="457200" lvl="1" indent="0" algn="ctr">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𝐴</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r>
                  <a:rPr lang="en-US" dirty="0"/>
                  <a:t>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den>
                    </m:f>
                  </m:oMath>
                </a14:m>
                <a:endParaRPr lang="en-US" dirty="0"/>
              </a:p>
              <a:p>
                <a:pPr marL="457200" lvl="1" indent="0" algn="ctr">
                  <a:buNone/>
                </a:pPr>
                <a:endParaRPr lang="en-US" dirty="0"/>
              </a:p>
              <a:p>
                <a:pPr marL="457200" lvl="1" indent="0" algn="ctr">
                  <a:buNone/>
                </a:pPr>
                <a:r>
                  <a:rPr lang="en-US" dirty="0"/>
                  <a:t>Therefore,</a:t>
                </a:r>
              </a:p>
              <a:p>
                <a:pPr marL="457200" lvl="1" indent="0" algn="ctr">
                  <a:buNone/>
                </a:pPr>
                <a:endParaRPr lang="en-US" dirty="0"/>
              </a:p>
              <a:p>
                <a:pPr marL="457200" lvl="1" indent="0" algn="ctr">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e>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oMath>
                </a14:m>
                <a:endParaRPr lang="en-US" dirty="0"/>
              </a:p>
              <a:p>
                <a:pPr marL="457200" lvl="1" indent="0" algn="ctr">
                  <a:buNone/>
                </a:pPr>
                <a:r>
                  <a:rPr lang="en-US" dirty="0"/>
                  <a:t>Setting both sides equal to each other…</a:t>
                </a:r>
              </a:p>
              <a:p>
                <a:pPr marL="457200" lvl="1" indent="0" algn="ctr">
                  <a:buNone/>
                </a:pPr>
                <a:endParaRPr lang="en-US" dirty="0"/>
              </a:p>
              <a:p>
                <a:pPr marL="457200" lvl="1" indent="0" algn="ctr">
                  <a:buNone/>
                </a:pP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e>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𝐵</m:t>
                        </m:r>
                      </m:e>
                      <m:e>
                        <m:r>
                          <a:rPr lang="en-US" i="1">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e>
                    </m:d>
                  </m:oMath>
                </a14:m>
                <a:r>
                  <a:rPr lang="en-US" dirty="0"/>
                  <a:t>.</a:t>
                </a:r>
              </a:p>
              <a:p>
                <a:pPr marL="457200" lvl="1" indent="0" algn="ctr">
                  <a:buNone/>
                </a:pPr>
                <a:endParaRPr lang="en-US" dirty="0"/>
              </a:p>
              <a:p>
                <a:pPr marL="457200" lvl="1" indent="0" algn="ctr">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r>
                  <a:rPr lang="en-US" dirty="0"/>
                  <a:t>.</a:t>
                </a:r>
              </a:p>
            </p:txBody>
          </p:sp>
        </mc:Choice>
        <mc:Fallback>
          <p:sp>
            <p:nvSpPr>
              <p:cNvPr id="3" name="Content Placeholder 2">
                <a:extLst>
                  <a:ext uri="{FF2B5EF4-FFF2-40B4-BE49-F238E27FC236}">
                    <a16:creationId xmlns:a16="http://schemas.microsoft.com/office/drawing/2014/main" id="{36877526-8FC2-4A67-8BC2-645B0291BB97}"/>
                  </a:ext>
                </a:extLst>
              </p:cNvPr>
              <p:cNvSpPr>
                <a:spLocks noGrp="1" noRot="1" noChangeAspect="1" noMove="1" noResize="1" noEditPoints="1" noAdjustHandles="1" noChangeArrowheads="1" noChangeShapeType="1" noTextEdit="1"/>
              </p:cNvSpPr>
              <p:nvPr>
                <p:ph idx="1"/>
              </p:nvPr>
            </p:nvSpPr>
            <p:spPr>
              <a:xfrm>
                <a:off x="0" y="707923"/>
                <a:ext cx="12192000" cy="6150077"/>
              </a:xfrm>
              <a:blipFill>
                <a:blip r:embed="rId2"/>
                <a:stretch>
                  <a:fillRect l="-312" t="-1649"/>
                </a:stretch>
              </a:blipFill>
            </p:spPr>
            <p:txBody>
              <a:bodyPr/>
              <a:lstStyle/>
              <a:p>
                <a:r>
                  <a:rPr lang="en-US">
                    <a:noFill/>
                  </a:rPr>
                  <a:t> </a:t>
                </a:r>
              </a:p>
            </p:txBody>
          </p:sp>
        </mc:Fallback>
      </mc:AlternateContent>
    </p:spTree>
    <p:extLst>
      <p:ext uri="{BB962C8B-B14F-4D97-AF65-F5344CB8AC3E}">
        <p14:creationId xmlns:p14="http://schemas.microsoft.com/office/powerpoint/2010/main" val="10638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6" end="16"/>
                                            </p:txEl>
                                          </p:spTgt>
                                        </p:tgtEl>
                                        <p:attrNameLst>
                                          <p:attrName>style.visibility</p:attrName>
                                        </p:attrNameLst>
                                      </p:cBhvr>
                                      <p:to>
                                        <p:strVal val="visible"/>
                                      </p:to>
                                    </p:set>
                                    <p:animEffect transition="in" filter="fade">
                                      <p:cBhvr>
                                        <p:cTn id="50" dur="500"/>
                                        <p:tgtEl>
                                          <p:spTgt spid="3">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animEffect transition="in" filter="fade">
                                      <p:cBhvr>
                                        <p:cTn id="53" dur="500"/>
                                        <p:tgtEl>
                                          <p:spTgt spid="3">
                                            <p:txEl>
                                              <p:pRg st="17" end="1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9" end="19"/>
                                            </p:txEl>
                                          </p:spTgt>
                                        </p:tgtEl>
                                        <p:attrNameLst>
                                          <p:attrName>style.visibility</p:attrName>
                                        </p:attrNameLst>
                                      </p:cBhvr>
                                      <p:to>
                                        <p:strVal val="visible"/>
                                      </p:to>
                                    </p:set>
                                    <p:animEffect transition="in" filter="fade">
                                      <p:cBhvr>
                                        <p:cTn id="58" dur="500"/>
                                        <p:tgtEl>
                                          <p:spTgt spid="3">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Effect transition="in" filter="fade">
                                      <p:cBhvr>
                                        <p:cTn id="63"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74E6BB6-044A-468A-BE9A-5E1D03F6444D}"/>
              </a:ext>
            </a:extLst>
          </p:cNvPr>
          <p:cNvSpPr/>
          <p:nvPr/>
        </p:nvSpPr>
        <p:spPr>
          <a:xfrm>
            <a:off x="0" y="0"/>
            <a:ext cx="12192000" cy="6858000"/>
          </a:xfrm>
          <a:prstGeom prst="rect">
            <a:avLst/>
          </a:prstGeom>
          <a:solidFill>
            <a:srgbClr val="DCD7C5"/>
          </a:solidFill>
          <a:ln>
            <a:solidFill>
              <a:srgbClr val="DCD7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13" name="Content Placeholder 12">
            <a:extLst>
              <a:ext uri="{FF2B5EF4-FFF2-40B4-BE49-F238E27FC236}">
                <a16:creationId xmlns:a16="http://schemas.microsoft.com/office/drawing/2014/main" id="{5194B4A1-31A1-40BD-8D21-1FC74B94DD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4125" y="512897"/>
            <a:ext cx="7653674" cy="6202116"/>
          </a:xfrm>
        </p:spPr>
      </p:pic>
      <p:sp>
        <p:nvSpPr>
          <p:cNvPr id="17" name="Title 1">
            <a:extLst>
              <a:ext uri="{FF2B5EF4-FFF2-40B4-BE49-F238E27FC236}">
                <a16:creationId xmlns:a16="http://schemas.microsoft.com/office/drawing/2014/main" id="{0E891BFD-CAF6-45F0-AA97-CB3C0D5400EF}"/>
              </a:ext>
            </a:extLst>
          </p:cNvPr>
          <p:cNvSpPr>
            <a:spLocks noGrp="1"/>
          </p:cNvSpPr>
          <p:nvPr>
            <p:ph type="title"/>
          </p:nvPr>
        </p:nvSpPr>
        <p:spPr>
          <a:xfrm>
            <a:off x="838200" y="79375"/>
            <a:ext cx="10515600" cy="1325563"/>
          </a:xfrm>
        </p:spPr>
        <p:txBody>
          <a:bodyPr/>
          <a:lstStyle/>
          <a:p>
            <a:r>
              <a:rPr lang="en-US" b="1" dirty="0"/>
              <a:t>Bayes Theorem</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9F28319-DFB4-482A-8741-090D5EC92CA9}"/>
                  </a:ext>
                </a:extLst>
              </p:cNvPr>
              <p:cNvSpPr/>
              <p:nvPr/>
            </p:nvSpPr>
            <p:spPr>
              <a:xfrm>
                <a:off x="7229550" y="5834845"/>
                <a:ext cx="3166444" cy="36990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𝐵</m:t>
                          </m:r>
                        </m:e>
                        <m:e>
                          <m:acc>
                            <m:accPr>
                              <m:chr m:val="̅"/>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𝐴</m:t>
                              </m:r>
                            </m:e>
                          </m:acc>
                        </m:e>
                      </m:d>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m:t>
                      </m:r>
                      <m:acc>
                        <m:accPr>
                          <m:chr m:val="̅"/>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𝐴</m:t>
                          </m:r>
                        </m:e>
                      </m:acc>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385723"/>
                  </a:solidFill>
                  <a:effectLst/>
                  <a:uLnTx/>
                  <a:uFillTx/>
                  <a:latin typeface="Calibri"/>
                  <a:ea typeface="+mn-ea"/>
                  <a:cs typeface="+mn-cs"/>
                </a:endParaRPr>
              </a:p>
            </p:txBody>
          </p:sp>
        </mc:Choice>
        <mc:Fallback xmlns="">
          <p:sp>
            <p:nvSpPr>
              <p:cNvPr id="18" name="Rectangle 17">
                <a:extLst>
                  <a:ext uri="{FF2B5EF4-FFF2-40B4-BE49-F238E27FC236}">
                    <a16:creationId xmlns:a16="http://schemas.microsoft.com/office/drawing/2014/main" id="{09F28319-DFB4-482A-8741-090D5EC92CA9}"/>
                  </a:ext>
                </a:extLst>
              </p:cNvPr>
              <p:cNvSpPr>
                <a:spLocks noRot="1" noChangeAspect="1" noMove="1" noResize="1" noEditPoints="1" noAdjustHandles="1" noChangeArrowheads="1" noChangeShapeType="1" noTextEdit="1"/>
              </p:cNvSpPr>
              <p:nvPr/>
            </p:nvSpPr>
            <p:spPr>
              <a:xfrm>
                <a:off x="7229550" y="5834845"/>
                <a:ext cx="3166444" cy="369909"/>
              </a:xfrm>
              <a:prstGeom prst="rect">
                <a:avLst/>
              </a:prstGeom>
              <a:blipFill>
                <a:blip r:embed="rId4"/>
                <a:stretch>
                  <a:fillRect r="-4432" b="-14754"/>
                </a:stretch>
              </a:blipFill>
            </p:spPr>
            <p:txBody>
              <a:bodyPr/>
              <a:lstStyle/>
              <a:p>
                <a:r>
                  <a:rPr lang="en-US">
                    <a:noFill/>
                  </a:rPr>
                  <a:t> </a:t>
                </a:r>
              </a:p>
            </p:txBody>
          </p:sp>
        </mc:Fallback>
      </mc:AlternateContent>
    </p:spTree>
    <p:extLst>
      <p:ext uri="{BB962C8B-B14F-4D97-AF65-F5344CB8AC3E}">
        <p14:creationId xmlns:p14="http://schemas.microsoft.com/office/powerpoint/2010/main" val="82550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17F1-EB96-4175-85F4-86BBE4844E9E}"/>
              </a:ext>
            </a:extLst>
          </p:cNvPr>
          <p:cNvSpPr>
            <a:spLocks noGrp="1"/>
          </p:cNvSpPr>
          <p:nvPr>
            <p:ph type="title"/>
          </p:nvPr>
        </p:nvSpPr>
        <p:spPr/>
        <p:txBody>
          <a:bodyPr/>
          <a:lstStyle/>
          <a:p>
            <a:r>
              <a:rPr lang="en-US" b="1" dirty="0"/>
              <a:t>Bayes Theorem</a:t>
            </a:r>
            <a:br>
              <a:rPr lang="en-US" b="1" dirty="0"/>
            </a:br>
            <a:r>
              <a:rPr lang="en-US" sz="2400" b="1" dirty="0"/>
              <a:t>Example</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5530B2-6C36-4021-8D31-106023D52D3D}"/>
                  </a:ext>
                </a:extLst>
              </p:cNvPr>
              <p:cNvSpPr>
                <a:spLocks noGrp="1"/>
              </p:cNvSpPr>
              <p:nvPr>
                <p:ph idx="1"/>
              </p:nvPr>
            </p:nvSpPr>
            <p:spPr>
              <a:xfrm>
                <a:off x="840232" y="1543050"/>
                <a:ext cx="10515600" cy="4720590"/>
              </a:xfrm>
            </p:spPr>
            <p:txBody>
              <a:bodyPr>
                <a:normAutofit fontScale="70000" lnSpcReduction="20000"/>
              </a:bodyPr>
              <a:lstStyle/>
              <a:p>
                <a:r>
                  <a:rPr lang="en-US" dirty="0"/>
                  <a:t>A simple example is as follows: There is a </a:t>
                </a:r>
                <a14:m>
                  <m:oMath xmlns:m="http://schemas.openxmlformats.org/officeDocument/2006/math">
                    <m:r>
                      <a:rPr lang="en-US" i="1" dirty="0" smtClean="0">
                        <a:latin typeface="Cambria Math" panose="02040503050406030204" pitchFamily="18" charset="0"/>
                      </a:rPr>
                      <m:t>40% </m:t>
                    </m:r>
                  </m:oMath>
                </a14:m>
                <a:r>
                  <a:rPr lang="en-US" dirty="0"/>
                  <a:t>chance of it raining on Sunday. If it rains on Sunday, there is a </a:t>
                </a:r>
                <a14:m>
                  <m:oMath xmlns:m="http://schemas.openxmlformats.org/officeDocument/2006/math">
                    <m:r>
                      <a:rPr lang="en-US" i="1" dirty="0" smtClean="0">
                        <a:latin typeface="Cambria Math" panose="02040503050406030204" pitchFamily="18" charset="0"/>
                      </a:rPr>
                      <m:t>10% </m:t>
                    </m:r>
                  </m:oMath>
                </a14:m>
                <a:r>
                  <a:rPr lang="en-US" dirty="0"/>
                  <a:t>chance it will rain on Monday. If it didn’t rain on Sunday, there's an </a:t>
                </a:r>
                <a14:m>
                  <m:oMath xmlns:m="http://schemas.openxmlformats.org/officeDocument/2006/math">
                    <m:r>
                      <a:rPr lang="en-US" i="1" dirty="0" smtClean="0">
                        <a:latin typeface="Cambria Math" panose="02040503050406030204" pitchFamily="18" charset="0"/>
                      </a:rPr>
                      <m:t>80% </m:t>
                    </m:r>
                  </m:oMath>
                </a14:m>
                <a:r>
                  <a:rPr lang="en-US" dirty="0"/>
                  <a:t>chance it will rain on Monday. What is the probability that is will rain on Sunday given that it will rain on Monday?</a:t>
                </a:r>
              </a:p>
              <a:p>
                <a:r>
                  <a:rPr lang="en-US" dirty="0"/>
                  <a:t>“Raining on Sunday” is event </a:t>
                </a:r>
                <a14:m>
                  <m:oMath xmlns:m="http://schemas.openxmlformats.org/officeDocument/2006/math">
                    <m:r>
                      <a:rPr lang="en-US" i="1" dirty="0" smtClean="0">
                        <a:latin typeface="Cambria Math" panose="02040503050406030204" pitchFamily="18" charset="0"/>
                      </a:rPr>
                      <m:t>𝐴</m:t>
                    </m:r>
                  </m:oMath>
                </a14:m>
                <a:r>
                  <a:rPr lang="en-US" dirty="0"/>
                  <a:t>, and “Raining on Monday” is event </a:t>
                </a:r>
                <a14:m>
                  <m:oMath xmlns:m="http://schemas.openxmlformats.org/officeDocument/2006/math">
                    <m:r>
                      <a:rPr lang="en-US" i="1" dirty="0" smtClean="0">
                        <a:latin typeface="Cambria Math" panose="02040503050406030204" pitchFamily="18" charset="0"/>
                      </a:rPr>
                      <m:t>𝐵</m:t>
                    </m:r>
                  </m:oMath>
                </a14:m>
                <a:r>
                  <a:rPr lang="en-US" dirty="0"/>
                  <a:t>.</a:t>
                </a:r>
              </a:p>
              <a:p>
                <a14:m>
                  <m:oMath xmlns:m="http://schemas.openxmlformats.org/officeDocument/2006/math">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𝐴</m:t>
                        </m:r>
                      </m:e>
                    </m:d>
                    <m:r>
                      <a:rPr lang="en-US" b="0" i="1" smtClean="0">
                        <a:solidFill>
                          <a:srgbClr val="FF0000"/>
                        </a:solidFill>
                        <a:latin typeface="Cambria Math" panose="02040503050406030204" pitchFamily="18" charset="0"/>
                      </a:rPr>
                      <m:t>=0.40</m:t>
                    </m:r>
                  </m:oMath>
                </a14:m>
                <a:endParaRPr lang="en-US" b="0" dirty="0">
                  <a:solidFill>
                    <a:srgbClr val="FF0000"/>
                  </a:solidFill>
                </a:endParaRPr>
              </a:p>
              <a:p>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𝐴</m:t>
                            </m:r>
                          </m:e>
                        </m:acc>
                      </m:e>
                    </m:d>
                    <m:r>
                      <a:rPr lang="en-US" b="0" i="1" smtClean="0">
                        <a:solidFill>
                          <a:schemeClr val="tx1"/>
                        </a:solidFill>
                        <a:latin typeface="Cambria Math" panose="02040503050406030204" pitchFamily="18" charset="0"/>
                      </a:rPr>
                      <m:t>=0.60</m:t>
                    </m:r>
                  </m:oMath>
                </a14:m>
                <a:endParaRPr lang="en-US" b="0" dirty="0">
                  <a:solidFill>
                    <a:schemeClr val="tx1"/>
                  </a:solidFill>
                </a:endParaRPr>
              </a:p>
              <a:p>
                <a14:m>
                  <m:oMath xmlns:m="http://schemas.openxmlformats.org/officeDocument/2006/math">
                    <m:r>
                      <a:rPr lang="en-US" b="0" i="1" smtClean="0">
                        <a:solidFill>
                          <a:srgbClr val="4472C4"/>
                        </a:solidFill>
                        <a:latin typeface="Cambria Math" panose="02040503050406030204" pitchFamily="18" charset="0"/>
                      </a:rPr>
                      <m:t>𝑃</m:t>
                    </m:r>
                    <m:d>
                      <m:dPr>
                        <m:ctrlPr>
                          <a:rPr lang="en-US" b="0" i="1" smtClean="0">
                            <a:solidFill>
                              <a:srgbClr val="4472C4"/>
                            </a:solidFill>
                            <a:latin typeface="Cambria Math" panose="02040503050406030204" pitchFamily="18" charset="0"/>
                          </a:rPr>
                        </m:ctrlPr>
                      </m:dPr>
                      <m:e>
                        <m:r>
                          <a:rPr lang="en-US" b="0" i="1" smtClean="0">
                            <a:solidFill>
                              <a:srgbClr val="4472C4"/>
                            </a:solidFill>
                            <a:latin typeface="Cambria Math" panose="02040503050406030204" pitchFamily="18" charset="0"/>
                          </a:rPr>
                          <m:t>𝐵</m:t>
                        </m:r>
                        <m:r>
                          <a:rPr lang="en-US" b="0" i="1" smtClean="0">
                            <a:solidFill>
                              <a:srgbClr val="4472C4"/>
                            </a:solidFill>
                            <a:latin typeface="Cambria Math" panose="02040503050406030204" pitchFamily="18" charset="0"/>
                          </a:rPr>
                          <m:t>|</m:t>
                        </m:r>
                        <m:r>
                          <a:rPr lang="en-US" b="0" i="1" smtClean="0">
                            <a:solidFill>
                              <a:srgbClr val="4472C4"/>
                            </a:solidFill>
                            <a:latin typeface="Cambria Math" panose="02040503050406030204" pitchFamily="18" charset="0"/>
                          </a:rPr>
                          <m:t>𝐴</m:t>
                        </m:r>
                      </m:e>
                    </m:d>
                    <m:r>
                      <a:rPr lang="en-US" b="0" i="1" smtClean="0">
                        <a:solidFill>
                          <a:srgbClr val="4472C4"/>
                        </a:solidFill>
                        <a:latin typeface="Cambria Math" panose="02040503050406030204" pitchFamily="18" charset="0"/>
                      </a:rPr>
                      <m:t>=0.10</m:t>
                    </m:r>
                  </m:oMath>
                </a14:m>
                <a:endParaRPr lang="en-US" b="0" dirty="0">
                  <a:solidFill>
                    <a:srgbClr val="4472C4"/>
                  </a:solidFill>
                </a:endParaRP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e>
                        <m:r>
                          <a:rPr lang="en-US" b="0" i="1" smtClean="0">
                            <a:latin typeface="Cambria Math" panose="02040503050406030204" pitchFamily="18" charset="0"/>
                          </a:rPr>
                          <m:t>𝐴</m:t>
                        </m:r>
                      </m:e>
                    </m:d>
                    <m:r>
                      <a:rPr lang="en-US" b="0" i="1" smtClean="0">
                        <a:latin typeface="Cambria Math" panose="02040503050406030204" pitchFamily="18" charset="0"/>
                      </a:rPr>
                      <m:t>=0.90</m:t>
                    </m:r>
                  </m:oMath>
                </a14:m>
                <a:endParaRPr lang="en-US" b="0" dirty="0"/>
              </a:p>
              <a:p>
                <a14:m>
                  <m:oMath xmlns:m="http://schemas.openxmlformats.org/officeDocument/2006/math">
                    <m:r>
                      <a:rPr lang="en-US" b="0" i="1" smtClean="0">
                        <a:solidFill>
                          <a:srgbClr val="726B0C"/>
                        </a:solidFill>
                        <a:latin typeface="Cambria Math" panose="02040503050406030204" pitchFamily="18" charset="0"/>
                      </a:rPr>
                      <m:t>𝑃</m:t>
                    </m:r>
                    <m:d>
                      <m:dPr>
                        <m:ctrlPr>
                          <a:rPr lang="en-US" b="0" i="1" smtClean="0">
                            <a:solidFill>
                              <a:srgbClr val="726B0C"/>
                            </a:solidFill>
                            <a:latin typeface="Cambria Math" panose="02040503050406030204" pitchFamily="18" charset="0"/>
                          </a:rPr>
                        </m:ctrlPr>
                      </m:dPr>
                      <m:e>
                        <m:r>
                          <a:rPr lang="en-US" b="0" i="1" smtClean="0">
                            <a:solidFill>
                              <a:srgbClr val="726B0C"/>
                            </a:solidFill>
                            <a:latin typeface="Cambria Math" panose="02040503050406030204" pitchFamily="18" charset="0"/>
                          </a:rPr>
                          <m:t>𝐵</m:t>
                        </m:r>
                      </m:e>
                      <m:e>
                        <m:acc>
                          <m:accPr>
                            <m:chr m:val="̅"/>
                            <m:ctrlPr>
                              <a:rPr lang="en-US" b="0" i="1" smtClean="0">
                                <a:solidFill>
                                  <a:srgbClr val="726B0C"/>
                                </a:solidFill>
                                <a:latin typeface="Cambria Math" panose="02040503050406030204" pitchFamily="18" charset="0"/>
                              </a:rPr>
                            </m:ctrlPr>
                          </m:accPr>
                          <m:e>
                            <m:r>
                              <a:rPr lang="en-US" b="0" i="1" smtClean="0">
                                <a:solidFill>
                                  <a:srgbClr val="726B0C"/>
                                </a:solidFill>
                                <a:latin typeface="Cambria Math" panose="02040503050406030204" pitchFamily="18" charset="0"/>
                              </a:rPr>
                              <m:t>𝐴</m:t>
                            </m:r>
                          </m:e>
                        </m:acc>
                      </m:e>
                    </m:d>
                    <m:r>
                      <a:rPr lang="en-US" b="0" i="1" smtClean="0">
                        <a:solidFill>
                          <a:srgbClr val="726B0C"/>
                        </a:solidFill>
                        <a:latin typeface="Cambria Math" panose="02040503050406030204" pitchFamily="18" charset="0"/>
                      </a:rPr>
                      <m:t>=0.80</m:t>
                    </m:r>
                  </m:oMath>
                </a14:m>
                <a:endParaRPr lang="en-US" b="0" dirty="0">
                  <a:solidFill>
                    <a:srgbClr val="726B0C"/>
                  </a:solidFill>
                </a:endParaRP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e>
                    </m:d>
                    <m:r>
                      <a:rPr lang="en-US" b="0" i="1" smtClean="0">
                        <a:latin typeface="Cambria Math" panose="02040503050406030204" pitchFamily="18" charset="0"/>
                      </a:rPr>
                      <m:t>=0.20</m:t>
                    </m:r>
                  </m:oMath>
                </a14:m>
                <a:endParaRPr lang="en-US" dirty="0"/>
              </a:p>
              <a:p>
                <a14:m>
                  <m:oMath xmlns:m="http://schemas.openxmlformats.org/officeDocument/2006/math">
                    <m:r>
                      <a:rPr lang="en-US" b="0" i="1" smtClean="0">
                        <a:solidFill>
                          <a:srgbClr val="385723"/>
                        </a:solidFill>
                        <a:latin typeface="Cambria Math" panose="02040503050406030204" pitchFamily="18" charset="0"/>
                      </a:rPr>
                      <m:t>𝑃</m:t>
                    </m:r>
                    <m:d>
                      <m:dPr>
                        <m:ctrlPr>
                          <a:rPr lang="en-US" b="0" i="1" smtClean="0">
                            <a:solidFill>
                              <a:srgbClr val="385723"/>
                            </a:solidFill>
                            <a:latin typeface="Cambria Math" panose="02040503050406030204" pitchFamily="18" charset="0"/>
                          </a:rPr>
                        </m:ctrlPr>
                      </m:dPr>
                      <m:e>
                        <m:r>
                          <a:rPr lang="en-US" b="0" i="1" smtClean="0">
                            <a:solidFill>
                              <a:srgbClr val="385723"/>
                            </a:solidFill>
                            <a:latin typeface="Cambria Math" panose="02040503050406030204" pitchFamily="18" charset="0"/>
                          </a:rPr>
                          <m:t>𝐵</m:t>
                        </m:r>
                      </m:e>
                    </m:d>
                    <m:r>
                      <a:rPr lang="en-US" b="0" i="1" smtClean="0">
                        <a:solidFill>
                          <a:srgbClr val="385723"/>
                        </a:solidFill>
                        <a:latin typeface="Cambria Math" panose="02040503050406030204" pitchFamily="18" charset="0"/>
                      </a:rPr>
                      <m:t>=0.52</m:t>
                    </m:r>
                  </m:oMath>
                </a14:m>
                <a:endParaRPr lang="en-US" b="0" dirty="0">
                  <a:solidFill>
                    <a:srgbClr val="385723"/>
                  </a:solidFill>
                </a:endParaRPr>
              </a:p>
              <a:p>
                <a14:m>
                  <m:oMath xmlns:m="http://schemas.openxmlformats.org/officeDocument/2006/math">
                    <m:r>
                      <a:rPr lang="en-US" b="0" i="1" smtClean="0">
                        <a:solidFill>
                          <a:srgbClr val="773AA2"/>
                        </a:solidFill>
                        <a:latin typeface="Cambria Math" panose="02040503050406030204" pitchFamily="18" charset="0"/>
                      </a:rPr>
                      <m:t>𝑃</m:t>
                    </m:r>
                    <m:d>
                      <m:dPr>
                        <m:ctrlPr>
                          <a:rPr lang="en-US" b="0" i="1" smtClean="0">
                            <a:solidFill>
                              <a:srgbClr val="773AA2"/>
                            </a:solidFill>
                            <a:latin typeface="Cambria Math" panose="02040503050406030204" pitchFamily="18" charset="0"/>
                          </a:rPr>
                        </m:ctrlPr>
                      </m:dPr>
                      <m:e>
                        <m:r>
                          <a:rPr lang="en-US" b="0" i="1" smtClean="0">
                            <a:solidFill>
                              <a:srgbClr val="773AA2"/>
                            </a:solidFill>
                            <a:latin typeface="Cambria Math" panose="02040503050406030204" pitchFamily="18" charset="0"/>
                          </a:rPr>
                          <m:t>𝐴</m:t>
                        </m:r>
                      </m:e>
                      <m:e>
                        <m:r>
                          <a:rPr lang="en-US" b="0" i="1" smtClean="0">
                            <a:solidFill>
                              <a:srgbClr val="773AA2"/>
                            </a:solidFill>
                            <a:latin typeface="Cambria Math" panose="02040503050406030204" pitchFamily="18" charset="0"/>
                          </a:rPr>
                          <m:t>𝐵</m:t>
                        </m:r>
                      </m:e>
                    </m:d>
                    <m:r>
                      <a:rPr lang="en-US" b="0" i="1" smtClean="0">
                        <a:solidFill>
                          <a:srgbClr val="773AA2"/>
                        </a:solidFill>
                        <a:latin typeface="Cambria Math" panose="02040503050406030204" pitchFamily="18" charset="0"/>
                      </a:rPr>
                      <m:t>=0.0769</m:t>
                    </m:r>
                  </m:oMath>
                </a14:m>
                <a:endParaRPr lang="en-US" dirty="0">
                  <a:solidFill>
                    <a:srgbClr val="773AA2"/>
                  </a:solidFill>
                </a:endParaRPr>
              </a:p>
            </p:txBody>
          </p:sp>
        </mc:Choice>
        <mc:Fallback xmlns="">
          <p:sp>
            <p:nvSpPr>
              <p:cNvPr id="3" name="Content Placeholder 2">
                <a:extLst>
                  <a:ext uri="{FF2B5EF4-FFF2-40B4-BE49-F238E27FC236}">
                    <a16:creationId xmlns:a16="http://schemas.microsoft.com/office/drawing/2014/main" id="{5D5530B2-6C36-4021-8D31-106023D52D3D}"/>
                  </a:ext>
                </a:extLst>
              </p:cNvPr>
              <p:cNvSpPr>
                <a:spLocks noGrp="1" noRot="1" noChangeAspect="1" noMove="1" noResize="1" noEditPoints="1" noAdjustHandles="1" noChangeArrowheads="1" noChangeShapeType="1" noTextEdit="1"/>
              </p:cNvSpPr>
              <p:nvPr>
                <p:ph idx="1"/>
              </p:nvPr>
            </p:nvSpPr>
            <p:spPr>
              <a:xfrm>
                <a:off x="840232" y="1543050"/>
                <a:ext cx="10515600" cy="4720590"/>
              </a:xfrm>
              <a:blipFill>
                <a:blip r:embed="rId2"/>
                <a:stretch>
                  <a:fillRect l="-522" t="-2323" r="-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51B129-F7FD-4BCA-A9A9-135679AD7610}"/>
                  </a:ext>
                </a:extLst>
              </p:cNvPr>
              <p:cNvSpPr txBox="1"/>
              <p:nvPr/>
            </p:nvSpPr>
            <p:spPr>
              <a:xfrm>
                <a:off x="5609973" y="3131178"/>
                <a:ext cx="4141711" cy="6880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𝐴</m:t>
                              </m:r>
                            </m:e>
                          </m:d>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726B0C"/>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726B0C"/>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726B0C"/>
                                  </a:solidFill>
                                  <a:effectLst/>
                                  <a:uLnTx/>
                                  <a:uFillTx/>
                                  <a:latin typeface="Cambria Math" panose="02040503050406030204" pitchFamily="18" charset="0"/>
                                  <a:ea typeface="+mn-ea"/>
                                  <a:cs typeface="+mn-cs"/>
                                </a:rPr>
                                <m:t>𝐵</m:t>
                              </m:r>
                            </m:e>
                            <m:e>
                              <m:acc>
                                <m:accPr>
                                  <m:chr m:val="̅"/>
                                  <m:ctrlPr>
                                    <a:rPr kumimoji="0" lang="en-US" sz="1800" b="0" i="1" u="none" strike="noStrike" kern="1200" cap="none" spc="0" normalizeH="0" baseline="0" noProof="0">
                                      <a:ln>
                                        <a:noFill/>
                                      </a:ln>
                                      <a:solidFill>
                                        <a:srgbClr val="726B0C"/>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srgbClr val="726B0C"/>
                                      </a:solidFill>
                                      <a:effectLst/>
                                      <a:uLnTx/>
                                      <a:uFillTx/>
                                      <a:latin typeface="Cambria Math" panose="02040503050406030204" pitchFamily="18" charset="0"/>
                                      <a:ea typeface="+mn-ea"/>
                                      <a:cs typeface="+mn-cs"/>
                                    </a:rPr>
                                    <m:t>𝐴</m:t>
                                  </m:r>
                                </m:e>
                              </m:acc>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𝐴</m:t>
                                  </m:r>
                                </m:e>
                              </m:acc>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5" name="TextBox 4">
                <a:extLst>
                  <a:ext uri="{FF2B5EF4-FFF2-40B4-BE49-F238E27FC236}">
                    <a16:creationId xmlns:a16="http://schemas.microsoft.com/office/drawing/2014/main" id="{5B51B129-F7FD-4BCA-A9A9-135679AD7610}"/>
                  </a:ext>
                </a:extLst>
              </p:cNvPr>
              <p:cNvSpPr txBox="1">
                <a:spLocks noRot="1" noChangeAspect="1" noMove="1" noResize="1" noEditPoints="1" noAdjustHandles="1" noChangeArrowheads="1" noChangeShapeType="1" noTextEdit="1"/>
              </p:cNvSpPr>
              <p:nvPr/>
            </p:nvSpPr>
            <p:spPr>
              <a:xfrm>
                <a:off x="5609973" y="3131178"/>
                <a:ext cx="4141711" cy="6880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58112A-3D17-4F30-931C-2FF26B07AF94}"/>
                  </a:ext>
                </a:extLst>
              </p:cNvPr>
              <p:cNvSpPr txBox="1"/>
              <p:nvPr/>
            </p:nvSpPr>
            <p:spPr>
              <a:xfrm>
                <a:off x="5609973" y="3954763"/>
                <a:ext cx="44514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0.10 ∗0.40+0.80 ∗0.60=0.52=</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52%</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mc:Choice>
        <mc:Fallback xmlns="">
          <p:sp>
            <p:nvSpPr>
              <p:cNvPr id="6" name="TextBox 5">
                <a:extLst>
                  <a:ext uri="{FF2B5EF4-FFF2-40B4-BE49-F238E27FC236}">
                    <a16:creationId xmlns:a16="http://schemas.microsoft.com/office/drawing/2014/main" id="{1458112A-3D17-4F30-931C-2FF26B07AF94}"/>
                  </a:ext>
                </a:extLst>
              </p:cNvPr>
              <p:cNvSpPr txBox="1">
                <a:spLocks noRot="1" noChangeAspect="1" noMove="1" noResize="1" noEditPoints="1" noAdjustHandles="1" noChangeArrowheads="1" noChangeShapeType="1" noTextEdit="1"/>
              </p:cNvSpPr>
              <p:nvPr/>
            </p:nvSpPr>
            <p:spPr>
              <a:xfrm>
                <a:off x="5609973" y="3954763"/>
                <a:ext cx="445143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9CC139-EB7D-4371-9FB2-746B29D2B37C}"/>
                  </a:ext>
                </a:extLst>
              </p:cNvPr>
              <p:cNvSpPr txBox="1"/>
              <p:nvPr/>
            </p:nvSpPr>
            <p:spPr>
              <a:xfrm>
                <a:off x="5233587" y="2780985"/>
                <a:ext cx="47028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first thing we would like to calculate is </a:t>
                </a:r>
                <a14:m>
                  <m:oMath xmlns:m="http://schemas.openxmlformats.org/officeDocument/2006/math">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𝐵</m:t>
                    </m:r>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oMath>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7" name="TextBox 6">
                <a:extLst>
                  <a:ext uri="{FF2B5EF4-FFF2-40B4-BE49-F238E27FC236}">
                    <a16:creationId xmlns:a16="http://schemas.microsoft.com/office/drawing/2014/main" id="{469CC139-EB7D-4371-9FB2-746B29D2B37C}"/>
                  </a:ext>
                </a:extLst>
              </p:cNvPr>
              <p:cNvSpPr txBox="1">
                <a:spLocks noRot="1" noChangeAspect="1" noMove="1" noResize="1" noEditPoints="1" noAdjustHandles="1" noChangeArrowheads="1" noChangeShapeType="1" noTextEdit="1"/>
              </p:cNvSpPr>
              <p:nvPr/>
            </p:nvSpPr>
            <p:spPr>
              <a:xfrm>
                <a:off x="5233587" y="2780985"/>
                <a:ext cx="4702891" cy="369332"/>
              </a:xfrm>
              <a:prstGeom prst="rect">
                <a:avLst/>
              </a:prstGeom>
              <a:blipFill>
                <a:blip r:embed="rId5"/>
                <a:stretch>
                  <a:fillRect l="-1167" t="-8197" b="-24590"/>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65DE40B5-692F-4FDD-AB55-3FAD00F5382B}"/>
              </a:ext>
            </a:extLst>
          </p:cNvPr>
          <p:cNvSpPr/>
          <p:nvPr/>
        </p:nvSpPr>
        <p:spPr>
          <a:xfrm>
            <a:off x="6435016" y="3409297"/>
            <a:ext cx="3343275" cy="509425"/>
          </a:xfrm>
          <a:prstGeom prst="ellipse">
            <a:avLst/>
          </a:prstGeom>
          <a:noFill/>
          <a:ln w="19050">
            <a:solidFill>
              <a:srgbClr val="3857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723"/>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E9A323F-B5E3-42DC-A38C-EFEEA8E311D7}"/>
                  </a:ext>
                </a:extLst>
              </p:cNvPr>
              <p:cNvSpPr txBox="1"/>
              <p:nvPr/>
            </p:nvSpPr>
            <p:spPr>
              <a:xfrm>
                <a:off x="9679860" y="3449855"/>
                <a:ext cx="9739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𝐵</m:t>
                      </m:r>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rgbClr val="385723"/>
                  </a:solidFill>
                  <a:effectLst/>
                  <a:uLnTx/>
                  <a:uFillTx/>
                  <a:latin typeface="Calibri"/>
                  <a:ea typeface="+mn-ea"/>
                  <a:cs typeface="+mn-cs"/>
                </a:endParaRPr>
              </a:p>
            </p:txBody>
          </p:sp>
        </mc:Choice>
        <mc:Fallback xmlns="">
          <p:sp>
            <p:nvSpPr>
              <p:cNvPr id="9" name="TextBox 8">
                <a:extLst>
                  <a:ext uri="{FF2B5EF4-FFF2-40B4-BE49-F238E27FC236}">
                    <a16:creationId xmlns:a16="http://schemas.microsoft.com/office/drawing/2014/main" id="{2E9A323F-B5E3-42DC-A38C-EFEEA8E311D7}"/>
                  </a:ext>
                </a:extLst>
              </p:cNvPr>
              <p:cNvSpPr txBox="1">
                <a:spLocks noRot="1" noChangeAspect="1" noMove="1" noResize="1" noEditPoints="1" noAdjustHandles="1" noChangeArrowheads="1" noChangeShapeType="1" noTextEdit="1"/>
              </p:cNvSpPr>
              <p:nvPr/>
            </p:nvSpPr>
            <p:spPr>
              <a:xfrm>
                <a:off x="9679860" y="3449855"/>
                <a:ext cx="973985"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5F7CDCD-B88A-4AC4-883E-2E6DCE5AB290}"/>
                  </a:ext>
                </a:extLst>
              </p:cNvPr>
              <p:cNvSpPr txBox="1"/>
              <p:nvPr/>
            </p:nvSpPr>
            <p:spPr>
              <a:xfrm>
                <a:off x="3246120" y="4397617"/>
                <a:ext cx="883121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Now that</a:t>
                </a:r>
                <a:r>
                  <a:rPr kumimoji="0" lang="en-US" sz="1800" b="0" i="0" u="none" strike="noStrike" kern="1200" cap="none" spc="0" normalizeH="0" noProof="0" dirty="0">
                    <a:ln>
                      <a:noFill/>
                    </a:ln>
                    <a:solidFill>
                      <a:prstClr val="black"/>
                    </a:solidFill>
                    <a:effectLst/>
                    <a:uLnTx/>
                    <a:uFillTx/>
                    <a:latin typeface="Calibri"/>
                    <a:ea typeface="+mn-ea"/>
                    <a:cs typeface="+mn-cs"/>
                  </a:rPr>
                  <a:t> we have the probability of “raining on Monday” </a:t>
                </a:r>
                <a14:m>
                  <m:oMath xmlns:m="http://schemas.openxmlformats.org/officeDocument/2006/math">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𝐵</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m:t>
                    </m:r>
                  </m:oMath>
                </a14:m>
                <a:r>
                  <a:rPr kumimoji="0" lang="en-US" sz="1800" b="0" i="0" u="none" strike="noStrike" kern="1200" cap="none" spc="0" normalizeH="0" noProof="0" dirty="0">
                    <a:ln>
                      <a:noFill/>
                    </a:ln>
                    <a:solidFill>
                      <a:prstClr val="black"/>
                    </a:solidFill>
                    <a:effectLst/>
                    <a:uLnTx/>
                    <a:uFillTx/>
                    <a:latin typeface="Calibri"/>
                    <a:ea typeface="+mn-ea"/>
                    <a:cs typeface="+mn-cs"/>
                  </a:rPr>
                  <a:t>, we can complete the calculation for the probability that it “rained on Sunday given that is rained on Monday” </a:t>
                </a:r>
                <a14:m>
                  <m:oMath xmlns:m="http://schemas.openxmlformats.org/officeDocument/2006/math">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𝑃</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𝐴</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𝐵</m:t>
                    </m:r>
                    <m:r>
                      <a:rPr kumimoji="0" lang="en-US" sz="1800" b="0" i="1" u="none" strike="noStrike" kern="1200" cap="none" spc="0" normalizeH="0" noProof="0" dirty="0" smtClean="0">
                        <a:ln>
                          <a:noFill/>
                        </a:ln>
                        <a:solidFill>
                          <a:prstClr val="black"/>
                        </a:solidFill>
                        <a:effectLst/>
                        <a:uLnTx/>
                        <a:uFillTx/>
                        <a:latin typeface="Cambria Math" panose="02040503050406030204" pitchFamily="18" charset="0"/>
                        <a:ea typeface="+mn-ea"/>
                        <a:cs typeface="+mn-cs"/>
                      </a:rPr>
                      <m:t>)</m:t>
                    </m:r>
                  </m:oMath>
                </a14:m>
                <a:r>
                  <a:rPr kumimoji="0" lang="en-US" sz="1800" b="0" i="0" u="none" strike="noStrike" kern="1200" cap="none" spc="0" normalizeH="0" noProof="0" dirty="0">
                    <a:ln>
                      <a:noFill/>
                    </a:ln>
                    <a:solidFill>
                      <a:prstClr val="black"/>
                    </a:solidFill>
                    <a:effectLst/>
                    <a:uLnTx/>
                    <a:uFillTx/>
                    <a:latin typeface="Calibri"/>
                    <a:ea typeface="+mn-ea"/>
                    <a:cs typeface="+mn-cs"/>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0" name="TextBox 9">
                <a:extLst>
                  <a:ext uri="{FF2B5EF4-FFF2-40B4-BE49-F238E27FC236}">
                    <a16:creationId xmlns:a16="http://schemas.microsoft.com/office/drawing/2014/main" id="{A5F7CDCD-B88A-4AC4-883E-2E6DCE5AB290}"/>
                  </a:ext>
                </a:extLst>
              </p:cNvPr>
              <p:cNvSpPr txBox="1">
                <a:spLocks noRot="1" noChangeAspect="1" noMove="1" noResize="1" noEditPoints="1" noAdjustHandles="1" noChangeArrowheads="1" noChangeShapeType="1" noTextEdit="1"/>
              </p:cNvSpPr>
              <p:nvPr/>
            </p:nvSpPr>
            <p:spPr>
              <a:xfrm>
                <a:off x="3246120" y="4397617"/>
                <a:ext cx="8831214" cy="923330"/>
              </a:xfrm>
              <a:prstGeom prst="rect">
                <a:avLst/>
              </a:prstGeom>
              <a:blipFill>
                <a:blip r:embed="rId7"/>
                <a:stretch>
                  <a:fillRect l="-622"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714F6-6784-4F23-905A-2D4B4266E775}"/>
                  </a:ext>
                </a:extLst>
              </p:cNvPr>
              <p:cNvSpPr txBox="1"/>
              <p:nvPr/>
            </p:nvSpPr>
            <p:spPr>
              <a:xfrm>
                <a:off x="4319365" y="5274476"/>
                <a:ext cx="2466060" cy="66909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773AA2"/>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4472C4"/>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4472C4"/>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FF0000"/>
                                  </a:solidFill>
                                  <a:effectLst/>
                                  <a:uLnTx/>
                                  <a:uFillTx/>
                                  <a:latin typeface="Cambria Math" panose="02040503050406030204" pitchFamily="18" charset="0"/>
                                  <a:ea typeface="+mn-ea"/>
                                  <a:cs typeface="+mn-cs"/>
                                </a:rPr>
                                <m:t>𝐴</m:t>
                              </m:r>
                            </m:e>
                          </m:d>
                        </m:num>
                        <m:den>
                          <m:r>
                            <a:rPr kumimoji="0" lang="en-US" sz="1800" b="0" i="1" u="none" strike="noStrike" kern="1200" cap="none" spc="0" normalizeH="0" baseline="0" noProof="0" smtClean="0">
                              <a:ln>
                                <a:noFill/>
                              </a:ln>
                              <a:solidFill>
                                <a:srgbClr val="385723"/>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385723"/>
                                  </a:solidFill>
                                  <a:effectLst/>
                                  <a:uLnTx/>
                                  <a:uFillTx/>
                                  <a:latin typeface="Cambria Math" panose="02040503050406030204" pitchFamily="18" charset="0"/>
                                  <a:ea typeface="+mn-ea"/>
                                  <a:cs typeface="+mn-cs"/>
                                </a:rPr>
                                <m:t>𝐵</m:t>
                              </m:r>
                            </m:e>
                          </m:d>
                        </m:den>
                      </m:f>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1" name="TextBox 10">
                <a:extLst>
                  <a:ext uri="{FF2B5EF4-FFF2-40B4-BE49-F238E27FC236}">
                    <a16:creationId xmlns:a16="http://schemas.microsoft.com/office/drawing/2014/main" id="{85F714F6-6784-4F23-905A-2D4B4266E775}"/>
                  </a:ext>
                </a:extLst>
              </p:cNvPr>
              <p:cNvSpPr txBox="1">
                <a:spLocks noRot="1" noChangeAspect="1" noMove="1" noResize="1" noEditPoints="1" noAdjustHandles="1" noChangeArrowheads="1" noChangeShapeType="1" noTextEdit="1"/>
              </p:cNvSpPr>
              <p:nvPr/>
            </p:nvSpPr>
            <p:spPr>
              <a:xfrm>
                <a:off x="4319365" y="5274476"/>
                <a:ext cx="2466060" cy="66909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E30453-5C12-4A25-BCBF-985BB6B39724}"/>
                  </a:ext>
                </a:extLst>
              </p:cNvPr>
              <p:cNvSpPr txBox="1"/>
              <p:nvPr/>
            </p:nvSpPr>
            <p:spPr>
              <a:xfrm>
                <a:off x="4103922" y="6113954"/>
                <a:ext cx="2762250" cy="6127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773AA2"/>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0.10∗0.40</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0.52</m:t>
                          </m:r>
                        </m:den>
                      </m:f>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TextBox 11">
                <a:extLst>
                  <a:ext uri="{FF2B5EF4-FFF2-40B4-BE49-F238E27FC236}">
                    <a16:creationId xmlns:a16="http://schemas.microsoft.com/office/drawing/2014/main" id="{BAE30453-5C12-4A25-BCBF-985BB6B39724}"/>
                  </a:ext>
                </a:extLst>
              </p:cNvPr>
              <p:cNvSpPr txBox="1">
                <a:spLocks noRot="1" noChangeAspect="1" noMove="1" noResize="1" noEditPoints="1" noAdjustHandles="1" noChangeArrowheads="1" noChangeShapeType="1" noTextEdit="1"/>
              </p:cNvSpPr>
              <p:nvPr/>
            </p:nvSpPr>
            <p:spPr>
              <a:xfrm>
                <a:off x="4103922" y="6113954"/>
                <a:ext cx="2762250" cy="6127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792EED1-1482-48CE-8A23-E11A07BB2D8B}"/>
                  </a:ext>
                </a:extLst>
              </p:cNvPr>
              <p:cNvSpPr txBox="1"/>
              <p:nvPr/>
            </p:nvSpPr>
            <p:spPr>
              <a:xfrm>
                <a:off x="7981727" y="5330774"/>
                <a:ext cx="2762250" cy="6127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773AA2"/>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0.04</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0.52</m:t>
                          </m:r>
                        </m:den>
                      </m:f>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3" name="TextBox 12">
                <a:extLst>
                  <a:ext uri="{FF2B5EF4-FFF2-40B4-BE49-F238E27FC236}">
                    <a16:creationId xmlns:a16="http://schemas.microsoft.com/office/drawing/2014/main" id="{8792EED1-1482-48CE-8A23-E11A07BB2D8B}"/>
                  </a:ext>
                </a:extLst>
              </p:cNvPr>
              <p:cNvSpPr txBox="1">
                <a:spLocks noRot="1" noChangeAspect="1" noMove="1" noResize="1" noEditPoints="1" noAdjustHandles="1" noChangeArrowheads="1" noChangeShapeType="1" noTextEdit="1"/>
              </p:cNvSpPr>
              <p:nvPr/>
            </p:nvSpPr>
            <p:spPr>
              <a:xfrm>
                <a:off x="7981727" y="5330774"/>
                <a:ext cx="2762250" cy="61279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C1AEA4F-6090-4D44-8D6C-C1B9B7AB3925}"/>
                  </a:ext>
                </a:extLst>
              </p:cNvPr>
              <p:cNvSpPr txBox="1"/>
              <p:nvPr/>
            </p:nvSpPr>
            <p:spPr>
              <a:xfrm>
                <a:off x="8359651" y="6144756"/>
                <a:ext cx="3153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773AA2"/>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a:ln>
                                <a:noFill/>
                              </a:ln>
                              <a:solidFill>
                                <a:srgbClr val="773AA2"/>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0.0769=</m:t>
                      </m:r>
                      <m:r>
                        <a:rPr kumimoji="0" lang="en-US" sz="1800" b="0" i="1" u="none" strike="noStrike" kern="1200" cap="none" spc="0" normalizeH="0" baseline="0" noProof="0" smtClean="0">
                          <a:ln>
                            <a:noFill/>
                          </a:ln>
                          <a:solidFill>
                            <a:srgbClr val="773AA2"/>
                          </a:solidFill>
                          <a:effectLst/>
                          <a:uLnTx/>
                          <a:uFillTx/>
                          <a:latin typeface="Cambria Math" panose="02040503050406030204" pitchFamily="18" charset="0"/>
                          <a:ea typeface="+mn-ea"/>
                          <a:cs typeface="+mn-cs"/>
                        </a:rPr>
                        <m:t>7.69%</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4" name="TextBox 13">
                <a:extLst>
                  <a:ext uri="{FF2B5EF4-FFF2-40B4-BE49-F238E27FC236}">
                    <a16:creationId xmlns:a16="http://schemas.microsoft.com/office/drawing/2014/main" id="{EC1AEA4F-6090-4D44-8D6C-C1B9B7AB3925}"/>
                  </a:ext>
                </a:extLst>
              </p:cNvPr>
              <p:cNvSpPr txBox="1">
                <a:spLocks noRot="1" noChangeAspect="1" noMove="1" noResize="1" noEditPoints="1" noAdjustHandles="1" noChangeArrowheads="1" noChangeShapeType="1" noTextEdit="1"/>
              </p:cNvSpPr>
              <p:nvPr/>
            </p:nvSpPr>
            <p:spPr>
              <a:xfrm>
                <a:off x="8359651" y="6144756"/>
                <a:ext cx="3153653"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6122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0" end="0"/>
                                            </p:txEl>
                                          </p:spTgt>
                                        </p:tgtEl>
                                        <p:attrNameLst>
                                          <p:attrName>style.visibility</p:attrName>
                                        </p:attrNameLst>
                                      </p:cBhvr>
                                      <p:to>
                                        <p:strVal val="visible"/>
                                      </p:to>
                                    </p:set>
                                    <p:animEffect transition="in" filter="fade">
                                      <p:cBhvr>
                                        <p:cTn id="70" dur="500"/>
                                        <p:tgtEl>
                                          <p:spTgt spid="6">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50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fade">
                                      <p:cBhvr>
                                        <p:cTn id="95" dur="500"/>
                                        <p:tgtEl>
                                          <p:spTgt spid="1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
                                            <p:txEl>
                                              <p:pRg st="9" end="9"/>
                                            </p:txEl>
                                          </p:spTgt>
                                        </p:tgtEl>
                                        <p:attrNameLst>
                                          <p:attrName>style.visibility</p:attrName>
                                        </p:attrNameLst>
                                      </p:cBhvr>
                                      <p:to>
                                        <p:strVal val="visible"/>
                                      </p:to>
                                    </p:set>
                                    <p:animEffect transition="in" filter="fade">
                                      <p:cBhvr>
                                        <p:cTn id="10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P spid="11" grpId="0"/>
      <p:bldP spid="12" grpId="0"/>
      <p:bldP spid="13" grpId="0"/>
      <p:bldP spid="1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756E99E477C64DAD93B777D8F4233F" ma:contentTypeVersion="24" ma:contentTypeDescription="Create a new document." ma:contentTypeScope="" ma:versionID="f7d4d47cc41049c6593bc8c0cec43c13">
  <xsd:schema xmlns:xsd="http://www.w3.org/2001/XMLSchema" xmlns:xs="http://www.w3.org/2001/XMLSchema" xmlns:p="http://schemas.microsoft.com/office/2006/metadata/properties" xmlns:ns2="6b57e945-49a7-4759-927e-8269267e1963" targetNamespace="http://schemas.microsoft.com/office/2006/metadata/properties" ma:root="true" ma:fieldsID="7179c2262f647a0ae14b9538b66d5fb1" ns2:_="">
    <xsd:import namespace="6b57e945-49a7-4759-927e-8269267e1963"/>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57e945-49a7-4759-927e-8269267e1963"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h_Settings xmlns="6b57e945-49a7-4759-927e-8269267e1963" xsi:nil="true"/>
    <Member_Groups xmlns="6b57e945-49a7-4759-927e-8269267e1963">
      <UserInfo>
        <DisplayName/>
        <AccountId xsi:nil="true"/>
        <AccountType/>
      </UserInfo>
    </Member_Groups>
    <Self_Registration_Enabled xmlns="6b57e945-49a7-4759-927e-8269267e1963" xsi:nil="true"/>
    <Distribution_Groups xmlns="6b57e945-49a7-4759-927e-8269267e1963" xsi:nil="true"/>
    <TeamsChannelId xmlns="6b57e945-49a7-4759-927e-8269267e1963" xsi:nil="true"/>
    <Leaders xmlns="6b57e945-49a7-4759-927e-8269267e1963">
      <UserInfo>
        <DisplayName/>
        <AccountId xsi:nil="true"/>
        <AccountType/>
      </UserInfo>
    </Leaders>
    <Invited_Members xmlns="6b57e945-49a7-4759-927e-8269267e1963" xsi:nil="true"/>
    <Is_Collaboration_Space_Locked xmlns="6b57e945-49a7-4759-927e-8269267e1963" xsi:nil="true"/>
    <Has_Leaders_Only_SectionGroup xmlns="6b57e945-49a7-4759-927e-8269267e1963" xsi:nil="true"/>
    <CultureName xmlns="6b57e945-49a7-4759-927e-8269267e1963" xsi:nil="true"/>
    <Owner xmlns="6b57e945-49a7-4759-927e-8269267e1963">
      <UserInfo>
        <DisplayName/>
        <AccountId xsi:nil="true"/>
        <AccountType/>
      </UserInfo>
    </Owner>
    <DefaultSectionNames xmlns="6b57e945-49a7-4759-927e-8269267e1963" xsi:nil="true"/>
    <Templates xmlns="6b57e945-49a7-4759-927e-8269267e1963" xsi:nil="true"/>
    <Members xmlns="6b57e945-49a7-4759-927e-8269267e1963">
      <UserInfo>
        <DisplayName/>
        <AccountId xsi:nil="true"/>
        <AccountType/>
      </UserInfo>
    </Members>
    <NotebookType xmlns="6b57e945-49a7-4759-927e-8269267e1963" xsi:nil="true"/>
    <IsNotebookLocked xmlns="6b57e945-49a7-4759-927e-8269267e1963" xsi:nil="true"/>
    <FolderType xmlns="6b57e945-49a7-4759-927e-8269267e1963" xsi:nil="true"/>
    <AppVersion xmlns="6b57e945-49a7-4759-927e-8269267e1963" xsi:nil="true"/>
    <LMS_Mappings xmlns="6b57e945-49a7-4759-927e-8269267e1963" xsi:nil="true"/>
    <Invited_Leaders xmlns="6b57e945-49a7-4759-927e-8269267e1963" xsi:nil="true"/>
  </documentManagement>
</p:properties>
</file>

<file path=customXml/itemProps1.xml><?xml version="1.0" encoding="utf-8"?>
<ds:datastoreItem xmlns:ds="http://schemas.openxmlformats.org/officeDocument/2006/customXml" ds:itemID="{7EB734FC-37D9-4E67-BA43-C1B7231D86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57e945-49a7-4759-927e-8269267e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AAE337-10A5-492C-B7B2-6C1557038790}">
  <ds:schemaRefs>
    <ds:schemaRef ds:uri="http://schemas.microsoft.com/sharepoint/v3/contenttype/forms"/>
  </ds:schemaRefs>
</ds:datastoreItem>
</file>

<file path=customXml/itemProps3.xml><?xml version="1.0" encoding="utf-8"?>
<ds:datastoreItem xmlns:ds="http://schemas.openxmlformats.org/officeDocument/2006/customXml" ds:itemID="{785246A5-40BA-4D73-AB2D-EB64D02703EE}">
  <ds:schemaRefs>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http://purl.org/dc/terms/"/>
    <ds:schemaRef ds:uri="6b57e945-49a7-4759-927e-8269267e1963"/>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3026</TotalTime>
  <Words>4858</Words>
  <Application>Microsoft Macintosh PowerPoint</Application>
  <PresentationFormat>Widescreen</PresentationFormat>
  <Paragraphs>1365</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Cambria Math</vt:lpstr>
      <vt:lpstr>Courier New</vt:lpstr>
      <vt:lpstr>Tahoma</vt:lpstr>
      <vt:lpstr>1_Office Theme</vt:lpstr>
      <vt:lpstr>Machine Learning: Supervised &amp; Unsupervised Learning</vt:lpstr>
      <vt:lpstr>Table of Contents</vt:lpstr>
      <vt:lpstr>Machine Learning Vs. Artificial Intelligence</vt:lpstr>
      <vt:lpstr>Classification Algorithms Supervised Vs. Unsupervised Learning</vt:lpstr>
      <vt:lpstr>Common Supervised Learning Algorithms</vt:lpstr>
      <vt:lpstr>Naïve Bayes Classifier</vt:lpstr>
      <vt:lpstr>Bayes Theorem Proof</vt:lpstr>
      <vt:lpstr>Bayes Theorem</vt:lpstr>
      <vt:lpstr>Bayes Theorem Example</vt:lpstr>
      <vt:lpstr>Naïve Bayes Classifier</vt:lpstr>
      <vt:lpstr>Naïve Bayes Classifier</vt:lpstr>
      <vt:lpstr>Naïve Bayes Classifier</vt:lpstr>
      <vt:lpstr>Naïve Bayes Classifier</vt:lpstr>
      <vt:lpstr>Naïve Bayes Classifier</vt:lpstr>
      <vt:lpstr>PowerPoint Presentation</vt:lpstr>
      <vt:lpstr>Decision Trees (a review)</vt:lpstr>
      <vt:lpstr>Decision Trees (a review)</vt:lpstr>
      <vt:lpstr>Decision Trees</vt:lpstr>
      <vt:lpstr>Decision Trees</vt:lpstr>
      <vt:lpstr>ID3/C4.5 Algorithms</vt:lpstr>
      <vt:lpstr>ID3</vt:lpstr>
      <vt:lpstr>Entropy &amp; Information Gain</vt:lpstr>
      <vt:lpstr>Entropy &amp; Information Gain</vt:lpstr>
      <vt:lpstr>Entropy &amp; Information Gain</vt:lpstr>
      <vt:lpstr>An example!</vt:lpstr>
      <vt:lpstr>An example!</vt:lpstr>
      <vt:lpstr>An example!</vt:lpstr>
      <vt:lpstr>Hypothesis</vt:lpstr>
      <vt:lpstr>Overfitting</vt:lpstr>
      <vt:lpstr>Overfitting</vt:lpstr>
      <vt:lpstr>Solutions to Overfitting</vt:lpstr>
      <vt:lpstr>Some Post-Pruning Approaches</vt:lpstr>
      <vt:lpstr>Some Post-Pruning Approaches</vt:lpstr>
      <vt:lpstr>Some Post-Pruning Approaches</vt:lpstr>
      <vt:lpstr>Alternatives to Information Gain?</vt:lpstr>
      <vt:lpstr>Alternatives to Information Gain!</vt:lpstr>
      <vt:lpstr>Alternatives to Information Gain!</vt:lpstr>
      <vt:lpstr>Alternatives to Information Gain!</vt:lpstr>
      <vt:lpstr>Alternatives to Information Gain!</vt:lpstr>
      <vt:lpstr>Alternatives to Information Gain!</vt:lpstr>
      <vt:lpstr>Alternatives to Information Gain!</vt:lpstr>
      <vt:lpstr>Alternatives to Information Gain!</vt:lpstr>
      <vt:lpstr>Unsupervised Learning</vt:lpstr>
      <vt:lpstr>Common Clustering Algorithms</vt:lpstr>
      <vt:lpstr>K-Means Clustering  Definitions</vt:lpstr>
      <vt:lpstr>K-Means Clustering  Visualization</vt:lpstr>
      <vt:lpstr>K-Means Clustering  Hands-On Example</vt:lpstr>
      <vt:lpstr>K-Means Clustering  Hands-On Example</vt:lpstr>
      <vt:lpstr>K-Means Clustering  Hands-On Example</vt:lpstr>
      <vt:lpstr>K-Means Clustering  Hands-On Example</vt:lpstr>
      <vt:lpstr>K-Means Clustering  Hands-On Example</vt:lpstr>
      <vt:lpstr>K-Means Clustering  Hands-On Example</vt:lpstr>
      <vt:lpstr>K-Means Clustering  Hands-On Example</vt:lpstr>
      <vt:lpstr>K-Means Clustering  Hands-On Example</vt:lpstr>
      <vt:lpstr>How to find K?</vt:lpstr>
      <vt:lpstr>Elbow Method</vt:lpstr>
      <vt:lpstr>Finding K using Mean Shift Algorithm</vt:lpstr>
      <vt:lpstr>Using Silhouette Scores to Estimate 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Classifier</dc:title>
  <dc:creator>Chad V. Chu</dc:creator>
  <cp:lastModifiedBy>Chad V. Chu</cp:lastModifiedBy>
  <cp:revision>13</cp:revision>
  <dcterms:created xsi:type="dcterms:W3CDTF">2019-07-02T13:09:18Z</dcterms:created>
  <dcterms:modified xsi:type="dcterms:W3CDTF">2024-03-18T16:56:41Z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0x01010000756E99E477C64DAD93B777D8F4233F</vt:lpwstr>
  </property>
</Properties>
</file>