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handoutMasterIdLst>
    <p:handoutMasterId r:id="rId49"/>
  </p:handoutMasterIdLst>
  <p:sldIdLst>
    <p:sldId id="264" r:id="rId5"/>
    <p:sldId id="279" r:id="rId6"/>
    <p:sldId id="266" r:id="rId7"/>
    <p:sldId id="282" r:id="rId8"/>
    <p:sldId id="276" r:id="rId9"/>
    <p:sldId id="283" r:id="rId10"/>
    <p:sldId id="284" r:id="rId11"/>
    <p:sldId id="285" r:id="rId12"/>
    <p:sldId id="286" r:id="rId13"/>
    <p:sldId id="287" r:id="rId14"/>
    <p:sldId id="288" r:id="rId15"/>
    <p:sldId id="289" r:id="rId16"/>
    <p:sldId id="290" r:id="rId17"/>
    <p:sldId id="291" r:id="rId18"/>
    <p:sldId id="292" r:id="rId19"/>
    <p:sldId id="300" r:id="rId20"/>
    <p:sldId id="301" r:id="rId21"/>
    <p:sldId id="302" r:id="rId22"/>
    <p:sldId id="303" r:id="rId23"/>
    <p:sldId id="304" r:id="rId24"/>
    <p:sldId id="305" r:id="rId25"/>
    <p:sldId id="306" r:id="rId26"/>
    <p:sldId id="312" r:id="rId27"/>
    <p:sldId id="313" r:id="rId28"/>
    <p:sldId id="314" r:id="rId29"/>
    <p:sldId id="315" r:id="rId30"/>
    <p:sldId id="316" r:id="rId31"/>
    <p:sldId id="317" r:id="rId32"/>
    <p:sldId id="318" r:id="rId33"/>
    <p:sldId id="319" r:id="rId34"/>
    <p:sldId id="320" r:id="rId35"/>
    <p:sldId id="321" r:id="rId36"/>
    <p:sldId id="334" r:id="rId37"/>
    <p:sldId id="331" r:id="rId38"/>
    <p:sldId id="332" r:id="rId39"/>
    <p:sldId id="335" r:id="rId40"/>
    <p:sldId id="333" r:id="rId41"/>
    <p:sldId id="323" r:id="rId42"/>
    <p:sldId id="324" r:id="rId43"/>
    <p:sldId id="325" r:id="rId44"/>
    <p:sldId id="327" r:id="rId45"/>
    <p:sldId id="326" r:id="rId46"/>
    <p:sldId id="328" r:id="rId4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24" autoAdjust="0"/>
    <p:restoredTop sz="94280" autoAdjust="0"/>
  </p:normalViewPr>
  <p:slideViewPr>
    <p:cSldViewPr showGuides="1">
      <p:cViewPr varScale="1">
        <p:scale>
          <a:sx n="128" d="100"/>
          <a:sy n="128" d="100"/>
        </p:scale>
        <p:origin x="728" y="17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dirty="0"/>
            <a:t>Chapter 1</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This chapter describes the role of information technology in today’s dynamic business environment. In this chapter, you will learn about the development of information systems, systems analysis and design concepts, and various systems development methods. This chapter also describes the role of the information technology department and its people.</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dgm:spPr/>
      <dgm:t>
        <a:bodyPr/>
        <a:lstStyle/>
        <a:p>
          <a:r>
            <a:rPr lang="en-US" dirty="0"/>
            <a:t>Chapter 2</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CC6B7442-0B72-4EF2-9F13-1325B51AFF9F}">
      <dgm:prSet phldrT="[Text]"/>
      <dgm:spPr/>
      <dgm:t>
        <a:bodyPr/>
        <a:lstStyle/>
        <a:p>
          <a:r>
            <a:rPr lang="en-US" dirty="0"/>
            <a:t>Chapter 3</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In this chapter, you will learn about project management and how to plan, schedule, monitor, and report on IT projects.</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D6510970-8F9C-4B45-A0F3-6ACB9AA76D40}">
      <dgm:prSet phldrT="[Text]"/>
      <dgm:spPr/>
      <dgm:t>
        <a:bodyPr/>
        <a:lstStyle/>
        <a:p>
          <a:r>
            <a:rPr lang="en-US" dirty="0"/>
            <a:t>This chapter also explains why it is important to understand business operations and requirements, how IT projects support a company’s overall strategic plan, how systems projects get started, and how systems analysts conduct a preliminary investigation and feasibility study</a:t>
          </a:r>
        </a:p>
      </dgm:t>
    </dgm:pt>
    <dgm:pt modelId="{4B87F32C-3630-48F2-9114-4262C0BEEA9E}" type="sibTrans" cxnId="{C6E7222A-5F84-456A-9806-D51868FAF8A9}">
      <dgm:prSet/>
      <dgm:spPr/>
      <dgm:t>
        <a:bodyPr/>
        <a:lstStyle/>
        <a:p>
          <a:endParaRPr lang="en-US"/>
        </a:p>
      </dgm:t>
    </dgm:pt>
    <dgm:pt modelId="{7A9FC291-2B6A-4475-8B09-917F9F09E3AB}" type="parTrans" cxnId="{C6E7222A-5F84-456A-9806-D51868FAF8A9}">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C6E7222A-5F84-456A-9806-D51868FAF8A9}" srcId="{3C67E77D-62FA-499D-B5E6-E79A091C5267}" destId="{D6510970-8F9C-4B45-A0F3-6ACB9AA76D40}" srcOrd="0" destOrd="0" parTransId="{7A9FC291-2B6A-4475-8B09-917F9F09E3AB}" sibTransId="{4B87F32C-3630-48F2-9114-4262C0BEEA9E}"/>
    <dgm:cxn modelId="{A6FB3C49-AB75-4315-BB6B-886AA454F16F}" srcId="{CC6B7442-0B72-4EF2-9F13-1325B51AFF9F}" destId="{FE0A3CAE-D039-42F2-AF12-1E6F6793A633}" srcOrd="0" destOrd="0" parTransId="{7E2ED2D1-AFF4-4DED-BB53-30A310825CE2}" sibTransId="{417BDEF2-191B-4000-BDE8-D3D22A51FCF3}"/>
    <dgm:cxn modelId="{0F1F224B-6995-4D7E-B65E-FDD2121E7EA2}" type="presOf" srcId="{FE0A3CAE-D039-42F2-AF12-1E6F6793A633}" destId="{08B7B17B-8600-44B0-B235-389E5D71D804}"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32AA6160-4426-4C4D-93AE-E2F474E37AD9}" srcId="{90119837-5B71-4D44-BB01-DB0B084933C8}" destId="{3C67E77D-62FA-499D-B5E6-E79A091C5267}" srcOrd="1" destOrd="0" parTransId="{5337D229-E330-4525-B0FA-14EC5A80604A}" sibTransId="{C056AC5D-B04E-4376-A1CB-3EAB7BE5AF5B}"/>
    <dgm:cxn modelId="{5BDE416F-F97E-4F73-BE1A-C12EA4F60682}" type="presOf" srcId="{90119837-5B71-4D44-BB01-DB0B084933C8}" destId="{ED5DCCC5-BCA8-4491-AA37-BAF153ECA184}"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594ECC8D-94FA-41B7-9F5F-6B7A67E36EF5}" type="presOf" srcId="{C111C18A-FD96-4E63-821A-54D70D8DC65F}" destId="{CD5F6E02-AD43-4E7A-935B-DDF5D6C74800}"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139D5BB1-09CB-45F8-9347-D7764258A754}" type="presOf" srcId="{CC6B7442-0B72-4EF2-9F13-1325B51AFF9F}" destId="{D64CB5D5-837D-47FC-9E42-A26D800BC69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A55A44F5-7713-43BE-A80C-9D7C49E6D5AD}" type="presOf" srcId="{D6510970-8F9C-4B45-A0F3-6ACB9AA76D40}" destId="{782956A5-ADC8-4959-B856-589B9D9B9635}"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07992"/>
          <a:ext cx="10157063"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Chapter 1</a:t>
          </a:r>
        </a:p>
      </dsp:txBody>
      <dsp:txXfrm>
        <a:off x="30442" y="138434"/>
        <a:ext cx="10096179" cy="562726"/>
      </dsp:txXfrm>
    </dsp:sp>
    <dsp:sp modelId="{CD5F6E02-AD43-4E7A-935B-DDF5D6C74800}">
      <dsp:nvSpPr>
        <dsp:cNvPr id="0" name=""/>
        <dsp:cNvSpPr/>
      </dsp:nvSpPr>
      <dsp:spPr>
        <a:xfrm>
          <a:off x="0" y="731602"/>
          <a:ext cx="10157063"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chapter describes the role of information technology in today’s dynamic business environment. In this chapter, you will learn about the development of information systems, systems analysis and design concepts, and various systems development methods. This chapter also describes the role of the information technology department and its people.</a:t>
          </a:r>
        </a:p>
      </dsp:txBody>
      <dsp:txXfrm>
        <a:off x="0" y="731602"/>
        <a:ext cx="10157063" cy="1480049"/>
      </dsp:txXfrm>
    </dsp:sp>
    <dsp:sp modelId="{81203336-F3DE-4B3A-BCF4-0F68C23AC2BB}">
      <dsp:nvSpPr>
        <dsp:cNvPr id="0" name=""/>
        <dsp:cNvSpPr/>
      </dsp:nvSpPr>
      <dsp:spPr>
        <a:xfrm>
          <a:off x="0" y="2211652"/>
          <a:ext cx="10157063"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Chapter 2</a:t>
          </a:r>
        </a:p>
      </dsp:txBody>
      <dsp:txXfrm>
        <a:off x="30442" y="2242094"/>
        <a:ext cx="10096179" cy="562726"/>
      </dsp:txXfrm>
    </dsp:sp>
    <dsp:sp modelId="{782956A5-ADC8-4959-B856-589B9D9B9635}">
      <dsp:nvSpPr>
        <dsp:cNvPr id="0" name=""/>
        <dsp:cNvSpPr/>
      </dsp:nvSpPr>
      <dsp:spPr>
        <a:xfrm>
          <a:off x="0" y="2835262"/>
          <a:ext cx="10157063" cy="121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chapter also explains why it is important to understand business operations and requirements, how IT projects support a company’s overall strategic plan, how systems projects get started, and how systems analysts conduct a preliminary investigation and feasibility study</a:t>
          </a:r>
        </a:p>
      </dsp:txBody>
      <dsp:txXfrm>
        <a:off x="0" y="2835262"/>
        <a:ext cx="10157063" cy="1210949"/>
      </dsp:txXfrm>
    </dsp:sp>
    <dsp:sp modelId="{D64CB5D5-837D-47FC-9E42-A26D800BC695}">
      <dsp:nvSpPr>
        <dsp:cNvPr id="0" name=""/>
        <dsp:cNvSpPr/>
      </dsp:nvSpPr>
      <dsp:spPr>
        <a:xfrm>
          <a:off x="0" y="4046212"/>
          <a:ext cx="10157063"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Chapter 3</a:t>
          </a:r>
        </a:p>
      </dsp:txBody>
      <dsp:txXfrm>
        <a:off x="30442" y="4076654"/>
        <a:ext cx="10096179" cy="562726"/>
      </dsp:txXfrm>
    </dsp:sp>
    <dsp:sp modelId="{08B7B17B-8600-44B0-B235-389E5D71D804}">
      <dsp:nvSpPr>
        <dsp:cNvPr id="0" name=""/>
        <dsp:cNvSpPr/>
      </dsp:nvSpPr>
      <dsp:spPr>
        <a:xfrm>
          <a:off x="0" y="4669822"/>
          <a:ext cx="10157063"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In this chapter, you will learn about project management and how to plan, schedule, monitor, and report on IT projects.</a:t>
          </a:r>
        </a:p>
      </dsp:txBody>
      <dsp:txXfrm>
        <a:off x="0" y="4669822"/>
        <a:ext cx="10157063"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7/2/20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7/2/20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7/2/20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7/2/20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7/2/20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7/2/20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7/2/20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1 – SYSTEMS PLANNING </a:t>
            </a:r>
          </a:p>
        </p:txBody>
      </p:sp>
      <p:sp>
        <p:nvSpPr>
          <p:cNvPr id="3" name="Subtitle 2"/>
          <p:cNvSpPr>
            <a:spLocks noGrp="1"/>
          </p:cNvSpPr>
          <p:nvPr>
            <p:ph type="subTitle" idx="1"/>
          </p:nvPr>
        </p:nvSpPr>
        <p:spPr/>
        <p:txBody>
          <a:bodyPr/>
          <a:lstStyle/>
          <a:p>
            <a:r>
              <a:rPr lang="en-US" dirty="0"/>
              <a:t>System Analysis and Design Book </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Software</a:t>
            </a:r>
            <a:endParaRPr lang="en-US" dirty="0"/>
          </a:p>
        </p:txBody>
      </p:sp>
      <p:sp>
        <p:nvSpPr>
          <p:cNvPr id="14" name="Content Placeholder 13"/>
          <p:cNvSpPr>
            <a:spLocks noGrp="1"/>
          </p:cNvSpPr>
          <p:nvPr>
            <p:ph idx="1"/>
          </p:nvPr>
        </p:nvSpPr>
        <p:spPr/>
        <p:txBody>
          <a:bodyPr/>
          <a:lstStyle/>
          <a:p>
            <a:r>
              <a:rPr lang="en-US" b="1" dirty="0"/>
              <a:t>Software </a:t>
            </a:r>
            <a:r>
              <a:rPr lang="en-US" dirty="0"/>
              <a:t>refers to the programs that control the hardware and produce the desired information or results. Software consists of system software and application software.</a:t>
            </a:r>
          </a:p>
          <a:p>
            <a:r>
              <a:rPr lang="en-US" b="1" dirty="0"/>
              <a:t>System software </a:t>
            </a:r>
            <a:r>
              <a:rPr lang="en-US" dirty="0"/>
              <a:t>manages the hardware components.</a:t>
            </a:r>
          </a:p>
          <a:p>
            <a:endParaRPr lang="en-US" dirty="0"/>
          </a:p>
        </p:txBody>
      </p:sp>
    </p:spTree>
    <p:extLst>
      <p:ext uri="{BB962C8B-B14F-4D97-AF65-F5344CB8AC3E}">
        <p14:creationId xmlns:p14="http://schemas.microsoft.com/office/powerpoint/2010/main" val="8167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Data</a:t>
            </a:r>
            <a:endParaRPr lang="en-US" dirty="0"/>
          </a:p>
        </p:txBody>
      </p:sp>
      <p:sp>
        <p:nvSpPr>
          <p:cNvPr id="14" name="Content Placeholder 13"/>
          <p:cNvSpPr>
            <a:spLocks noGrp="1"/>
          </p:cNvSpPr>
          <p:nvPr>
            <p:ph idx="1"/>
          </p:nvPr>
        </p:nvSpPr>
        <p:spPr/>
        <p:txBody>
          <a:bodyPr/>
          <a:lstStyle/>
          <a:p>
            <a:r>
              <a:rPr lang="en-US" dirty="0"/>
              <a:t>Data is the raw material that an information system transforms into useful information. An information system can store data in various locations, called tables. By linking the tables, the system can extract specific information.</a:t>
            </a:r>
          </a:p>
        </p:txBody>
      </p:sp>
      <p:pic>
        <p:nvPicPr>
          <p:cNvPr id="2" name="Picture 1"/>
          <p:cNvPicPr>
            <a:picLocks noChangeAspect="1"/>
          </p:cNvPicPr>
          <p:nvPr/>
        </p:nvPicPr>
        <p:blipFill>
          <a:blip r:embed="rId2"/>
          <a:stretch>
            <a:fillRect/>
          </a:stretch>
        </p:blipFill>
        <p:spPr>
          <a:xfrm>
            <a:off x="6932612" y="2819400"/>
            <a:ext cx="3666180" cy="3881838"/>
          </a:xfrm>
          <a:prstGeom prst="rect">
            <a:avLst/>
          </a:prstGeom>
        </p:spPr>
      </p:pic>
    </p:spTree>
    <p:extLst>
      <p:ext uri="{BB962C8B-B14F-4D97-AF65-F5344CB8AC3E}">
        <p14:creationId xmlns:p14="http://schemas.microsoft.com/office/powerpoint/2010/main" val="12346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Processes</a:t>
            </a:r>
            <a:endParaRPr lang="en-US" dirty="0"/>
          </a:p>
        </p:txBody>
      </p:sp>
      <p:sp>
        <p:nvSpPr>
          <p:cNvPr id="14" name="Content Placeholder 13"/>
          <p:cNvSpPr>
            <a:spLocks noGrp="1"/>
          </p:cNvSpPr>
          <p:nvPr>
            <p:ph idx="1"/>
          </p:nvPr>
        </p:nvSpPr>
        <p:spPr/>
        <p:txBody>
          <a:bodyPr/>
          <a:lstStyle/>
          <a:p>
            <a:r>
              <a:rPr lang="en-US" b="1" dirty="0"/>
              <a:t>Processes </a:t>
            </a:r>
            <a:r>
              <a:rPr lang="en-US" dirty="0"/>
              <a:t>describe the tasks and business functions that users, managers, and IT staff members perform to achieve specific results. </a:t>
            </a:r>
          </a:p>
          <a:p>
            <a:r>
              <a:rPr lang="en-US" dirty="0"/>
              <a:t>Processes are the building blocks of an information system because they represent actual day-to-day business operations. </a:t>
            </a:r>
          </a:p>
          <a:p>
            <a:r>
              <a:rPr lang="en-US" dirty="0"/>
              <a:t>To build a successful information system, analysts must understand business processes and document them carefully.</a:t>
            </a:r>
          </a:p>
          <a:p>
            <a:endParaRPr lang="en-US" dirty="0"/>
          </a:p>
        </p:txBody>
      </p:sp>
    </p:spTree>
    <p:extLst>
      <p:ext uri="{BB962C8B-B14F-4D97-AF65-F5344CB8AC3E}">
        <p14:creationId xmlns:p14="http://schemas.microsoft.com/office/powerpoint/2010/main" val="406035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People</a:t>
            </a:r>
            <a:endParaRPr lang="en-US" dirty="0"/>
          </a:p>
        </p:txBody>
      </p:sp>
      <p:sp>
        <p:nvSpPr>
          <p:cNvPr id="14" name="Content Placeholder 13"/>
          <p:cNvSpPr>
            <a:spLocks noGrp="1"/>
          </p:cNvSpPr>
          <p:nvPr>
            <p:ph idx="1"/>
          </p:nvPr>
        </p:nvSpPr>
        <p:spPr/>
        <p:txBody>
          <a:bodyPr/>
          <a:lstStyle/>
          <a:p>
            <a:r>
              <a:rPr lang="en-US" dirty="0"/>
              <a:t>People who have an interest in an information system are called </a:t>
            </a:r>
            <a:r>
              <a:rPr lang="en-US" b="1" dirty="0"/>
              <a:t>stakeholders</a:t>
            </a:r>
            <a:r>
              <a:rPr lang="en-US" dirty="0"/>
              <a:t>.</a:t>
            </a:r>
          </a:p>
          <a:p>
            <a:r>
              <a:rPr lang="en-US" dirty="0"/>
              <a:t>Stakeholders include the management group responsible for the system, the </a:t>
            </a:r>
            <a:r>
              <a:rPr lang="en-US" b="1" dirty="0"/>
              <a:t>users </a:t>
            </a:r>
            <a:r>
              <a:rPr lang="en-US" dirty="0"/>
              <a:t>(sometimes called </a:t>
            </a:r>
            <a:r>
              <a:rPr lang="en-US" b="1" dirty="0"/>
              <a:t>end users</a:t>
            </a:r>
            <a:r>
              <a:rPr lang="en-US" dirty="0"/>
              <a:t>) inside and outside the company who will interact with the system, and IT staff members, such as systems analysts, programmers, and network administrators who develop and support the system.</a:t>
            </a:r>
          </a:p>
        </p:txBody>
      </p:sp>
    </p:spTree>
    <p:extLst>
      <p:ext uri="{BB962C8B-B14F-4D97-AF65-F5344CB8AC3E}">
        <p14:creationId xmlns:p14="http://schemas.microsoft.com/office/powerpoint/2010/main" val="250739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UNDERSTAND THE BUSINESS</a:t>
            </a:r>
            <a:endParaRPr lang="en-US" dirty="0"/>
          </a:p>
        </p:txBody>
      </p:sp>
      <p:sp>
        <p:nvSpPr>
          <p:cNvPr id="14" name="Content Placeholder 13"/>
          <p:cNvSpPr>
            <a:spLocks noGrp="1"/>
          </p:cNvSpPr>
          <p:nvPr>
            <p:ph idx="1"/>
          </p:nvPr>
        </p:nvSpPr>
        <p:spPr/>
        <p:txBody>
          <a:bodyPr/>
          <a:lstStyle/>
          <a:p>
            <a:r>
              <a:rPr lang="en-US" dirty="0"/>
              <a:t>IT professionals must understand a company’s operations to design successful systems.</a:t>
            </a:r>
          </a:p>
          <a:p>
            <a:r>
              <a:rPr lang="en-US" dirty="0"/>
              <a:t>Each business situation is different.</a:t>
            </a:r>
          </a:p>
          <a:p>
            <a:r>
              <a:rPr lang="en-US" dirty="0"/>
              <a:t>Systems analysts use a process called </a:t>
            </a:r>
            <a:r>
              <a:rPr lang="en-US" b="1" dirty="0"/>
              <a:t>business process modeling </a:t>
            </a:r>
            <a:r>
              <a:rPr lang="en-US" dirty="0"/>
              <a:t>to represent company operations and information needs.</a:t>
            </a:r>
          </a:p>
          <a:p>
            <a:endParaRPr lang="en-US" dirty="0"/>
          </a:p>
          <a:p>
            <a:endParaRPr lang="en-US" dirty="0"/>
          </a:p>
        </p:txBody>
      </p:sp>
    </p:spTree>
    <p:extLst>
      <p:ext uri="{BB962C8B-B14F-4D97-AF65-F5344CB8AC3E}">
        <p14:creationId xmlns:p14="http://schemas.microsoft.com/office/powerpoint/2010/main" val="4731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Business Profile</a:t>
            </a:r>
            <a:endParaRPr lang="en-US" dirty="0"/>
          </a:p>
        </p:txBody>
      </p:sp>
      <p:sp>
        <p:nvSpPr>
          <p:cNvPr id="14" name="Content Placeholder 13"/>
          <p:cNvSpPr>
            <a:spLocks noGrp="1"/>
          </p:cNvSpPr>
          <p:nvPr>
            <p:ph idx="1"/>
          </p:nvPr>
        </p:nvSpPr>
        <p:spPr/>
        <p:txBody>
          <a:bodyPr>
            <a:normAutofit lnSpcReduction="10000"/>
          </a:bodyPr>
          <a:lstStyle/>
          <a:p>
            <a:r>
              <a:rPr lang="en-US" dirty="0"/>
              <a:t>A </a:t>
            </a:r>
            <a:r>
              <a:rPr lang="en-US" b="1" dirty="0"/>
              <a:t>business profile </a:t>
            </a:r>
            <a:r>
              <a:rPr lang="en-US" dirty="0"/>
              <a:t>is an overview of a company’s </a:t>
            </a:r>
          </a:p>
          <a:p>
            <a:pPr lvl="1"/>
            <a:r>
              <a:rPr lang="en-US" dirty="0"/>
              <a:t>mission</a:t>
            </a:r>
          </a:p>
          <a:p>
            <a:pPr lvl="1"/>
            <a:r>
              <a:rPr lang="en-US" dirty="0"/>
              <a:t>functions </a:t>
            </a:r>
          </a:p>
          <a:p>
            <a:pPr lvl="1"/>
            <a:r>
              <a:rPr lang="en-US" dirty="0"/>
              <a:t>organization </a:t>
            </a:r>
          </a:p>
          <a:p>
            <a:pPr lvl="1"/>
            <a:r>
              <a:rPr lang="en-US" dirty="0"/>
              <a:t>products</a:t>
            </a:r>
          </a:p>
          <a:p>
            <a:pPr lvl="1"/>
            <a:r>
              <a:rPr lang="en-US" dirty="0"/>
              <a:t>services </a:t>
            </a:r>
          </a:p>
          <a:p>
            <a:pPr lvl="1"/>
            <a:r>
              <a:rPr lang="en-US" dirty="0"/>
              <a:t>customers </a:t>
            </a:r>
          </a:p>
          <a:p>
            <a:pPr lvl="1"/>
            <a:r>
              <a:rPr lang="en-US" dirty="0"/>
              <a:t>suppliers </a:t>
            </a:r>
          </a:p>
          <a:p>
            <a:pPr lvl="1"/>
            <a:r>
              <a:rPr lang="en-US" dirty="0"/>
              <a:t>competitors </a:t>
            </a:r>
          </a:p>
          <a:p>
            <a:pPr lvl="1"/>
            <a:r>
              <a:rPr lang="en-US" dirty="0"/>
              <a:t>constraints </a:t>
            </a:r>
          </a:p>
          <a:p>
            <a:pPr lvl="1"/>
            <a:r>
              <a:rPr lang="en-US" dirty="0"/>
              <a:t>future direction.</a:t>
            </a:r>
          </a:p>
        </p:txBody>
      </p:sp>
    </p:spTree>
    <p:extLst>
      <p:ext uri="{BB962C8B-B14F-4D97-AF65-F5344CB8AC3E}">
        <p14:creationId xmlns:p14="http://schemas.microsoft.com/office/powerpoint/2010/main" val="170892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Business Process</a:t>
            </a:r>
            <a:endParaRPr lang="en-US" dirty="0"/>
          </a:p>
        </p:txBody>
      </p:sp>
      <p:sp>
        <p:nvSpPr>
          <p:cNvPr id="14" name="Content Placeholder 13"/>
          <p:cNvSpPr>
            <a:spLocks noGrp="1"/>
          </p:cNvSpPr>
          <p:nvPr>
            <p:ph idx="1"/>
          </p:nvPr>
        </p:nvSpPr>
        <p:spPr/>
        <p:txBody>
          <a:bodyPr/>
          <a:lstStyle/>
          <a:p>
            <a:r>
              <a:rPr lang="en-US" dirty="0"/>
              <a:t>A </a:t>
            </a:r>
            <a:r>
              <a:rPr lang="en-US" b="1" dirty="0"/>
              <a:t>business process </a:t>
            </a:r>
            <a:r>
              <a:rPr lang="en-US" dirty="0"/>
              <a:t>is a specific set of transactions, events, and results that can be described and documented.</a:t>
            </a:r>
          </a:p>
          <a:p>
            <a:r>
              <a:rPr lang="en-US" dirty="0"/>
              <a:t>A </a:t>
            </a:r>
            <a:r>
              <a:rPr lang="en-US" b="1" dirty="0"/>
              <a:t>business process model (BPM) </a:t>
            </a:r>
            <a:r>
              <a:rPr lang="en-US" dirty="0"/>
              <a:t>graphically displays one or more business processes</a:t>
            </a:r>
          </a:p>
        </p:txBody>
      </p:sp>
      <p:pic>
        <p:nvPicPr>
          <p:cNvPr id="2" name="Picture 1"/>
          <p:cNvPicPr>
            <a:picLocks noChangeAspect="1"/>
          </p:cNvPicPr>
          <p:nvPr/>
        </p:nvPicPr>
        <p:blipFill>
          <a:blip r:embed="rId2"/>
          <a:stretch>
            <a:fillRect/>
          </a:stretch>
        </p:blipFill>
        <p:spPr>
          <a:xfrm>
            <a:off x="3972176" y="3429000"/>
            <a:ext cx="4447619" cy="3200000"/>
          </a:xfrm>
          <a:prstGeom prst="rect">
            <a:avLst/>
          </a:prstGeom>
        </p:spPr>
      </p:pic>
    </p:spTree>
    <p:extLst>
      <p:ext uri="{BB962C8B-B14F-4D97-AF65-F5344CB8AC3E}">
        <p14:creationId xmlns:p14="http://schemas.microsoft.com/office/powerpoint/2010/main" val="304817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BPMN to represent </a:t>
            </a:r>
            <a:r>
              <a:rPr lang="en-US" b="1" dirty="0">
                <a:solidFill>
                  <a:srgbClr val="92D050"/>
                </a:solidFill>
              </a:rPr>
              <a:t>events, processes and workflow</a:t>
            </a:r>
            <a:endParaRPr lang="en-US" dirty="0">
              <a:solidFill>
                <a:srgbClr val="92D050"/>
              </a:solidFill>
            </a:endParaRPr>
          </a:p>
        </p:txBody>
      </p:sp>
      <p:sp>
        <p:nvSpPr>
          <p:cNvPr id="14" name="Content Placeholder 13"/>
          <p:cNvSpPr>
            <a:spLocks noGrp="1"/>
          </p:cNvSpPr>
          <p:nvPr>
            <p:ph idx="1"/>
          </p:nvPr>
        </p:nvSpPr>
        <p:spPr/>
        <p:txBody>
          <a:bodyPr/>
          <a:lstStyle/>
          <a:p>
            <a:endParaRPr lang="en-US" dirty="0"/>
          </a:p>
          <a:p>
            <a:endParaRPr lang="en-US" dirty="0"/>
          </a:p>
        </p:txBody>
      </p:sp>
      <p:pic>
        <p:nvPicPr>
          <p:cNvPr id="2" name="Picture 1"/>
          <p:cNvPicPr>
            <a:picLocks noChangeAspect="1"/>
          </p:cNvPicPr>
          <p:nvPr/>
        </p:nvPicPr>
        <p:blipFill>
          <a:blip r:embed="rId2"/>
          <a:stretch>
            <a:fillRect/>
          </a:stretch>
        </p:blipFill>
        <p:spPr>
          <a:xfrm>
            <a:off x="1809316" y="2196540"/>
            <a:ext cx="8773340" cy="3480920"/>
          </a:xfrm>
          <a:prstGeom prst="rect">
            <a:avLst/>
          </a:prstGeom>
        </p:spPr>
      </p:pic>
    </p:spTree>
    <p:extLst>
      <p:ext uri="{BB962C8B-B14F-4D97-AF65-F5344CB8AC3E}">
        <p14:creationId xmlns:p14="http://schemas.microsoft.com/office/powerpoint/2010/main" val="342967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IMPACT OF THE INTERNET</a:t>
            </a:r>
            <a:endParaRPr lang="en-US" dirty="0"/>
          </a:p>
        </p:txBody>
      </p:sp>
      <p:sp>
        <p:nvSpPr>
          <p:cNvPr id="14" name="Content Placeholder 13"/>
          <p:cNvSpPr>
            <a:spLocks noGrp="1"/>
          </p:cNvSpPr>
          <p:nvPr>
            <p:ph idx="1"/>
          </p:nvPr>
        </p:nvSpPr>
        <p:spPr/>
        <p:txBody>
          <a:bodyPr>
            <a:normAutofit fontScale="85000" lnSpcReduction="20000"/>
          </a:bodyPr>
          <a:lstStyle/>
          <a:p>
            <a:r>
              <a:rPr lang="en-US" dirty="0"/>
              <a:t>Internet-based commerce is called e-commerce (electronic commerce) or I-commerce (Internet commerce).</a:t>
            </a:r>
          </a:p>
          <a:p>
            <a:r>
              <a:rPr lang="en-US" dirty="0"/>
              <a:t>E-commerce includes two main sectors: </a:t>
            </a:r>
            <a:r>
              <a:rPr lang="en-US" b="1" dirty="0"/>
              <a:t>B2C (business-to-consumer) </a:t>
            </a:r>
            <a:r>
              <a:rPr lang="en-US" dirty="0"/>
              <a:t>and </a:t>
            </a:r>
            <a:r>
              <a:rPr lang="en-US" b="1" dirty="0"/>
              <a:t>B2B (business-to-business)</a:t>
            </a:r>
            <a:r>
              <a:rPr lang="en-US" dirty="0"/>
              <a:t>.</a:t>
            </a:r>
          </a:p>
          <a:p>
            <a:r>
              <a:rPr lang="en-US" dirty="0"/>
              <a:t>Google, Yahoo!, Amazon, and eBay are examples of pure dot-com companies. </a:t>
            </a:r>
          </a:p>
          <a:p>
            <a:r>
              <a:rPr lang="en-US" dirty="0"/>
              <a:t>At the other end of the scale are traditional firms, sometimes called </a:t>
            </a:r>
            <a:r>
              <a:rPr lang="en-US" b="1" dirty="0"/>
              <a:t>brick-and-mortar </a:t>
            </a:r>
            <a:r>
              <a:rPr lang="en-US" dirty="0"/>
              <a:t>companies because they conduct business primarily from physical locations. </a:t>
            </a:r>
          </a:p>
          <a:p>
            <a:r>
              <a:rPr lang="en-US" dirty="0"/>
              <a:t>Most successful brick-and-mortar firms — such as Lowe’s, Target, and Wal-Mart — have expanded their Web-based marketing channels to increase sales and serve customers better. This strategy combines the convenience of online shopping </a:t>
            </a:r>
            <a:r>
              <a:rPr lang="en-US" i="1" dirty="0"/>
              <a:t>and </a:t>
            </a:r>
            <a:r>
              <a:rPr lang="en-US" dirty="0"/>
              <a:t>the alternative of hands-on purchasing for customers who prefer that option.</a:t>
            </a:r>
          </a:p>
        </p:txBody>
      </p:sp>
    </p:spTree>
    <p:extLst>
      <p:ext uri="{BB962C8B-B14F-4D97-AF65-F5344CB8AC3E}">
        <p14:creationId xmlns:p14="http://schemas.microsoft.com/office/powerpoint/2010/main" val="69408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B2C (Business-to-Consumer)</a:t>
            </a:r>
            <a:endParaRPr lang="en-US" dirty="0"/>
          </a:p>
        </p:txBody>
      </p:sp>
      <p:sp>
        <p:nvSpPr>
          <p:cNvPr id="14" name="Content Placeholder 13"/>
          <p:cNvSpPr>
            <a:spLocks noGrp="1"/>
          </p:cNvSpPr>
          <p:nvPr>
            <p:ph idx="1"/>
          </p:nvPr>
        </p:nvSpPr>
        <p:spPr/>
        <p:txBody>
          <a:bodyPr/>
          <a:lstStyle/>
          <a:p>
            <a:r>
              <a:rPr lang="en-US" dirty="0"/>
              <a:t>Using the Internet, consumers can go online to purchase an enormous variety of products and services.</a:t>
            </a:r>
          </a:p>
          <a:p>
            <a:r>
              <a:rPr lang="en-US" dirty="0"/>
              <a:t>This environment allows customers to do research, compare prices and features, check availability, arrange delivery, and choose payment methods in a single convenient session.</a:t>
            </a:r>
          </a:p>
          <a:p>
            <a:r>
              <a:rPr lang="en-US" dirty="0"/>
              <a:t>The business process model of retailer store is different from the business process model of online store. </a:t>
            </a:r>
          </a:p>
          <a:p>
            <a:pPr marL="0" indent="0">
              <a:buNone/>
            </a:pPr>
            <a:r>
              <a:rPr lang="en-US" sz="3200" dirty="0">
                <a:solidFill>
                  <a:schemeClr val="accent4">
                    <a:lumMod val="75000"/>
                  </a:schemeClr>
                </a:solidFill>
                <a:latin typeface="Forte" panose="03060902040502070203" pitchFamily="66" charset="0"/>
              </a:rPr>
              <a:t>Why do you think buying online is cheaper?</a:t>
            </a:r>
          </a:p>
          <a:p>
            <a:endParaRPr lang="en-US" dirty="0"/>
          </a:p>
        </p:txBody>
      </p:sp>
    </p:spTree>
    <p:extLst>
      <p:ext uri="{BB962C8B-B14F-4D97-AF65-F5344CB8AC3E}">
        <p14:creationId xmlns:p14="http://schemas.microsoft.com/office/powerpoint/2010/main" val="165390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dirty="0"/>
              <a:t>System Planning </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14921574"/>
              </p:ext>
            </p:extLst>
          </p:nvPr>
        </p:nvGraphicFramePr>
        <p:xfrm>
          <a:off x="1117599" y="762000"/>
          <a:ext cx="10157063"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B2B (Business-to-Business)</a:t>
            </a:r>
            <a:endParaRPr lang="en-US" dirty="0"/>
          </a:p>
        </p:txBody>
      </p:sp>
      <p:sp>
        <p:nvSpPr>
          <p:cNvPr id="14" name="Content Placeholder 13"/>
          <p:cNvSpPr>
            <a:spLocks noGrp="1"/>
          </p:cNvSpPr>
          <p:nvPr>
            <p:ph idx="1"/>
          </p:nvPr>
        </p:nvSpPr>
        <p:spPr/>
        <p:txBody>
          <a:bodyPr/>
          <a:lstStyle/>
          <a:p>
            <a:r>
              <a:rPr lang="en-US" dirty="0"/>
              <a:t>Although the business-to-consumer (B2C) sector is more familiar to retail customers, the volume of business-to-business (B2B) transactions is many times greater. </a:t>
            </a:r>
          </a:p>
          <a:p>
            <a:r>
              <a:rPr lang="en-US" dirty="0"/>
              <a:t>Industry observers predict that B2B sales will increase sharply as more firms seek to improve efficiency and reduce costs.</a:t>
            </a:r>
          </a:p>
          <a:p>
            <a:endParaRPr lang="en-US" dirty="0">
              <a:solidFill>
                <a:schemeClr val="accent2">
                  <a:lumMod val="75000"/>
                </a:schemeClr>
              </a:solidFill>
            </a:endParaRPr>
          </a:p>
          <a:p>
            <a:pPr marL="0" indent="0">
              <a:buNone/>
            </a:pPr>
            <a:r>
              <a:rPr lang="en-US" sz="3200" dirty="0">
                <a:solidFill>
                  <a:schemeClr val="accent2">
                    <a:lumMod val="75000"/>
                  </a:schemeClr>
                </a:solidFill>
                <a:latin typeface="Forte" panose="03060902040502070203" pitchFamily="66" charset="0"/>
              </a:rPr>
              <a:t>What are some good examples of B2B web-sites?</a:t>
            </a:r>
          </a:p>
        </p:txBody>
      </p:sp>
    </p:spTree>
    <p:extLst>
      <p:ext uri="{BB962C8B-B14F-4D97-AF65-F5344CB8AC3E}">
        <p14:creationId xmlns:p14="http://schemas.microsoft.com/office/powerpoint/2010/main" val="193524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BUSINESS INFORMATION SYSTEMS</a:t>
            </a:r>
            <a:endParaRPr lang="en-US" dirty="0"/>
          </a:p>
        </p:txBody>
      </p:sp>
      <p:sp>
        <p:nvSpPr>
          <p:cNvPr id="14" name="Content Placeholder 13"/>
          <p:cNvSpPr>
            <a:spLocks noGrp="1"/>
          </p:cNvSpPr>
          <p:nvPr>
            <p:ph idx="1"/>
          </p:nvPr>
        </p:nvSpPr>
        <p:spPr/>
        <p:txBody>
          <a:bodyPr/>
          <a:lstStyle/>
          <a:p>
            <a:r>
              <a:rPr lang="en-US" dirty="0"/>
              <a:t>In the past, IT managers divided systems into categories based on the user group (administrative, operational personnel, top managers etc..)</a:t>
            </a:r>
          </a:p>
          <a:p>
            <a:r>
              <a:rPr lang="en-US" dirty="0"/>
              <a:t>Today as you can see a lab worker making administrative tasks or use a software to make inventory orders, it make more since to identify the a system by its function and features. </a:t>
            </a:r>
          </a:p>
          <a:p>
            <a:endParaRPr lang="en-US" dirty="0"/>
          </a:p>
        </p:txBody>
      </p:sp>
    </p:spTree>
    <p:extLst>
      <p:ext uri="{BB962C8B-B14F-4D97-AF65-F5344CB8AC3E}">
        <p14:creationId xmlns:p14="http://schemas.microsoft.com/office/powerpoint/2010/main" val="138992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Enterprise Computing</a:t>
            </a:r>
            <a:endParaRPr lang="en-US" dirty="0"/>
          </a:p>
        </p:txBody>
      </p:sp>
      <p:sp>
        <p:nvSpPr>
          <p:cNvPr id="14" name="Content Placeholder 13"/>
          <p:cNvSpPr>
            <a:spLocks noGrp="1"/>
          </p:cNvSpPr>
          <p:nvPr>
            <p:ph idx="1"/>
          </p:nvPr>
        </p:nvSpPr>
        <p:spPr/>
        <p:txBody>
          <a:bodyPr/>
          <a:lstStyle/>
          <a:p>
            <a:r>
              <a:rPr lang="en-US" b="1" dirty="0"/>
              <a:t>Enterprise computing </a:t>
            </a:r>
            <a:r>
              <a:rPr lang="en-US" dirty="0"/>
              <a:t>refers to information systems that support company-wide operations and data management requirements rather than supporting individuals. </a:t>
            </a:r>
          </a:p>
          <a:p>
            <a:pPr marL="0" indent="0">
              <a:buNone/>
            </a:pPr>
            <a:r>
              <a:rPr lang="en-US" sz="3200" dirty="0">
                <a:solidFill>
                  <a:srgbClr val="00B0F0"/>
                </a:solidFill>
                <a:latin typeface="Forte" panose="03060902040502070203" pitchFamily="66" charset="0"/>
              </a:rPr>
              <a:t>Now can you define the difference between enterprise software and consumer software? </a:t>
            </a:r>
          </a:p>
          <a:p>
            <a:endParaRPr lang="en-US" dirty="0"/>
          </a:p>
        </p:txBody>
      </p:sp>
    </p:spTree>
    <p:extLst>
      <p:ext uri="{BB962C8B-B14F-4D97-AF65-F5344CB8AC3E}">
        <p14:creationId xmlns:p14="http://schemas.microsoft.com/office/powerpoint/2010/main" val="45455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Transaction Processing</a:t>
            </a:r>
            <a:endParaRPr lang="en-US" dirty="0"/>
          </a:p>
        </p:txBody>
      </p:sp>
      <p:sp>
        <p:nvSpPr>
          <p:cNvPr id="14" name="Content Placeholder 13"/>
          <p:cNvSpPr>
            <a:spLocks noGrp="1"/>
          </p:cNvSpPr>
          <p:nvPr>
            <p:ph idx="1"/>
          </p:nvPr>
        </p:nvSpPr>
        <p:spPr/>
        <p:txBody>
          <a:bodyPr/>
          <a:lstStyle/>
          <a:p>
            <a:r>
              <a:rPr lang="en-US" b="1" dirty="0"/>
              <a:t>Transaction processing (TP) systems </a:t>
            </a:r>
            <a:r>
              <a:rPr lang="en-US" dirty="0"/>
              <a:t>process data generated by day-to-day business operations.</a:t>
            </a:r>
          </a:p>
          <a:p>
            <a:r>
              <a:rPr lang="en-US" dirty="0"/>
              <a:t>Examples of TP systems include customer order processing, accounts receivable, and warranty claim processing.</a:t>
            </a:r>
          </a:p>
        </p:txBody>
      </p:sp>
    </p:spTree>
    <p:extLst>
      <p:ext uri="{BB962C8B-B14F-4D97-AF65-F5344CB8AC3E}">
        <p14:creationId xmlns:p14="http://schemas.microsoft.com/office/powerpoint/2010/main" val="349771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Business Support</a:t>
            </a:r>
            <a:endParaRPr lang="en-US" dirty="0"/>
          </a:p>
        </p:txBody>
      </p:sp>
      <p:sp>
        <p:nvSpPr>
          <p:cNvPr id="14" name="Content Placeholder 13"/>
          <p:cNvSpPr>
            <a:spLocks noGrp="1"/>
          </p:cNvSpPr>
          <p:nvPr>
            <p:ph idx="1"/>
          </p:nvPr>
        </p:nvSpPr>
        <p:spPr/>
        <p:txBody>
          <a:bodyPr/>
          <a:lstStyle/>
          <a:p>
            <a:r>
              <a:rPr lang="en-US" b="1" dirty="0"/>
              <a:t>Business support systems </a:t>
            </a:r>
            <a:r>
              <a:rPr lang="en-US" dirty="0"/>
              <a:t>provide job-related information support to users at all levels of a company.</a:t>
            </a:r>
          </a:p>
          <a:p>
            <a:endParaRPr lang="en-US" dirty="0"/>
          </a:p>
        </p:txBody>
      </p:sp>
    </p:spTree>
    <p:extLst>
      <p:ext uri="{BB962C8B-B14F-4D97-AF65-F5344CB8AC3E}">
        <p14:creationId xmlns:p14="http://schemas.microsoft.com/office/powerpoint/2010/main" val="391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Knowledge Management</a:t>
            </a:r>
            <a:endParaRPr lang="en-US" dirty="0"/>
          </a:p>
        </p:txBody>
      </p:sp>
      <p:sp>
        <p:nvSpPr>
          <p:cNvPr id="14" name="Content Placeholder 13"/>
          <p:cNvSpPr>
            <a:spLocks noGrp="1"/>
          </p:cNvSpPr>
          <p:nvPr>
            <p:ph idx="1"/>
          </p:nvPr>
        </p:nvSpPr>
        <p:spPr/>
        <p:txBody>
          <a:bodyPr>
            <a:normAutofit/>
          </a:bodyPr>
          <a:lstStyle/>
          <a:p>
            <a:r>
              <a:rPr lang="en-US" dirty="0"/>
              <a:t>is the process of creating, sharing, using and managing the knowledge and information of an organization.</a:t>
            </a:r>
          </a:p>
          <a:p>
            <a:r>
              <a:rPr lang="en-US" dirty="0"/>
              <a:t>It refers to a multi-disciplinary approach to achieving organizational objectives by making the best use of knowledge.</a:t>
            </a:r>
          </a:p>
          <a:p>
            <a:r>
              <a:rPr lang="en-US" dirty="0"/>
              <a:t>A </a:t>
            </a:r>
            <a:r>
              <a:rPr lang="en-US" b="1" dirty="0"/>
              <a:t>knowledge base </a:t>
            </a:r>
            <a:r>
              <a:rPr lang="en-US" dirty="0"/>
              <a:t>consists of a large database that allows users to find information by entering keywords or questions in normal English phrases.</a:t>
            </a:r>
          </a:p>
        </p:txBody>
      </p:sp>
    </p:spTree>
    <p:extLst>
      <p:ext uri="{BB962C8B-B14F-4D97-AF65-F5344CB8AC3E}">
        <p14:creationId xmlns:p14="http://schemas.microsoft.com/office/powerpoint/2010/main" val="15680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User Productivity</a:t>
            </a:r>
            <a:endParaRPr lang="en-US" dirty="0"/>
          </a:p>
        </p:txBody>
      </p:sp>
      <p:sp>
        <p:nvSpPr>
          <p:cNvPr id="14" name="Content Placeholder 13"/>
          <p:cNvSpPr>
            <a:spLocks noGrp="1"/>
          </p:cNvSpPr>
          <p:nvPr>
            <p:ph idx="1"/>
          </p:nvPr>
        </p:nvSpPr>
        <p:spPr/>
        <p:txBody>
          <a:bodyPr/>
          <a:lstStyle/>
          <a:p>
            <a:r>
              <a:rPr lang="en-US" dirty="0"/>
              <a:t>Companies provide employees at all levels with technology that improves productivity.</a:t>
            </a:r>
          </a:p>
          <a:p>
            <a:r>
              <a:rPr lang="en-US" dirty="0"/>
              <a:t>Examples of </a:t>
            </a:r>
            <a:r>
              <a:rPr lang="en-US" b="1" dirty="0"/>
              <a:t>user productivity systems </a:t>
            </a:r>
            <a:r>
              <a:rPr lang="en-US" dirty="0"/>
              <a:t>include e-mail, voice mail, fax, video and Web conferencing, word processing, automated calendars, database management, spreadsheets, desktop publishing, presentation graphics, company intranets, and high-speed Internet access.</a:t>
            </a:r>
          </a:p>
          <a:p>
            <a:endParaRPr lang="en-US" dirty="0"/>
          </a:p>
        </p:txBody>
      </p:sp>
    </p:spTree>
    <p:extLst>
      <p:ext uri="{BB962C8B-B14F-4D97-AF65-F5344CB8AC3E}">
        <p14:creationId xmlns:p14="http://schemas.microsoft.com/office/powerpoint/2010/main" val="44902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Information Systems Integration</a:t>
            </a:r>
            <a:endParaRPr lang="en-US" dirty="0"/>
          </a:p>
        </p:txBody>
      </p:sp>
      <p:sp>
        <p:nvSpPr>
          <p:cNvPr id="14" name="Content Placeholder 13"/>
          <p:cNvSpPr>
            <a:spLocks noGrp="1"/>
          </p:cNvSpPr>
          <p:nvPr>
            <p:ph idx="1"/>
          </p:nvPr>
        </p:nvSpPr>
        <p:spPr/>
        <p:txBody>
          <a:bodyPr>
            <a:normAutofit/>
          </a:bodyPr>
          <a:lstStyle/>
          <a:p>
            <a:r>
              <a:rPr lang="en-US" dirty="0"/>
              <a:t>Most large companies require systems that combine transaction processing, business support, knowledge management, and user productivity features. For example, suppose an international customer has a problem with a product and makes a warranty claim.</a:t>
            </a:r>
          </a:p>
          <a:p>
            <a:r>
              <a:rPr lang="en-US" dirty="0"/>
              <a:t>A customer service representative enters the claim into a TP system. The transaction updates two other systems: a knowledge management system that tracks product problems and warranty activity, and a quality control system with decision support capabilities.</a:t>
            </a:r>
          </a:p>
          <a:p>
            <a:endParaRPr lang="en-US" dirty="0"/>
          </a:p>
        </p:txBody>
      </p:sp>
    </p:spTree>
    <p:extLst>
      <p:ext uri="{BB962C8B-B14F-4D97-AF65-F5344CB8AC3E}">
        <p14:creationId xmlns:p14="http://schemas.microsoft.com/office/powerpoint/2010/main" val="18765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INFORMATION DO USERS NEED?</a:t>
            </a:r>
            <a:endParaRPr lang="en-US" dirty="0"/>
          </a:p>
        </p:txBody>
      </p:sp>
      <p:sp>
        <p:nvSpPr>
          <p:cNvPr id="14" name="Content Placeholder 13"/>
          <p:cNvSpPr>
            <a:spLocks noGrp="1"/>
          </p:cNvSpPr>
          <p:nvPr>
            <p:ph idx="1"/>
          </p:nvPr>
        </p:nvSpPr>
        <p:spPr/>
        <p:txBody>
          <a:bodyPr/>
          <a:lstStyle/>
          <a:p>
            <a:r>
              <a:rPr lang="en-US" dirty="0"/>
              <a:t>As part of downsizing and business process reengineering, many companies reduced the number of management levels and delegated responsibility to operational personnel.</a:t>
            </a:r>
          </a:p>
          <a:p>
            <a:r>
              <a:rPr lang="en-US" dirty="0"/>
              <a:t>Although modern organization charts tend to be flatter, an organizational hierarchy still exists in most companies.</a:t>
            </a:r>
          </a:p>
        </p:txBody>
      </p:sp>
      <p:pic>
        <p:nvPicPr>
          <p:cNvPr id="4" name="Picture 3"/>
          <p:cNvPicPr>
            <a:picLocks noChangeAspect="1"/>
          </p:cNvPicPr>
          <p:nvPr/>
        </p:nvPicPr>
        <p:blipFill>
          <a:blip r:embed="rId2"/>
          <a:stretch>
            <a:fillRect/>
          </a:stretch>
        </p:blipFill>
        <p:spPr>
          <a:xfrm>
            <a:off x="3643605" y="3810000"/>
            <a:ext cx="5104762" cy="2980952"/>
          </a:xfrm>
          <a:prstGeom prst="rect">
            <a:avLst/>
          </a:prstGeom>
        </p:spPr>
      </p:pic>
    </p:spTree>
    <p:extLst>
      <p:ext uri="{BB962C8B-B14F-4D97-AF65-F5344CB8AC3E}">
        <p14:creationId xmlns:p14="http://schemas.microsoft.com/office/powerpoint/2010/main" val="27380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Top Managers</a:t>
            </a:r>
            <a:endParaRPr lang="en-US" dirty="0"/>
          </a:p>
        </p:txBody>
      </p:sp>
      <p:sp>
        <p:nvSpPr>
          <p:cNvPr id="14" name="Content Placeholder 13"/>
          <p:cNvSpPr>
            <a:spLocks noGrp="1"/>
          </p:cNvSpPr>
          <p:nvPr>
            <p:ph idx="1"/>
          </p:nvPr>
        </p:nvSpPr>
        <p:spPr/>
        <p:txBody>
          <a:bodyPr/>
          <a:lstStyle/>
          <a:p>
            <a:r>
              <a:rPr lang="en-US" dirty="0"/>
              <a:t>Top managers develop long-range plans, called </a:t>
            </a:r>
            <a:r>
              <a:rPr lang="en-US" b="1" dirty="0"/>
              <a:t>strategic plans</a:t>
            </a:r>
            <a:r>
              <a:rPr lang="en-US" dirty="0"/>
              <a:t>, which define the company’s overall mission and goals.</a:t>
            </a:r>
          </a:p>
          <a:p>
            <a:endParaRPr lang="en-US" dirty="0"/>
          </a:p>
          <a:p>
            <a:endParaRPr lang="en-US" dirty="0"/>
          </a:p>
          <a:p>
            <a:endParaRPr lang="en-US" dirty="0"/>
          </a:p>
        </p:txBody>
      </p:sp>
      <p:pic>
        <p:nvPicPr>
          <p:cNvPr id="2" name="Picture 1"/>
          <p:cNvPicPr>
            <a:picLocks noChangeAspect="1"/>
          </p:cNvPicPr>
          <p:nvPr/>
        </p:nvPicPr>
        <p:blipFill>
          <a:blip r:embed="rId2"/>
          <a:stretch>
            <a:fillRect/>
          </a:stretch>
        </p:blipFill>
        <p:spPr>
          <a:xfrm>
            <a:off x="6074663" y="3657600"/>
            <a:ext cx="5200000" cy="3009524"/>
          </a:xfrm>
          <a:prstGeom prst="rect">
            <a:avLst/>
          </a:prstGeom>
        </p:spPr>
      </p:pic>
    </p:spTree>
    <p:extLst>
      <p:ext uri="{BB962C8B-B14F-4D97-AF65-F5344CB8AC3E}">
        <p14:creationId xmlns:p14="http://schemas.microsoft.com/office/powerpoint/2010/main" val="9494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systems Analysis and Design</a:t>
            </a:r>
          </a:p>
        </p:txBody>
      </p:sp>
      <p:sp>
        <p:nvSpPr>
          <p:cNvPr id="3" name="Text Placeholder 2"/>
          <p:cNvSpPr>
            <a:spLocks noGrp="1"/>
          </p:cNvSpPr>
          <p:nvPr>
            <p:ph type="body" idx="1"/>
          </p:nvPr>
        </p:nvSpPr>
        <p:spPr/>
        <p:txBody>
          <a:bodyPr/>
          <a:lstStyle/>
          <a:p>
            <a:r>
              <a:rPr lang="en-US" dirty="0"/>
              <a:t>Chapter 1</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Middle Managers and Knowledge</a:t>
            </a:r>
            <a:br>
              <a:rPr lang="en-US" b="1" dirty="0"/>
            </a:br>
            <a:r>
              <a:rPr lang="en-US" b="1" dirty="0"/>
              <a:t>Workers</a:t>
            </a:r>
            <a:endParaRPr lang="en-US" dirty="0"/>
          </a:p>
        </p:txBody>
      </p:sp>
      <p:sp>
        <p:nvSpPr>
          <p:cNvPr id="14" name="Content Placeholder 13"/>
          <p:cNvSpPr>
            <a:spLocks noGrp="1"/>
          </p:cNvSpPr>
          <p:nvPr>
            <p:ph idx="1"/>
          </p:nvPr>
        </p:nvSpPr>
        <p:spPr/>
        <p:txBody>
          <a:bodyPr/>
          <a:lstStyle/>
          <a:p>
            <a:r>
              <a:rPr lang="en-US" dirty="0"/>
              <a:t>Middle managers provide direction, necessary resources, and performance feedback to supervisors and team leaders.</a:t>
            </a:r>
          </a:p>
          <a:p>
            <a:r>
              <a:rPr lang="en-US" dirty="0"/>
              <a:t>Middle managers need more detailed information than top managers, but somewhat less than supervisors who oversee day-to-day operations.</a:t>
            </a:r>
          </a:p>
          <a:p>
            <a:endParaRPr lang="en-US" dirty="0"/>
          </a:p>
        </p:txBody>
      </p:sp>
      <p:pic>
        <p:nvPicPr>
          <p:cNvPr id="4" name="Picture 3"/>
          <p:cNvPicPr>
            <a:picLocks noChangeAspect="1"/>
          </p:cNvPicPr>
          <p:nvPr/>
        </p:nvPicPr>
        <p:blipFill>
          <a:blip r:embed="rId2"/>
          <a:stretch>
            <a:fillRect/>
          </a:stretch>
        </p:blipFill>
        <p:spPr>
          <a:xfrm>
            <a:off x="6075950" y="3657600"/>
            <a:ext cx="5200000" cy="3009524"/>
          </a:xfrm>
          <a:prstGeom prst="rect">
            <a:avLst/>
          </a:prstGeom>
        </p:spPr>
      </p:pic>
    </p:spTree>
    <p:extLst>
      <p:ext uri="{BB962C8B-B14F-4D97-AF65-F5344CB8AC3E}">
        <p14:creationId xmlns:p14="http://schemas.microsoft.com/office/powerpoint/2010/main" val="363560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Supervisors and Team Leaders</a:t>
            </a:r>
            <a:endParaRPr lang="en-US" dirty="0"/>
          </a:p>
        </p:txBody>
      </p:sp>
      <p:sp>
        <p:nvSpPr>
          <p:cNvPr id="14" name="Content Placeholder 13"/>
          <p:cNvSpPr>
            <a:spLocks noGrp="1"/>
          </p:cNvSpPr>
          <p:nvPr>
            <p:ph idx="1"/>
          </p:nvPr>
        </p:nvSpPr>
        <p:spPr/>
        <p:txBody>
          <a:bodyPr/>
          <a:lstStyle/>
          <a:p>
            <a:r>
              <a:rPr lang="en-US" dirty="0"/>
              <a:t>Supervisors, often called team leaders, oversee operational employees and carry out day-to-day functions.</a:t>
            </a:r>
          </a:p>
          <a:p>
            <a:endParaRPr lang="en-US" dirty="0"/>
          </a:p>
        </p:txBody>
      </p:sp>
      <p:pic>
        <p:nvPicPr>
          <p:cNvPr id="4" name="Picture 3"/>
          <p:cNvPicPr>
            <a:picLocks noChangeAspect="1"/>
          </p:cNvPicPr>
          <p:nvPr/>
        </p:nvPicPr>
        <p:blipFill>
          <a:blip r:embed="rId2"/>
          <a:stretch>
            <a:fillRect/>
          </a:stretch>
        </p:blipFill>
        <p:spPr>
          <a:xfrm>
            <a:off x="6074663" y="3657600"/>
            <a:ext cx="5200000" cy="3009524"/>
          </a:xfrm>
          <a:prstGeom prst="rect">
            <a:avLst/>
          </a:prstGeom>
        </p:spPr>
      </p:pic>
    </p:spTree>
    <p:extLst>
      <p:ext uri="{BB962C8B-B14F-4D97-AF65-F5344CB8AC3E}">
        <p14:creationId xmlns:p14="http://schemas.microsoft.com/office/powerpoint/2010/main" val="173725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Operational Employees</a:t>
            </a:r>
            <a:endParaRPr lang="en-US" dirty="0"/>
          </a:p>
        </p:txBody>
      </p:sp>
      <p:sp>
        <p:nvSpPr>
          <p:cNvPr id="14" name="Content Placeholder 13"/>
          <p:cNvSpPr>
            <a:spLocks noGrp="1"/>
          </p:cNvSpPr>
          <p:nvPr>
            <p:ph idx="1"/>
          </p:nvPr>
        </p:nvSpPr>
        <p:spPr/>
        <p:txBody>
          <a:bodyPr/>
          <a:lstStyle/>
          <a:p>
            <a:r>
              <a:rPr lang="en-US" dirty="0"/>
              <a:t>Operational employees include users who rely on TP systems to enter and receive data they need to perform their jobs.</a:t>
            </a:r>
          </a:p>
          <a:p>
            <a:endParaRPr lang="en-US" dirty="0"/>
          </a:p>
        </p:txBody>
      </p:sp>
      <p:pic>
        <p:nvPicPr>
          <p:cNvPr id="4" name="Picture 3"/>
          <p:cNvPicPr>
            <a:picLocks noChangeAspect="1"/>
          </p:cNvPicPr>
          <p:nvPr/>
        </p:nvPicPr>
        <p:blipFill>
          <a:blip r:embed="rId2"/>
          <a:stretch>
            <a:fillRect/>
          </a:stretch>
        </p:blipFill>
        <p:spPr>
          <a:xfrm>
            <a:off x="6074663" y="3657600"/>
            <a:ext cx="5200000" cy="3009524"/>
          </a:xfrm>
          <a:prstGeom prst="rect">
            <a:avLst/>
          </a:prstGeom>
        </p:spPr>
      </p:pic>
    </p:spTree>
    <p:extLst>
      <p:ext uri="{BB962C8B-B14F-4D97-AF65-F5344CB8AC3E}">
        <p14:creationId xmlns:p14="http://schemas.microsoft.com/office/powerpoint/2010/main" val="17509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685800"/>
          </a:xfrm>
        </p:spPr>
        <p:txBody>
          <a:bodyPr>
            <a:normAutofit fontScale="90000"/>
          </a:bodyPr>
          <a:lstStyle/>
          <a:p>
            <a:r>
              <a:rPr lang="en-US" b="1" dirty="0"/>
              <a:t>SYSTEMS DEVELOPMENT TOOLS</a:t>
            </a:r>
            <a:endParaRPr lang="en-US" dirty="0">
              <a:solidFill>
                <a:srgbClr val="FF0000"/>
              </a:solidFill>
            </a:endParaRPr>
          </a:p>
        </p:txBody>
      </p:sp>
      <p:sp>
        <p:nvSpPr>
          <p:cNvPr id="14" name="Content Placeholder 13"/>
          <p:cNvSpPr>
            <a:spLocks noGrp="1"/>
          </p:cNvSpPr>
          <p:nvPr>
            <p:ph idx="1"/>
          </p:nvPr>
        </p:nvSpPr>
        <p:spPr>
          <a:xfrm>
            <a:off x="1117309" y="838200"/>
            <a:ext cx="10157354" cy="5334000"/>
          </a:xfrm>
        </p:spPr>
        <p:txBody>
          <a:bodyPr/>
          <a:lstStyle/>
          <a:p>
            <a:r>
              <a:rPr lang="en-US" dirty="0"/>
              <a:t>In addition to understanding business operations, systems analysts must know how to use a variety of techniques, such as modeling, prototyping, and computer-aided systems engineering tools to plan, design, and implement information systems.</a:t>
            </a:r>
          </a:p>
          <a:p>
            <a:endParaRPr lang="en-US" dirty="0"/>
          </a:p>
          <a:p>
            <a:endParaRPr lang="en-US" dirty="0"/>
          </a:p>
        </p:txBody>
      </p:sp>
      <p:pic>
        <p:nvPicPr>
          <p:cNvPr id="4" name="Picture 3"/>
          <p:cNvPicPr>
            <a:picLocks noChangeAspect="1"/>
          </p:cNvPicPr>
          <p:nvPr/>
        </p:nvPicPr>
        <p:blipFill>
          <a:blip r:embed="rId4"/>
          <a:stretch>
            <a:fillRect/>
          </a:stretch>
        </p:blipFill>
        <p:spPr>
          <a:xfrm>
            <a:off x="10417413" y="166564"/>
            <a:ext cx="1714500" cy="707772"/>
          </a:xfrm>
          <a:prstGeom prst="rect">
            <a:avLst/>
          </a:prstGeom>
        </p:spPr>
      </p:pic>
    </p:spTree>
    <p:extLst>
      <p:ext uri="{BB962C8B-B14F-4D97-AF65-F5344CB8AC3E}">
        <p14:creationId xmlns:p14="http://schemas.microsoft.com/office/powerpoint/2010/main" val="20091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685800"/>
          </a:xfrm>
        </p:spPr>
        <p:txBody>
          <a:bodyPr>
            <a:normAutofit fontScale="90000"/>
          </a:bodyPr>
          <a:lstStyle/>
          <a:p>
            <a:r>
              <a:rPr lang="en-US" b="1" dirty="0">
                <a:solidFill>
                  <a:srgbClr val="00B050"/>
                </a:solidFill>
              </a:rPr>
              <a:t>Modeling</a:t>
            </a:r>
            <a:endParaRPr lang="en-US" dirty="0">
              <a:solidFill>
                <a:srgbClr val="00B050"/>
              </a:solidFill>
            </a:endParaRPr>
          </a:p>
        </p:txBody>
      </p:sp>
      <p:sp>
        <p:nvSpPr>
          <p:cNvPr id="14" name="Content Placeholder 13"/>
          <p:cNvSpPr>
            <a:spLocks noGrp="1"/>
          </p:cNvSpPr>
          <p:nvPr>
            <p:ph idx="1"/>
          </p:nvPr>
        </p:nvSpPr>
        <p:spPr>
          <a:xfrm>
            <a:off x="1117309" y="990600"/>
            <a:ext cx="10157354" cy="5181600"/>
          </a:xfrm>
        </p:spPr>
        <p:txBody>
          <a:bodyPr/>
          <a:lstStyle/>
          <a:p>
            <a:r>
              <a:rPr lang="en-US" b="1" dirty="0"/>
              <a:t>Modeling </a:t>
            </a:r>
            <a:r>
              <a:rPr lang="en-US" dirty="0"/>
              <a:t>produces a graphical representation of a concept or process that systems developers can analyze, test, and modify.</a:t>
            </a:r>
          </a:p>
          <a:p>
            <a:r>
              <a:rPr lang="en-US" dirty="0"/>
              <a:t>A </a:t>
            </a:r>
            <a:r>
              <a:rPr lang="en-US" b="1" dirty="0"/>
              <a:t>business model</a:t>
            </a:r>
            <a:r>
              <a:rPr lang="en-US" dirty="0"/>
              <a:t>, or </a:t>
            </a:r>
            <a:r>
              <a:rPr lang="en-US" b="1" dirty="0"/>
              <a:t>requirements model</a:t>
            </a:r>
            <a:r>
              <a:rPr lang="en-US" dirty="0"/>
              <a:t>, describes the information that a system must provide. </a:t>
            </a:r>
          </a:p>
          <a:p>
            <a:pPr lvl="1"/>
            <a:r>
              <a:rPr lang="en-US" dirty="0"/>
              <a:t>A </a:t>
            </a:r>
            <a:r>
              <a:rPr lang="en-US" b="1" dirty="0"/>
              <a:t>data model </a:t>
            </a:r>
            <a:r>
              <a:rPr lang="en-US" dirty="0"/>
              <a:t>describes data structures and design. </a:t>
            </a:r>
          </a:p>
          <a:p>
            <a:pPr lvl="1"/>
            <a:r>
              <a:rPr lang="en-US" dirty="0"/>
              <a:t>An </a:t>
            </a:r>
            <a:r>
              <a:rPr lang="en-US" b="1" dirty="0"/>
              <a:t>object model </a:t>
            </a:r>
            <a:r>
              <a:rPr lang="en-US" dirty="0"/>
              <a:t>describes objects, which combine data and processes. </a:t>
            </a:r>
          </a:p>
          <a:p>
            <a:pPr lvl="1"/>
            <a:r>
              <a:rPr lang="en-US" dirty="0"/>
              <a:t>A </a:t>
            </a:r>
            <a:r>
              <a:rPr lang="en-US" b="1" dirty="0"/>
              <a:t>network model </a:t>
            </a:r>
            <a:r>
              <a:rPr lang="en-US" dirty="0"/>
              <a:t>describes the design and protocols of telecommunications links. </a:t>
            </a:r>
          </a:p>
          <a:p>
            <a:pPr lvl="1"/>
            <a:r>
              <a:rPr lang="en-US" dirty="0"/>
              <a:t>A </a:t>
            </a:r>
            <a:r>
              <a:rPr lang="en-US" b="1" dirty="0"/>
              <a:t>process model </a:t>
            </a:r>
            <a:r>
              <a:rPr lang="en-US" dirty="0"/>
              <a:t>describes the logic that programmers use to write code modules</a:t>
            </a:r>
          </a:p>
        </p:txBody>
      </p:sp>
    </p:spTree>
    <p:extLst>
      <p:ext uri="{BB962C8B-B14F-4D97-AF65-F5344CB8AC3E}">
        <p14:creationId xmlns:p14="http://schemas.microsoft.com/office/powerpoint/2010/main" val="26201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685800"/>
          </a:xfrm>
        </p:spPr>
        <p:txBody>
          <a:bodyPr>
            <a:normAutofit fontScale="90000"/>
          </a:bodyPr>
          <a:lstStyle/>
          <a:p>
            <a:r>
              <a:rPr lang="en-US" b="1" dirty="0"/>
              <a:t>Prototyping</a:t>
            </a:r>
            <a:endParaRPr lang="en-US" dirty="0">
              <a:solidFill>
                <a:srgbClr val="FF0000"/>
              </a:solidFill>
            </a:endParaRPr>
          </a:p>
        </p:txBody>
      </p:sp>
      <p:sp>
        <p:nvSpPr>
          <p:cNvPr id="14" name="Content Placeholder 13"/>
          <p:cNvSpPr>
            <a:spLocks noGrp="1"/>
          </p:cNvSpPr>
          <p:nvPr>
            <p:ph idx="1"/>
          </p:nvPr>
        </p:nvSpPr>
        <p:spPr>
          <a:xfrm>
            <a:off x="1117309" y="990600"/>
            <a:ext cx="10157354" cy="5181600"/>
          </a:xfrm>
        </p:spPr>
        <p:txBody>
          <a:bodyPr/>
          <a:lstStyle/>
          <a:p>
            <a:r>
              <a:rPr lang="en-US" dirty="0"/>
              <a:t>Prototyping tests system concepts and provides an opportunity to examine input, output, and user interfaces before final decisions are made.</a:t>
            </a:r>
          </a:p>
          <a:p>
            <a:r>
              <a:rPr lang="en-US" dirty="0"/>
              <a:t>A </a:t>
            </a:r>
            <a:r>
              <a:rPr lang="en-US" b="1" dirty="0"/>
              <a:t>prototype </a:t>
            </a:r>
            <a:r>
              <a:rPr lang="en-US" dirty="0"/>
              <a:t>is an early working version of an information system.</a:t>
            </a:r>
          </a:p>
        </p:txBody>
      </p:sp>
    </p:spTree>
    <p:extLst>
      <p:ext uri="{BB962C8B-B14F-4D97-AF65-F5344CB8AC3E}">
        <p14:creationId xmlns:p14="http://schemas.microsoft.com/office/powerpoint/2010/main" val="343216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066800"/>
          </a:xfrm>
        </p:spPr>
        <p:txBody>
          <a:bodyPr>
            <a:normAutofit fontScale="90000"/>
          </a:bodyPr>
          <a:lstStyle/>
          <a:p>
            <a:r>
              <a:rPr lang="en-US" b="1" dirty="0"/>
              <a:t>Computer-Aided Systems Engineering (CASE) Tools</a:t>
            </a:r>
            <a:endParaRPr lang="en-US" dirty="0">
              <a:solidFill>
                <a:srgbClr val="FF0000"/>
              </a:solidFill>
            </a:endParaRPr>
          </a:p>
        </p:txBody>
      </p:sp>
      <p:sp>
        <p:nvSpPr>
          <p:cNvPr id="14" name="Content Placeholder 13"/>
          <p:cNvSpPr>
            <a:spLocks noGrp="1"/>
          </p:cNvSpPr>
          <p:nvPr>
            <p:ph idx="1"/>
          </p:nvPr>
        </p:nvSpPr>
        <p:spPr>
          <a:xfrm>
            <a:off x="1117309" y="1371600"/>
            <a:ext cx="10157354" cy="4800600"/>
          </a:xfrm>
        </p:spPr>
        <p:txBody>
          <a:bodyPr>
            <a:normAutofit/>
          </a:bodyPr>
          <a:lstStyle/>
          <a:p>
            <a:r>
              <a:rPr lang="en-US" b="1" dirty="0"/>
              <a:t>Computer-aided systems engineering (CASE)</a:t>
            </a:r>
            <a:r>
              <a:rPr lang="en-US" dirty="0"/>
              <a:t>, also called </a:t>
            </a:r>
            <a:r>
              <a:rPr lang="en-US" b="1" dirty="0"/>
              <a:t>computer-aided software engineering</a:t>
            </a:r>
            <a:r>
              <a:rPr lang="en-US" dirty="0"/>
              <a:t>, is a technique that uses powerful software, called </a:t>
            </a:r>
            <a:r>
              <a:rPr lang="en-US" b="1" dirty="0"/>
              <a:t>CASE tools</a:t>
            </a:r>
            <a:r>
              <a:rPr lang="en-US" dirty="0"/>
              <a:t>, to help systems analysts develop and maintain information systems.</a:t>
            </a:r>
          </a:p>
          <a:p>
            <a:r>
              <a:rPr lang="en-US" dirty="0"/>
              <a:t>CASE tools provide an overall framework for systems development and support a wide variety of design  methodologies, including structured analysis and object-oriented analysis.</a:t>
            </a:r>
          </a:p>
          <a:p>
            <a:endParaRPr lang="en-US" dirty="0"/>
          </a:p>
        </p:txBody>
      </p:sp>
    </p:spTree>
    <p:extLst>
      <p:ext uri="{BB962C8B-B14F-4D97-AF65-F5344CB8AC3E}">
        <p14:creationId xmlns:p14="http://schemas.microsoft.com/office/powerpoint/2010/main" val="5856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685800"/>
          </a:xfrm>
        </p:spPr>
        <p:txBody>
          <a:bodyPr>
            <a:normAutofit fontScale="90000"/>
          </a:bodyPr>
          <a:lstStyle/>
          <a:p>
            <a:r>
              <a:rPr lang="en-US" b="1" dirty="0"/>
              <a:t>SYSTEMS DEVELOPMENT METHODS</a:t>
            </a:r>
            <a:endParaRPr lang="en-US" dirty="0">
              <a:solidFill>
                <a:srgbClr val="FF0000"/>
              </a:solidFill>
            </a:endParaRPr>
          </a:p>
        </p:txBody>
      </p:sp>
      <p:sp>
        <p:nvSpPr>
          <p:cNvPr id="14" name="Content Placeholder 13"/>
          <p:cNvSpPr>
            <a:spLocks noGrp="1"/>
          </p:cNvSpPr>
          <p:nvPr>
            <p:ph idx="1"/>
          </p:nvPr>
        </p:nvSpPr>
        <p:spPr>
          <a:xfrm>
            <a:off x="1117309" y="990600"/>
            <a:ext cx="10157354" cy="5181600"/>
          </a:xfrm>
        </p:spPr>
        <p:txBody>
          <a:bodyPr/>
          <a:lstStyle/>
          <a:p>
            <a:r>
              <a:rPr lang="en-US" dirty="0"/>
              <a:t>Many options exist for developing information systems, but the most popular alternatives are </a:t>
            </a:r>
            <a:r>
              <a:rPr lang="en-US" b="1" dirty="0"/>
              <a:t>structured analysis</a:t>
            </a:r>
            <a:r>
              <a:rPr lang="en-US" dirty="0"/>
              <a:t>, which is a traditional method that still widely used, </a:t>
            </a:r>
            <a:r>
              <a:rPr lang="en-US" b="1" dirty="0"/>
              <a:t>object-oriented (O-O) analysis</a:t>
            </a:r>
            <a:r>
              <a:rPr lang="en-US" dirty="0"/>
              <a:t>, which is a more recent approach that many analysts prefer, and </a:t>
            </a:r>
            <a:r>
              <a:rPr lang="en-US" b="1" dirty="0"/>
              <a:t>agile methods</a:t>
            </a:r>
            <a:r>
              <a:rPr lang="en-US" dirty="0"/>
              <a:t>, also called adaptive methods, which include the latest trends in software development.</a:t>
            </a:r>
          </a:p>
          <a:p>
            <a:endParaRPr lang="en-US" dirty="0"/>
          </a:p>
        </p:txBody>
      </p:sp>
    </p:spTree>
    <p:extLst>
      <p:ext uri="{BB962C8B-B14F-4D97-AF65-F5344CB8AC3E}">
        <p14:creationId xmlns:p14="http://schemas.microsoft.com/office/powerpoint/2010/main" val="375348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79412" y="304800"/>
            <a:ext cx="10895251" cy="5867400"/>
          </a:xfrm>
        </p:spPr>
        <p:txBody>
          <a:bodyPr/>
          <a:lstStyle/>
          <a:p>
            <a:pPr marL="0" indent="0">
              <a:buNone/>
            </a:pPr>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38377296"/>
              </p:ext>
            </p:extLst>
          </p:nvPr>
        </p:nvGraphicFramePr>
        <p:xfrm>
          <a:off x="74611" y="304799"/>
          <a:ext cx="5791201" cy="6288520"/>
        </p:xfrm>
        <a:graphic>
          <a:graphicData uri="http://schemas.openxmlformats.org/drawingml/2006/table">
            <a:tbl>
              <a:tblPr firstRow="1" bandRow="1">
                <a:tableStyleId>{5940675A-B579-460E-94D1-54222C63F5DA}</a:tableStyleId>
              </a:tblPr>
              <a:tblGrid>
                <a:gridCol w="990601">
                  <a:extLst>
                    <a:ext uri="{9D8B030D-6E8A-4147-A177-3AD203B41FA5}">
                      <a16:colId xmlns:a16="http://schemas.microsoft.com/office/drawing/2014/main" val="591752773"/>
                    </a:ext>
                  </a:extLst>
                </a:gridCol>
                <a:gridCol w="1271482">
                  <a:extLst>
                    <a:ext uri="{9D8B030D-6E8A-4147-A177-3AD203B41FA5}">
                      <a16:colId xmlns:a16="http://schemas.microsoft.com/office/drawing/2014/main" val="2034053483"/>
                    </a:ext>
                  </a:extLst>
                </a:gridCol>
                <a:gridCol w="1764559">
                  <a:extLst>
                    <a:ext uri="{9D8B030D-6E8A-4147-A177-3AD203B41FA5}">
                      <a16:colId xmlns:a16="http://schemas.microsoft.com/office/drawing/2014/main" val="2156582515"/>
                    </a:ext>
                  </a:extLst>
                </a:gridCol>
                <a:gridCol w="1764559">
                  <a:extLst>
                    <a:ext uri="{9D8B030D-6E8A-4147-A177-3AD203B41FA5}">
                      <a16:colId xmlns:a16="http://schemas.microsoft.com/office/drawing/2014/main" val="1775722274"/>
                    </a:ext>
                  </a:extLst>
                </a:gridCol>
              </a:tblGrid>
              <a:tr h="798889">
                <a:tc>
                  <a:txBody>
                    <a:bodyPr/>
                    <a:lstStyle/>
                    <a:p>
                      <a:endParaRPr lang="en-US" dirty="0"/>
                    </a:p>
                  </a:txBody>
                  <a:tcPr/>
                </a:tc>
                <a:tc>
                  <a:txBody>
                    <a:bodyPr/>
                    <a:lstStyle/>
                    <a:p>
                      <a:pPr lvl="0"/>
                      <a:r>
                        <a:rPr lang="en-US" sz="1200" b="1" dirty="0"/>
                        <a:t>Structured Analysis</a:t>
                      </a:r>
                    </a:p>
                  </a:txBody>
                  <a:tcPr/>
                </a:tc>
                <a:tc>
                  <a:txBody>
                    <a:bodyPr/>
                    <a:lstStyle/>
                    <a:p>
                      <a:pPr lvl="0"/>
                      <a:r>
                        <a:rPr lang="en-US" sz="1200" b="1" dirty="0"/>
                        <a:t>Object Oriented Analysis </a:t>
                      </a:r>
                    </a:p>
                  </a:txBody>
                  <a:tcPr/>
                </a:tc>
                <a:tc>
                  <a:txBody>
                    <a:bodyPr/>
                    <a:lstStyle/>
                    <a:p>
                      <a:pPr lvl="0"/>
                      <a:r>
                        <a:rPr lang="en-US" sz="1200" b="1" dirty="0"/>
                        <a:t>Agile Methods</a:t>
                      </a:r>
                    </a:p>
                  </a:txBody>
                  <a:tcPr/>
                </a:tc>
                <a:extLst>
                  <a:ext uri="{0D108BD9-81ED-4DB2-BD59-A6C34878D82A}">
                    <a16:rowId xmlns:a16="http://schemas.microsoft.com/office/drawing/2014/main" val="3644987457"/>
                  </a:ext>
                </a:extLst>
              </a:tr>
              <a:tr h="1795039">
                <a:tc>
                  <a:txBody>
                    <a:bodyPr/>
                    <a:lstStyle/>
                    <a:p>
                      <a:r>
                        <a:rPr lang="en-US" sz="1100" dirty="0"/>
                        <a:t>Description</a:t>
                      </a:r>
                    </a:p>
                  </a:txBody>
                  <a:tcPr/>
                </a:tc>
                <a:tc>
                  <a:txBody>
                    <a:bodyPr/>
                    <a:lstStyle/>
                    <a:p>
                      <a:pPr lvl="0"/>
                      <a:r>
                        <a:rPr lang="en-US" sz="1200" dirty="0"/>
                        <a:t>Represents the system in terms</a:t>
                      </a:r>
                      <a:r>
                        <a:rPr lang="en-US" sz="1200" baseline="0" dirty="0"/>
                        <a:t> of data and the process that act on that data </a:t>
                      </a:r>
                    </a:p>
                    <a:p>
                      <a:pPr lvl="0"/>
                      <a:r>
                        <a:rPr lang="en-US" sz="1200" baseline="0" dirty="0"/>
                        <a:t>figure 1-27</a:t>
                      </a:r>
                      <a:endParaRPr lang="en-US" sz="1200" dirty="0"/>
                    </a:p>
                  </a:txBody>
                  <a:tcPr/>
                </a:tc>
                <a:tc>
                  <a:txBody>
                    <a:bodyPr/>
                    <a:lstStyle/>
                    <a:p>
                      <a:pPr lvl="0"/>
                      <a:r>
                        <a:rPr lang="en-US" sz="1200" dirty="0"/>
                        <a:t>View the system</a:t>
                      </a:r>
                      <a:r>
                        <a:rPr lang="en-US" sz="1200" baseline="0" dirty="0"/>
                        <a:t> in terms of objects that combine data and processes. </a:t>
                      </a:r>
                    </a:p>
                    <a:p>
                      <a:pPr lvl="0"/>
                      <a:r>
                        <a:rPr lang="en-US" sz="1200" baseline="0" dirty="0"/>
                        <a:t>The objects represents actual people, things, transactions and events.  figure 1-29</a:t>
                      </a:r>
                      <a:endParaRPr lang="en-US" sz="1200" dirty="0"/>
                    </a:p>
                  </a:txBody>
                  <a:tcPr/>
                </a:tc>
                <a:tc>
                  <a:txBody>
                    <a:bodyPr/>
                    <a:lstStyle/>
                    <a:p>
                      <a:pPr lvl="0"/>
                      <a:r>
                        <a:rPr lang="en-US" sz="1200" dirty="0"/>
                        <a:t>Stresses intense team-based effort,</a:t>
                      </a:r>
                      <a:r>
                        <a:rPr lang="en-US" sz="1200" baseline="0" dirty="0"/>
                        <a:t> breaks development process down into cycles. </a:t>
                      </a:r>
                      <a:endParaRPr lang="en-US" sz="1200" dirty="0"/>
                    </a:p>
                  </a:txBody>
                  <a:tcPr/>
                </a:tc>
                <a:extLst>
                  <a:ext uri="{0D108BD9-81ED-4DB2-BD59-A6C34878D82A}">
                    <a16:rowId xmlns:a16="http://schemas.microsoft.com/office/drawing/2014/main" val="3448363607"/>
                  </a:ext>
                </a:extLst>
              </a:tr>
              <a:tr h="1372677">
                <a:tc>
                  <a:txBody>
                    <a:bodyPr/>
                    <a:lstStyle/>
                    <a:p>
                      <a:r>
                        <a:rPr lang="en-US" sz="1200" dirty="0"/>
                        <a:t>Modeling</a:t>
                      </a:r>
                      <a:r>
                        <a:rPr lang="en-US" sz="1200" baseline="0" dirty="0"/>
                        <a:t> tools</a:t>
                      </a:r>
                      <a:endParaRPr lang="en-US" sz="1200" dirty="0"/>
                    </a:p>
                  </a:txBody>
                  <a:tcPr/>
                </a:tc>
                <a:tc>
                  <a:txBody>
                    <a:bodyPr/>
                    <a:lstStyle/>
                    <a:p>
                      <a:r>
                        <a:rPr lang="en-US" sz="1200" dirty="0"/>
                        <a:t>Data flow diagrams </a:t>
                      </a:r>
                    </a:p>
                  </a:txBody>
                  <a:tcPr/>
                </a:tc>
                <a:tc>
                  <a:txBody>
                    <a:bodyPr/>
                    <a:lstStyle/>
                    <a:p>
                      <a:r>
                        <a:rPr lang="en-US" sz="1200" dirty="0"/>
                        <a:t>Various</a:t>
                      </a:r>
                      <a:r>
                        <a:rPr lang="en-US" sz="1200" baseline="0" dirty="0"/>
                        <a:t> object-oriented diagrams </a:t>
                      </a:r>
                      <a:endParaRPr lang="en-US" sz="1200" dirty="0"/>
                    </a:p>
                  </a:txBody>
                  <a:tcPr/>
                </a:tc>
                <a:tc>
                  <a:txBody>
                    <a:bodyPr/>
                    <a:lstStyle/>
                    <a:p>
                      <a:r>
                        <a:rPr lang="en-US" sz="1200" dirty="0"/>
                        <a:t>Tools that enhance communications</a:t>
                      </a:r>
                      <a:r>
                        <a:rPr lang="en-US" sz="1200" baseline="0" dirty="0"/>
                        <a:t> such as collaborative software, brainstorming and whiteboards </a:t>
                      </a:r>
                      <a:endParaRPr lang="en-US" sz="1200" dirty="0"/>
                    </a:p>
                  </a:txBody>
                  <a:tcPr/>
                </a:tc>
                <a:extLst>
                  <a:ext uri="{0D108BD9-81ED-4DB2-BD59-A6C34878D82A}">
                    <a16:rowId xmlns:a16="http://schemas.microsoft.com/office/drawing/2014/main" val="2045061637"/>
                  </a:ext>
                </a:extLst>
              </a:tr>
              <a:tr h="1331481">
                <a:tc>
                  <a:txBody>
                    <a:bodyPr/>
                    <a:lstStyle/>
                    <a:p>
                      <a:r>
                        <a:rPr lang="en-US" sz="1200" dirty="0"/>
                        <a:t>Pros</a:t>
                      </a:r>
                    </a:p>
                  </a:txBody>
                  <a:tcPr/>
                </a:tc>
                <a:tc>
                  <a:txBody>
                    <a:bodyPr/>
                    <a:lstStyle/>
                    <a:p>
                      <a:r>
                        <a:rPr lang="en-US" sz="1200" dirty="0"/>
                        <a:t>Became very popular over time,</a:t>
                      </a:r>
                      <a:r>
                        <a:rPr lang="en-US" sz="1200" baseline="0" dirty="0"/>
                        <a:t> relies heavily on written documentation.</a:t>
                      </a:r>
                      <a:endParaRPr lang="en-US" sz="1200" dirty="0"/>
                    </a:p>
                  </a:txBody>
                  <a:tcPr/>
                </a:tc>
                <a:tc>
                  <a:txBody>
                    <a:bodyPr/>
                    <a:lstStyle/>
                    <a:p>
                      <a:r>
                        <a:rPr lang="en-US" sz="1200" dirty="0"/>
                        <a:t>Integrates easily with</a:t>
                      </a:r>
                      <a:r>
                        <a:rPr lang="en-US" sz="1200" baseline="0" dirty="0"/>
                        <a:t> OOP languages.</a:t>
                      </a:r>
                      <a:endParaRPr lang="en-US" sz="1200" dirty="0"/>
                    </a:p>
                  </a:txBody>
                  <a:tcPr/>
                </a:tc>
                <a:tc>
                  <a:txBody>
                    <a:bodyPr/>
                    <a:lstStyle/>
                    <a:p>
                      <a:r>
                        <a:rPr lang="en-US" sz="1200" dirty="0"/>
                        <a:t>Very flexible and efficient in dealing with change.</a:t>
                      </a:r>
                    </a:p>
                  </a:txBody>
                  <a:tcPr/>
                </a:tc>
                <a:extLst>
                  <a:ext uri="{0D108BD9-81ED-4DB2-BD59-A6C34878D82A}">
                    <a16:rowId xmlns:a16="http://schemas.microsoft.com/office/drawing/2014/main" val="2858486420"/>
                  </a:ext>
                </a:extLst>
              </a:tr>
              <a:tr h="950315">
                <a:tc>
                  <a:txBody>
                    <a:bodyPr/>
                    <a:lstStyle/>
                    <a:p>
                      <a:r>
                        <a:rPr lang="en-US" sz="1200" dirty="0"/>
                        <a:t>Cons</a:t>
                      </a:r>
                    </a:p>
                  </a:txBody>
                  <a:tcPr/>
                </a:tc>
                <a:tc>
                  <a:txBody>
                    <a:bodyPr/>
                    <a:lstStyle/>
                    <a:p>
                      <a:r>
                        <a:rPr lang="en-US" sz="1200" dirty="0"/>
                        <a:t>Changes can be costly</a:t>
                      </a:r>
                      <a:r>
                        <a:rPr lang="en-US" sz="1200" baseline="0" dirty="0"/>
                        <a:t> especially with later phases.</a:t>
                      </a:r>
                      <a:endParaRPr lang="en-US" sz="1200" dirty="0"/>
                    </a:p>
                  </a:txBody>
                  <a:tcPr/>
                </a:tc>
                <a:tc>
                  <a:txBody>
                    <a:bodyPr/>
                    <a:lstStyle/>
                    <a:p>
                      <a:r>
                        <a:rPr lang="en-US" sz="1200" dirty="0"/>
                        <a:t>Interaction of objects and classes can be complex in larger systems </a:t>
                      </a:r>
                    </a:p>
                  </a:txBody>
                  <a:tcPr/>
                </a:tc>
                <a:tc>
                  <a:txBody>
                    <a:bodyPr/>
                    <a:lstStyle/>
                    <a:p>
                      <a:r>
                        <a:rPr lang="en-US" sz="1200" dirty="0"/>
                        <a:t>Team member</a:t>
                      </a:r>
                      <a:r>
                        <a:rPr lang="en-US" sz="1200" baseline="0" dirty="0"/>
                        <a:t>s need a high level of technical and communication skill. </a:t>
                      </a:r>
                      <a:endParaRPr lang="en-US" sz="1200" dirty="0"/>
                    </a:p>
                  </a:txBody>
                  <a:tcPr/>
                </a:tc>
                <a:extLst>
                  <a:ext uri="{0D108BD9-81ED-4DB2-BD59-A6C34878D82A}">
                    <a16:rowId xmlns:a16="http://schemas.microsoft.com/office/drawing/2014/main" val="2223226555"/>
                  </a:ext>
                </a:extLst>
              </a:tr>
            </a:tbl>
          </a:graphicData>
        </a:graphic>
      </p:graphicFrame>
      <p:pic>
        <p:nvPicPr>
          <p:cNvPr id="6" name="Picture 5"/>
          <p:cNvPicPr>
            <a:picLocks noChangeAspect="1"/>
          </p:cNvPicPr>
          <p:nvPr/>
        </p:nvPicPr>
        <p:blipFill>
          <a:blip r:embed="rId4"/>
          <a:stretch>
            <a:fillRect/>
          </a:stretch>
        </p:blipFill>
        <p:spPr>
          <a:xfrm>
            <a:off x="8685212" y="304798"/>
            <a:ext cx="2990834" cy="3966105"/>
          </a:xfrm>
          <a:prstGeom prst="rect">
            <a:avLst/>
          </a:prstGeom>
        </p:spPr>
      </p:pic>
      <p:pic>
        <p:nvPicPr>
          <p:cNvPr id="7" name="Picture 6"/>
          <p:cNvPicPr>
            <a:picLocks noChangeAspect="1"/>
          </p:cNvPicPr>
          <p:nvPr/>
        </p:nvPicPr>
        <p:blipFill>
          <a:blip r:embed="rId5"/>
          <a:stretch>
            <a:fillRect/>
          </a:stretch>
        </p:blipFill>
        <p:spPr>
          <a:xfrm>
            <a:off x="6084500" y="990600"/>
            <a:ext cx="2485737" cy="2941197"/>
          </a:xfrm>
          <a:prstGeom prst="rect">
            <a:avLst/>
          </a:prstGeom>
        </p:spPr>
      </p:pic>
    </p:spTree>
    <p:extLst>
      <p:ext uri="{BB962C8B-B14F-4D97-AF65-F5344CB8AC3E}">
        <p14:creationId xmlns:p14="http://schemas.microsoft.com/office/powerpoint/2010/main" val="284215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PencilSketc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endParaRPr lang="en-US" dirty="0"/>
          </a:p>
          <a:p>
            <a:endParaRPr lang="en-US" dirty="0"/>
          </a:p>
        </p:txBody>
      </p:sp>
      <p:sp>
        <p:nvSpPr>
          <p:cNvPr id="2" name="Title 1"/>
          <p:cNvSpPr>
            <a:spLocks noGrp="1"/>
          </p:cNvSpPr>
          <p:nvPr>
            <p:ph type="title"/>
          </p:nvPr>
        </p:nvSpPr>
        <p:spPr>
          <a:xfrm>
            <a:off x="1117309" y="609600"/>
            <a:ext cx="10157354" cy="863600"/>
          </a:xfrm>
        </p:spPr>
        <p:txBody>
          <a:bodyPr>
            <a:normAutofit fontScale="90000"/>
          </a:bodyPr>
          <a:lstStyle/>
          <a:p>
            <a:r>
              <a:rPr lang="en-US" b="1" dirty="0"/>
              <a:t>SYSTEMS DEVELOPMENT GUIDELINES</a:t>
            </a:r>
            <a:br>
              <a:rPr lang="en-US" b="1" dirty="0"/>
            </a:br>
            <a:r>
              <a:rPr lang="en-US" sz="2700" dirty="0"/>
              <a:t>these guidelines will help you achieve success as a systems analyst.</a:t>
            </a:r>
          </a:p>
        </p:txBody>
      </p:sp>
      <p:pic>
        <p:nvPicPr>
          <p:cNvPr id="4" name="Picture 3"/>
          <p:cNvPicPr>
            <a:picLocks noChangeAspect="1"/>
          </p:cNvPicPr>
          <p:nvPr/>
        </p:nvPicPr>
        <p:blipFill>
          <a:blip r:embed="rId4"/>
          <a:stretch>
            <a:fillRect/>
          </a:stretch>
        </p:blipFill>
        <p:spPr>
          <a:xfrm>
            <a:off x="1385219" y="1511445"/>
            <a:ext cx="9621534" cy="4851109"/>
          </a:xfrm>
          <a:prstGeom prst="rect">
            <a:avLst/>
          </a:prstGeom>
        </p:spPr>
      </p:pic>
    </p:spTree>
    <p:extLst>
      <p:ext uri="{BB962C8B-B14F-4D97-AF65-F5344CB8AC3E}">
        <p14:creationId xmlns:p14="http://schemas.microsoft.com/office/powerpoint/2010/main" val="148775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Information technology (IT)</a:t>
            </a:r>
            <a:endParaRPr lang="en-US" dirty="0"/>
          </a:p>
        </p:txBody>
      </p:sp>
      <p:sp>
        <p:nvSpPr>
          <p:cNvPr id="14" name="Content Placeholder 13"/>
          <p:cNvSpPr>
            <a:spLocks noGrp="1"/>
          </p:cNvSpPr>
          <p:nvPr>
            <p:ph idx="1"/>
          </p:nvPr>
        </p:nvSpPr>
        <p:spPr/>
        <p:txBody>
          <a:bodyPr/>
          <a:lstStyle/>
          <a:p>
            <a:r>
              <a:rPr lang="en-US" dirty="0"/>
              <a:t>refers to the combination of hardware, software, and services that people use to manage, communicate, and share information.</a:t>
            </a:r>
          </a:p>
          <a:p>
            <a:r>
              <a:rPr lang="en-US" dirty="0"/>
              <a:t>More than ever, business success depends on information technology.</a:t>
            </a:r>
          </a:p>
          <a:p>
            <a:endParaRPr lang="en-US" dirty="0"/>
          </a:p>
        </p:txBody>
      </p:sp>
    </p:spTree>
    <p:extLst>
      <p:ext uri="{BB962C8B-B14F-4D97-AF65-F5344CB8AC3E}">
        <p14:creationId xmlns:p14="http://schemas.microsoft.com/office/powerpoint/2010/main" val="288184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INFORMATION TECHNOLOGY DEPARTMENT</a:t>
            </a:r>
            <a:endParaRPr lang="en-US" dirty="0"/>
          </a:p>
        </p:txBody>
      </p:sp>
      <p:sp>
        <p:nvSpPr>
          <p:cNvPr id="14" name="Content Placeholder 13"/>
          <p:cNvSpPr>
            <a:spLocks noGrp="1"/>
          </p:cNvSpPr>
          <p:nvPr>
            <p:ph idx="1"/>
          </p:nvPr>
        </p:nvSpPr>
        <p:spPr>
          <a:xfrm>
            <a:off x="1117309" y="1701800"/>
            <a:ext cx="10157354" cy="4927600"/>
          </a:xfrm>
        </p:spPr>
        <p:txBody>
          <a:bodyPr/>
          <a:lstStyle/>
          <a:p>
            <a:r>
              <a:rPr lang="en-US" dirty="0"/>
              <a:t>The IT department develops and maintains information systems.</a:t>
            </a:r>
          </a:p>
          <a:p>
            <a:r>
              <a:rPr lang="en-US" dirty="0"/>
              <a:t>In a small firm, one person might handle all computer support activities and services, whereas a large corporation might require many people with specialized skills to provide information systems support.</a:t>
            </a:r>
          </a:p>
          <a:p>
            <a:endParaRPr lang="en-US" dirty="0"/>
          </a:p>
        </p:txBody>
      </p:sp>
      <p:pic>
        <p:nvPicPr>
          <p:cNvPr id="2" name="Picture 1"/>
          <p:cNvPicPr>
            <a:picLocks noChangeAspect="1"/>
          </p:cNvPicPr>
          <p:nvPr/>
        </p:nvPicPr>
        <p:blipFill>
          <a:blip r:embed="rId2"/>
          <a:stretch>
            <a:fillRect/>
          </a:stretch>
        </p:blipFill>
        <p:spPr>
          <a:xfrm>
            <a:off x="1805510" y="4002691"/>
            <a:ext cx="8780952" cy="2600000"/>
          </a:xfrm>
          <a:prstGeom prst="rect">
            <a:avLst/>
          </a:prstGeom>
        </p:spPr>
      </p:pic>
    </p:spTree>
    <p:extLst>
      <p:ext uri="{BB962C8B-B14F-4D97-AF65-F5344CB8AC3E}">
        <p14:creationId xmlns:p14="http://schemas.microsoft.com/office/powerpoint/2010/main" val="33977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 class discussion</a:t>
            </a:r>
            <a:endParaRPr lang="en-US" dirty="0"/>
          </a:p>
        </p:txBody>
      </p:sp>
      <p:sp>
        <p:nvSpPr>
          <p:cNvPr id="14" name="Content Placeholder 13"/>
          <p:cNvSpPr>
            <a:spLocks noGrp="1"/>
          </p:cNvSpPr>
          <p:nvPr>
            <p:ph idx="1"/>
          </p:nvPr>
        </p:nvSpPr>
        <p:spPr/>
        <p:txBody>
          <a:bodyPr/>
          <a:lstStyle/>
          <a:p>
            <a:r>
              <a:rPr lang="en-US" dirty="0"/>
              <a:t>Computers perform many jobs that previously were performed by people. Will computer-based transactions and expanded e-commerce eventually replace person to-person contact? From a customer’s point of view, is this better? Why or why not?</a:t>
            </a:r>
          </a:p>
          <a:p>
            <a:endParaRPr lang="en-US" dirty="0"/>
          </a:p>
        </p:txBody>
      </p:sp>
      <p:pic>
        <p:nvPicPr>
          <p:cNvPr id="2" name="Picture 1"/>
          <p:cNvPicPr>
            <a:picLocks noChangeAspect="1"/>
          </p:cNvPicPr>
          <p:nvPr/>
        </p:nvPicPr>
        <p:blipFill>
          <a:blip r:embed="rId2"/>
          <a:stretch>
            <a:fillRect/>
          </a:stretch>
        </p:blipFill>
        <p:spPr>
          <a:xfrm>
            <a:off x="3695673" y="3371850"/>
            <a:ext cx="5000625" cy="3333750"/>
          </a:xfrm>
          <a:prstGeom prst="rect">
            <a:avLst/>
          </a:prstGeom>
        </p:spPr>
      </p:pic>
    </p:spTree>
    <p:extLst>
      <p:ext uri="{BB962C8B-B14F-4D97-AF65-F5344CB8AC3E}">
        <p14:creationId xmlns:p14="http://schemas.microsoft.com/office/powerpoint/2010/main" val="102505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152400"/>
            <a:ext cx="10157354" cy="787400"/>
          </a:xfrm>
        </p:spPr>
        <p:txBody>
          <a:bodyPr/>
          <a:lstStyle/>
          <a:p>
            <a:r>
              <a:rPr lang="en-US" dirty="0"/>
              <a:t>Chapter 1 Assignment </a:t>
            </a:r>
          </a:p>
        </p:txBody>
      </p:sp>
      <p:sp>
        <p:nvSpPr>
          <p:cNvPr id="14" name="Content Placeholder 13"/>
          <p:cNvSpPr>
            <a:spLocks noGrp="1"/>
          </p:cNvSpPr>
          <p:nvPr>
            <p:ph idx="1"/>
          </p:nvPr>
        </p:nvSpPr>
        <p:spPr>
          <a:xfrm>
            <a:off x="1117309" y="990600"/>
            <a:ext cx="10157354" cy="5715000"/>
          </a:xfrm>
        </p:spPr>
        <p:txBody>
          <a:bodyPr>
            <a:normAutofit fontScale="70000" lnSpcReduction="20000"/>
          </a:bodyPr>
          <a:lstStyle/>
          <a:p>
            <a:pPr marL="457200" indent="-457200">
              <a:buFont typeface="+mj-lt"/>
              <a:buAutoNum type="arabicPeriod"/>
            </a:pPr>
            <a:r>
              <a:rPr lang="en-US" dirty="0"/>
              <a:t>What is information technology and why is it important? Suggest three fictitious headlines that might be added to Figure 1-1 on page 2.</a:t>
            </a:r>
          </a:p>
          <a:p>
            <a:pPr marL="457200" indent="-457200">
              <a:buFont typeface="+mj-lt"/>
              <a:buAutoNum type="arabicPeriod"/>
            </a:pPr>
            <a:r>
              <a:rPr lang="en-US" dirty="0"/>
              <a:t>Why would a systems analyst have to act as a translator? What groups might be involved?</a:t>
            </a:r>
          </a:p>
          <a:p>
            <a:pPr marL="457200" indent="-457200">
              <a:buFont typeface="+mj-lt"/>
              <a:buAutoNum type="arabicPeriod"/>
            </a:pPr>
            <a:r>
              <a:rPr lang="en-US" dirty="0"/>
              <a:t>Write a business profile for a large business in your town. You can use your imagination to supply details you might not know.</a:t>
            </a:r>
          </a:p>
          <a:p>
            <a:pPr marL="457200" indent="-457200">
              <a:buFont typeface="+mj-lt"/>
              <a:buAutoNum type="arabicPeriod"/>
            </a:pPr>
            <a:r>
              <a:rPr lang="en-US" dirty="0"/>
              <a:t>What strategies are Wal-Mart and Lowes using to gain more online customers?</a:t>
            </a:r>
          </a:p>
          <a:p>
            <a:pPr marL="457200" indent="-457200">
              <a:buFont typeface="+mj-lt"/>
              <a:buAutoNum type="arabicPeriod"/>
            </a:pPr>
            <a:r>
              <a:rPr lang="en-US" dirty="0"/>
              <a:t>Identify the main components of an information system. What is a mission-critical system?</a:t>
            </a:r>
          </a:p>
          <a:p>
            <a:pPr marL="457200" indent="-457200">
              <a:buFont typeface="+mj-lt"/>
              <a:buAutoNum type="arabicPeriod"/>
            </a:pPr>
            <a:r>
              <a:rPr lang="en-US" dirty="0"/>
              <a:t>Compare enterprise computing systems to transaction processing systems. Provide three examples of each type of system.</a:t>
            </a:r>
          </a:p>
          <a:p>
            <a:pPr marL="457200" indent="-457200">
              <a:buFont typeface="+mj-lt"/>
              <a:buAutoNum type="arabicPeriod"/>
            </a:pPr>
            <a:r>
              <a:rPr lang="en-US" dirty="0"/>
              <a:t>What are the four organizational levels common to many businesses? Which level typically requires data that supports long-term strategic planning and the overall business enterprise? What level of worker might rely heavily on transaction processing systems?</a:t>
            </a:r>
          </a:p>
          <a:p>
            <a:pPr marL="457200" indent="-457200">
              <a:buFont typeface="+mj-lt"/>
              <a:buAutoNum type="arabicPeriod"/>
            </a:pPr>
            <a:r>
              <a:rPr lang="en-US" dirty="0"/>
              <a:t>Describe three systems development tools and three development methods.</a:t>
            </a:r>
          </a:p>
          <a:p>
            <a:pPr marL="457200" indent="-457200">
              <a:buFont typeface="+mj-lt"/>
              <a:buAutoNum type="arabicPeriod"/>
            </a:pPr>
            <a:r>
              <a:rPr lang="en-US" dirty="0"/>
              <a:t>What are the phases of the SDLC waterfall model? Who was Barry Boehm, and what did he have to say about spiral models?</a:t>
            </a:r>
          </a:p>
          <a:p>
            <a:pPr marL="457200" indent="-457200">
              <a:buFont typeface="+mj-lt"/>
              <a:buAutoNum type="arabicPeriod"/>
            </a:pPr>
            <a:r>
              <a:rPr lang="en-US" dirty="0"/>
              <a:t>Review the IBM history on page 4, and then consider the powerful statement shown in Figure 1-33 on page 33. Is there a connection between the two? Why or why not?</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7396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Chapter 1 – Project </a:t>
            </a:r>
            <a:endParaRPr lang="en-US" dirty="0"/>
          </a:p>
        </p:txBody>
      </p:sp>
      <p:sp>
        <p:nvSpPr>
          <p:cNvPr id="14" name="Content Placeholder 13"/>
          <p:cNvSpPr>
            <a:spLocks noGrp="1"/>
          </p:cNvSpPr>
          <p:nvPr>
            <p:ph idx="1"/>
          </p:nvPr>
        </p:nvSpPr>
        <p:spPr/>
        <p:txBody>
          <a:bodyPr/>
          <a:lstStyle/>
          <a:p>
            <a:r>
              <a:rPr lang="en-US" dirty="0"/>
              <a:t>As part of your job search, you decide to find out more about salaries and qualifications for systems analysts in the area where you would like to work. To increase your knowledge, search the Internet to perform the following research:</a:t>
            </a:r>
          </a:p>
          <a:p>
            <a:pPr lvl="1"/>
            <a:r>
              <a:rPr lang="en-US" dirty="0"/>
              <a:t>Find information about a career as a systems analyst.</a:t>
            </a:r>
          </a:p>
          <a:p>
            <a:pPr lvl="1"/>
            <a:r>
              <a:rPr lang="en-US" dirty="0"/>
              <a:t>Use the Internet to determine whether the Federal Bureau of Labor Statistics lists salary information for systems analysts in the area where you would like to work. If so, summarize the information you find. </a:t>
            </a:r>
          </a:p>
          <a:p>
            <a:pPr lvl="1"/>
            <a:r>
              <a:rPr lang="en-US" dirty="0"/>
              <a:t>Find three online job postings for systems analysts. List the employers, the qualifications, and the salaries, if mentioned.</a:t>
            </a:r>
          </a:p>
          <a:p>
            <a:pPr lvl="1"/>
            <a:r>
              <a:rPr lang="en-US" dirty="0"/>
              <a:t>Visit monster.com and search for IT positions. Report your findings</a:t>
            </a:r>
          </a:p>
          <a:p>
            <a:pPr lvl="1"/>
            <a:endParaRPr lang="en-US" dirty="0"/>
          </a:p>
          <a:p>
            <a:endParaRPr lang="en-US" dirty="0"/>
          </a:p>
        </p:txBody>
      </p:sp>
    </p:spTree>
    <p:extLst>
      <p:ext uri="{BB962C8B-B14F-4D97-AF65-F5344CB8AC3E}">
        <p14:creationId xmlns:p14="http://schemas.microsoft.com/office/powerpoint/2010/main" val="75826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Systems Development</a:t>
            </a:r>
            <a:endParaRPr lang="en-US" dirty="0"/>
          </a:p>
        </p:txBody>
      </p:sp>
      <p:sp>
        <p:nvSpPr>
          <p:cNvPr id="14" name="Content Placeholder 13"/>
          <p:cNvSpPr>
            <a:spLocks noGrp="1"/>
          </p:cNvSpPr>
          <p:nvPr>
            <p:ph idx="1"/>
          </p:nvPr>
        </p:nvSpPr>
        <p:spPr/>
        <p:txBody>
          <a:bodyPr/>
          <a:lstStyle/>
          <a:p>
            <a:r>
              <a:rPr lang="en-US" dirty="0"/>
              <a:t>Business information systems are developed by people who are technically qualified, business-oriented, and highly motivated. Successful developers also must be good communicators with strong analytical and critical thinking skills.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Systems Analysis and Design</a:t>
            </a:r>
            <a:endParaRPr lang="en-US" dirty="0"/>
          </a:p>
        </p:txBody>
      </p:sp>
      <p:sp>
        <p:nvSpPr>
          <p:cNvPr id="14" name="Content Placeholder 13"/>
          <p:cNvSpPr>
            <a:spLocks noGrp="1"/>
          </p:cNvSpPr>
          <p:nvPr>
            <p:ph idx="1"/>
          </p:nvPr>
        </p:nvSpPr>
        <p:spPr/>
        <p:txBody>
          <a:bodyPr>
            <a:normAutofit/>
          </a:bodyPr>
          <a:lstStyle/>
          <a:p>
            <a:r>
              <a:rPr lang="en-US" dirty="0"/>
              <a:t>is a step-by-step process for developing high-quality information systems.</a:t>
            </a:r>
          </a:p>
          <a:p>
            <a:r>
              <a:rPr lang="en-US" dirty="0"/>
              <a:t>An </a:t>
            </a:r>
            <a:r>
              <a:rPr lang="en-US" b="1" dirty="0"/>
              <a:t>information system </a:t>
            </a:r>
            <a:r>
              <a:rPr lang="en-US" dirty="0"/>
              <a:t>combines information technology, people, and data to support business requirements.</a:t>
            </a:r>
          </a:p>
          <a:p>
            <a:r>
              <a:rPr lang="en-US" dirty="0"/>
              <a:t>For example, information systems handle daily business transactions, improve company productivity, and help managers make sound decisions.</a:t>
            </a:r>
          </a:p>
        </p:txBody>
      </p:sp>
    </p:spTree>
    <p:extLst>
      <p:ext uri="{BB962C8B-B14F-4D97-AF65-F5344CB8AC3E}">
        <p14:creationId xmlns:p14="http://schemas.microsoft.com/office/powerpoint/2010/main" val="12832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Who Develops Information Systems?</a:t>
            </a:r>
            <a:endParaRPr lang="en-US" dirty="0"/>
          </a:p>
        </p:txBody>
      </p:sp>
      <p:sp>
        <p:nvSpPr>
          <p:cNvPr id="14" name="Content Placeholder 13"/>
          <p:cNvSpPr>
            <a:spLocks noGrp="1"/>
          </p:cNvSpPr>
          <p:nvPr>
            <p:ph idx="1"/>
          </p:nvPr>
        </p:nvSpPr>
        <p:spPr/>
        <p:txBody>
          <a:bodyPr>
            <a:normAutofit lnSpcReduction="10000"/>
          </a:bodyPr>
          <a:lstStyle/>
          <a:p>
            <a:r>
              <a:rPr lang="en-US" dirty="0"/>
              <a:t>Traditionally, a company either developed its own information systems, called </a:t>
            </a:r>
            <a:r>
              <a:rPr lang="en-US" b="1" dirty="0"/>
              <a:t>in-house applications</a:t>
            </a:r>
            <a:r>
              <a:rPr lang="en-US" dirty="0"/>
              <a:t>, or purchased systems called </a:t>
            </a:r>
            <a:r>
              <a:rPr lang="en-US" b="1" dirty="0"/>
              <a:t>software packages </a:t>
            </a:r>
            <a:r>
              <a:rPr lang="en-US" dirty="0"/>
              <a:t>from outside vendors.</a:t>
            </a:r>
          </a:p>
          <a:p>
            <a:r>
              <a:rPr lang="en-US" dirty="0"/>
              <a:t>Regardless of the development method, launching a new information system involves risks as well as benefits.</a:t>
            </a:r>
          </a:p>
          <a:p>
            <a:pPr marL="0" indent="0">
              <a:buNone/>
            </a:pPr>
            <a:r>
              <a:rPr lang="en-US" sz="3200" dirty="0">
                <a:solidFill>
                  <a:srgbClr val="7030A0"/>
                </a:solidFill>
                <a:latin typeface="Forte" panose="03060902040502070203" pitchFamily="66" charset="0"/>
                <a:cs typeface="Courier New" panose="02070309020205020404" pitchFamily="49" charset="0"/>
              </a:rPr>
              <a:t>What are some of the risks in you opinion? </a:t>
            </a:r>
          </a:p>
          <a:p>
            <a:pPr marL="0" indent="0">
              <a:buNone/>
            </a:pPr>
            <a:r>
              <a:rPr lang="en-US" dirty="0"/>
              <a:t>The greatest risk occurs when a company tries to decide how the system will be constructed before determining what the system needs to do. Instead of  putting the cart before the horse, a company must begin by outlining its business needs and identifying possible IT solutions.</a:t>
            </a:r>
          </a:p>
        </p:txBody>
      </p:sp>
    </p:spTree>
    <p:extLst>
      <p:ext uri="{BB962C8B-B14F-4D97-AF65-F5344CB8AC3E}">
        <p14:creationId xmlns:p14="http://schemas.microsoft.com/office/powerpoint/2010/main" val="16637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fade">
                                      <p:cBhvr>
                                        <p:cTn id="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b="1" dirty="0"/>
              <a:t>INFORMATION SYSTEM COMPONENTS</a:t>
            </a:r>
            <a:endParaRPr lang="en-US" sz="4000" dirty="0"/>
          </a:p>
        </p:txBody>
      </p:sp>
      <p:sp>
        <p:nvSpPr>
          <p:cNvPr id="14" name="Content Placeholder 13"/>
          <p:cNvSpPr>
            <a:spLocks noGrp="1"/>
          </p:cNvSpPr>
          <p:nvPr>
            <p:ph idx="1"/>
          </p:nvPr>
        </p:nvSpPr>
        <p:spPr/>
        <p:txBody>
          <a:bodyPr/>
          <a:lstStyle/>
          <a:p>
            <a:r>
              <a:rPr lang="en-US" dirty="0"/>
              <a:t>An information system has five key components, as shown in Figure 1-8: hardware, software, data, processes, and people.</a:t>
            </a:r>
          </a:p>
          <a:p>
            <a:endParaRPr lang="en-US" dirty="0"/>
          </a:p>
        </p:txBody>
      </p:sp>
      <p:pic>
        <p:nvPicPr>
          <p:cNvPr id="3" name="Picture 2"/>
          <p:cNvPicPr>
            <a:picLocks noChangeAspect="1"/>
          </p:cNvPicPr>
          <p:nvPr/>
        </p:nvPicPr>
        <p:blipFill>
          <a:blip r:embed="rId2"/>
          <a:stretch>
            <a:fillRect/>
          </a:stretch>
        </p:blipFill>
        <p:spPr>
          <a:xfrm>
            <a:off x="4265612" y="2819400"/>
            <a:ext cx="3851710" cy="3733800"/>
          </a:xfrm>
          <a:prstGeom prst="rect">
            <a:avLst/>
          </a:prstGeom>
        </p:spPr>
      </p:pic>
    </p:spTree>
    <p:extLst>
      <p:ext uri="{BB962C8B-B14F-4D97-AF65-F5344CB8AC3E}">
        <p14:creationId xmlns:p14="http://schemas.microsoft.com/office/powerpoint/2010/main" val="15453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Hardware</a:t>
            </a:r>
            <a:endParaRPr lang="en-US" dirty="0"/>
          </a:p>
        </p:txBody>
      </p:sp>
      <p:sp>
        <p:nvSpPr>
          <p:cNvPr id="14" name="Content Placeholder 13"/>
          <p:cNvSpPr>
            <a:spLocks noGrp="1"/>
          </p:cNvSpPr>
          <p:nvPr>
            <p:ph idx="1"/>
          </p:nvPr>
        </p:nvSpPr>
        <p:spPr/>
        <p:txBody>
          <a:bodyPr/>
          <a:lstStyle/>
          <a:p>
            <a:r>
              <a:rPr lang="en-US" b="1" dirty="0"/>
              <a:t>Hardware </a:t>
            </a:r>
            <a:r>
              <a:rPr lang="en-US" dirty="0"/>
              <a:t>consists of everything in the physical layer of the information system. For example, hardware can include servers, workstations, networks, telecommunications equipment, fiber-optic cables, mobile devices, scanners, digital capture devices, and other technology-based infrastructure.</a:t>
            </a:r>
          </a:p>
        </p:txBody>
      </p:sp>
    </p:spTree>
    <p:extLst>
      <p:ext uri="{BB962C8B-B14F-4D97-AF65-F5344CB8AC3E}">
        <p14:creationId xmlns:p14="http://schemas.microsoft.com/office/powerpoint/2010/main" val="25182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8818</TotalTime>
  <Words>2427</Words>
  <Application>Microsoft Macintosh PowerPoint</Application>
  <PresentationFormat>Custom</PresentationFormat>
  <Paragraphs>173</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Forte</vt:lpstr>
      <vt:lpstr>Books 16x9</vt:lpstr>
      <vt:lpstr>PHASE 1 – SYSTEMS PLANNING </vt:lpstr>
      <vt:lpstr>System Planning </vt:lpstr>
      <vt:lpstr>Introduction to systems Analysis and Design</vt:lpstr>
      <vt:lpstr>Information technology (IT)</vt:lpstr>
      <vt:lpstr>Systems Development</vt:lpstr>
      <vt:lpstr>Systems Analysis and Design</vt:lpstr>
      <vt:lpstr>Who Develops Information Systems?</vt:lpstr>
      <vt:lpstr>INFORMATION SYSTEM COMPONENTS</vt:lpstr>
      <vt:lpstr>Hardware</vt:lpstr>
      <vt:lpstr>Software</vt:lpstr>
      <vt:lpstr>Data</vt:lpstr>
      <vt:lpstr>Processes</vt:lpstr>
      <vt:lpstr>People</vt:lpstr>
      <vt:lpstr>UNDERSTAND THE BUSINESS</vt:lpstr>
      <vt:lpstr>Business Profile</vt:lpstr>
      <vt:lpstr>Business Process</vt:lpstr>
      <vt:lpstr>BPMN to represent events, processes and workflow</vt:lpstr>
      <vt:lpstr>IMPACT OF THE INTERNET</vt:lpstr>
      <vt:lpstr>B2C (Business-to-Consumer)</vt:lpstr>
      <vt:lpstr>B2B (Business-to-Business)</vt:lpstr>
      <vt:lpstr>BUSINESS INFORMATION SYSTEMS</vt:lpstr>
      <vt:lpstr>Enterprise Computing</vt:lpstr>
      <vt:lpstr>Transaction Processing</vt:lpstr>
      <vt:lpstr>Business Support</vt:lpstr>
      <vt:lpstr>Knowledge Management</vt:lpstr>
      <vt:lpstr>User Productivity</vt:lpstr>
      <vt:lpstr>Information Systems Integration</vt:lpstr>
      <vt:lpstr>WHAT INFORMATION DO USERS NEED?</vt:lpstr>
      <vt:lpstr>Top Managers</vt:lpstr>
      <vt:lpstr>Middle Managers and Knowledge Workers</vt:lpstr>
      <vt:lpstr>Supervisors and Team Leaders</vt:lpstr>
      <vt:lpstr>Operational Employees</vt:lpstr>
      <vt:lpstr>SYSTEMS DEVELOPMENT TOOLS</vt:lpstr>
      <vt:lpstr>Modeling</vt:lpstr>
      <vt:lpstr>Prototyping</vt:lpstr>
      <vt:lpstr>Computer-Aided Systems Engineering (CASE) Tools</vt:lpstr>
      <vt:lpstr>SYSTEMS DEVELOPMENT METHODS</vt:lpstr>
      <vt:lpstr>PowerPoint Presentation</vt:lpstr>
      <vt:lpstr>SYSTEMS DEVELOPMENT GUIDELINES these guidelines will help you achieve success as a systems analyst.</vt:lpstr>
      <vt:lpstr>THE INFORMATION TECHNOLOGY DEPARTMENT</vt:lpstr>
      <vt:lpstr>In class discussion</vt:lpstr>
      <vt:lpstr>Chapter 1 Assignment </vt:lpstr>
      <vt:lpstr>Chapter 1 – Project </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 SYSTEMS PLANNING</dc:title>
  <dc:creator>Mina Gabriel</dc:creator>
  <cp:lastModifiedBy>Mina Gabriel</cp:lastModifiedBy>
  <cp:revision>68</cp:revision>
  <dcterms:created xsi:type="dcterms:W3CDTF">2016-12-02T16:38:59Z</dcterms:created>
  <dcterms:modified xsi:type="dcterms:W3CDTF">2020-07-02T17:21:15Z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