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336" r:id="rId5"/>
    <p:sldId id="329" r:id="rId6"/>
    <p:sldId id="330" r:id="rId7"/>
    <p:sldId id="307" r:id="rId8"/>
    <p:sldId id="308" r:id="rId9"/>
    <p:sldId id="309" r:id="rId10"/>
    <p:sldId id="310" r:id="rId11"/>
    <p:sldId id="311" r:id="rId12"/>
    <p:sldId id="293" r:id="rId13"/>
    <p:sldId id="294" r:id="rId14"/>
    <p:sldId id="296" r:id="rId15"/>
    <p:sldId id="297" r:id="rId16"/>
    <p:sldId id="298" r:id="rId17"/>
    <p:sldId id="299" r:id="rId18"/>
    <p:sldId id="337" r:id="rId19"/>
    <p:sldId id="338" r:id="rId20"/>
    <p:sldId id="340" r:id="rId21"/>
    <p:sldId id="341" r:id="rId22"/>
    <p:sldId id="342" r:id="rId23"/>
    <p:sldId id="343" r:id="rId24"/>
    <p:sldId id="344" r:id="rId25"/>
    <p:sldId id="345" r:id="rId26"/>
    <p:sldId id="346" r:id="rId27"/>
    <p:sldId id="347" r:id="rId28"/>
    <p:sldId id="348" r:id="rId29"/>
    <p:sldId id="349" r:id="rId30"/>
    <p:sldId id="350" r:id="rId31"/>
    <p:sldId id="357" r:id="rId32"/>
    <p:sldId id="358" r:id="rId33"/>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9" pos="3839" userDrawn="1">
          <p15:clr>
            <a:srgbClr val="A4A3A4"/>
          </p15:clr>
        </p15:guide>
        <p15:guide id="10"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724" autoAdjust="0"/>
    <p:restoredTop sz="94280" autoAdjust="0"/>
  </p:normalViewPr>
  <p:slideViewPr>
    <p:cSldViewPr showGuides="1">
      <p:cViewPr varScale="1">
        <p:scale>
          <a:sx n="128" d="100"/>
          <a:sy n="128" d="100"/>
        </p:scale>
        <p:origin x="728" y="176"/>
      </p:cViewPr>
      <p:guideLst>
        <p:guide pos="3839"/>
        <p:guide orient="horz" pos="2160"/>
      </p:guideLst>
    </p:cSldViewPr>
  </p:slideViewPr>
  <p:notesTextViewPr>
    <p:cViewPr>
      <p:scale>
        <a:sx n="1" d="1"/>
        <a:sy n="1" d="1"/>
      </p:scale>
      <p:origin x="0" y="0"/>
    </p:cViewPr>
  </p:notesTextViewPr>
  <p:notesViewPr>
    <p:cSldViewPr>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7/2/20</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7/2/20</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796F01-7154-41E0-B48B-A6921757531A}" type="slidenum">
              <a:rPr lang="en-US" smtClean="0"/>
              <a:pPr/>
              <a:t>1</a:t>
            </a:fld>
            <a:endParaRPr lang="en-US"/>
          </a:p>
        </p:txBody>
      </p:sp>
    </p:spTree>
    <p:extLst>
      <p:ext uri="{BB962C8B-B14F-4D97-AF65-F5344CB8AC3E}">
        <p14:creationId xmlns:p14="http://schemas.microsoft.com/office/powerpoint/2010/main" val="1247389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672383" y="1498601"/>
            <a:ext cx="7008574" cy="3298825"/>
          </a:xfrm>
        </p:spPr>
        <p:txBody>
          <a:bodyPr>
            <a:normAutofit/>
          </a:bodyPr>
          <a:lstStyle>
            <a:lvl1pPr>
              <a:lnSpc>
                <a:spcPct val="90000"/>
              </a:lnSpc>
              <a:defRPr sz="5400" cap="none" baseline="0"/>
            </a:lvl1pPr>
          </a:lstStyle>
          <a:p>
            <a:r>
              <a:rPr lang="en-US"/>
              <a:t>Click to edit Master title style</a:t>
            </a:r>
            <a:endParaRPr/>
          </a:p>
        </p:txBody>
      </p:sp>
      <p:sp>
        <p:nvSpPr>
          <p:cNvPr id="3" name="Subtitle 2"/>
          <p:cNvSpPr>
            <a:spLocks noGrp="1"/>
          </p:cNvSpPr>
          <p:nvPr>
            <p:ph type="subTitle" idx="1"/>
          </p:nvPr>
        </p:nvSpPr>
        <p:spPr>
          <a:xfrm>
            <a:off x="4672383" y="4927600"/>
            <a:ext cx="7008574" cy="1244600"/>
          </a:xfrm>
        </p:spPr>
        <p:txBody>
          <a:bodyPr>
            <a:normAutofit/>
          </a:bodyPr>
          <a:lstStyle>
            <a:lvl1pPr marL="0" indent="0" algn="l">
              <a:spcBef>
                <a:spcPts val="0"/>
              </a:spcBef>
              <a:buNone/>
              <a:defRPr sz="2800" b="0">
                <a:solidFill>
                  <a:schemeClr val="tx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222770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7/2/20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1010434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7AECB6C2-1084-4AED-A74A-DF028B0094EA}" type="datetimeFigureOut">
              <a:rPr lang="en-US"/>
              <a:t>7/2/20</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591C5AD9-787D-40FA-8A4D-16A055B9AF81}" type="slidenum">
              <a:rPr/>
              <a:t>‹#›</a:t>
            </a:fld>
            <a:endParaRPr/>
          </a:p>
        </p:txBody>
      </p:sp>
    </p:spTree>
    <p:extLst>
      <p:ext uri="{BB962C8B-B14F-4D97-AF65-F5344CB8AC3E}">
        <p14:creationId xmlns:p14="http://schemas.microsoft.com/office/powerpoint/2010/main" val="365071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8B5A30F4-0B4E-4E4B-BC36-C30CD13F4E17}" type="datetimeFigureOut">
              <a:rPr lang="en-US"/>
              <a:t>7/2/20</a:t>
            </a:fld>
            <a:endParaRPr dirty="0"/>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DA60BA0E-20D0-4E7C-B286-26C960A6788F}" type="slidenum">
              <a:rPr/>
              <a:t>‹#›</a:t>
            </a:fld>
            <a:endParaRPr/>
          </a:p>
        </p:txBody>
      </p:sp>
    </p:spTree>
    <p:extLst>
      <p:ext uri="{BB962C8B-B14F-4D97-AF65-F5344CB8AC3E}">
        <p14:creationId xmlns:p14="http://schemas.microsoft.com/office/powerpoint/2010/main" val="156352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12589" y="4445000"/>
            <a:ext cx="7008574" cy="1930400"/>
          </a:xfrm>
        </p:spPr>
        <p:txBody>
          <a:bodyPr anchor="t">
            <a:normAutofit/>
          </a:bodyPr>
          <a:lstStyle>
            <a:lvl1pPr algn="l">
              <a:defRPr sz="5400" b="0" cap="none" baseline="0"/>
            </a:lvl1pPr>
          </a:lstStyle>
          <a:p>
            <a:r>
              <a:rPr lang="en-US"/>
              <a:t>Click to edit Master title style</a:t>
            </a:r>
            <a:endParaRPr dirty="0"/>
          </a:p>
        </p:txBody>
      </p:sp>
      <p:sp>
        <p:nvSpPr>
          <p:cNvPr id="3" name="Text Placeholder 2"/>
          <p:cNvSpPr>
            <a:spLocks noGrp="1"/>
          </p:cNvSpPr>
          <p:nvPr>
            <p:ph type="body" idx="1"/>
          </p:nvPr>
        </p:nvSpPr>
        <p:spPr>
          <a:xfrm>
            <a:off x="812589" y="3124200"/>
            <a:ext cx="7008574" cy="1296987"/>
          </a:xfrm>
        </p:spPr>
        <p:txBody>
          <a:bodyPr anchor="b">
            <a:normAutofit/>
          </a:bodyPr>
          <a:lstStyle>
            <a:lvl1pPr marL="0" indent="0">
              <a:spcBef>
                <a:spcPts val="0"/>
              </a:spcBef>
              <a:buNone/>
              <a:defRPr sz="2800">
                <a:solidFill>
                  <a:schemeClr val="tx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4196340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1706581" indent="0">
              <a:buNone/>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2DD204D1-F9BD-4643-8480-6EA41EB484F1}" type="datetimeFigureOut">
              <a:rPr lang="en-US"/>
              <a:t>7/2/20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489339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2DD204D1-F9BD-4643-8480-6EA41EB484F1}" type="datetimeFigureOut">
              <a:rPr lang="en-US"/>
              <a:t>7/2/20</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5283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2DD204D1-F9BD-4643-8480-6EA41EB484F1}" type="datetimeFigureOut">
              <a:rPr lang="en-US"/>
              <a:t>7/2/20</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3516763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204D1-F9BD-4643-8480-6EA41EB484F1}" type="datetimeFigureOut">
              <a:rPr lang="en-US"/>
              <a:t>7/2/20</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EB37DED6-D4C7-42EE-AB49-D2E39E64FDE4}" type="slidenum">
              <a:rPr/>
              <a:t>‹#›</a:t>
            </a:fld>
            <a:endParaRPr/>
          </a:p>
        </p:txBody>
      </p:sp>
    </p:spTree>
    <p:extLst>
      <p:ext uri="{BB962C8B-B14F-4D97-AF65-F5344CB8AC3E}">
        <p14:creationId xmlns:p14="http://schemas.microsoft.com/office/powerpoint/2010/main" val="206873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304721" y="1701800"/>
            <a:ext cx="3351927" cy="2844800"/>
          </a:xfrm>
        </p:spPr>
        <p:txBody>
          <a:bodyPr anchor="b">
            <a:normAutofit/>
          </a:bodyPr>
          <a:lstStyle>
            <a:lvl1pPr algn="l">
              <a:defRPr sz="2000" b="1"/>
            </a:lvl1pPr>
          </a:lstStyle>
          <a:p>
            <a:r>
              <a:rPr lang="en-US"/>
              <a:t>Click to edit Master title style</a:t>
            </a:r>
            <a:endParaRPr/>
          </a:p>
        </p:txBody>
      </p:sp>
      <p:sp>
        <p:nvSpPr>
          <p:cNvPr id="4" name="Text Placeholder 3"/>
          <p:cNvSpPr>
            <a:spLocks noGrp="1"/>
          </p:cNvSpPr>
          <p:nvPr>
            <p:ph type="body" sz="half" idx="2"/>
          </p:nvPr>
        </p:nvSpPr>
        <p:spPr>
          <a:xfrm>
            <a:off x="304721"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126BF754-515F-40B9-8D24-D54D5825B3D0}" type="datetimeFigureOut">
              <a:rPr lang="en-US"/>
              <a:t>7/2/20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968072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Edit Master text styles</a:t>
            </a:r>
          </a:p>
        </p:txBody>
      </p:sp>
      <p:sp>
        <p:nvSpPr>
          <p:cNvPr id="5" name="Date Placeholder 4"/>
          <p:cNvSpPr>
            <a:spLocks noGrp="1"/>
          </p:cNvSpPr>
          <p:nvPr>
            <p:ph type="dt" sz="half" idx="10"/>
          </p:nvPr>
        </p:nvSpPr>
        <p:spPr/>
        <p:txBody>
          <a:bodyPr/>
          <a:lstStyle/>
          <a:p>
            <a:fld id="{126BF754-515F-40B9-8D24-D54D5825B3D0}" type="datetimeFigureOut">
              <a:rPr lang="en-US"/>
              <a:t>7/2/20</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2DFBB78A-01B4-41F2-96B0-677A4A282832}" type="slidenum">
              <a:rPr/>
              <a:t>‹#›</a:t>
            </a:fld>
            <a:endParaRPr/>
          </a:p>
        </p:txBody>
      </p:sp>
    </p:spTree>
    <p:extLst>
      <p:ext uri="{BB962C8B-B14F-4D97-AF65-F5344CB8AC3E}">
        <p14:creationId xmlns:p14="http://schemas.microsoft.com/office/powerpoint/2010/main" val="122133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9" name="Rectangle 8"/>
          <p:cNvSpPr/>
          <p:nvPr/>
        </p:nvSpPr>
        <p:spPr>
          <a:xfrm>
            <a:off x="304721" y="0"/>
            <a:ext cx="11579384"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baseline="0">
                <a:solidFill>
                  <a:schemeClr val="tx2">
                    <a:lumMod val="65000"/>
                    <a:lumOff val="35000"/>
                  </a:schemeClr>
                </a:solidFill>
              </a:defRPr>
            </a:lvl1pPr>
          </a:lstStyle>
          <a:p>
            <a:fld id="{2DD204D1-F9BD-4643-8480-6EA41EB484F1}" type="datetimeFigureOut">
              <a:rPr lang="en-US" smtClean="0"/>
              <a:pPr/>
              <a:t>7/2/20</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baseline="0">
                <a:solidFill>
                  <a:schemeClr val="tx2">
                    <a:lumMod val="65000"/>
                    <a:lumOff val="35000"/>
                  </a:schemeClr>
                </a:solidFill>
              </a:defRPr>
            </a:lvl1pPr>
          </a:lstStyle>
          <a:p>
            <a:endParaRPr lang="en-US"/>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baseline="0">
                <a:solidFill>
                  <a:schemeClr val="tx2">
                    <a:lumMod val="65000"/>
                    <a:lumOff val="35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1544047913"/>
      </p:ext>
    </p:extLst>
  </p:cSld>
  <p:clrMap bg1="lt1" tx1="dk1" bg2="lt2" tx2="dk2" accent1="accent1" accent2="accent2" accent3="accent3" accent4="accent4" accent5="accent5" accent6="accent6" hlink="hlink" folHlink="folHlink"/>
  <p:sldLayoutIdLst>
    <p:sldLayoutId id="2147483661" r:id="rId1"/>
    <p:sldLayoutId id="2147483679" r:id="rId2"/>
    <p:sldLayoutId id="2147483663" r:id="rId3"/>
    <p:sldLayoutId id="2147483664" r:id="rId4"/>
    <p:sldLayoutId id="2147483665" r:id="rId5"/>
    <p:sldLayoutId id="2147483666" r:id="rId6"/>
    <p:sldLayoutId id="2147483667"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85000"/>
        </a:lnSpc>
        <a:spcBef>
          <a:spcPct val="0"/>
        </a:spcBef>
        <a:buNone/>
        <a:tabLst/>
        <a:defRPr sz="4400" kern="1200" cap="none" baseline="0">
          <a:solidFill>
            <a:schemeClr val="tx1"/>
          </a:solidFill>
          <a:latin typeface="+mj-lt"/>
          <a:ea typeface="+mj-ea"/>
          <a:cs typeface="+mj-cs"/>
        </a:defRPr>
      </a:lvl1pPr>
    </p:titleStyle>
    <p:bodyStyle>
      <a:lvl1pPr marL="304747" indent="-304747" algn="l" defTabSz="1218987" rtl="0" eaLnBrk="1" latinLnBrk="0" hangingPunct="1">
        <a:lnSpc>
          <a:spcPct val="95000"/>
        </a:lnSpc>
        <a:spcBef>
          <a:spcPts val="1866"/>
        </a:spcBef>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6pPr>
      <a:lvl7pPr marL="286461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7pPr>
      <a:lvl8pPr marL="3291264"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8pPr>
      <a:lvl9pPr marL="3778859" indent="-304747" algn="l" defTabSz="1218987" rtl="0" eaLnBrk="1" latinLnBrk="0" hangingPunct="1">
        <a:lnSpc>
          <a:spcPct val="95000"/>
        </a:lnSpc>
        <a:spcBef>
          <a:spcPts val="1066"/>
        </a:spcBef>
        <a:buSzPct val="90000"/>
        <a:buFont typeface="Century Gothic" pitchFamily="34" charset="0"/>
        <a:buChar char="–"/>
        <a:defRPr sz="1800" kern="120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Analyzing the Business Case</a:t>
            </a:r>
          </a:p>
        </p:txBody>
      </p:sp>
      <p:sp>
        <p:nvSpPr>
          <p:cNvPr id="3" name="Text Placeholder 2"/>
          <p:cNvSpPr>
            <a:spLocks noGrp="1"/>
          </p:cNvSpPr>
          <p:nvPr>
            <p:ph type="body" idx="1"/>
          </p:nvPr>
        </p:nvSpPr>
        <p:spPr/>
        <p:txBody>
          <a:bodyPr/>
          <a:lstStyle/>
          <a:p>
            <a:r>
              <a:rPr lang="en-US" dirty="0"/>
              <a:t>Chapter 2</a:t>
            </a:r>
          </a:p>
        </p:txBody>
      </p:sp>
    </p:spTree>
    <p:extLst>
      <p:ext uri="{BB962C8B-B14F-4D97-AF65-F5344CB8AC3E}">
        <p14:creationId xmlns:p14="http://schemas.microsoft.com/office/powerpoint/2010/main" val="2001215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990600"/>
          </a:xfrm>
        </p:spPr>
        <p:txBody>
          <a:bodyPr/>
          <a:lstStyle/>
          <a:p>
            <a:r>
              <a:rPr lang="en-US" b="1" dirty="0"/>
              <a:t>Internal Factors</a:t>
            </a:r>
            <a:endParaRPr lang="en-US" dirty="0"/>
          </a:p>
        </p:txBody>
      </p:sp>
      <p:sp>
        <p:nvSpPr>
          <p:cNvPr id="14" name="Content Placeholder 13"/>
          <p:cNvSpPr>
            <a:spLocks noGrp="1"/>
          </p:cNvSpPr>
          <p:nvPr>
            <p:ph idx="1"/>
          </p:nvPr>
        </p:nvSpPr>
        <p:spPr>
          <a:xfrm>
            <a:off x="1117309" y="1219200"/>
            <a:ext cx="10157354" cy="4953000"/>
          </a:xfrm>
        </p:spPr>
        <p:txBody>
          <a:bodyPr>
            <a:normAutofit fontScale="92500" lnSpcReduction="10000"/>
          </a:bodyPr>
          <a:lstStyle/>
          <a:p>
            <a:r>
              <a:rPr lang="en-US" b="1" dirty="0"/>
              <a:t>STRATEGIC PLAN: </a:t>
            </a:r>
            <a:r>
              <a:rPr lang="en-US" dirty="0"/>
              <a:t>A company’s strategic plan sets the overall direction for the firm and has an important impact on IT projects.</a:t>
            </a:r>
          </a:p>
          <a:p>
            <a:r>
              <a:rPr lang="en-US" b="1" dirty="0"/>
              <a:t>TOP MANAGERS: </a:t>
            </a:r>
            <a:r>
              <a:rPr lang="en-US" dirty="0"/>
              <a:t>Directives from top managers are a prime source of large-scale systems projects.</a:t>
            </a:r>
          </a:p>
          <a:p>
            <a:r>
              <a:rPr lang="en-US" b="1" dirty="0"/>
              <a:t>USER REQUESTS: </a:t>
            </a:r>
            <a:r>
              <a:rPr lang="en-US" dirty="0"/>
              <a:t>As users rely more heavily on information systems to perform their jobs, they are likely to request even more IT services and support.</a:t>
            </a:r>
          </a:p>
          <a:p>
            <a:r>
              <a:rPr lang="en-US" b="1" dirty="0"/>
              <a:t>INFORMATION TECHNOLOGY DEPARTMENT: </a:t>
            </a:r>
            <a:r>
              <a:rPr lang="en-US" dirty="0"/>
              <a:t>Many systems project requests come from the IT department. IT staff members often make recommendations based on their knowledge of business operations and technology trends.</a:t>
            </a:r>
          </a:p>
          <a:p>
            <a:r>
              <a:rPr lang="en-US" b="1" dirty="0"/>
              <a:t>EXISTING SYSTEMS AND DATA: </a:t>
            </a:r>
            <a:r>
              <a:rPr lang="en-US" dirty="0"/>
              <a:t>Errors or problems in existing systems can trigger requests for systems projects.</a:t>
            </a:r>
          </a:p>
          <a:p>
            <a:endParaRPr lang="en-US" dirty="0"/>
          </a:p>
        </p:txBody>
      </p:sp>
    </p:spTree>
    <p:extLst>
      <p:ext uri="{BB962C8B-B14F-4D97-AF65-F5344CB8AC3E}">
        <p14:creationId xmlns:p14="http://schemas.microsoft.com/office/powerpoint/2010/main" val="307805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838200"/>
          </a:xfrm>
          <a:noFill/>
        </p:spPr>
        <p:txBody>
          <a:bodyPr/>
          <a:lstStyle/>
          <a:p>
            <a:r>
              <a:rPr lang="en-US" b="1" dirty="0"/>
              <a:t>External Factors</a:t>
            </a:r>
            <a:endParaRPr lang="en-US" dirty="0"/>
          </a:p>
        </p:txBody>
      </p:sp>
      <p:sp>
        <p:nvSpPr>
          <p:cNvPr id="14" name="Content Placeholder 13"/>
          <p:cNvSpPr>
            <a:spLocks noGrp="1"/>
          </p:cNvSpPr>
          <p:nvPr>
            <p:ph idx="1"/>
          </p:nvPr>
        </p:nvSpPr>
        <p:spPr>
          <a:xfrm>
            <a:off x="1117309" y="914400"/>
            <a:ext cx="10157354" cy="5257800"/>
          </a:xfrm>
        </p:spPr>
        <p:txBody>
          <a:bodyPr>
            <a:normAutofit fontScale="92500" lnSpcReduction="10000"/>
          </a:bodyPr>
          <a:lstStyle/>
          <a:p>
            <a:r>
              <a:rPr lang="en-US" b="1" dirty="0"/>
              <a:t>TECHNOLOGY: </a:t>
            </a:r>
            <a:r>
              <a:rPr lang="en-US" dirty="0"/>
              <a:t>Changing technology is a major force affecting business and society in general.</a:t>
            </a:r>
          </a:p>
          <a:p>
            <a:r>
              <a:rPr lang="en-US" b="1" dirty="0"/>
              <a:t>SUPPLIERS </a:t>
            </a:r>
            <a:r>
              <a:rPr lang="en-US" dirty="0"/>
              <a:t>With the growth of electronic data interchange (EDI), relationships with suppliers are critically important. For example, an automobile company might require that suppliers code their parts in a certain manner to match the auto company’s inventory control system.</a:t>
            </a:r>
          </a:p>
          <a:p>
            <a:r>
              <a:rPr lang="en-US" b="1" dirty="0"/>
              <a:t>CUSTOMERS </a:t>
            </a:r>
            <a:r>
              <a:rPr lang="en-US" dirty="0"/>
              <a:t>Many companies implement </a:t>
            </a:r>
            <a:r>
              <a:rPr lang="en-US" b="1" dirty="0"/>
              <a:t>customer relationship management </a:t>
            </a:r>
            <a:r>
              <a:rPr lang="en-US" dirty="0"/>
              <a:t>(</a:t>
            </a:r>
            <a:r>
              <a:rPr lang="en-US" b="1" dirty="0"/>
              <a:t>CRM</a:t>
            </a:r>
            <a:r>
              <a:rPr lang="en-US" dirty="0"/>
              <a:t>) systems that integrate all customer-related events and transactions, including marketing, sales, and customer service activities.</a:t>
            </a:r>
          </a:p>
          <a:p>
            <a:r>
              <a:rPr lang="en-US" b="1" dirty="0"/>
              <a:t>COMPETITORS </a:t>
            </a:r>
            <a:r>
              <a:rPr lang="en-US" dirty="0"/>
              <a:t>Competition drives many information systems decisions. For example, if one cellular telephone provider offers a new type of digital service, other firms must match the plan in order to remain competitive.</a:t>
            </a:r>
          </a:p>
        </p:txBody>
      </p:sp>
    </p:spTree>
    <p:extLst>
      <p:ext uri="{BB962C8B-B14F-4D97-AF65-F5344CB8AC3E}">
        <p14:creationId xmlns:p14="http://schemas.microsoft.com/office/powerpoint/2010/main" val="6926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Content Placeholder 13"/>
          <p:cNvSpPr>
            <a:spLocks noGrp="1"/>
          </p:cNvSpPr>
          <p:nvPr>
            <p:ph idx="1"/>
          </p:nvPr>
        </p:nvSpPr>
        <p:spPr>
          <a:xfrm>
            <a:off x="1117309" y="457200"/>
            <a:ext cx="10157354" cy="5715000"/>
          </a:xfrm>
        </p:spPr>
        <p:txBody>
          <a:bodyPr/>
          <a:lstStyle/>
          <a:p>
            <a:r>
              <a:rPr lang="en-US" b="1" dirty="0"/>
              <a:t>THE ECONOMY: </a:t>
            </a:r>
            <a:r>
              <a:rPr lang="en-US" dirty="0"/>
              <a:t>In a period of economic expansion, firms need to be ready with scalable systems that can handle additional volume and growth.</a:t>
            </a:r>
          </a:p>
          <a:p>
            <a:r>
              <a:rPr lang="en-US" b="1" dirty="0"/>
              <a:t>GOVERNMENT </a:t>
            </a:r>
            <a:r>
              <a:rPr lang="en-US" dirty="0"/>
              <a:t>Federal, state, and local government regulations affect the design of corporate information systems. For example, income tax reporting requirements must be designed into a payroll package. The debate about Internet sales tax issues could profoundly affect e-commerce, as well as traditional retail businesses.</a:t>
            </a:r>
          </a:p>
          <a:p>
            <a:endParaRPr lang="en-US" dirty="0"/>
          </a:p>
        </p:txBody>
      </p:sp>
    </p:spTree>
    <p:extLst>
      <p:ext uri="{BB962C8B-B14F-4D97-AF65-F5344CB8AC3E}">
        <p14:creationId xmlns:p14="http://schemas.microsoft.com/office/powerpoint/2010/main" val="2872249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Project Management</a:t>
            </a:r>
            <a:endParaRPr lang="en-US" dirty="0"/>
          </a:p>
        </p:txBody>
      </p:sp>
      <p:sp>
        <p:nvSpPr>
          <p:cNvPr id="14" name="Content Placeholder 13"/>
          <p:cNvSpPr>
            <a:spLocks noGrp="1"/>
          </p:cNvSpPr>
          <p:nvPr>
            <p:ph idx="1"/>
          </p:nvPr>
        </p:nvSpPr>
        <p:spPr/>
        <p:txBody>
          <a:bodyPr>
            <a:normAutofit/>
          </a:bodyPr>
          <a:lstStyle/>
          <a:p>
            <a:r>
              <a:rPr lang="en-US" dirty="0"/>
              <a:t>As mentioned earlier, business case analysis involves consideration of project reasons, costs, benefits, and risks. At the end of the preliminary investigation, if the project is approved, it can be planned, scheduled, monitored and controlled, and reported upon. Individual analysts or IT staff members often handle small projects, but companies usually designate a project manager to coordinate the overall effort for complex projects.</a:t>
            </a:r>
          </a:p>
        </p:txBody>
      </p:sp>
    </p:spTree>
    <p:extLst>
      <p:ext uri="{BB962C8B-B14F-4D97-AF65-F5344CB8AC3E}">
        <p14:creationId xmlns:p14="http://schemas.microsoft.com/office/powerpoint/2010/main" val="180418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EVALUATION OF SYSTEMS REQUESTS</a:t>
            </a:r>
            <a:endParaRPr lang="en-US" dirty="0"/>
          </a:p>
        </p:txBody>
      </p:sp>
      <p:sp>
        <p:nvSpPr>
          <p:cNvPr id="14" name="Content Placeholder 13"/>
          <p:cNvSpPr>
            <a:spLocks noGrp="1"/>
          </p:cNvSpPr>
          <p:nvPr>
            <p:ph idx="1"/>
          </p:nvPr>
        </p:nvSpPr>
        <p:spPr/>
        <p:txBody>
          <a:bodyPr/>
          <a:lstStyle/>
          <a:p>
            <a:r>
              <a:rPr lang="en-US" dirty="0"/>
              <a:t>In most organizations, the IT department receives more systems requests than it can handle. </a:t>
            </a:r>
          </a:p>
          <a:p>
            <a:r>
              <a:rPr lang="en-US" dirty="0"/>
              <a:t>Many organizations assign responsibility for evaluating systems requests to a group of key managers and users.</a:t>
            </a:r>
          </a:p>
          <a:p>
            <a:r>
              <a:rPr lang="en-US" dirty="0"/>
              <a:t>Many companies call this group a </a:t>
            </a:r>
            <a:r>
              <a:rPr lang="en-US" b="1" dirty="0"/>
              <a:t>systems review committee </a:t>
            </a:r>
            <a:r>
              <a:rPr lang="en-US" dirty="0"/>
              <a:t>or a </a:t>
            </a:r>
            <a:r>
              <a:rPr lang="en-US" b="1" dirty="0"/>
              <a:t>computer resources committee</a:t>
            </a:r>
            <a:r>
              <a:rPr lang="en-US" dirty="0"/>
              <a:t>.</a:t>
            </a:r>
          </a:p>
          <a:p>
            <a:endParaRPr lang="en-US" dirty="0"/>
          </a:p>
        </p:txBody>
      </p:sp>
    </p:spTree>
    <p:extLst>
      <p:ext uri="{BB962C8B-B14F-4D97-AF65-F5344CB8AC3E}">
        <p14:creationId xmlns:p14="http://schemas.microsoft.com/office/powerpoint/2010/main" val="1447726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838200"/>
          </a:xfrm>
        </p:spPr>
        <p:txBody>
          <a:bodyPr/>
          <a:lstStyle/>
          <a:p>
            <a:r>
              <a:rPr lang="en-US" b="1" dirty="0"/>
              <a:t>Systems Request Forms</a:t>
            </a:r>
            <a:endParaRPr lang="en-US" dirty="0"/>
          </a:p>
        </p:txBody>
      </p:sp>
      <p:sp>
        <p:nvSpPr>
          <p:cNvPr id="14" name="Content Placeholder 13"/>
          <p:cNvSpPr>
            <a:spLocks noGrp="1"/>
          </p:cNvSpPr>
          <p:nvPr>
            <p:ph idx="1"/>
          </p:nvPr>
        </p:nvSpPr>
        <p:spPr>
          <a:xfrm>
            <a:off x="1117309" y="914400"/>
            <a:ext cx="10157354" cy="5257800"/>
          </a:xfrm>
        </p:spPr>
        <p:txBody>
          <a:bodyPr/>
          <a:lstStyle/>
          <a:p>
            <a:r>
              <a:rPr lang="en-US" dirty="0"/>
              <a:t>Many organizations use a special form for systems requests, similar to the online sample as shown</a:t>
            </a:r>
          </a:p>
          <a:p>
            <a:r>
              <a:rPr lang="en-US" dirty="0"/>
              <a:t>When a systems request form is received, a systems analyst or IT manager examines it to determine what IT resources are required for the preliminary investigation.</a:t>
            </a:r>
          </a:p>
        </p:txBody>
      </p:sp>
      <p:pic>
        <p:nvPicPr>
          <p:cNvPr id="2" name="Picture 1"/>
          <p:cNvPicPr>
            <a:picLocks noChangeAspect="1"/>
          </p:cNvPicPr>
          <p:nvPr/>
        </p:nvPicPr>
        <p:blipFill>
          <a:blip r:embed="rId2"/>
          <a:stretch>
            <a:fillRect/>
          </a:stretch>
        </p:blipFill>
        <p:spPr>
          <a:xfrm>
            <a:off x="4022636" y="3124200"/>
            <a:ext cx="4346700" cy="3545103"/>
          </a:xfrm>
          <a:prstGeom prst="rect">
            <a:avLst/>
          </a:prstGeom>
        </p:spPr>
      </p:pic>
    </p:spTree>
    <p:extLst>
      <p:ext uri="{BB962C8B-B14F-4D97-AF65-F5344CB8AC3E}">
        <p14:creationId xmlns:p14="http://schemas.microsoft.com/office/powerpoint/2010/main" val="211069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838200"/>
          </a:xfrm>
        </p:spPr>
        <p:txBody>
          <a:bodyPr/>
          <a:lstStyle/>
          <a:p>
            <a:r>
              <a:rPr lang="en-US" b="1" dirty="0"/>
              <a:t>OVERVIEW OF FEASIBILITY</a:t>
            </a:r>
            <a:endParaRPr lang="en-US" dirty="0"/>
          </a:p>
        </p:txBody>
      </p:sp>
      <p:sp>
        <p:nvSpPr>
          <p:cNvPr id="14" name="Content Placeholder 13"/>
          <p:cNvSpPr>
            <a:spLocks noGrp="1"/>
          </p:cNvSpPr>
          <p:nvPr>
            <p:ph idx="1"/>
          </p:nvPr>
        </p:nvSpPr>
        <p:spPr>
          <a:xfrm>
            <a:off x="1117309" y="990600"/>
            <a:ext cx="10157354" cy="5181600"/>
          </a:xfrm>
        </p:spPr>
        <p:txBody>
          <a:bodyPr/>
          <a:lstStyle/>
          <a:p>
            <a:r>
              <a:rPr lang="en-US" dirty="0"/>
              <a:t>A feasibility study uses four main yardsticks to measure a proposal: operational feasibility, technical feasibility, economic feasibility, and schedule feasibility.</a:t>
            </a:r>
          </a:p>
          <a:p>
            <a:r>
              <a:rPr lang="en-US" dirty="0"/>
              <a:t>Sometimes a feasibility study is quite simple and can be done in a few hours.</a:t>
            </a:r>
          </a:p>
        </p:txBody>
      </p:sp>
      <p:pic>
        <p:nvPicPr>
          <p:cNvPr id="2" name="Picture 1"/>
          <p:cNvPicPr>
            <a:picLocks noChangeAspect="1"/>
          </p:cNvPicPr>
          <p:nvPr/>
        </p:nvPicPr>
        <p:blipFill>
          <a:blip r:embed="rId2"/>
          <a:stretch>
            <a:fillRect/>
          </a:stretch>
        </p:blipFill>
        <p:spPr>
          <a:xfrm>
            <a:off x="4297559" y="2971800"/>
            <a:ext cx="3796853" cy="3736942"/>
          </a:xfrm>
          <a:prstGeom prst="rect">
            <a:avLst/>
          </a:prstGeom>
        </p:spPr>
      </p:pic>
    </p:spTree>
    <p:extLst>
      <p:ext uri="{BB962C8B-B14F-4D97-AF65-F5344CB8AC3E}">
        <p14:creationId xmlns:p14="http://schemas.microsoft.com/office/powerpoint/2010/main" val="558499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Operational Feasibility</a:t>
            </a:r>
            <a:endParaRPr lang="en-US" dirty="0"/>
          </a:p>
        </p:txBody>
      </p:sp>
      <p:sp>
        <p:nvSpPr>
          <p:cNvPr id="14" name="Content Placeholder 13"/>
          <p:cNvSpPr>
            <a:spLocks noGrp="1"/>
          </p:cNvSpPr>
          <p:nvPr>
            <p:ph idx="1"/>
          </p:nvPr>
        </p:nvSpPr>
        <p:spPr/>
        <p:txBody>
          <a:bodyPr/>
          <a:lstStyle/>
          <a:p>
            <a:r>
              <a:rPr lang="en-US" dirty="0"/>
              <a:t>Means that a proposed system will be used effectively after it has been developed. If users have difficulty with a new system, it will not produce the expected benefits.</a:t>
            </a:r>
          </a:p>
          <a:p>
            <a:endParaRPr lang="en-US" dirty="0"/>
          </a:p>
        </p:txBody>
      </p:sp>
    </p:spTree>
    <p:extLst>
      <p:ext uri="{BB962C8B-B14F-4D97-AF65-F5344CB8AC3E}">
        <p14:creationId xmlns:p14="http://schemas.microsoft.com/office/powerpoint/2010/main" val="3739503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Technical Feasibility</a:t>
            </a:r>
            <a:endParaRPr lang="en-US" dirty="0"/>
          </a:p>
        </p:txBody>
      </p:sp>
      <p:sp>
        <p:nvSpPr>
          <p:cNvPr id="14" name="Content Placeholder 13"/>
          <p:cNvSpPr>
            <a:spLocks noGrp="1"/>
          </p:cNvSpPr>
          <p:nvPr>
            <p:ph idx="1"/>
          </p:nvPr>
        </p:nvSpPr>
        <p:spPr/>
        <p:txBody>
          <a:bodyPr/>
          <a:lstStyle/>
          <a:p>
            <a:r>
              <a:rPr lang="en-US" b="1" dirty="0"/>
              <a:t>Technical feasibility </a:t>
            </a:r>
            <a:r>
              <a:rPr lang="en-US" dirty="0"/>
              <a:t>refers to the technical resources needed to develop, purchase, install, or operate the system.</a:t>
            </a:r>
          </a:p>
          <a:p>
            <a:endParaRPr lang="en-US" dirty="0"/>
          </a:p>
        </p:txBody>
      </p:sp>
    </p:spTree>
    <p:extLst>
      <p:ext uri="{BB962C8B-B14F-4D97-AF65-F5344CB8AC3E}">
        <p14:creationId xmlns:p14="http://schemas.microsoft.com/office/powerpoint/2010/main" val="3464394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Economic Feasibility</a:t>
            </a:r>
            <a:endParaRPr lang="en-US" dirty="0"/>
          </a:p>
        </p:txBody>
      </p:sp>
      <p:sp>
        <p:nvSpPr>
          <p:cNvPr id="14" name="Content Placeholder 13"/>
          <p:cNvSpPr>
            <a:spLocks noGrp="1"/>
          </p:cNvSpPr>
          <p:nvPr>
            <p:ph idx="1"/>
          </p:nvPr>
        </p:nvSpPr>
        <p:spPr/>
        <p:txBody>
          <a:bodyPr/>
          <a:lstStyle/>
          <a:p>
            <a:r>
              <a:rPr lang="en-US" b="1" dirty="0"/>
              <a:t>Economic feasibility </a:t>
            </a:r>
            <a:r>
              <a:rPr lang="en-US" dirty="0"/>
              <a:t>means that the projected benefits of the proposed system outweigh the estimated costs usually considered the </a:t>
            </a:r>
            <a:r>
              <a:rPr lang="en-US" b="1" dirty="0"/>
              <a:t>total cost of ownership </a:t>
            </a:r>
            <a:r>
              <a:rPr lang="en-US" dirty="0"/>
              <a:t>(</a:t>
            </a:r>
            <a:r>
              <a:rPr lang="en-US" b="1" dirty="0"/>
              <a:t>TCO</a:t>
            </a:r>
            <a:r>
              <a:rPr lang="en-US" dirty="0"/>
              <a:t>), which includes ongoing support and maintenance costs, as well as acquisition costs.</a:t>
            </a:r>
          </a:p>
          <a:p>
            <a:endParaRPr lang="en-US" dirty="0"/>
          </a:p>
        </p:txBody>
      </p:sp>
    </p:spTree>
    <p:extLst>
      <p:ext uri="{BB962C8B-B14F-4D97-AF65-F5344CB8AC3E}">
        <p14:creationId xmlns:p14="http://schemas.microsoft.com/office/powerpoint/2010/main" val="1865995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fontScale="90000"/>
          </a:bodyPr>
          <a:lstStyle/>
          <a:p>
            <a:r>
              <a:rPr lang="en-US" b="1" dirty="0"/>
              <a:t>STRATEGIC PLANNING — A FRAMEWORK FOR IT SYSTEMS DEVELOPMENT</a:t>
            </a:r>
            <a:endParaRPr lang="en-US" dirty="0"/>
          </a:p>
        </p:txBody>
      </p:sp>
      <p:sp>
        <p:nvSpPr>
          <p:cNvPr id="14" name="Content Placeholder 13"/>
          <p:cNvSpPr>
            <a:spLocks noGrp="1"/>
          </p:cNvSpPr>
          <p:nvPr>
            <p:ph idx="1"/>
          </p:nvPr>
        </p:nvSpPr>
        <p:spPr/>
        <p:txBody>
          <a:bodyPr/>
          <a:lstStyle/>
          <a:p>
            <a:r>
              <a:rPr lang="en-US" dirty="0"/>
              <a:t>Strategic planning starts with a management review called a SWOT analysis. </a:t>
            </a:r>
          </a:p>
          <a:p>
            <a:r>
              <a:rPr lang="en-US" dirty="0"/>
              <a:t>The letters stand for </a:t>
            </a:r>
            <a:r>
              <a:rPr lang="en-US" b="1" dirty="0"/>
              <a:t>strengths, weaknesses, opportunities</a:t>
            </a:r>
            <a:r>
              <a:rPr lang="en-US" dirty="0"/>
              <a:t>, and </a:t>
            </a:r>
            <a:r>
              <a:rPr lang="en-US" b="1" dirty="0"/>
              <a:t>threats</a:t>
            </a:r>
            <a:r>
              <a:rPr lang="en-US" dirty="0"/>
              <a:t>. </a:t>
            </a:r>
          </a:p>
          <a:p>
            <a:r>
              <a:rPr lang="en-US" dirty="0"/>
              <a:t>A SWOT analysis usually starts with a broad overview.</a:t>
            </a:r>
          </a:p>
          <a:p>
            <a:endParaRPr lang="en-US" dirty="0"/>
          </a:p>
        </p:txBody>
      </p:sp>
    </p:spTree>
    <p:extLst>
      <p:ext uri="{BB962C8B-B14F-4D97-AF65-F5344CB8AC3E}">
        <p14:creationId xmlns:p14="http://schemas.microsoft.com/office/powerpoint/2010/main" val="196674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Schedule Feasibility</a:t>
            </a:r>
            <a:endParaRPr lang="en-US" dirty="0"/>
          </a:p>
        </p:txBody>
      </p:sp>
      <p:sp>
        <p:nvSpPr>
          <p:cNvPr id="14" name="Content Placeholder 13"/>
          <p:cNvSpPr>
            <a:spLocks noGrp="1"/>
          </p:cNvSpPr>
          <p:nvPr>
            <p:ph idx="1"/>
          </p:nvPr>
        </p:nvSpPr>
        <p:spPr/>
        <p:txBody>
          <a:bodyPr/>
          <a:lstStyle/>
          <a:p>
            <a:r>
              <a:rPr lang="en-US" b="1" dirty="0"/>
              <a:t>Schedule feasibility </a:t>
            </a:r>
            <a:r>
              <a:rPr lang="en-US" dirty="0"/>
              <a:t>means that a project can be implemented in an acceptable time frame.</a:t>
            </a:r>
          </a:p>
          <a:p>
            <a:endParaRPr lang="en-US" dirty="0"/>
          </a:p>
        </p:txBody>
      </p:sp>
    </p:spTree>
    <p:extLst>
      <p:ext uri="{BB962C8B-B14F-4D97-AF65-F5344CB8AC3E}">
        <p14:creationId xmlns:p14="http://schemas.microsoft.com/office/powerpoint/2010/main" val="139339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838200"/>
          </a:xfrm>
        </p:spPr>
        <p:txBody>
          <a:bodyPr/>
          <a:lstStyle/>
          <a:p>
            <a:r>
              <a:rPr lang="en-US" b="1" dirty="0"/>
              <a:t>EVALUATING FEASIBILITY</a:t>
            </a:r>
            <a:endParaRPr lang="en-US" dirty="0"/>
          </a:p>
        </p:txBody>
      </p:sp>
      <p:sp>
        <p:nvSpPr>
          <p:cNvPr id="14" name="Content Placeholder 13"/>
          <p:cNvSpPr>
            <a:spLocks noGrp="1"/>
          </p:cNvSpPr>
          <p:nvPr>
            <p:ph idx="1"/>
          </p:nvPr>
        </p:nvSpPr>
        <p:spPr>
          <a:xfrm>
            <a:off x="1117309" y="914400"/>
            <a:ext cx="10157354" cy="5257800"/>
          </a:xfrm>
        </p:spPr>
        <p:txBody>
          <a:bodyPr/>
          <a:lstStyle/>
          <a:p>
            <a:r>
              <a:rPr lang="en-US" dirty="0"/>
              <a:t>The first step in evaluating feasibility is to identify and weed out systems requests that are not feasible. </a:t>
            </a:r>
          </a:p>
          <a:p>
            <a:r>
              <a:rPr lang="en-US" dirty="0"/>
              <a:t>For example, a request would not be feasible if it required hardware or software that the company already had rejected.</a:t>
            </a:r>
          </a:p>
          <a:p>
            <a:endParaRPr lang="en-US" dirty="0"/>
          </a:p>
        </p:txBody>
      </p:sp>
    </p:spTree>
    <p:extLst>
      <p:ext uri="{BB962C8B-B14F-4D97-AF65-F5344CB8AC3E}">
        <p14:creationId xmlns:p14="http://schemas.microsoft.com/office/powerpoint/2010/main" val="2227097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762000"/>
          </a:xfrm>
        </p:spPr>
        <p:txBody>
          <a:bodyPr/>
          <a:lstStyle/>
          <a:p>
            <a:r>
              <a:rPr lang="en-US" b="1" dirty="0"/>
              <a:t>SETTING PRIORITIES</a:t>
            </a:r>
            <a:endParaRPr lang="en-US" dirty="0"/>
          </a:p>
        </p:txBody>
      </p:sp>
      <p:sp>
        <p:nvSpPr>
          <p:cNvPr id="14" name="Content Placeholder 13"/>
          <p:cNvSpPr>
            <a:spLocks noGrp="1"/>
          </p:cNvSpPr>
          <p:nvPr>
            <p:ph idx="1"/>
          </p:nvPr>
        </p:nvSpPr>
        <p:spPr>
          <a:xfrm>
            <a:off x="1117309" y="838200"/>
            <a:ext cx="10157354" cy="5334000"/>
          </a:xfrm>
        </p:spPr>
        <p:txBody>
          <a:bodyPr/>
          <a:lstStyle/>
          <a:p>
            <a:r>
              <a:rPr lang="en-US" dirty="0"/>
              <a:t>After rejecting systems requests that are not feasible, the systems review committee must establish priorities for the remaining items.</a:t>
            </a:r>
          </a:p>
          <a:p>
            <a:r>
              <a:rPr lang="en-US" dirty="0"/>
              <a:t>The highest priority goes to projects that provide the greatest benefit, at the lowest cost, in the shortest period of time.</a:t>
            </a:r>
          </a:p>
        </p:txBody>
      </p:sp>
    </p:spTree>
    <p:extLst>
      <p:ext uri="{BB962C8B-B14F-4D97-AF65-F5344CB8AC3E}">
        <p14:creationId xmlns:p14="http://schemas.microsoft.com/office/powerpoint/2010/main" val="344611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Factors that Affect Priority</a:t>
            </a:r>
            <a:endParaRPr lang="en-US" dirty="0"/>
          </a:p>
        </p:txBody>
      </p:sp>
      <p:sp>
        <p:nvSpPr>
          <p:cNvPr id="14" name="Content Placeholder 13"/>
          <p:cNvSpPr>
            <a:spLocks noGrp="1"/>
          </p:cNvSpPr>
          <p:nvPr>
            <p:ph idx="1"/>
          </p:nvPr>
        </p:nvSpPr>
        <p:spPr/>
        <p:txBody>
          <a:bodyPr>
            <a:normAutofit fontScale="77500" lnSpcReduction="20000"/>
          </a:bodyPr>
          <a:lstStyle/>
          <a:p>
            <a:pPr marL="0" indent="0">
              <a:buNone/>
            </a:pPr>
            <a:r>
              <a:rPr lang="en-US" dirty="0"/>
              <a:t>When assessing a project’s priority, a systems analyst should consider the following:</a:t>
            </a:r>
          </a:p>
          <a:p>
            <a:r>
              <a:rPr lang="en-US" dirty="0"/>
              <a:t>Will the proposed system reduce costs? Where? When? How? How much?</a:t>
            </a:r>
          </a:p>
          <a:p>
            <a:r>
              <a:rPr lang="en-US" dirty="0"/>
              <a:t>Will the system increase revenue for the company? Where? When? How? How much?</a:t>
            </a:r>
          </a:p>
          <a:p>
            <a:r>
              <a:rPr lang="en-US" dirty="0"/>
              <a:t>Will the systems project result in more information or produce better results? How? Are the results measurable?</a:t>
            </a:r>
          </a:p>
          <a:p>
            <a:r>
              <a:rPr lang="en-US" dirty="0"/>
              <a:t>Will the system serve customers better?</a:t>
            </a:r>
          </a:p>
          <a:p>
            <a:r>
              <a:rPr lang="en-US" dirty="0"/>
              <a:t>Will the system serve the organization better?</a:t>
            </a:r>
          </a:p>
          <a:p>
            <a:r>
              <a:rPr lang="en-US" dirty="0"/>
              <a:t>Can the project be implemented in a reasonable time period? How long will the results last?</a:t>
            </a:r>
          </a:p>
          <a:p>
            <a:r>
              <a:rPr lang="en-US" dirty="0"/>
              <a:t>Are the necessary financial, human, and technical resources available?</a:t>
            </a:r>
          </a:p>
        </p:txBody>
      </p:sp>
    </p:spTree>
    <p:extLst>
      <p:ext uri="{BB962C8B-B14F-4D97-AF65-F5344CB8AC3E}">
        <p14:creationId xmlns:p14="http://schemas.microsoft.com/office/powerpoint/2010/main" val="1656452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1219200"/>
          </a:xfrm>
        </p:spPr>
        <p:txBody>
          <a:bodyPr>
            <a:normAutofit fontScale="90000"/>
          </a:bodyPr>
          <a:lstStyle/>
          <a:p>
            <a:r>
              <a:rPr lang="en-US" b="1" dirty="0"/>
              <a:t>Discretionary and Nondiscretionary Projects</a:t>
            </a:r>
            <a:endParaRPr lang="en-US" dirty="0"/>
          </a:p>
        </p:txBody>
      </p:sp>
      <p:sp>
        <p:nvSpPr>
          <p:cNvPr id="14" name="Content Placeholder 13"/>
          <p:cNvSpPr>
            <a:spLocks noGrp="1"/>
          </p:cNvSpPr>
          <p:nvPr>
            <p:ph idx="1"/>
          </p:nvPr>
        </p:nvSpPr>
        <p:spPr/>
        <p:txBody>
          <a:bodyPr/>
          <a:lstStyle/>
          <a:p>
            <a:r>
              <a:rPr lang="en-US" dirty="0"/>
              <a:t>Is the project absolutely necessary? </a:t>
            </a:r>
          </a:p>
          <a:p>
            <a:r>
              <a:rPr lang="en-US" dirty="0"/>
              <a:t>Projects where management has a choice in implementing them are called </a:t>
            </a:r>
            <a:r>
              <a:rPr lang="en-US" b="1" dirty="0"/>
              <a:t>discretionary projects</a:t>
            </a:r>
            <a:r>
              <a:rPr lang="en-US" dirty="0"/>
              <a:t>. </a:t>
            </a:r>
          </a:p>
          <a:p>
            <a:r>
              <a:rPr lang="en-US" dirty="0"/>
              <a:t>Projects where no choice exists are called </a:t>
            </a:r>
            <a:r>
              <a:rPr lang="en-US" b="1" dirty="0"/>
              <a:t>nondiscretionary projects</a:t>
            </a:r>
            <a:r>
              <a:rPr lang="en-US" dirty="0"/>
              <a:t>. </a:t>
            </a:r>
          </a:p>
          <a:p>
            <a:r>
              <a:rPr lang="en-US" dirty="0"/>
              <a:t>Creating a new report for a user is an example of a discretionary project; adding a report required by a new federal law is an example of a nondiscretionary project.</a:t>
            </a:r>
          </a:p>
          <a:p>
            <a:endParaRPr lang="en-US" dirty="0"/>
          </a:p>
        </p:txBody>
      </p:sp>
    </p:spTree>
    <p:extLst>
      <p:ext uri="{BB962C8B-B14F-4D97-AF65-F5344CB8AC3E}">
        <p14:creationId xmlns:p14="http://schemas.microsoft.com/office/powerpoint/2010/main" val="476748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12812" y="1600200"/>
            <a:ext cx="10219192" cy="3290724"/>
          </a:xfrm>
          <a:prstGeom prst="rect">
            <a:avLst/>
          </a:prstGeom>
        </p:spPr>
      </p:pic>
    </p:spTree>
    <p:extLst>
      <p:ext uri="{BB962C8B-B14F-4D97-AF65-F5344CB8AC3E}">
        <p14:creationId xmlns:p14="http://schemas.microsoft.com/office/powerpoint/2010/main" val="626017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PRELIMINARY INVESTIGATION OVERVIEW</a:t>
            </a:r>
            <a:endParaRPr lang="en-US" dirty="0"/>
          </a:p>
        </p:txBody>
      </p:sp>
      <p:sp>
        <p:nvSpPr>
          <p:cNvPr id="14" name="Content Placeholder 13"/>
          <p:cNvSpPr>
            <a:spLocks noGrp="1"/>
          </p:cNvSpPr>
          <p:nvPr>
            <p:ph sz="half" idx="2"/>
          </p:nvPr>
        </p:nvSpPr>
        <p:spPr>
          <a:xfrm>
            <a:off x="1117309" y="1608836"/>
            <a:ext cx="4977104" cy="4563364"/>
          </a:xfrm>
        </p:spPr>
        <p:txBody>
          <a:bodyPr>
            <a:normAutofit fontScale="92500" lnSpcReduction="10000"/>
          </a:bodyPr>
          <a:lstStyle/>
          <a:p>
            <a:r>
              <a:rPr lang="en-US" dirty="0"/>
              <a:t>A systems analyst conducts a </a:t>
            </a:r>
            <a:r>
              <a:rPr lang="en-US" b="1" dirty="0"/>
              <a:t>preliminary investigation </a:t>
            </a:r>
            <a:r>
              <a:rPr lang="en-US" dirty="0"/>
              <a:t>to study the systems request and recommend specific action. </a:t>
            </a:r>
          </a:p>
          <a:p>
            <a:r>
              <a:rPr lang="en-US" dirty="0"/>
              <a:t>After obtaining an authorization to proceed, the analyst interacts with managers and users</a:t>
            </a:r>
          </a:p>
          <a:p>
            <a:r>
              <a:rPr lang="en-US" dirty="0"/>
              <a:t>analyst gathers facts about the problem, project scope and constraints, project benefits, and estimated  development time and costs. </a:t>
            </a:r>
          </a:p>
          <a:p>
            <a:r>
              <a:rPr lang="en-US" dirty="0"/>
              <a:t>The end product of the preliminary investigation is a report to management.</a:t>
            </a:r>
          </a:p>
        </p:txBody>
      </p:sp>
      <p:sp>
        <p:nvSpPr>
          <p:cNvPr id="3" name="Text Placeholder 2"/>
          <p:cNvSpPr>
            <a:spLocks noGrp="1"/>
          </p:cNvSpPr>
          <p:nvPr>
            <p:ph type="body" sz="quarter" idx="3"/>
          </p:nvPr>
        </p:nvSpPr>
        <p:spPr/>
        <p:txBody>
          <a:bodyPr/>
          <a:lstStyle/>
          <a:p>
            <a:endParaRPr lang="en-US"/>
          </a:p>
        </p:txBody>
      </p:sp>
      <p:pic>
        <p:nvPicPr>
          <p:cNvPr id="5" name="Content Placeholder 4"/>
          <p:cNvPicPr>
            <a:picLocks noGrp="1" noChangeAspect="1"/>
          </p:cNvPicPr>
          <p:nvPr>
            <p:ph sz="quarter" idx="4"/>
          </p:nvPr>
        </p:nvPicPr>
        <p:blipFill>
          <a:blip r:embed="rId2"/>
          <a:stretch>
            <a:fillRect/>
          </a:stretch>
        </p:blipFill>
        <p:spPr>
          <a:xfrm>
            <a:off x="5942012" y="2438400"/>
            <a:ext cx="5752570" cy="2417227"/>
          </a:xfrm>
          <a:prstGeom prst="rect">
            <a:avLst/>
          </a:prstGeom>
        </p:spPr>
      </p:pic>
    </p:spTree>
    <p:extLst>
      <p:ext uri="{BB962C8B-B14F-4D97-AF65-F5344CB8AC3E}">
        <p14:creationId xmlns:p14="http://schemas.microsoft.com/office/powerpoint/2010/main" val="294534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8837" y="112336"/>
            <a:ext cx="10463503" cy="762000"/>
          </a:xfrm>
        </p:spPr>
        <p:txBody>
          <a:bodyPr/>
          <a:lstStyle/>
          <a:p>
            <a:r>
              <a:rPr lang="en-US" b="1" dirty="0"/>
              <a:t>Planning the Preliminary investigation</a:t>
            </a:r>
            <a:endParaRPr lang="en-US" dirty="0"/>
          </a:p>
        </p:txBody>
      </p:sp>
      <p:sp>
        <p:nvSpPr>
          <p:cNvPr id="14" name="Content Placeholder 13"/>
          <p:cNvSpPr>
            <a:spLocks noGrp="1"/>
          </p:cNvSpPr>
          <p:nvPr>
            <p:ph sz="half" idx="1"/>
          </p:nvPr>
        </p:nvSpPr>
        <p:spPr>
          <a:xfrm>
            <a:off x="1117309" y="1219200"/>
            <a:ext cx="4291303" cy="4953000"/>
          </a:xfrm>
        </p:spPr>
        <p:txBody>
          <a:bodyPr/>
          <a:lstStyle/>
          <a:p>
            <a:r>
              <a:rPr lang="en-US" dirty="0"/>
              <a:t>During a preliminary investigation, a systems analyst typically follows a series of steps.</a:t>
            </a:r>
          </a:p>
          <a:p>
            <a:endParaRPr lang="en-US" dirty="0"/>
          </a:p>
        </p:txBody>
      </p:sp>
      <p:pic>
        <p:nvPicPr>
          <p:cNvPr id="5" name="Content Placeholder 4"/>
          <p:cNvPicPr>
            <a:picLocks noGrp="1" noChangeAspect="1"/>
          </p:cNvPicPr>
          <p:nvPr>
            <p:ph sz="half" idx="2"/>
          </p:nvPr>
        </p:nvPicPr>
        <p:blipFill>
          <a:blip r:embed="rId2"/>
          <a:stretch>
            <a:fillRect/>
          </a:stretch>
        </p:blipFill>
        <p:spPr>
          <a:xfrm>
            <a:off x="6063759" y="838200"/>
            <a:ext cx="5309559" cy="5909284"/>
          </a:xfrm>
          <a:prstGeom prst="rect">
            <a:avLst/>
          </a:prstGeom>
        </p:spPr>
      </p:pic>
      <p:pic>
        <p:nvPicPr>
          <p:cNvPr id="8" name="Picture 7"/>
          <p:cNvPicPr>
            <a:picLocks noChangeAspect="1"/>
          </p:cNvPicPr>
          <p:nvPr/>
        </p:nvPicPr>
        <p:blipFill>
          <a:blip r:embed="rId3"/>
          <a:stretch>
            <a:fillRect/>
          </a:stretch>
        </p:blipFill>
        <p:spPr>
          <a:xfrm>
            <a:off x="10361612" y="78557"/>
            <a:ext cx="1714500" cy="707772"/>
          </a:xfrm>
          <a:prstGeom prst="rect">
            <a:avLst/>
          </a:prstGeom>
        </p:spPr>
      </p:pic>
    </p:spTree>
    <p:extLst>
      <p:ext uri="{BB962C8B-B14F-4D97-AF65-F5344CB8AC3E}">
        <p14:creationId xmlns:p14="http://schemas.microsoft.com/office/powerpoint/2010/main" val="1978458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17309" y="152400"/>
            <a:ext cx="10157354" cy="787400"/>
          </a:xfrm>
        </p:spPr>
        <p:txBody>
          <a:bodyPr/>
          <a:lstStyle/>
          <a:p>
            <a:r>
              <a:rPr lang="en-US" dirty="0"/>
              <a:t>Chapter 2 Assignment </a:t>
            </a:r>
          </a:p>
        </p:txBody>
      </p:sp>
      <p:sp>
        <p:nvSpPr>
          <p:cNvPr id="14" name="Content Placeholder 13"/>
          <p:cNvSpPr>
            <a:spLocks noGrp="1"/>
          </p:cNvSpPr>
          <p:nvPr>
            <p:ph idx="1"/>
          </p:nvPr>
        </p:nvSpPr>
        <p:spPr>
          <a:xfrm>
            <a:off x="1117309" y="990600"/>
            <a:ext cx="10157354" cy="5715000"/>
          </a:xfrm>
        </p:spPr>
        <p:txBody>
          <a:bodyPr>
            <a:normAutofit fontScale="55000" lnSpcReduction="20000"/>
          </a:bodyPr>
          <a:lstStyle/>
          <a:p>
            <a:pPr marL="457200" lvl="0" indent="-457200">
              <a:buFont typeface="+mj-lt"/>
              <a:buAutoNum type="arabicPeriod"/>
            </a:pPr>
            <a:r>
              <a:rPr lang="en-US" sz="2900" dirty="0"/>
              <a:t>How does strategic planning influence day-to-day business operations? Why is it important for systems analysts to understand a company’s strategic plan?</a:t>
            </a:r>
          </a:p>
          <a:p>
            <a:pPr marL="457200" indent="-457200">
              <a:buFont typeface="+mj-lt"/>
              <a:buAutoNum type="arabicPeriod"/>
            </a:pPr>
            <a:r>
              <a:rPr lang="en-US" sz="2900" dirty="0"/>
              <a:t>What is a SWOT analysis? Prepare a SWOT analysis of your school or your employer.</a:t>
            </a:r>
          </a:p>
          <a:p>
            <a:pPr marL="457200" indent="-457200">
              <a:buFont typeface="+mj-lt"/>
              <a:buAutoNum type="arabicPeriod"/>
            </a:pPr>
            <a:r>
              <a:rPr lang="en-US" sz="2900" dirty="0"/>
              <a:t>What is an effective way to assess user requests for additional features and functions?</a:t>
            </a:r>
          </a:p>
          <a:p>
            <a:pPr marL="457200" indent="-457200">
              <a:buFont typeface="+mj-lt"/>
              <a:buAutoNum type="arabicPeriod"/>
            </a:pPr>
            <a:r>
              <a:rPr lang="en-US" sz="2900" dirty="0"/>
              <a:t>What are four types of feasibility? Which type focuses on total cost of ownership? Which type is influenced primarily by users?</a:t>
            </a:r>
          </a:p>
          <a:p>
            <a:pPr marL="457200" indent="-457200">
              <a:buFont typeface="+mj-lt"/>
              <a:buAutoNum type="arabicPeriod"/>
            </a:pPr>
            <a:r>
              <a:rPr lang="en-US" sz="2900" dirty="0"/>
              <a:t>Describe the six steps in a typical preliminary investigation. Why should an analyst be careful when using the word </a:t>
            </a:r>
            <a:r>
              <a:rPr lang="en-US" sz="2900" i="1" dirty="0"/>
              <a:t>problem</a:t>
            </a:r>
            <a:r>
              <a:rPr lang="en-US" sz="2900" dirty="0"/>
              <a:t>?</a:t>
            </a:r>
          </a:p>
          <a:p>
            <a:pPr marL="457200" indent="-457200">
              <a:buFont typeface="+mj-lt"/>
              <a:buAutoNum type="arabicPeriod"/>
            </a:pPr>
            <a:r>
              <a:rPr lang="en-US" sz="2900" dirty="0"/>
              <a:t>What is project scope? What are constraints? Provide an example of a mandatory, external, future constraint. Also provide an example of a discretionary, internal, present constraint.</a:t>
            </a:r>
          </a:p>
          <a:p>
            <a:pPr marL="457200" indent="-457200">
              <a:buFont typeface="+mj-lt"/>
              <a:buAutoNum type="arabicPeriod"/>
            </a:pPr>
            <a:r>
              <a:rPr lang="en-US" sz="2900" dirty="0"/>
              <a:t>Identify and briefly describe five common fact-finding methods.</a:t>
            </a:r>
          </a:p>
          <a:p>
            <a:pPr marL="457200" indent="-457200">
              <a:buFont typeface="+mj-lt"/>
              <a:buAutoNum type="arabicPeriod"/>
            </a:pPr>
            <a:r>
              <a:rPr lang="en-US" sz="2900" dirty="0"/>
              <a:t>What fact-finding methods are well-suited for complex technical issues? Which might be appropriate for the pursuit of new, cutting-edge features?</a:t>
            </a:r>
          </a:p>
          <a:p>
            <a:pPr marL="457200" indent="-457200">
              <a:buFont typeface="+mj-lt"/>
              <a:buAutoNum type="arabicPeriod"/>
            </a:pPr>
            <a:r>
              <a:rPr lang="en-US" sz="2900" dirty="0"/>
              <a:t>What type of tool might a systems analyst use to identify a relationship between two variables? What tool is useful for identifying and prioritizing causes of problems?</a:t>
            </a:r>
          </a:p>
          <a:p>
            <a:pPr marL="457200" indent="-457200">
              <a:buFont typeface="+mj-lt"/>
              <a:buAutoNum type="arabicPeriod"/>
            </a:pPr>
            <a:r>
              <a:rPr lang="en-US" sz="2900" dirty="0"/>
              <a:t>What is a fishbone diagram, and why would you use one? Think of a problem you have experienced at school or work, and draw a sample fishbone diagram with at least two levels.</a:t>
            </a:r>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416077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Chapter 2 – Project </a:t>
            </a:r>
            <a:endParaRPr lang="en-US" dirty="0"/>
          </a:p>
        </p:txBody>
      </p:sp>
      <p:sp>
        <p:nvSpPr>
          <p:cNvPr id="14" name="Content Placeholder 13"/>
          <p:cNvSpPr>
            <a:spLocks noGrp="1"/>
          </p:cNvSpPr>
          <p:nvPr>
            <p:ph idx="1"/>
          </p:nvPr>
        </p:nvSpPr>
        <p:spPr/>
        <p:txBody>
          <a:bodyPr/>
          <a:lstStyle/>
          <a:p>
            <a:pPr lvl="0"/>
            <a:r>
              <a:rPr lang="en-US" dirty="0"/>
              <a:t>Suppose you own a travel agency in a large city. You have many corporate clients, but growth has slowed somewhat. Some long-term employees are getting discouraged, but you feel that there might be a way to make technology work in your favor. Use your imagination and suggest at least one strength, weakness, opportunity, and threat that your business faces.</a:t>
            </a:r>
          </a:p>
          <a:p>
            <a:pPr lvl="1"/>
            <a:endParaRPr lang="en-US" dirty="0"/>
          </a:p>
          <a:p>
            <a:endParaRPr lang="en-US" dirty="0"/>
          </a:p>
        </p:txBody>
      </p:sp>
    </p:spTree>
    <p:extLst>
      <p:ext uri="{BB962C8B-B14F-4D97-AF65-F5344CB8AC3E}">
        <p14:creationId xmlns:p14="http://schemas.microsoft.com/office/powerpoint/2010/main" val="172075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dirty="0"/>
              <a:t>The first step is for top management to respond to questions like these:</a:t>
            </a:r>
          </a:p>
        </p:txBody>
      </p:sp>
      <p:pic>
        <p:nvPicPr>
          <p:cNvPr id="7" name="Content Placeholder 6"/>
          <p:cNvPicPr>
            <a:picLocks noGrp="1" noChangeAspect="1"/>
          </p:cNvPicPr>
          <p:nvPr>
            <p:ph sz="half" idx="2"/>
          </p:nvPr>
        </p:nvPicPr>
        <p:blipFill>
          <a:blip r:embed="rId2"/>
          <a:stretch>
            <a:fillRect/>
          </a:stretch>
        </p:blipFill>
        <p:spPr>
          <a:xfrm>
            <a:off x="1122648" y="1608836"/>
            <a:ext cx="4976813" cy="4114280"/>
          </a:xfrm>
          <a:prstGeom prst="rect">
            <a:avLst/>
          </a:prstGeom>
        </p:spPr>
      </p:pic>
      <p:sp>
        <p:nvSpPr>
          <p:cNvPr id="6" name="Content Placeholder 5"/>
          <p:cNvSpPr>
            <a:spLocks noGrp="1"/>
          </p:cNvSpPr>
          <p:nvPr>
            <p:ph sz="quarter" idx="4"/>
          </p:nvPr>
        </p:nvSpPr>
        <p:spPr>
          <a:xfrm>
            <a:off x="6297559" y="1608836"/>
            <a:ext cx="4977104" cy="4563364"/>
          </a:xfrm>
        </p:spPr>
        <p:txBody>
          <a:bodyPr>
            <a:normAutofit/>
          </a:bodyPr>
          <a:lstStyle/>
          <a:p>
            <a:r>
              <a:rPr lang="en-US" dirty="0"/>
              <a:t>What are our strengths, and how can we use them to achieve our business goals?</a:t>
            </a:r>
          </a:p>
          <a:p>
            <a:r>
              <a:rPr lang="en-US" dirty="0"/>
              <a:t>What are our weaknesses, and how can we reduce or eliminate them?</a:t>
            </a:r>
          </a:p>
          <a:p>
            <a:r>
              <a:rPr lang="en-US" dirty="0"/>
              <a:t>What are our opportunities, and how do we plan to take  advantage of them?</a:t>
            </a:r>
          </a:p>
          <a:p>
            <a:r>
              <a:rPr lang="en-US" dirty="0"/>
              <a:t>What are our threats, and how can we assess, manage, and respond to the possible risks?</a:t>
            </a:r>
          </a:p>
        </p:txBody>
      </p:sp>
    </p:spTree>
    <p:extLst>
      <p:ext uri="{BB962C8B-B14F-4D97-AF65-F5344CB8AC3E}">
        <p14:creationId xmlns:p14="http://schemas.microsoft.com/office/powerpoint/2010/main" val="297805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Example</a:t>
            </a:r>
            <a:endParaRPr lang="en-US" dirty="0"/>
          </a:p>
        </p:txBody>
      </p:sp>
      <p:sp>
        <p:nvSpPr>
          <p:cNvPr id="14" name="Content Placeholder 13"/>
          <p:cNvSpPr>
            <a:spLocks noGrp="1"/>
          </p:cNvSpPr>
          <p:nvPr>
            <p:ph idx="1"/>
          </p:nvPr>
        </p:nvSpPr>
        <p:spPr/>
        <p:txBody>
          <a:bodyPr/>
          <a:lstStyle/>
          <a:p>
            <a:r>
              <a:rPr lang="en-US" dirty="0"/>
              <a:t>suppose that during a SWOT analysis, a firm studies an important patent that the company owns.</a:t>
            </a:r>
          </a:p>
          <a:p>
            <a:endParaRPr lang="en-US" dirty="0"/>
          </a:p>
        </p:txBody>
      </p:sp>
      <p:pic>
        <p:nvPicPr>
          <p:cNvPr id="2" name="Picture 1"/>
          <p:cNvPicPr>
            <a:picLocks noChangeAspect="1"/>
          </p:cNvPicPr>
          <p:nvPr/>
        </p:nvPicPr>
        <p:blipFill>
          <a:blip r:embed="rId2"/>
          <a:stretch>
            <a:fillRect/>
          </a:stretch>
        </p:blipFill>
        <p:spPr>
          <a:xfrm>
            <a:off x="2989648" y="2514600"/>
            <a:ext cx="6412675" cy="4114800"/>
          </a:xfrm>
          <a:prstGeom prst="rect">
            <a:avLst/>
          </a:prstGeom>
        </p:spPr>
      </p:pic>
    </p:spTree>
    <p:extLst>
      <p:ext uri="{BB962C8B-B14F-4D97-AF65-F5344CB8AC3E}">
        <p14:creationId xmlns:p14="http://schemas.microsoft.com/office/powerpoint/2010/main" val="262357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WHAT IS A BUSINESS CASE?</a:t>
            </a:r>
            <a:endParaRPr lang="en-US" dirty="0"/>
          </a:p>
        </p:txBody>
      </p:sp>
      <p:sp>
        <p:nvSpPr>
          <p:cNvPr id="14" name="Content Placeholder 13"/>
          <p:cNvSpPr>
            <a:spLocks noGrp="1"/>
          </p:cNvSpPr>
          <p:nvPr>
            <p:ph idx="1"/>
          </p:nvPr>
        </p:nvSpPr>
        <p:spPr/>
        <p:txBody>
          <a:bodyPr/>
          <a:lstStyle/>
          <a:p>
            <a:r>
              <a:rPr lang="en-US" dirty="0"/>
              <a:t>As mentioned earlier, the term business case refers to the reasons, or justification, for a proposal.</a:t>
            </a:r>
          </a:p>
          <a:p>
            <a:endParaRPr lang="en-US" dirty="0"/>
          </a:p>
        </p:txBody>
      </p:sp>
      <p:pic>
        <p:nvPicPr>
          <p:cNvPr id="2" name="Picture 1"/>
          <p:cNvPicPr>
            <a:picLocks noChangeAspect="1"/>
          </p:cNvPicPr>
          <p:nvPr/>
        </p:nvPicPr>
        <p:blipFill>
          <a:blip r:embed="rId2"/>
          <a:stretch>
            <a:fillRect/>
          </a:stretch>
        </p:blipFill>
        <p:spPr>
          <a:xfrm>
            <a:off x="2372176" y="2743200"/>
            <a:ext cx="7647619" cy="2876190"/>
          </a:xfrm>
          <a:prstGeom prst="rect">
            <a:avLst/>
          </a:prstGeom>
        </p:spPr>
      </p:pic>
    </p:spTree>
    <p:extLst>
      <p:ext uri="{BB962C8B-B14F-4D97-AF65-F5344CB8AC3E}">
        <p14:creationId xmlns:p14="http://schemas.microsoft.com/office/powerpoint/2010/main" val="2687725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A Business Case for </a:t>
            </a:r>
            <a:r>
              <a:rPr lang="en-US" b="1" dirty="0" err="1"/>
              <a:t>Attaway</a:t>
            </a:r>
            <a:endParaRPr lang="en-US" dirty="0"/>
          </a:p>
        </p:txBody>
      </p:sp>
      <p:sp>
        <p:nvSpPr>
          <p:cNvPr id="14" name="Content Placeholder 13"/>
          <p:cNvSpPr>
            <a:spLocks noGrp="1"/>
          </p:cNvSpPr>
          <p:nvPr>
            <p:ph idx="1"/>
          </p:nvPr>
        </p:nvSpPr>
        <p:spPr>
          <a:xfrm>
            <a:off x="836612" y="1600200"/>
            <a:ext cx="10157354" cy="4851400"/>
          </a:xfrm>
        </p:spPr>
        <p:txBody>
          <a:bodyPr>
            <a:normAutofit/>
          </a:bodyPr>
          <a:lstStyle/>
          <a:p>
            <a:r>
              <a:rPr lang="en-US" dirty="0"/>
              <a:t>The business case should answer questions such as the following:</a:t>
            </a:r>
          </a:p>
          <a:p>
            <a:pPr lvl="1"/>
            <a:r>
              <a:rPr lang="en-US" dirty="0"/>
              <a:t>Why are we doing this project?</a:t>
            </a:r>
          </a:p>
          <a:p>
            <a:pPr lvl="1"/>
            <a:r>
              <a:rPr lang="en-US" dirty="0"/>
              <a:t>What is the project about?</a:t>
            </a:r>
          </a:p>
          <a:p>
            <a:pPr lvl="1"/>
            <a:r>
              <a:rPr lang="en-US" dirty="0"/>
              <a:t>How does this solution address key business issues?</a:t>
            </a:r>
          </a:p>
          <a:p>
            <a:pPr lvl="1"/>
            <a:r>
              <a:rPr lang="en-US" dirty="0"/>
              <a:t>How much will it cost and how long will it take?</a:t>
            </a:r>
          </a:p>
          <a:p>
            <a:pPr lvl="1"/>
            <a:r>
              <a:rPr lang="en-US" dirty="0"/>
              <a:t>Will we suffer a productivity loss during the transition?</a:t>
            </a:r>
          </a:p>
          <a:p>
            <a:pPr lvl="1"/>
            <a:r>
              <a:rPr lang="en-US" dirty="0"/>
              <a:t>What is the return on investment and payback period?</a:t>
            </a:r>
          </a:p>
          <a:p>
            <a:pPr lvl="1"/>
            <a:r>
              <a:rPr lang="en-US" dirty="0"/>
              <a:t>What are the risks of doing the project? What are the risks of </a:t>
            </a:r>
            <a:r>
              <a:rPr lang="en-US" i="1" dirty="0"/>
              <a:t>not </a:t>
            </a:r>
            <a:r>
              <a:rPr lang="en-US" dirty="0"/>
              <a:t>doing the project?</a:t>
            </a:r>
          </a:p>
          <a:p>
            <a:pPr lvl="1"/>
            <a:r>
              <a:rPr lang="en-US" dirty="0"/>
              <a:t>How will we measure success?</a:t>
            </a:r>
          </a:p>
          <a:p>
            <a:pPr lvl="1"/>
            <a:r>
              <a:rPr lang="en-US" dirty="0"/>
              <a:t>What alternatives exist?</a:t>
            </a:r>
          </a:p>
        </p:txBody>
      </p:sp>
    </p:spTree>
    <p:extLst>
      <p:ext uri="{BB962C8B-B14F-4D97-AF65-F5344CB8AC3E}">
        <p14:creationId xmlns:p14="http://schemas.microsoft.com/office/powerpoint/2010/main" val="65538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INFORMATION SYSTEMS PROJECTS</a:t>
            </a:r>
            <a:endParaRPr lang="en-US" dirty="0"/>
          </a:p>
        </p:txBody>
      </p:sp>
      <p:sp>
        <p:nvSpPr>
          <p:cNvPr id="14" name="Content Placeholder 13"/>
          <p:cNvSpPr>
            <a:spLocks noGrp="1"/>
          </p:cNvSpPr>
          <p:nvPr>
            <p:ph idx="1"/>
          </p:nvPr>
        </p:nvSpPr>
        <p:spPr/>
        <p:txBody>
          <a:bodyPr/>
          <a:lstStyle/>
          <a:p>
            <a:r>
              <a:rPr lang="en-US" dirty="0"/>
              <a:t>This section discusses reasons for systems projects and the internal and external factors that affect systems projects.</a:t>
            </a:r>
          </a:p>
          <a:p>
            <a:endParaRPr lang="en-US" dirty="0"/>
          </a:p>
        </p:txBody>
      </p:sp>
      <p:pic>
        <p:nvPicPr>
          <p:cNvPr id="4" name="Picture 3"/>
          <p:cNvPicPr>
            <a:picLocks noChangeAspect="1"/>
          </p:cNvPicPr>
          <p:nvPr/>
        </p:nvPicPr>
        <p:blipFill>
          <a:blip r:embed="rId2"/>
          <a:stretch>
            <a:fillRect/>
          </a:stretch>
        </p:blipFill>
        <p:spPr>
          <a:xfrm>
            <a:off x="10417413" y="166564"/>
            <a:ext cx="1714500" cy="707772"/>
          </a:xfrm>
          <a:prstGeom prst="rect">
            <a:avLst/>
          </a:prstGeom>
        </p:spPr>
      </p:pic>
    </p:spTree>
    <p:extLst>
      <p:ext uri="{BB962C8B-B14F-4D97-AF65-F5344CB8AC3E}">
        <p14:creationId xmlns:p14="http://schemas.microsoft.com/office/powerpoint/2010/main" val="1252468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a:xfrm>
            <a:off x="1117309" y="76200"/>
            <a:ext cx="10157354" cy="838200"/>
          </a:xfrm>
        </p:spPr>
        <p:txBody>
          <a:bodyPr/>
          <a:lstStyle/>
          <a:p>
            <a:r>
              <a:rPr lang="en-US" b="1" dirty="0"/>
              <a:t>Main Reasons for Systems Projects</a:t>
            </a:r>
            <a:endParaRPr lang="en-US" dirty="0"/>
          </a:p>
        </p:txBody>
      </p:sp>
      <p:sp>
        <p:nvSpPr>
          <p:cNvPr id="14" name="Content Placeholder 13"/>
          <p:cNvSpPr>
            <a:spLocks noGrp="1"/>
          </p:cNvSpPr>
          <p:nvPr>
            <p:ph idx="1"/>
          </p:nvPr>
        </p:nvSpPr>
        <p:spPr>
          <a:xfrm>
            <a:off x="1117309" y="990600"/>
            <a:ext cx="10157354" cy="5181600"/>
          </a:xfrm>
        </p:spPr>
        <p:txBody>
          <a:bodyPr/>
          <a:lstStyle/>
          <a:p>
            <a:r>
              <a:rPr lang="en-US" dirty="0"/>
              <a:t>The starting point for most projects is called a </a:t>
            </a:r>
            <a:r>
              <a:rPr lang="en-US" b="1" dirty="0"/>
              <a:t>systems request</a:t>
            </a:r>
            <a:r>
              <a:rPr lang="en-US" dirty="0"/>
              <a:t>, which is a formal way of asking for IT support.</a:t>
            </a:r>
          </a:p>
          <a:p>
            <a:r>
              <a:rPr lang="en-US" dirty="0"/>
              <a:t>A systems request might propose enhancements for an existing system, the correction of problems, the replacement of an older system, or the development of an entirely new information system that is needed to support a company’s current and future business needs.</a:t>
            </a:r>
          </a:p>
          <a:p>
            <a:endParaRPr lang="en-US" dirty="0"/>
          </a:p>
        </p:txBody>
      </p:sp>
      <p:pic>
        <p:nvPicPr>
          <p:cNvPr id="2" name="Picture 1"/>
          <p:cNvPicPr>
            <a:picLocks noChangeAspect="1"/>
          </p:cNvPicPr>
          <p:nvPr/>
        </p:nvPicPr>
        <p:blipFill>
          <a:blip r:embed="rId2"/>
          <a:stretch>
            <a:fillRect/>
          </a:stretch>
        </p:blipFill>
        <p:spPr>
          <a:xfrm>
            <a:off x="6627812" y="3582971"/>
            <a:ext cx="4133485" cy="2688116"/>
          </a:xfrm>
          <a:prstGeom prst="rect">
            <a:avLst/>
          </a:prstGeom>
        </p:spPr>
      </p:pic>
    </p:spTree>
    <p:extLst>
      <p:ext uri="{BB962C8B-B14F-4D97-AF65-F5344CB8AC3E}">
        <p14:creationId xmlns:p14="http://schemas.microsoft.com/office/powerpoint/2010/main" val="3034805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b="1" dirty="0"/>
              <a:t>Factors that Affect Systems Projects</a:t>
            </a:r>
            <a:endParaRPr lang="en-US" dirty="0"/>
          </a:p>
        </p:txBody>
      </p:sp>
      <p:sp>
        <p:nvSpPr>
          <p:cNvPr id="14" name="Content Placeholder 13"/>
          <p:cNvSpPr>
            <a:spLocks noGrp="1"/>
          </p:cNvSpPr>
          <p:nvPr>
            <p:ph idx="1"/>
          </p:nvPr>
        </p:nvSpPr>
        <p:spPr>
          <a:xfrm>
            <a:off x="1117309" y="1600200"/>
            <a:ext cx="10157354" cy="4572000"/>
          </a:xfrm>
        </p:spPr>
        <p:txBody>
          <a:bodyPr/>
          <a:lstStyle/>
          <a:p>
            <a:r>
              <a:rPr lang="en-US" dirty="0"/>
              <a:t>Internal and external factors affect every business decision that a company makes, and IT systems projects are no exception.</a:t>
            </a:r>
          </a:p>
        </p:txBody>
      </p:sp>
      <p:pic>
        <p:nvPicPr>
          <p:cNvPr id="2" name="Picture 1"/>
          <p:cNvPicPr>
            <a:picLocks noChangeAspect="1"/>
          </p:cNvPicPr>
          <p:nvPr/>
        </p:nvPicPr>
        <p:blipFill>
          <a:blip r:embed="rId2"/>
          <a:stretch>
            <a:fillRect/>
          </a:stretch>
        </p:blipFill>
        <p:spPr>
          <a:xfrm>
            <a:off x="3656012" y="2590800"/>
            <a:ext cx="4953000" cy="4059226"/>
          </a:xfrm>
          <a:prstGeom prst="rect">
            <a:avLst/>
          </a:prstGeom>
        </p:spPr>
      </p:pic>
    </p:spTree>
    <p:extLst>
      <p:ext uri="{BB962C8B-B14F-4D97-AF65-F5344CB8AC3E}">
        <p14:creationId xmlns:p14="http://schemas.microsoft.com/office/powerpoint/2010/main" val="240806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ooks 16x9">
  <a:themeElements>
    <a:clrScheme name="Books_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extLst>
    <a:ext uri="{05A4C25C-085E-4340-85A3-A5531E510DB2}">
      <thm15:themeFamily xmlns:thm15="http://schemas.microsoft.com/office/thememl/2012/main" name="TF02787940.potx" id="{F769AD3B-90E4-4F81-9CF2-8BD9F607FEC3}" vid="{18F656D2-BE2F-4155-8430-D393897A45F9}"/>
    </a:ext>
  </a:extLst>
</a:theme>
</file>

<file path=ppt/theme/theme2.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ppt/theme/theme3.xml><?xml version="1.0" encoding="utf-8"?>
<a:theme xmlns:a="http://schemas.openxmlformats.org/drawingml/2006/main" name="Office Theme">
  <a:themeElements>
    <a:clrScheme name="Books16x9">
      <a:dk1>
        <a:srgbClr val="374C81"/>
      </a:dk1>
      <a:lt1>
        <a:srgbClr val="FFFFFF"/>
      </a:lt1>
      <a:dk2>
        <a:srgbClr val="000000"/>
      </a:dk2>
      <a:lt2>
        <a:srgbClr val="EDE5DF"/>
      </a:lt2>
      <a:accent1>
        <a:srgbClr val="414E77"/>
      </a:accent1>
      <a:accent2>
        <a:srgbClr val="70AAC4"/>
      </a:accent2>
      <a:accent3>
        <a:srgbClr val="8B6A94"/>
      </a:accent3>
      <a:accent4>
        <a:srgbClr val="61A796"/>
      </a:accent4>
      <a:accent5>
        <a:srgbClr val="4E5798"/>
      </a:accent5>
      <a:accent6>
        <a:srgbClr val="7E5C5C"/>
      </a:accent6>
      <a:hlink>
        <a:srgbClr val="0070C0"/>
      </a:hlink>
      <a:folHlink>
        <a:srgbClr val="7030A0"/>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1345039</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The bookstacks present on most slides  make this a good choice for students, teachers, reading enthusiasts, and others in education. This presentation template contains multiple slide layouts in widescreen format (16x9) and includes a sample table and chart that you can easily  modify.</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2011-11-26T00:00:00+00:00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AssetExpire xmlns="4873beb7-5857-4685-be1f-d57550cc96cc">2029-05-12T07:00:00+00:00</AssetExpire>
    <DSATActionTaken xmlns="4873beb7-5857-4685-be1f-d57550cc96cc" xsi:nil="true"/>
    <CSXSubmissionMarket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TP102787939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694216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BBB5C329-08A6-4E5E-AEF1-A97828C874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01D382-32B0-43EE-932C-28906AF37617}">
  <ds:schemaRefs>
    <ds:schemaRef ds:uri="http://schemas.microsoft.com/office/2006/metadata/properties"/>
    <ds:schemaRef ds:uri="http://purl.org/dc/terms/"/>
    <ds:schemaRef ds:uri="http://purl.org/dc/elements/1.1/"/>
    <ds:schemaRef ds:uri="http://purl.org/dc/dcmitype/"/>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4873beb7-5857-4685-be1f-d57550cc96cc"/>
  </ds:schemaRefs>
</ds:datastoreItem>
</file>

<file path=customXml/itemProps3.xml><?xml version="1.0" encoding="utf-8"?>
<ds:datastoreItem xmlns:ds="http://schemas.openxmlformats.org/officeDocument/2006/customXml" ds:itemID="{E1B558C7-619B-49BE-9097-7FCBDADD4E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Blue bookstack presentation (widescreen)</Template>
  <TotalTime>8818</TotalTime>
  <Words>1722</Words>
  <Application>Microsoft Macintosh PowerPoint</Application>
  <PresentationFormat>Custom</PresentationFormat>
  <Paragraphs>107</Paragraphs>
  <Slides>29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Century Gothic</vt:lpstr>
      <vt:lpstr>Books 16x9</vt:lpstr>
      <vt:lpstr>Analyzing the Business Case</vt:lpstr>
      <vt:lpstr>STRATEGIC PLANNING — A FRAMEWORK FOR IT SYSTEMS DEVELOPMENT</vt:lpstr>
      <vt:lpstr>The first step is for top management to respond to questions like these:</vt:lpstr>
      <vt:lpstr>Example</vt:lpstr>
      <vt:lpstr>WHAT IS A BUSINESS CASE?</vt:lpstr>
      <vt:lpstr>A Business Case for Attaway</vt:lpstr>
      <vt:lpstr>INFORMATION SYSTEMS PROJECTS</vt:lpstr>
      <vt:lpstr>Main Reasons for Systems Projects</vt:lpstr>
      <vt:lpstr>Factors that Affect Systems Projects</vt:lpstr>
      <vt:lpstr>Internal Factors</vt:lpstr>
      <vt:lpstr>External Factors</vt:lpstr>
      <vt:lpstr>PowerPoint Presentation</vt:lpstr>
      <vt:lpstr>Project Management</vt:lpstr>
      <vt:lpstr>EVALUATION OF SYSTEMS REQUESTS</vt:lpstr>
      <vt:lpstr>Systems Request Forms</vt:lpstr>
      <vt:lpstr>OVERVIEW OF FEASIBILITY</vt:lpstr>
      <vt:lpstr>Operational Feasibility</vt:lpstr>
      <vt:lpstr>Technical Feasibility</vt:lpstr>
      <vt:lpstr>Economic Feasibility</vt:lpstr>
      <vt:lpstr>Schedule Feasibility</vt:lpstr>
      <vt:lpstr>EVALUATING FEASIBILITY</vt:lpstr>
      <vt:lpstr>SETTING PRIORITIES</vt:lpstr>
      <vt:lpstr>Factors that Affect Priority</vt:lpstr>
      <vt:lpstr>Discretionary and Nondiscretionary Projects</vt:lpstr>
      <vt:lpstr>PowerPoint Presentation</vt:lpstr>
      <vt:lpstr>PRELIMINARY INVESTIGATION OVERVIEW</vt:lpstr>
      <vt:lpstr>Planning the Preliminary investigation</vt:lpstr>
      <vt:lpstr>Chapter 2 Assignment </vt:lpstr>
      <vt:lpstr>Chapter 2 – Project </vt:lpstr>
    </vt:vector>
  </TitlesOfParts>
  <Company>Harrisburg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1 – SYSTEMS PLANNING</dc:title>
  <dc:creator>Mina Gabriel</dc:creator>
  <cp:lastModifiedBy>Mina Gabriel</cp:lastModifiedBy>
  <cp:revision>68</cp:revision>
  <dcterms:created xsi:type="dcterms:W3CDTF">2016-12-02T16:38:59Z</dcterms:created>
  <dcterms:modified xsi:type="dcterms:W3CDTF">2020-07-02T17:22:09Z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