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7"/>
  </p:notesMasterIdLst>
  <p:handoutMasterIdLst>
    <p:handoutMasterId r:id="rId28"/>
  </p:handoutMasterIdLst>
  <p:sldIdLst>
    <p:sldId id="359" r:id="rId5"/>
    <p:sldId id="351" r:id="rId6"/>
    <p:sldId id="352" r:id="rId7"/>
    <p:sldId id="353" r:id="rId8"/>
    <p:sldId id="354" r:id="rId9"/>
    <p:sldId id="355" r:id="rId10"/>
    <p:sldId id="360" r:id="rId11"/>
    <p:sldId id="361" r:id="rId12"/>
    <p:sldId id="362" r:id="rId13"/>
    <p:sldId id="363" r:id="rId14"/>
    <p:sldId id="364" r:id="rId15"/>
    <p:sldId id="365" r:id="rId16"/>
    <p:sldId id="366" r:id="rId17"/>
    <p:sldId id="367" r:id="rId18"/>
    <p:sldId id="368" r:id="rId19"/>
    <p:sldId id="369" r:id="rId20"/>
    <p:sldId id="370" r:id="rId21"/>
    <p:sldId id="371" r:id="rId22"/>
    <p:sldId id="372" r:id="rId23"/>
    <p:sldId id="373" r:id="rId24"/>
    <p:sldId id="374" r:id="rId25"/>
    <p:sldId id="375" r:id="rId26"/>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724" autoAdjust="0"/>
    <p:restoredTop sz="94280" autoAdjust="0"/>
  </p:normalViewPr>
  <p:slideViewPr>
    <p:cSldViewPr showGuides="1">
      <p:cViewPr varScale="1">
        <p:scale>
          <a:sx n="128" d="100"/>
          <a:sy n="128" d="100"/>
        </p:scale>
        <p:origin x="728" y="176"/>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66C128-B8DE-48C2-8E76-9DE200E98AA9}" type="doc">
      <dgm:prSet loTypeId="urn:microsoft.com/office/officeart/2005/8/layout/orgChart1" loCatId="hierarchy" qsTypeId="urn:microsoft.com/office/officeart/2005/8/quickstyle/simple3" qsCatId="simple" csTypeId="urn:microsoft.com/office/officeart/2005/8/colors/accent6_1" csCatId="accent6" phldr="1"/>
      <dgm:spPr/>
      <dgm:t>
        <a:bodyPr/>
        <a:lstStyle/>
        <a:p>
          <a:endParaRPr lang="en-US"/>
        </a:p>
      </dgm:t>
    </dgm:pt>
    <dgm:pt modelId="{2882418D-44AE-473C-AC5A-6FF56DBA4E64}">
      <dgm:prSet phldrT="[Text]"/>
      <dgm:spPr/>
      <dgm:t>
        <a:bodyPr/>
        <a:lstStyle/>
        <a:p>
          <a:r>
            <a:rPr lang="en-US" dirty="0"/>
            <a:t>Task Patterns Type</a:t>
          </a:r>
        </a:p>
      </dgm:t>
    </dgm:pt>
    <dgm:pt modelId="{1372F41F-DCCF-4D34-BE6B-DF8F16D6897D}" type="parTrans" cxnId="{C6F4B5EB-AB9C-4A6D-B6DC-38924753788F}">
      <dgm:prSet/>
      <dgm:spPr/>
      <dgm:t>
        <a:bodyPr/>
        <a:lstStyle/>
        <a:p>
          <a:endParaRPr lang="en-US"/>
        </a:p>
      </dgm:t>
    </dgm:pt>
    <dgm:pt modelId="{E01138D9-9DD5-4E8C-A79F-1B0E2C282CD7}" type="sibTrans" cxnId="{C6F4B5EB-AB9C-4A6D-B6DC-38924753788F}">
      <dgm:prSet/>
      <dgm:spPr/>
      <dgm:t>
        <a:bodyPr/>
        <a:lstStyle/>
        <a:p>
          <a:endParaRPr lang="en-US"/>
        </a:p>
      </dgm:t>
    </dgm:pt>
    <dgm:pt modelId="{831A2D25-CFCE-45F9-AE27-AA2746C7DEFD}">
      <dgm:prSet phldrT="[Text]"/>
      <dgm:spPr/>
      <dgm:t>
        <a:bodyPr/>
        <a:lstStyle/>
        <a:p>
          <a:r>
            <a:rPr lang="en-US" b="1" dirty="0">
              <a:solidFill>
                <a:srgbClr val="FF0000"/>
              </a:solidFill>
            </a:rPr>
            <a:t>Dependent Task </a:t>
          </a:r>
          <a:r>
            <a:rPr lang="en-US" dirty="0"/>
            <a:t>When tasks must be completed one after another Called dependent tasks because one depends on the other</a:t>
          </a:r>
        </a:p>
      </dgm:t>
    </dgm:pt>
    <dgm:pt modelId="{A2432042-B0BB-4794-A2DB-3A6711358977}" type="parTrans" cxnId="{DD263879-3ED4-49BD-B044-BD438E290E5D}">
      <dgm:prSet/>
      <dgm:spPr/>
      <dgm:t>
        <a:bodyPr/>
        <a:lstStyle/>
        <a:p>
          <a:endParaRPr lang="en-US"/>
        </a:p>
      </dgm:t>
    </dgm:pt>
    <dgm:pt modelId="{4C14F729-A8B1-45BF-8B19-8E208598A35E}" type="sibTrans" cxnId="{DD263879-3ED4-49BD-B044-BD438E290E5D}">
      <dgm:prSet/>
      <dgm:spPr/>
      <dgm:t>
        <a:bodyPr/>
        <a:lstStyle/>
        <a:p>
          <a:endParaRPr lang="en-US"/>
        </a:p>
      </dgm:t>
    </dgm:pt>
    <dgm:pt modelId="{5EBFECE9-8DC0-41A0-83DB-ACC7CE876088}">
      <dgm:prSet phldrT="[Text]"/>
      <dgm:spPr/>
      <dgm:t>
        <a:bodyPr/>
        <a:lstStyle/>
        <a:p>
          <a:r>
            <a:rPr lang="en-US" b="1" dirty="0">
              <a:solidFill>
                <a:srgbClr val="FF0000"/>
              </a:solidFill>
            </a:rPr>
            <a:t>Multiple Successor </a:t>
          </a:r>
          <a:r>
            <a:rPr lang="en-US" dirty="0"/>
            <a:t>When several tasks can</a:t>
          </a:r>
          <a:br>
            <a:rPr lang="en-US" dirty="0"/>
          </a:br>
          <a:r>
            <a:rPr lang="en-US" dirty="0"/>
            <a:t>start at the same time, Each is called a </a:t>
          </a:r>
          <a:br>
            <a:rPr lang="en-US" dirty="0"/>
          </a:br>
          <a:r>
            <a:rPr lang="en-US" dirty="0"/>
            <a:t>concurrent task</a:t>
          </a:r>
        </a:p>
      </dgm:t>
    </dgm:pt>
    <dgm:pt modelId="{5D5BDDFC-987B-48FE-A9C1-F64475620EC1}" type="parTrans" cxnId="{59FC4A08-E33C-40C3-A2F7-DB0BB1F88BFF}">
      <dgm:prSet/>
      <dgm:spPr/>
      <dgm:t>
        <a:bodyPr/>
        <a:lstStyle/>
        <a:p>
          <a:endParaRPr lang="en-US"/>
        </a:p>
      </dgm:t>
    </dgm:pt>
    <dgm:pt modelId="{06E405C0-CC6D-46AC-800F-5FE59CD2DBDB}" type="sibTrans" cxnId="{59FC4A08-E33C-40C3-A2F7-DB0BB1F88BFF}">
      <dgm:prSet/>
      <dgm:spPr/>
      <dgm:t>
        <a:bodyPr/>
        <a:lstStyle/>
        <a:p>
          <a:endParaRPr lang="en-US"/>
        </a:p>
      </dgm:t>
    </dgm:pt>
    <dgm:pt modelId="{B7AAED33-1856-4943-B7EC-AC11912AD627}">
      <dgm:prSet phldrT="[Text]"/>
      <dgm:spPr/>
      <dgm:t>
        <a:bodyPr/>
        <a:lstStyle/>
        <a:p>
          <a:r>
            <a:rPr lang="en-US" b="1" dirty="0">
              <a:solidFill>
                <a:srgbClr val="FF0000"/>
              </a:solidFill>
            </a:rPr>
            <a:t>Multiple Predecessor </a:t>
          </a:r>
          <a:r>
            <a:rPr lang="en-US" dirty="0"/>
            <a:t>When a task requires two or more prior tasks to be completed before it can start</a:t>
          </a:r>
          <a:endParaRPr lang="en-US" dirty="0">
            <a:solidFill>
              <a:srgbClr val="FF0000"/>
            </a:solidFill>
          </a:endParaRPr>
        </a:p>
      </dgm:t>
    </dgm:pt>
    <dgm:pt modelId="{828BB26C-C6E7-424F-893C-B1035D2C959C}" type="parTrans" cxnId="{31D04C03-FE4B-437F-943D-2466A096A6C2}">
      <dgm:prSet/>
      <dgm:spPr/>
      <dgm:t>
        <a:bodyPr/>
        <a:lstStyle/>
        <a:p>
          <a:endParaRPr lang="en-US"/>
        </a:p>
      </dgm:t>
    </dgm:pt>
    <dgm:pt modelId="{449C9C2B-697B-414C-9E52-0A5D1F457D4D}" type="sibTrans" cxnId="{31D04C03-FE4B-437F-943D-2466A096A6C2}">
      <dgm:prSet/>
      <dgm:spPr/>
      <dgm:t>
        <a:bodyPr/>
        <a:lstStyle/>
        <a:p>
          <a:endParaRPr lang="en-US"/>
        </a:p>
      </dgm:t>
    </dgm:pt>
    <dgm:pt modelId="{8979FC7A-6F5C-467E-8B36-02323245D851}" type="pres">
      <dgm:prSet presAssocID="{0B66C128-B8DE-48C2-8E76-9DE200E98AA9}" presName="hierChild1" presStyleCnt="0">
        <dgm:presLayoutVars>
          <dgm:orgChart val="1"/>
          <dgm:chPref val="1"/>
          <dgm:dir/>
          <dgm:animOne val="branch"/>
          <dgm:animLvl val="lvl"/>
          <dgm:resizeHandles/>
        </dgm:presLayoutVars>
      </dgm:prSet>
      <dgm:spPr/>
    </dgm:pt>
    <dgm:pt modelId="{D2265714-6A5F-4B1A-8C74-868227DD7515}" type="pres">
      <dgm:prSet presAssocID="{2882418D-44AE-473C-AC5A-6FF56DBA4E64}" presName="hierRoot1" presStyleCnt="0">
        <dgm:presLayoutVars>
          <dgm:hierBranch val="init"/>
        </dgm:presLayoutVars>
      </dgm:prSet>
      <dgm:spPr/>
    </dgm:pt>
    <dgm:pt modelId="{E96F13F5-F05E-44EE-8F2C-FC7CCE2DF163}" type="pres">
      <dgm:prSet presAssocID="{2882418D-44AE-473C-AC5A-6FF56DBA4E64}" presName="rootComposite1" presStyleCnt="0"/>
      <dgm:spPr/>
    </dgm:pt>
    <dgm:pt modelId="{2D38608D-F8B0-4EC5-B9A7-7289CF419490}" type="pres">
      <dgm:prSet presAssocID="{2882418D-44AE-473C-AC5A-6FF56DBA4E64}" presName="rootText1" presStyleLbl="node0" presStyleIdx="0" presStyleCnt="1" custScaleX="96717" custScaleY="40784">
        <dgm:presLayoutVars>
          <dgm:chPref val="3"/>
        </dgm:presLayoutVars>
      </dgm:prSet>
      <dgm:spPr/>
    </dgm:pt>
    <dgm:pt modelId="{F0E228DF-ECB5-4C51-9BA3-6854D586638A}" type="pres">
      <dgm:prSet presAssocID="{2882418D-44AE-473C-AC5A-6FF56DBA4E64}" presName="rootConnector1" presStyleLbl="node1" presStyleIdx="0" presStyleCnt="0"/>
      <dgm:spPr/>
    </dgm:pt>
    <dgm:pt modelId="{174F7656-8974-44B1-8C63-5BD339538166}" type="pres">
      <dgm:prSet presAssocID="{2882418D-44AE-473C-AC5A-6FF56DBA4E64}" presName="hierChild2" presStyleCnt="0"/>
      <dgm:spPr/>
    </dgm:pt>
    <dgm:pt modelId="{C30542F5-DA55-4E31-BA7B-2112FC0DEF68}" type="pres">
      <dgm:prSet presAssocID="{A2432042-B0BB-4794-A2DB-3A6711358977}" presName="Name37" presStyleLbl="parChTrans1D2" presStyleIdx="0" presStyleCnt="3"/>
      <dgm:spPr/>
    </dgm:pt>
    <dgm:pt modelId="{428CFFDF-92D0-4B9E-B7AC-65715A6FB79C}" type="pres">
      <dgm:prSet presAssocID="{831A2D25-CFCE-45F9-AE27-AA2746C7DEFD}" presName="hierRoot2" presStyleCnt="0">
        <dgm:presLayoutVars>
          <dgm:hierBranch val="init"/>
        </dgm:presLayoutVars>
      </dgm:prSet>
      <dgm:spPr/>
    </dgm:pt>
    <dgm:pt modelId="{605C9AF6-475B-4127-ACD5-3D1B49C8F98F}" type="pres">
      <dgm:prSet presAssocID="{831A2D25-CFCE-45F9-AE27-AA2746C7DEFD}" presName="rootComposite" presStyleCnt="0"/>
      <dgm:spPr/>
    </dgm:pt>
    <dgm:pt modelId="{F6B61D4D-7887-4985-B6CE-D1EC804EF2FC}" type="pres">
      <dgm:prSet presAssocID="{831A2D25-CFCE-45F9-AE27-AA2746C7DEFD}" presName="rootText" presStyleLbl="node2" presStyleIdx="0" presStyleCnt="3">
        <dgm:presLayoutVars>
          <dgm:chPref val="3"/>
        </dgm:presLayoutVars>
      </dgm:prSet>
      <dgm:spPr/>
    </dgm:pt>
    <dgm:pt modelId="{B99C64CD-3209-42E2-A110-E18A74744F78}" type="pres">
      <dgm:prSet presAssocID="{831A2D25-CFCE-45F9-AE27-AA2746C7DEFD}" presName="rootConnector" presStyleLbl="node2" presStyleIdx="0" presStyleCnt="3"/>
      <dgm:spPr/>
    </dgm:pt>
    <dgm:pt modelId="{BDB7A8F0-D22C-46AE-9B06-7C38F24954BD}" type="pres">
      <dgm:prSet presAssocID="{831A2D25-CFCE-45F9-AE27-AA2746C7DEFD}" presName="hierChild4" presStyleCnt="0"/>
      <dgm:spPr/>
    </dgm:pt>
    <dgm:pt modelId="{625FE301-26EA-4E8B-90C3-A334C63EA257}" type="pres">
      <dgm:prSet presAssocID="{831A2D25-CFCE-45F9-AE27-AA2746C7DEFD}" presName="hierChild5" presStyleCnt="0"/>
      <dgm:spPr/>
    </dgm:pt>
    <dgm:pt modelId="{CFC8CC02-D2AF-4B21-ACD0-DAD8822C7869}" type="pres">
      <dgm:prSet presAssocID="{5D5BDDFC-987B-48FE-A9C1-F64475620EC1}" presName="Name37" presStyleLbl="parChTrans1D2" presStyleIdx="1" presStyleCnt="3"/>
      <dgm:spPr/>
    </dgm:pt>
    <dgm:pt modelId="{468EB842-0E28-4C24-8810-C9A3B5AEFAF6}" type="pres">
      <dgm:prSet presAssocID="{5EBFECE9-8DC0-41A0-83DB-ACC7CE876088}" presName="hierRoot2" presStyleCnt="0">
        <dgm:presLayoutVars>
          <dgm:hierBranch val="init"/>
        </dgm:presLayoutVars>
      </dgm:prSet>
      <dgm:spPr/>
    </dgm:pt>
    <dgm:pt modelId="{9248946C-9D8E-46E4-AA6D-0733BAE9095B}" type="pres">
      <dgm:prSet presAssocID="{5EBFECE9-8DC0-41A0-83DB-ACC7CE876088}" presName="rootComposite" presStyleCnt="0"/>
      <dgm:spPr/>
    </dgm:pt>
    <dgm:pt modelId="{49426611-D39E-4144-ABDC-C6F439127111}" type="pres">
      <dgm:prSet presAssocID="{5EBFECE9-8DC0-41A0-83DB-ACC7CE876088}" presName="rootText" presStyleLbl="node2" presStyleIdx="1" presStyleCnt="3">
        <dgm:presLayoutVars>
          <dgm:chPref val="3"/>
        </dgm:presLayoutVars>
      </dgm:prSet>
      <dgm:spPr/>
    </dgm:pt>
    <dgm:pt modelId="{91475877-3B22-4323-A1A2-AA9CA0D08C51}" type="pres">
      <dgm:prSet presAssocID="{5EBFECE9-8DC0-41A0-83DB-ACC7CE876088}" presName="rootConnector" presStyleLbl="node2" presStyleIdx="1" presStyleCnt="3"/>
      <dgm:spPr/>
    </dgm:pt>
    <dgm:pt modelId="{67351E80-CA5C-4EAE-B490-08A490F79E4D}" type="pres">
      <dgm:prSet presAssocID="{5EBFECE9-8DC0-41A0-83DB-ACC7CE876088}" presName="hierChild4" presStyleCnt="0"/>
      <dgm:spPr/>
    </dgm:pt>
    <dgm:pt modelId="{E8F2235E-15F4-4F47-A671-252FFD4019DF}" type="pres">
      <dgm:prSet presAssocID="{5EBFECE9-8DC0-41A0-83DB-ACC7CE876088}" presName="hierChild5" presStyleCnt="0"/>
      <dgm:spPr/>
    </dgm:pt>
    <dgm:pt modelId="{81CFD6F8-5A75-40F8-8906-89C632130B3F}" type="pres">
      <dgm:prSet presAssocID="{828BB26C-C6E7-424F-893C-B1035D2C959C}" presName="Name37" presStyleLbl="parChTrans1D2" presStyleIdx="2" presStyleCnt="3"/>
      <dgm:spPr/>
    </dgm:pt>
    <dgm:pt modelId="{3676F897-9FEC-406F-9B7D-67BACAAC3579}" type="pres">
      <dgm:prSet presAssocID="{B7AAED33-1856-4943-B7EC-AC11912AD627}" presName="hierRoot2" presStyleCnt="0">
        <dgm:presLayoutVars>
          <dgm:hierBranch val="init"/>
        </dgm:presLayoutVars>
      </dgm:prSet>
      <dgm:spPr/>
    </dgm:pt>
    <dgm:pt modelId="{3D8F255E-DD7F-4412-8EB8-25FCC0889B23}" type="pres">
      <dgm:prSet presAssocID="{B7AAED33-1856-4943-B7EC-AC11912AD627}" presName="rootComposite" presStyleCnt="0"/>
      <dgm:spPr/>
    </dgm:pt>
    <dgm:pt modelId="{8BEA3828-54B7-4746-ABE0-1675DACA035A}" type="pres">
      <dgm:prSet presAssocID="{B7AAED33-1856-4943-B7EC-AC11912AD627}" presName="rootText" presStyleLbl="node2" presStyleIdx="2" presStyleCnt="3">
        <dgm:presLayoutVars>
          <dgm:chPref val="3"/>
        </dgm:presLayoutVars>
      </dgm:prSet>
      <dgm:spPr/>
    </dgm:pt>
    <dgm:pt modelId="{754AC06B-258C-4E7F-A013-A6027284F02B}" type="pres">
      <dgm:prSet presAssocID="{B7AAED33-1856-4943-B7EC-AC11912AD627}" presName="rootConnector" presStyleLbl="node2" presStyleIdx="2" presStyleCnt="3"/>
      <dgm:spPr/>
    </dgm:pt>
    <dgm:pt modelId="{9918BB77-2B73-49AE-8E73-D0F862F929AB}" type="pres">
      <dgm:prSet presAssocID="{B7AAED33-1856-4943-B7EC-AC11912AD627}" presName="hierChild4" presStyleCnt="0"/>
      <dgm:spPr/>
    </dgm:pt>
    <dgm:pt modelId="{76193174-A1E1-4BDB-A99E-37A8B3A522AE}" type="pres">
      <dgm:prSet presAssocID="{B7AAED33-1856-4943-B7EC-AC11912AD627}" presName="hierChild5" presStyleCnt="0"/>
      <dgm:spPr/>
    </dgm:pt>
    <dgm:pt modelId="{E45A7EEE-79FB-4F84-B42C-89C43E7BC30A}" type="pres">
      <dgm:prSet presAssocID="{2882418D-44AE-473C-AC5A-6FF56DBA4E64}" presName="hierChild3" presStyleCnt="0"/>
      <dgm:spPr/>
    </dgm:pt>
  </dgm:ptLst>
  <dgm:cxnLst>
    <dgm:cxn modelId="{31D04C03-FE4B-437F-943D-2466A096A6C2}" srcId="{2882418D-44AE-473C-AC5A-6FF56DBA4E64}" destId="{B7AAED33-1856-4943-B7EC-AC11912AD627}" srcOrd="2" destOrd="0" parTransId="{828BB26C-C6E7-424F-893C-B1035D2C959C}" sibTransId="{449C9C2B-697B-414C-9E52-0A5D1F457D4D}"/>
    <dgm:cxn modelId="{59FC4A08-E33C-40C3-A2F7-DB0BB1F88BFF}" srcId="{2882418D-44AE-473C-AC5A-6FF56DBA4E64}" destId="{5EBFECE9-8DC0-41A0-83DB-ACC7CE876088}" srcOrd="1" destOrd="0" parTransId="{5D5BDDFC-987B-48FE-A9C1-F64475620EC1}" sibTransId="{06E405C0-CC6D-46AC-800F-5FE59CD2DBDB}"/>
    <dgm:cxn modelId="{B714220C-0EAF-417A-AEC0-E58218190C20}" type="presOf" srcId="{B7AAED33-1856-4943-B7EC-AC11912AD627}" destId="{754AC06B-258C-4E7F-A013-A6027284F02B}" srcOrd="1" destOrd="0" presId="urn:microsoft.com/office/officeart/2005/8/layout/orgChart1"/>
    <dgm:cxn modelId="{3168DE1F-6BDB-4892-B6E7-A35195B532A0}" type="presOf" srcId="{A2432042-B0BB-4794-A2DB-3A6711358977}" destId="{C30542F5-DA55-4E31-BA7B-2112FC0DEF68}" srcOrd="0" destOrd="0" presId="urn:microsoft.com/office/officeart/2005/8/layout/orgChart1"/>
    <dgm:cxn modelId="{15CF6123-9456-497B-AC97-8C524E61FA4C}" type="presOf" srcId="{5EBFECE9-8DC0-41A0-83DB-ACC7CE876088}" destId="{49426611-D39E-4144-ABDC-C6F439127111}" srcOrd="0" destOrd="0" presId="urn:microsoft.com/office/officeart/2005/8/layout/orgChart1"/>
    <dgm:cxn modelId="{E8D6AA29-E0E1-4D93-AB23-ACC338ABE217}" type="presOf" srcId="{0B66C128-B8DE-48C2-8E76-9DE200E98AA9}" destId="{8979FC7A-6F5C-467E-8B36-02323245D851}" srcOrd="0" destOrd="0" presId="urn:microsoft.com/office/officeart/2005/8/layout/orgChart1"/>
    <dgm:cxn modelId="{BDD2D334-D07D-497E-90E8-6ED41604E7FA}" type="presOf" srcId="{831A2D25-CFCE-45F9-AE27-AA2746C7DEFD}" destId="{B99C64CD-3209-42E2-A110-E18A74744F78}" srcOrd="1" destOrd="0" presId="urn:microsoft.com/office/officeart/2005/8/layout/orgChart1"/>
    <dgm:cxn modelId="{DD263879-3ED4-49BD-B044-BD438E290E5D}" srcId="{2882418D-44AE-473C-AC5A-6FF56DBA4E64}" destId="{831A2D25-CFCE-45F9-AE27-AA2746C7DEFD}" srcOrd="0" destOrd="0" parTransId="{A2432042-B0BB-4794-A2DB-3A6711358977}" sibTransId="{4C14F729-A8B1-45BF-8B19-8E208598A35E}"/>
    <dgm:cxn modelId="{5A1D1788-323D-491E-9909-36A2D65CD33D}" type="presOf" srcId="{831A2D25-CFCE-45F9-AE27-AA2746C7DEFD}" destId="{F6B61D4D-7887-4985-B6CE-D1EC804EF2FC}" srcOrd="0" destOrd="0" presId="urn:microsoft.com/office/officeart/2005/8/layout/orgChart1"/>
    <dgm:cxn modelId="{E483FD9C-0EBF-44A6-98B6-B0A49BC822CA}" type="presOf" srcId="{2882418D-44AE-473C-AC5A-6FF56DBA4E64}" destId="{F0E228DF-ECB5-4C51-9BA3-6854D586638A}" srcOrd="1" destOrd="0" presId="urn:microsoft.com/office/officeart/2005/8/layout/orgChart1"/>
    <dgm:cxn modelId="{7B240C9F-B82E-4FE6-BDB2-F0B7843DAF14}" type="presOf" srcId="{B7AAED33-1856-4943-B7EC-AC11912AD627}" destId="{8BEA3828-54B7-4746-ABE0-1675DACA035A}" srcOrd="0" destOrd="0" presId="urn:microsoft.com/office/officeart/2005/8/layout/orgChart1"/>
    <dgm:cxn modelId="{7A4290A9-71B3-43EB-9BAA-053E054836FE}" type="presOf" srcId="{5D5BDDFC-987B-48FE-A9C1-F64475620EC1}" destId="{CFC8CC02-D2AF-4B21-ACD0-DAD8822C7869}" srcOrd="0" destOrd="0" presId="urn:microsoft.com/office/officeart/2005/8/layout/orgChart1"/>
    <dgm:cxn modelId="{ED75DBB9-68CB-4A1F-8595-0F953CBF8800}" type="presOf" srcId="{828BB26C-C6E7-424F-893C-B1035D2C959C}" destId="{81CFD6F8-5A75-40F8-8906-89C632130B3F}" srcOrd="0" destOrd="0" presId="urn:microsoft.com/office/officeart/2005/8/layout/orgChart1"/>
    <dgm:cxn modelId="{98D57BCA-DFBB-48C5-9DFE-82DE1B89950B}" type="presOf" srcId="{2882418D-44AE-473C-AC5A-6FF56DBA4E64}" destId="{2D38608D-F8B0-4EC5-B9A7-7289CF419490}" srcOrd="0" destOrd="0" presId="urn:microsoft.com/office/officeart/2005/8/layout/orgChart1"/>
    <dgm:cxn modelId="{C6F4B5EB-AB9C-4A6D-B6DC-38924753788F}" srcId="{0B66C128-B8DE-48C2-8E76-9DE200E98AA9}" destId="{2882418D-44AE-473C-AC5A-6FF56DBA4E64}" srcOrd="0" destOrd="0" parTransId="{1372F41F-DCCF-4D34-BE6B-DF8F16D6897D}" sibTransId="{E01138D9-9DD5-4E8C-A79F-1B0E2C282CD7}"/>
    <dgm:cxn modelId="{889C7EF6-525E-4F7C-AD45-80609C5780E2}" type="presOf" srcId="{5EBFECE9-8DC0-41A0-83DB-ACC7CE876088}" destId="{91475877-3B22-4323-A1A2-AA9CA0D08C51}" srcOrd="1" destOrd="0" presId="urn:microsoft.com/office/officeart/2005/8/layout/orgChart1"/>
    <dgm:cxn modelId="{8911B5C6-7281-467D-875F-F4BEF9629BF8}" type="presParOf" srcId="{8979FC7A-6F5C-467E-8B36-02323245D851}" destId="{D2265714-6A5F-4B1A-8C74-868227DD7515}" srcOrd="0" destOrd="0" presId="urn:microsoft.com/office/officeart/2005/8/layout/orgChart1"/>
    <dgm:cxn modelId="{F1C52CA7-E2B5-4718-AD43-93D1436A45AE}" type="presParOf" srcId="{D2265714-6A5F-4B1A-8C74-868227DD7515}" destId="{E96F13F5-F05E-44EE-8F2C-FC7CCE2DF163}" srcOrd="0" destOrd="0" presId="urn:microsoft.com/office/officeart/2005/8/layout/orgChart1"/>
    <dgm:cxn modelId="{B007B650-A588-4EDA-89A6-C70FCEC983CC}" type="presParOf" srcId="{E96F13F5-F05E-44EE-8F2C-FC7CCE2DF163}" destId="{2D38608D-F8B0-4EC5-B9A7-7289CF419490}" srcOrd="0" destOrd="0" presId="urn:microsoft.com/office/officeart/2005/8/layout/orgChart1"/>
    <dgm:cxn modelId="{10F555F2-196B-42AB-9CB9-1EF065902F6E}" type="presParOf" srcId="{E96F13F5-F05E-44EE-8F2C-FC7CCE2DF163}" destId="{F0E228DF-ECB5-4C51-9BA3-6854D586638A}" srcOrd="1" destOrd="0" presId="urn:microsoft.com/office/officeart/2005/8/layout/orgChart1"/>
    <dgm:cxn modelId="{9F5822B9-A7FD-4C3F-BD27-2641A74D1A1A}" type="presParOf" srcId="{D2265714-6A5F-4B1A-8C74-868227DD7515}" destId="{174F7656-8974-44B1-8C63-5BD339538166}" srcOrd="1" destOrd="0" presId="urn:microsoft.com/office/officeart/2005/8/layout/orgChart1"/>
    <dgm:cxn modelId="{D4A7C454-442D-4D42-A5CD-526C767C6161}" type="presParOf" srcId="{174F7656-8974-44B1-8C63-5BD339538166}" destId="{C30542F5-DA55-4E31-BA7B-2112FC0DEF68}" srcOrd="0" destOrd="0" presId="urn:microsoft.com/office/officeart/2005/8/layout/orgChart1"/>
    <dgm:cxn modelId="{7CEF5194-1F1B-4046-ACF9-C7A262F0473C}" type="presParOf" srcId="{174F7656-8974-44B1-8C63-5BD339538166}" destId="{428CFFDF-92D0-4B9E-B7AC-65715A6FB79C}" srcOrd="1" destOrd="0" presId="urn:microsoft.com/office/officeart/2005/8/layout/orgChart1"/>
    <dgm:cxn modelId="{90FCEED8-0114-4AB4-9EBC-2E3DDE46CC20}" type="presParOf" srcId="{428CFFDF-92D0-4B9E-B7AC-65715A6FB79C}" destId="{605C9AF6-475B-4127-ACD5-3D1B49C8F98F}" srcOrd="0" destOrd="0" presId="urn:microsoft.com/office/officeart/2005/8/layout/orgChart1"/>
    <dgm:cxn modelId="{3B0B75D1-0734-4975-B802-388F78D1B635}" type="presParOf" srcId="{605C9AF6-475B-4127-ACD5-3D1B49C8F98F}" destId="{F6B61D4D-7887-4985-B6CE-D1EC804EF2FC}" srcOrd="0" destOrd="0" presId="urn:microsoft.com/office/officeart/2005/8/layout/orgChart1"/>
    <dgm:cxn modelId="{D6C9028A-1CAA-48A6-AF42-B01C3BDF25BB}" type="presParOf" srcId="{605C9AF6-475B-4127-ACD5-3D1B49C8F98F}" destId="{B99C64CD-3209-42E2-A110-E18A74744F78}" srcOrd="1" destOrd="0" presId="urn:microsoft.com/office/officeart/2005/8/layout/orgChart1"/>
    <dgm:cxn modelId="{C8EE6D32-25DF-469D-AAEE-7666A927A0D1}" type="presParOf" srcId="{428CFFDF-92D0-4B9E-B7AC-65715A6FB79C}" destId="{BDB7A8F0-D22C-46AE-9B06-7C38F24954BD}" srcOrd="1" destOrd="0" presId="urn:microsoft.com/office/officeart/2005/8/layout/orgChart1"/>
    <dgm:cxn modelId="{8AA5AD32-7DC2-418A-A34C-1BB780E081DD}" type="presParOf" srcId="{428CFFDF-92D0-4B9E-B7AC-65715A6FB79C}" destId="{625FE301-26EA-4E8B-90C3-A334C63EA257}" srcOrd="2" destOrd="0" presId="urn:microsoft.com/office/officeart/2005/8/layout/orgChart1"/>
    <dgm:cxn modelId="{87980592-C210-4CA9-8AFE-8E15FA979D95}" type="presParOf" srcId="{174F7656-8974-44B1-8C63-5BD339538166}" destId="{CFC8CC02-D2AF-4B21-ACD0-DAD8822C7869}" srcOrd="2" destOrd="0" presId="urn:microsoft.com/office/officeart/2005/8/layout/orgChart1"/>
    <dgm:cxn modelId="{DCFA30EA-EBBE-4FF2-ADB0-D014D7A549A5}" type="presParOf" srcId="{174F7656-8974-44B1-8C63-5BD339538166}" destId="{468EB842-0E28-4C24-8810-C9A3B5AEFAF6}" srcOrd="3" destOrd="0" presId="urn:microsoft.com/office/officeart/2005/8/layout/orgChart1"/>
    <dgm:cxn modelId="{80F44DFF-58F3-4B1D-9208-5DCACE42D706}" type="presParOf" srcId="{468EB842-0E28-4C24-8810-C9A3B5AEFAF6}" destId="{9248946C-9D8E-46E4-AA6D-0733BAE9095B}" srcOrd="0" destOrd="0" presId="urn:microsoft.com/office/officeart/2005/8/layout/orgChart1"/>
    <dgm:cxn modelId="{2E0DE63E-2346-4495-9936-AE08EDE883E4}" type="presParOf" srcId="{9248946C-9D8E-46E4-AA6D-0733BAE9095B}" destId="{49426611-D39E-4144-ABDC-C6F439127111}" srcOrd="0" destOrd="0" presId="urn:microsoft.com/office/officeart/2005/8/layout/orgChart1"/>
    <dgm:cxn modelId="{F266CEEA-0742-4344-8EE1-1E0C60C3FA4E}" type="presParOf" srcId="{9248946C-9D8E-46E4-AA6D-0733BAE9095B}" destId="{91475877-3B22-4323-A1A2-AA9CA0D08C51}" srcOrd="1" destOrd="0" presId="urn:microsoft.com/office/officeart/2005/8/layout/orgChart1"/>
    <dgm:cxn modelId="{16A62C8E-7C27-4414-836D-C58439D56379}" type="presParOf" srcId="{468EB842-0E28-4C24-8810-C9A3B5AEFAF6}" destId="{67351E80-CA5C-4EAE-B490-08A490F79E4D}" srcOrd="1" destOrd="0" presId="urn:microsoft.com/office/officeart/2005/8/layout/orgChart1"/>
    <dgm:cxn modelId="{F2E3E21C-15A1-4B03-AF79-EBC9ECD17C78}" type="presParOf" srcId="{468EB842-0E28-4C24-8810-C9A3B5AEFAF6}" destId="{E8F2235E-15F4-4F47-A671-252FFD4019DF}" srcOrd="2" destOrd="0" presId="urn:microsoft.com/office/officeart/2005/8/layout/orgChart1"/>
    <dgm:cxn modelId="{07966128-C620-4E01-9EBA-38E7F632B19D}" type="presParOf" srcId="{174F7656-8974-44B1-8C63-5BD339538166}" destId="{81CFD6F8-5A75-40F8-8906-89C632130B3F}" srcOrd="4" destOrd="0" presId="urn:microsoft.com/office/officeart/2005/8/layout/orgChart1"/>
    <dgm:cxn modelId="{FC77BF78-F9C1-44AF-BAC6-D2843A6AD164}" type="presParOf" srcId="{174F7656-8974-44B1-8C63-5BD339538166}" destId="{3676F897-9FEC-406F-9B7D-67BACAAC3579}" srcOrd="5" destOrd="0" presId="urn:microsoft.com/office/officeart/2005/8/layout/orgChart1"/>
    <dgm:cxn modelId="{110CC917-83D7-43AA-8CFF-CC4C330D421F}" type="presParOf" srcId="{3676F897-9FEC-406F-9B7D-67BACAAC3579}" destId="{3D8F255E-DD7F-4412-8EB8-25FCC0889B23}" srcOrd="0" destOrd="0" presId="urn:microsoft.com/office/officeart/2005/8/layout/orgChart1"/>
    <dgm:cxn modelId="{7F959ED0-9079-41E7-B54C-6F2CB765D3F2}" type="presParOf" srcId="{3D8F255E-DD7F-4412-8EB8-25FCC0889B23}" destId="{8BEA3828-54B7-4746-ABE0-1675DACA035A}" srcOrd="0" destOrd="0" presId="urn:microsoft.com/office/officeart/2005/8/layout/orgChart1"/>
    <dgm:cxn modelId="{C172F5C5-8681-4126-826C-CCE77AC17208}" type="presParOf" srcId="{3D8F255E-DD7F-4412-8EB8-25FCC0889B23}" destId="{754AC06B-258C-4E7F-A013-A6027284F02B}" srcOrd="1" destOrd="0" presId="urn:microsoft.com/office/officeart/2005/8/layout/orgChart1"/>
    <dgm:cxn modelId="{EABFF4B5-B454-49CA-8834-D6E5288A3CE9}" type="presParOf" srcId="{3676F897-9FEC-406F-9B7D-67BACAAC3579}" destId="{9918BB77-2B73-49AE-8E73-D0F862F929AB}" srcOrd="1" destOrd="0" presId="urn:microsoft.com/office/officeart/2005/8/layout/orgChart1"/>
    <dgm:cxn modelId="{8483FA5E-4193-4C67-A5AF-3BFAC452BCD7}" type="presParOf" srcId="{3676F897-9FEC-406F-9B7D-67BACAAC3579}" destId="{76193174-A1E1-4BDB-A99E-37A8B3A522AE}" srcOrd="2" destOrd="0" presId="urn:microsoft.com/office/officeart/2005/8/layout/orgChart1"/>
    <dgm:cxn modelId="{B42ABA3E-23EE-46DC-A065-3269100D3BC0}" type="presParOf" srcId="{D2265714-6A5F-4B1A-8C74-868227DD7515}" destId="{E45A7EEE-79FB-4F84-B42C-89C43E7BC30A}"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CFD6F8-5A75-40F8-8906-89C632130B3F}">
      <dsp:nvSpPr>
        <dsp:cNvPr id="0" name=""/>
        <dsp:cNvSpPr/>
      </dsp:nvSpPr>
      <dsp:spPr>
        <a:xfrm>
          <a:off x="5524499" y="1946627"/>
          <a:ext cx="3908623" cy="678356"/>
        </a:xfrm>
        <a:custGeom>
          <a:avLst/>
          <a:gdLst/>
          <a:ahLst/>
          <a:cxnLst/>
          <a:rect l="0" t="0" r="0" b="0"/>
          <a:pathLst>
            <a:path>
              <a:moveTo>
                <a:pt x="0" y="0"/>
              </a:moveTo>
              <a:lnTo>
                <a:pt x="0" y="339178"/>
              </a:lnTo>
              <a:lnTo>
                <a:pt x="3908623" y="339178"/>
              </a:lnTo>
              <a:lnTo>
                <a:pt x="3908623" y="678356"/>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FC8CC02-D2AF-4B21-ACD0-DAD8822C7869}">
      <dsp:nvSpPr>
        <dsp:cNvPr id="0" name=""/>
        <dsp:cNvSpPr/>
      </dsp:nvSpPr>
      <dsp:spPr>
        <a:xfrm>
          <a:off x="5478779" y="1946627"/>
          <a:ext cx="91440" cy="678356"/>
        </a:xfrm>
        <a:custGeom>
          <a:avLst/>
          <a:gdLst/>
          <a:ahLst/>
          <a:cxnLst/>
          <a:rect l="0" t="0" r="0" b="0"/>
          <a:pathLst>
            <a:path>
              <a:moveTo>
                <a:pt x="45720" y="0"/>
              </a:moveTo>
              <a:lnTo>
                <a:pt x="45720" y="678356"/>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30542F5-DA55-4E31-BA7B-2112FC0DEF68}">
      <dsp:nvSpPr>
        <dsp:cNvPr id="0" name=""/>
        <dsp:cNvSpPr/>
      </dsp:nvSpPr>
      <dsp:spPr>
        <a:xfrm>
          <a:off x="1615875" y="1946627"/>
          <a:ext cx="3908623" cy="678356"/>
        </a:xfrm>
        <a:custGeom>
          <a:avLst/>
          <a:gdLst/>
          <a:ahLst/>
          <a:cxnLst/>
          <a:rect l="0" t="0" r="0" b="0"/>
          <a:pathLst>
            <a:path>
              <a:moveTo>
                <a:pt x="3908623" y="0"/>
              </a:moveTo>
              <a:lnTo>
                <a:pt x="3908623" y="339178"/>
              </a:lnTo>
              <a:lnTo>
                <a:pt x="0" y="339178"/>
              </a:lnTo>
              <a:lnTo>
                <a:pt x="0" y="678356"/>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D38608D-F8B0-4EC5-B9A7-7289CF419490}">
      <dsp:nvSpPr>
        <dsp:cNvPr id="0" name=""/>
        <dsp:cNvSpPr/>
      </dsp:nvSpPr>
      <dsp:spPr>
        <a:xfrm>
          <a:off x="3962390" y="1287910"/>
          <a:ext cx="3124217" cy="658716"/>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Task Patterns Type</a:t>
          </a:r>
        </a:p>
      </dsp:txBody>
      <dsp:txXfrm>
        <a:off x="3962390" y="1287910"/>
        <a:ext cx="3124217" cy="658716"/>
      </dsp:txXfrm>
    </dsp:sp>
    <dsp:sp modelId="{F6B61D4D-7887-4985-B6CE-D1EC804EF2FC}">
      <dsp:nvSpPr>
        <dsp:cNvPr id="0" name=""/>
        <dsp:cNvSpPr/>
      </dsp:nvSpPr>
      <dsp:spPr>
        <a:xfrm>
          <a:off x="741" y="2624983"/>
          <a:ext cx="3230267" cy="1615133"/>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b="1" kern="1200" dirty="0">
              <a:solidFill>
                <a:srgbClr val="FF0000"/>
              </a:solidFill>
            </a:rPr>
            <a:t>Dependent Task </a:t>
          </a:r>
          <a:r>
            <a:rPr lang="en-US" sz="1900" kern="1200" dirty="0"/>
            <a:t>When tasks must be completed one after another Called dependent tasks because one depends on the other</a:t>
          </a:r>
        </a:p>
      </dsp:txBody>
      <dsp:txXfrm>
        <a:off x="741" y="2624983"/>
        <a:ext cx="3230267" cy="1615133"/>
      </dsp:txXfrm>
    </dsp:sp>
    <dsp:sp modelId="{49426611-D39E-4144-ABDC-C6F439127111}">
      <dsp:nvSpPr>
        <dsp:cNvPr id="0" name=""/>
        <dsp:cNvSpPr/>
      </dsp:nvSpPr>
      <dsp:spPr>
        <a:xfrm>
          <a:off x="3909365" y="2624983"/>
          <a:ext cx="3230267" cy="1615133"/>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b="1" kern="1200" dirty="0">
              <a:solidFill>
                <a:srgbClr val="FF0000"/>
              </a:solidFill>
            </a:rPr>
            <a:t>Multiple Successor </a:t>
          </a:r>
          <a:r>
            <a:rPr lang="en-US" sz="1900" kern="1200" dirty="0"/>
            <a:t>When several tasks can</a:t>
          </a:r>
          <a:br>
            <a:rPr lang="en-US" sz="1900" kern="1200" dirty="0"/>
          </a:br>
          <a:r>
            <a:rPr lang="en-US" sz="1900" kern="1200" dirty="0"/>
            <a:t>start at the same time, Each is called a </a:t>
          </a:r>
          <a:br>
            <a:rPr lang="en-US" sz="1900" kern="1200" dirty="0"/>
          </a:br>
          <a:r>
            <a:rPr lang="en-US" sz="1900" kern="1200" dirty="0"/>
            <a:t>concurrent task</a:t>
          </a:r>
        </a:p>
      </dsp:txBody>
      <dsp:txXfrm>
        <a:off x="3909365" y="2624983"/>
        <a:ext cx="3230267" cy="1615133"/>
      </dsp:txXfrm>
    </dsp:sp>
    <dsp:sp modelId="{8BEA3828-54B7-4746-ABE0-1675DACA035A}">
      <dsp:nvSpPr>
        <dsp:cNvPr id="0" name=""/>
        <dsp:cNvSpPr/>
      </dsp:nvSpPr>
      <dsp:spPr>
        <a:xfrm>
          <a:off x="7817989" y="2624983"/>
          <a:ext cx="3230267" cy="1615133"/>
        </a:xfrm>
        <a:prstGeom prst="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b="1" kern="1200" dirty="0">
              <a:solidFill>
                <a:srgbClr val="FF0000"/>
              </a:solidFill>
            </a:rPr>
            <a:t>Multiple Predecessor </a:t>
          </a:r>
          <a:r>
            <a:rPr lang="en-US" sz="1900" kern="1200" dirty="0"/>
            <a:t>When a task requires two or more prior tasks to be completed before it can start</a:t>
          </a:r>
          <a:endParaRPr lang="en-US" sz="1900" kern="1200" dirty="0">
            <a:solidFill>
              <a:srgbClr val="FF0000"/>
            </a:solidFill>
          </a:endParaRPr>
        </a:p>
      </dsp:txBody>
      <dsp:txXfrm>
        <a:off x="7817989" y="2624983"/>
        <a:ext cx="3230267" cy="1615133"/>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7/2/20</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7/2/20</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1</a:t>
            </a:fld>
            <a:endParaRPr lang="en-US"/>
          </a:p>
        </p:txBody>
      </p:sp>
    </p:spTree>
    <p:extLst>
      <p:ext uri="{BB962C8B-B14F-4D97-AF65-F5344CB8AC3E}">
        <p14:creationId xmlns:p14="http://schemas.microsoft.com/office/powerpoint/2010/main" val="27864490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72383" y="1498601"/>
            <a:ext cx="7008574" cy="3298825"/>
          </a:xfrm>
        </p:spPr>
        <p:txBody>
          <a:bodyPr>
            <a:normAutofit/>
          </a:bodyPr>
          <a:lstStyle>
            <a:lvl1pPr>
              <a:lnSpc>
                <a:spcPct val="90000"/>
              </a:lnSpc>
              <a:defRPr sz="5400" cap="none" baseline="0"/>
            </a:lvl1pPr>
          </a:lstStyle>
          <a:p>
            <a:r>
              <a:rPr lang="en-US"/>
              <a:t>Click to edit Master title style</a:t>
            </a:r>
            <a:endParaRPr/>
          </a:p>
        </p:txBody>
      </p:sp>
      <p:sp>
        <p:nvSpPr>
          <p:cNvPr id="3" name="Subtitle 2"/>
          <p:cNvSpPr>
            <a:spLocks noGrp="1"/>
          </p:cNvSpPr>
          <p:nvPr>
            <p:ph type="subTitle" idx="1"/>
          </p:nvPr>
        </p:nvSpPr>
        <p:spPr>
          <a:xfrm>
            <a:off x="4672383" y="4927600"/>
            <a:ext cx="7008574" cy="1244600"/>
          </a:xfrm>
        </p:spPr>
        <p:txBody>
          <a:bodyPr>
            <a:normAutofit/>
          </a:bodyPr>
          <a:lstStyle>
            <a:lvl1pPr marL="0" indent="0" algn="l">
              <a:spcBef>
                <a:spcPts val="0"/>
              </a:spcBef>
              <a:buNone/>
              <a:defRPr sz="2800" b="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3222770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t>7/2/20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1010434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52633" y="274638"/>
            <a:ext cx="1422030" cy="5897561"/>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17309" y="274638"/>
            <a:ext cx="8532178" cy="589756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t>7/2/20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365071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B5A30F4-0B4E-4E4B-BC36-C30CD13F4E17}" type="datetimeFigureOut">
              <a:rPr lang="en-US"/>
              <a:t>7/2/20</a:t>
            </a:fld>
            <a:endParaRPr dirty="0"/>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A60BA0E-20D0-4E7C-B286-26C960A6788F}" type="slidenum">
              <a:rPr/>
              <a:t>‹#›</a:t>
            </a:fld>
            <a:endParaRPr/>
          </a:p>
        </p:txBody>
      </p:sp>
    </p:spTree>
    <p:extLst>
      <p:ext uri="{BB962C8B-B14F-4D97-AF65-F5344CB8AC3E}">
        <p14:creationId xmlns:p14="http://schemas.microsoft.com/office/powerpoint/2010/main" val="156352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12589" y="4445000"/>
            <a:ext cx="7008574" cy="1930400"/>
          </a:xfrm>
        </p:spPr>
        <p:txBody>
          <a:bodyPr anchor="t">
            <a:normAutofit/>
          </a:bodyPr>
          <a:lstStyle>
            <a:lvl1pPr algn="l">
              <a:defRPr sz="5400" b="0" cap="none" baseline="0"/>
            </a:lvl1pPr>
          </a:lstStyle>
          <a:p>
            <a:r>
              <a:rPr lang="en-US"/>
              <a:t>Click to edit Master title style</a:t>
            </a:r>
            <a:endParaRPr dirty="0"/>
          </a:p>
        </p:txBody>
      </p:sp>
      <p:sp>
        <p:nvSpPr>
          <p:cNvPr id="3" name="Text Placeholder 2"/>
          <p:cNvSpPr>
            <a:spLocks noGrp="1"/>
          </p:cNvSpPr>
          <p:nvPr>
            <p:ph type="body" idx="1"/>
          </p:nvPr>
        </p:nvSpPr>
        <p:spPr>
          <a:xfrm>
            <a:off x="812589" y="3124200"/>
            <a:ext cx="7008574" cy="1296987"/>
          </a:xfrm>
        </p:spPr>
        <p:txBody>
          <a:bodyPr anchor="b">
            <a:normAutofit/>
          </a:bodyPr>
          <a:lstStyle>
            <a:lvl1pPr marL="0" indent="0">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196340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1730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1706581" indent="0">
              <a:buNone/>
              <a:defRPr sz="1800"/>
            </a:lvl6pPr>
            <a:lvl7pPr marL="2011328">
              <a:defRPr sz="1800"/>
            </a:lvl7pPr>
            <a:lvl8pPr marL="2011328">
              <a:defRPr sz="1800"/>
            </a:lvl8pPr>
            <a:lvl9pPr marL="201132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9755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2DD204D1-F9BD-4643-8480-6EA41EB484F1}" type="datetimeFigureOut">
              <a:rPr lang="en-US"/>
              <a:t>7/2/20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48933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2137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11730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0162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29755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2DD204D1-F9BD-4643-8480-6EA41EB484F1}" type="datetimeFigureOut">
              <a:rPr lang="en-US"/>
              <a:t>7/2/20</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528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2DD204D1-F9BD-4643-8480-6EA41EB484F1}" type="datetimeFigureOut">
              <a:rPr lang="en-US"/>
              <a:t>7/2/20</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1676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204D1-F9BD-4643-8480-6EA41EB484F1}" type="datetimeFigureOut">
              <a:rPr lang="en-US"/>
              <a:t>7/2/20</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206873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304721" y="1701800"/>
            <a:ext cx="3351927" cy="2844800"/>
          </a:xfrm>
        </p:spPr>
        <p:txBody>
          <a:bodyPr anchor="b">
            <a:normAutofit/>
          </a:bodyPr>
          <a:lstStyle>
            <a:lvl1pPr algn="l">
              <a:defRPr sz="2000" b="1"/>
            </a:lvl1pPr>
          </a:lstStyle>
          <a:p>
            <a:r>
              <a:rPr lang="en-US"/>
              <a:t>Click to edit Master title style</a:t>
            </a:r>
            <a:endParaRPr/>
          </a:p>
        </p:txBody>
      </p:sp>
      <p:sp>
        <p:nvSpPr>
          <p:cNvPr id="4" name="Text Placeholder 3"/>
          <p:cNvSpPr>
            <a:spLocks noGrp="1"/>
          </p:cNvSpPr>
          <p:nvPr>
            <p:ph type="body" sz="half" idx="2"/>
          </p:nvPr>
        </p:nvSpPr>
        <p:spPr>
          <a:xfrm>
            <a:off x="304721" y="4648200"/>
            <a:ext cx="3351927" cy="1727200"/>
          </a:xfrm>
        </p:spPr>
        <p:txBody>
          <a:bodyPr>
            <a:normAutofit/>
          </a:bodyPr>
          <a:lstStyle>
            <a:lvl1pPr marL="0" indent="0">
              <a:spcBef>
                <a:spcPts val="120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Content Placeholder 2"/>
          <p:cNvSpPr>
            <a:spLocks noGrp="1"/>
          </p:cNvSpPr>
          <p:nvPr>
            <p:ph idx="1"/>
          </p:nvPr>
        </p:nvSpPr>
        <p:spPr>
          <a:xfrm>
            <a:off x="4469236" y="482600"/>
            <a:ext cx="6805427" cy="5892800"/>
          </a:xfrm>
        </p:spPr>
        <p:txBody>
          <a:bodyPr>
            <a:normAutofit/>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126BF754-515F-40B9-8D24-D54D5825B3D0}" type="datetimeFigureOut">
              <a:rPr lang="en-US"/>
              <a:t>7/2/20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96807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2437765" y="4800600"/>
            <a:ext cx="7313295" cy="762000"/>
          </a:xfrm>
        </p:spPr>
        <p:txBody>
          <a:bodyPr anchor="b">
            <a:normAutofit/>
          </a:bodyPr>
          <a:lstStyle>
            <a:lvl1pPr algn="l">
              <a:defRPr sz="2000" b="1"/>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2437765" y="279401"/>
            <a:ext cx="7313295" cy="4448175"/>
          </a:xfrm>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2437765" y="5562600"/>
            <a:ext cx="7313295" cy="812800"/>
          </a:xfrm>
        </p:spPr>
        <p:txBody>
          <a:bodyPr>
            <a:normAutofit/>
          </a:bodyPr>
          <a:lstStyle>
            <a:lvl1pPr marL="0" indent="0">
              <a:spcBef>
                <a:spcPts val="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5" name="Date Placeholder 4"/>
          <p:cNvSpPr>
            <a:spLocks noGrp="1"/>
          </p:cNvSpPr>
          <p:nvPr>
            <p:ph type="dt" sz="half" idx="10"/>
          </p:nvPr>
        </p:nvSpPr>
        <p:spPr/>
        <p:txBody>
          <a:bodyPr/>
          <a:lstStyle/>
          <a:p>
            <a:fld id="{126BF754-515F-40B9-8D24-D54D5825B3D0}" type="datetimeFigureOut">
              <a:rPr lang="en-US"/>
              <a:t>7/2/20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22133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304721" y="0"/>
            <a:ext cx="11579384"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Placeholder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r>
              <a:rPr lang="en-US"/>
              <a:t>Click to edit Master title style</a:t>
            </a:r>
            <a:endParaRPr dirty="0"/>
          </a:p>
        </p:txBody>
      </p:sp>
      <p:sp>
        <p:nvSpPr>
          <p:cNvPr id="3" name="Text Placeholder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a:defRPr sz="1200" baseline="0">
                <a:solidFill>
                  <a:schemeClr val="tx2">
                    <a:lumMod val="65000"/>
                    <a:lumOff val="35000"/>
                  </a:schemeClr>
                </a:solidFill>
              </a:defRPr>
            </a:lvl1pPr>
          </a:lstStyle>
          <a:p>
            <a:fld id="{2DD204D1-F9BD-4643-8480-6EA41EB484F1}" type="datetimeFigureOut">
              <a:rPr lang="en-US" smtClean="0"/>
              <a:pPr/>
              <a:t>7/2/20</a:t>
            </a:fld>
            <a:endParaRPr lang="en-US"/>
          </a:p>
        </p:txBody>
      </p:sp>
      <p:sp>
        <p:nvSpPr>
          <p:cNvPr id="5" name="Footer Placeholder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a:defRPr sz="1200" baseline="0">
                <a:solidFill>
                  <a:schemeClr val="tx2">
                    <a:lumMod val="65000"/>
                    <a:lumOff val="35000"/>
                  </a:schemeClr>
                </a:solidFill>
              </a:defRPr>
            </a:lvl1pPr>
          </a:lstStyle>
          <a:p>
            <a:endParaRPr lang="en-US"/>
          </a:p>
        </p:txBody>
      </p:sp>
      <p:sp>
        <p:nvSpPr>
          <p:cNvPr id="6" name="Slide Number Placeholder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a:defRPr sz="1200" baseline="0">
                <a:solidFill>
                  <a:schemeClr val="tx2">
                    <a:lumMod val="65000"/>
                    <a:lumOff val="35000"/>
                  </a:schemeClr>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1544047913"/>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63" r:id="rId3"/>
    <p:sldLayoutId id="2147483664" r:id="rId4"/>
    <p:sldLayoutId id="2147483665" r:id="rId5"/>
    <p:sldLayoutId id="2147483666" r:id="rId6"/>
    <p:sldLayoutId id="2147483667" r:id="rId7"/>
    <p:sldLayoutId id="2147483675" r:id="rId8"/>
    <p:sldLayoutId id="2147483676" r:id="rId9"/>
    <p:sldLayoutId id="2147483677" r:id="rId10"/>
    <p:sldLayoutId id="214748367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p:titleStyle>
    <p:body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Layout" Target="../diagrams/layout1.xml"/><Relationship Id="rId7" Type="http://schemas.openxmlformats.org/officeDocument/2006/relationships/image" Target="../media/image14.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Managing Systems Project </a:t>
            </a:r>
          </a:p>
        </p:txBody>
      </p:sp>
      <p:sp>
        <p:nvSpPr>
          <p:cNvPr id="3" name="Text Placeholder 2"/>
          <p:cNvSpPr>
            <a:spLocks noGrp="1"/>
          </p:cNvSpPr>
          <p:nvPr>
            <p:ph type="body" idx="1"/>
          </p:nvPr>
        </p:nvSpPr>
        <p:spPr/>
        <p:txBody>
          <a:bodyPr/>
          <a:lstStyle/>
          <a:p>
            <a:r>
              <a:rPr lang="en-US" dirty="0"/>
              <a:t>Chapter 3</a:t>
            </a:r>
          </a:p>
        </p:txBody>
      </p:sp>
    </p:spTree>
    <p:extLst>
      <p:ext uri="{BB962C8B-B14F-4D97-AF65-F5344CB8AC3E}">
        <p14:creationId xmlns:p14="http://schemas.microsoft.com/office/powerpoint/2010/main" val="3405232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Which is better: Gantt vs. PERT</a:t>
            </a:r>
            <a:endParaRPr lang="en-US" dirty="0"/>
          </a:p>
        </p:txBody>
      </p:sp>
      <p:sp>
        <p:nvSpPr>
          <p:cNvPr id="14" name="Content Placeholder 13"/>
          <p:cNvSpPr>
            <a:spLocks noGrp="1"/>
          </p:cNvSpPr>
          <p:nvPr>
            <p:ph idx="1"/>
          </p:nvPr>
        </p:nvSpPr>
        <p:spPr/>
        <p:txBody>
          <a:bodyPr/>
          <a:lstStyle/>
          <a:p>
            <a:r>
              <a:rPr lang="en-US" dirty="0"/>
              <a:t>Gantt offers a valuable snapshot view of the project</a:t>
            </a:r>
          </a:p>
          <a:p>
            <a:r>
              <a:rPr lang="en-US" dirty="0"/>
              <a:t>PERT is more useful for scheduling, monitoring, and controlling the actual work</a:t>
            </a:r>
          </a:p>
          <a:p>
            <a:pPr lvl="1"/>
            <a:r>
              <a:rPr lang="en-US" dirty="0"/>
              <a:t>PERT displays complex task patterns and relationships</a:t>
            </a:r>
          </a:p>
          <a:p>
            <a:pPr lvl="1"/>
            <a:r>
              <a:rPr lang="en-US" dirty="0"/>
              <a:t>PERT chart boxes can provide more detailed information </a:t>
            </a:r>
          </a:p>
          <a:p>
            <a:endParaRPr lang="en-US" dirty="0"/>
          </a:p>
        </p:txBody>
      </p:sp>
    </p:spTree>
    <p:extLst>
      <p:ext uri="{BB962C8B-B14F-4D97-AF65-F5344CB8AC3E}">
        <p14:creationId xmlns:p14="http://schemas.microsoft.com/office/powerpoint/2010/main" val="3320637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solidFill>
                  <a:srgbClr val="7030A0"/>
                </a:solidFill>
              </a:rPr>
              <a:t>A: Identifying Tasks in a Work Breakdown Structure  (WBS)</a:t>
            </a:r>
          </a:p>
        </p:txBody>
      </p:sp>
      <p:sp>
        <p:nvSpPr>
          <p:cNvPr id="14" name="Content Placeholder 13"/>
          <p:cNvSpPr>
            <a:spLocks noGrp="1"/>
          </p:cNvSpPr>
          <p:nvPr>
            <p:ph idx="1"/>
          </p:nvPr>
        </p:nvSpPr>
        <p:spPr/>
        <p:txBody>
          <a:bodyPr/>
          <a:lstStyle/>
          <a:p>
            <a:pPr lvl="1"/>
            <a:r>
              <a:rPr lang="en-US" dirty="0"/>
              <a:t>WBS </a:t>
            </a:r>
            <a:r>
              <a:rPr lang="en-US" sz="2400" dirty="0"/>
              <a:t>must clearly identify each task and include an estimated duration</a:t>
            </a:r>
            <a:endParaRPr lang="en-US" dirty="0"/>
          </a:p>
          <a:p>
            <a:pPr lvl="1"/>
            <a:r>
              <a:rPr lang="en-US" sz="2400" dirty="0"/>
              <a:t>A </a:t>
            </a:r>
            <a:r>
              <a:rPr lang="en-US" sz="2400" b="1" dirty="0"/>
              <a:t>task</a:t>
            </a:r>
            <a:r>
              <a:rPr lang="en-US" sz="2400" dirty="0"/>
              <a:t>, or </a:t>
            </a:r>
            <a:r>
              <a:rPr lang="en-US" sz="2400" b="1" dirty="0"/>
              <a:t>activity</a:t>
            </a:r>
            <a:r>
              <a:rPr lang="en-US" sz="2400" dirty="0"/>
              <a:t>, is any work that has a beginning and an end and requires the use of company resources such as people, time, or money</a:t>
            </a:r>
          </a:p>
          <a:p>
            <a:pPr lvl="2"/>
            <a:r>
              <a:rPr lang="en-US" dirty="0"/>
              <a:t>Tasks are basic units of work that the project manager plans, schedules, and monitors — so they should be relatively small and manageable</a:t>
            </a:r>
          </a:p>
          <a:p>
            <a:endParaRPr lang="en-US" dirty="0"/>
          </a:p>
          <a:p>
            <a:endParaRPr lang="en-US" dirty="0"/>
          </a:p>
        </p:txBody>
      </p:sp>
    </p:spTree>
    <p:extLst>
      <p:ext uri="{BB962C8B-B14F-4D97-AF65-F5344CB8AC3E}">
        <p14:creationId xmlns:p14="http://schemas.microsoft.com/office/powerpoint/2010/main" val="3930884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solidFill>
                  <a:srgbClr val="7030A0"/>
                </a:solidFill>
              </a:rPr>
              <a:t>B: Listing the Tasks</a:t>
            </a:r>
            <a:endParaRPr lang="en-US" dirty="0">
              <a:solidFill>
                <a:srgbClr val="7030A0"/>
              </a:solidFill>
            </a:endParaRPr>
          </a:p>
        </p:txBody>
      </p:sp>
      <p:sp>
        <p:nvSpPr>
          <p:cNvPr id="14" name="Content Placeholder 13"/>
          <p:cNvSpPr>
            <a:spLocks noGrp="1"/>
          </p:cNvSpPr>
          <p:nvPr>
            <p:ph idx="1"/>
          </p:nvPr>
        </p:nvSpPr>
        <p:spPr/>
        <p:txBody>
          <a:bodyPr/>
          <a:lstStyle/>
          <a:p>
            <a:pPr lvl="1"/>
            <a:r>
              <a:rPr lang="en-US" sz="2400" dirty="0"/>
              <a:t>List all tasks</a:t>
            </a:r>
          </a:p>
          <a:p>
            <a:pPr lvl="1"/>
            <a:r>
              <a:rPr lang="en-US" sz="2400" dirty="0"/>
              <a:t>Put tasks in order</a:t>
            </a:r>
          </a:p>
          <a:p>
            <a:pPr lvl="1"/>
            <a:r>
              <a:rPr lang="en-US" sz="2400" dirty="0"/>
              <a:t>Add a description</a:t>
            </a:r>
          </a:p>
          <a:p>
            <a:pPr lvl="1"/>
            <a:r>
              <a:rPr lang="en-US" sz="2400" dirty="0"/>
              <a:t>Decide how long each </a:t>
            </a:r>
            <a:br>
              <a:rPr lang="en-US" sz="2400" dirty="0"/>
            </a:br>
            <a:r>
              <a:rPr lang="en-US" sz="2400" dirty="0"/>
              <a:t>task takes</a:t>
            </a:r>
          </a:p>
          <a:p>
            <a:pPr lvl="1"/>
            <a:r>
              <a:rPr lang="en-US" sz="2400" dirty="0"/>
              <a:t>Decide which tasks</a:t>
            </a:r>
            <a:br>
              <a:rPr lang="en-US" sz="2400" dirty="0"/>
            </a:br>
            <a:r>
              <a:rPr lang="en-US" sz="2400" dirty="0"/>
              <a:t>must go first</a:t>
            </a:r>
          </a:p>
          <a:p>
            <a:endParaRPr lang="en-US" dirty="0"/>
          </a:p>
          <a:p>
            <a:endParaRPr lang="en-US" dirty="0"/>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61012" y="1828800"/>
            <a:ext cx="5943600" cy="2520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6184700" y="4522289"/>
            <a:ext cx="4876800" cy="738664"/>
          </a:xfrm>
          <a:prstGeom prst="rect">
            <a:avLst/>
          </a:prstGeom>
        </p:spPr>
        <p:txBody>
          <a:bodyPr wrap="square">
            <a:spAutoFit/>
          </a:bodyPr>
          <a:lstStyle/>
          <a:p>
            <a:r>
              <a:rPr lang="en-US" sz="1400" b="1" dirty="0"/>
              <a:t>FIGURE 3-10 </a:t>
            </a:r>
            <a:r>
              <a:rPr lang="en-US" sz="1400" dirty="0"/>
              <a:t>In this table, columns have been added for task number, description, duration, and predecessor tasks, which must be completed before another task can start</a:t>
            </a:r>
          </a:p>
        </p:txBody>
      </p:sp>
    </p:spTree>
    <p:extLst>
      <p:ext uri="{BB962C8B-B14F-4D97-AF65-F5344CB8AC3E}">
        <p14:creationId xmlns:p14="http://schemas.microsoft.com/office/powerpoint/2010/main" val="253123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solidFill>
                  <a:srgbClr val="7030A0"/>
                </a:solidFill>
              </a:rPr>
              <a:t>C: Estimating Task Duration</a:t>
            </a:r>
            <a:endParaRPr lang="en-US" dirty="0">
              <a:solidFill>
                <a:srgbClr val="7030A0"/>
              </a:solidFill>
            </a:endParaRPr>
          </a:p>
        </p:txBody>
      </p:sp>
      <p:sp>
        <p:nvSpPr>
          <p:cNvPr id="14" name="Content Placeholder 13"/>
          <p:cNvSpPr>
            <a:spLocks noGrp="1"/>
          </p:cNvSpPr>
          <p:nvPr>
            <p:ph idx="1"/>
          </p:nvPr>
        </p:nvSpPr>
        <p:spPr/>
        <p:txBody>
          <a:bodyPr/>
          <a:lstStyle/>
          <a:p>
            <a:pPr lvl="1"/>
            <a:r>
              <a:rPr lang="en-US" sz="2400" dirty="0"/>
              <a:t>Tasks can be hours, days, or weeks</a:t>
            </a:r>
          </a:p>
          <a:p>
            <a:pPr lvl="1"/>
            <a:r>
              <a:rPr lang="en-US" sz="2400" dirty="0"/>
              <a:t>If tasks uses days, the units of measurement are called person-days</a:t>
            </a:r>
          </a:p>
          <a:p>
            <a:pPr lvl="1"/>
            <a:r>
              <a:rPr lang="en-US" sz="2400" dirty="0"/>
              <a:t>A person-day represents the work that one person can complete in one day</a:t>
            </a:r>
          </a:p>
          <a:p>
            <a:endParaRPr lang="en-US" dirty="0"/>
          </a:p>
          <a:p>
            <a:endParaRPr lang="en-US" dirty="0"/>
          </a:p>
        </p:txBody>
      </p:sp>
    </p:spTree>
    <p:extLst>
      <p:ext uri="{BB962C8B-B14F-4D97-AF65-F5344CB8AC3E}">
        <p14:creationId xmlns:p14="http://schemas.microsoft.com/office/powerpoint/2010/main" val="3574399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solidFill>
                  <a:srgbClr val="7030A0"/>
                </a:solidFill>
              </a:rPr>
              <a:t>D: Create Gantt Chart </a:t>
            </a:r>
            <a:endParaRPr lang="en-US" dirty="0">
              <a:solidFill>
                <a:srgbClr val="7030A0"/>
              </a:solidFill>
            </a:endParaRPr>
          </a:p>
        </p:txBody>
      </p:sp>
      <p:sp>
        <p:nvSpPr>
          <p:cNvPr id="14" name="Content Placeholder 13"/>
          <p:cNvSpPr>
            <a:spLocks noGrp="1"/>
          </p:cNvSpPr>
          <p:nvPr>
            <p:ph idx="1"/>
          </p:nvPr>
        </p:nvSpPr>
        <p:spPr/>
        <p:txBody>
          <a:bodyPr/>
          <a:lstStyle/>
          <a:p>
            <a:r>
              <a:rPr lang="en-US" dirty="0"/>
              <a:t>body</a:t>
            </a:r>
          </a:p>
          <a:p>
            <a:endParaRPr lang="en-US"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7309" y="1681018"/>
            <a:ext cx="5559812"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80012" y="3276600"/>
            <a:ext cx="6757851"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6044337" y="5846618"/>
            <a:ext cx="5029200" cy="738664"/>
          </a:xfrm>
          <a:prstGeom prst="rect">
            <a:avLst/>
          </a:prstGeom>
        </p:spPr>
        <p:txBody>
          <a:bodyPr wrap="square">
            <a:spAutoFit/>
          </a:bodyPr>
          <a:lstStyle/>
          <a:p>
            <a:r>
              <a:rPr lang="en-US" sz="1400" b="1" dirty="0"/>
              <a:t>FIGURE 3-12 </a:t>
            </a:r>
            <a:r>
              <a:rPr lang="en-US" sz="1400" dirty="0"/>
              <a:t>This Microsoft Project screen displays the same WBS, including task number, task name,</a:t>
            </a:r>
          </a:p>
          <a:p>
            <a:r>
              <a:rPr lang="en-US" sz="1400" dirty="0"/>
              <a:t>duration, and predecessor tasks</a:t>
            </a:r>
          </a:p>
        </p:txBody>
      </p:sp>
      <p:sp>
        <p:nvSpPr>
          <p:cNvPr id="7" name="Rectangle 6"/>
          <p:cNvSpPr/>
          <p:nvPr/>
        </p:nvSpPr>
        <p:spPr>
          <a:xfrm>
            <a:off x="6932612" y="1493982"/>
            <a:ext cx="2745988" cy="1600438"/>
          </a:xfrm>
          <a:prstGeom prst="rect">
            <a:avLst/>
          </a:prstGeom>
        </p:spPr>
        <p:txBody>
          <a:bodyPr wrap="square">
            <a:spAutoFit/>
          </a:bodyPr>
          <a:lstStyle/>
          <a:p>
            <a:r>
              <a:rPr lang="en-US" sz="1400" b="1" dirty="0"/>
              <a:t>FIGURE 3-11 </a:t>
            </a:r>
            <a:r>
              <a:rPr lang="en-US" sz="1400" dirty="0"/>
              <a:t>Task durations have been added, and the WBS is complete except for</a:t>
            </a:r>
          </a:p>
          <a:p>
            <a:r>
              <a:rPr lang="en-US" sz="1400" dirty="0"/>
              <a:t>predecessor task information. The predecessor tasks will determine task patterns and</a:t>
            </a:r>
          </a:p>
          <a:p>
            <a:r>
              <a:rPr lang="en-US" sz="1400" dirty="0"/>
              <a:t>sequence of performance</a:t>
            </a:r>
          </a:p>
        </p:txBody>
      </p:sp>
      <p:sp>
        <p:nvSpPr>
          <p:cNvPr id="8" name="Double Brace 7"/>
          <p:cNvSpPr/>
          <p:nvPr/>
        </p:nvSpPr>
        <p:spPr>
          <a:xfrm>
            <a:off x="989012" y="4800600"/>
            <a:ext cx="3962400" cy="914400"/>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a:t>https://ganttpro.com/</a:t>
            </a:r>
          </a:p>
        </p:txBody>
      </p:sp>
    </p:spTree>
    <p:extLst>
      <p:ext uri="{BB962C8B-B14F-4D97-AF65-F5344CB8AC3E}">
        <p14:creationId xmlns:p14="http://schemas.microsoft.com/office/powerpoint/2010/main" val="2096265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solidFill>
                  <a:srgbClr val="FF0000"/>
                </a:solidFill>
              </a:rPr>
              <a:t>Step 2: </a:t>
            </a:r>
            <a:r>
              <a:rPr lang="en-US" dirty="0"/>
              <a:t>Identify Task Patterns</a:t>
            </a:r>
          </a:p>
        </p:txBody>
      </p:sp>
      <p:sp>
        <p:nvSpPr>
          <p:cNvPr id="14" name="Content Placeholder 13"/>
          <p:cNvSpPr>
            <a:spLocks noGrp="1"/>
          </p:cNvSpPr>
          <p:nvPr>
            <p:ph idx="1"/>
          </p:nvPr>
        </p:nvSpPr>
        <p:spPr/>
        <p:txBody>
          <a:bodyPr/>
          <a:lstStyle/>
          <a:p>
            <a:r>
              <a:rPr lang="en-US" b="1" dirty="0"/>
              <a:t>What Are Task Patterns</a:t>
            </a:r>
          </a:p>
          <a:p>
            <a:pPr lvl="1"/>
            <a:r>
              <a:rPr lang="en-US" dirty="0"/>
              <a:t>Tasks depend on each other and must be performed in a sequence </a:t>
            </a:r>
          </a:p>
          <a:p>
            <a:pPr lvl="1"/>
            <a:r>
              <a:rPr lang="en-US" dirty="0"/>
              <a:t>Involve dependent tasks, multiple successor tasks, and multiple predecessor tasks</a:t>
            </a:r>
          </a:p>
          <a:p>
            <a:r>
              <a:rPr lang="en-US" b="1" dirty="0"/>
              <a:t>How Do I Use Task Boxes to Create a Model?</a:t>
            </a:r>
          </a:p>
          <a:p>
            <a:pPr lvl="1"/>
            <a:r>
              <a:rPr lang="en-US" dirty="0"/>
              <a:t>Each section of the task box contains important information about the task, including the task name, task ID, task duration, start day/date, and finish day/date</a:t>
            </a:r>
          </a:p>
          <a:p>
            <a:endParaRPr lang="en-US" dirty="0"/>
          </a:p>
          <a:p>
            <a:endParaRPr lang="en-US" dirty="0"/>
          </a:p>
        </p:txBody>
      </p:sp>
    </p:spTree>
    <p:extLst>
      <p:ext uri="{BB962C8B-B14F-4D97-AF65-F5344CB8AC3E}">
        <p14:creationId xmlns:p14="http://schemas.microsoft.com/office/powerpoint/2010/main" val="1870582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1117309" y="381000"/>
            <a:ext cx="10157354" cy="5791200"/>
          </a:xfrm>
        </p:spPr>
        <p:txBody>
          <a:bodyPr/>
          <a:lstStyle/>
          <a:p>
            <a:r>
              <a:rPr lang="en-US" b="1" dirty="0"/>
              <a:t>Task Name</a:t>
            </a:r>
          </a:p>
          <a:p>
            <a:pPr lvl="1"/>
            <a:r>
              <a:rPr lang="en-US" dirty="0"/>
              <a:t>Should be brief and descriptive</a:t>
            </a:r>
          </a:p>
          <a:p>
            <a:r>
              <a:rPr lang="en-US" b="1" dirty="0"/>
              <a:t>Task ID</a:t>
            </a:r>
          </a:p>
          <a:p>
            <a:pPr lvl="1"/>
            <a:r>
              <a:rPr lang="en-US" dirty="0"/>
              <a:t>Can be a number or code that </a:t>
            </a:r>
            <a:br>
              <a:rPr lang="en-US" dirty="0"/>
            </a:br>
            <a:r>
              <a:rPr lang="en-US" dirty="0"/>
              <a:t>provides unique identification</a:t>
            </a:r>
          </a:p>
          <a:p>
            <a:r>
              <a:rPr lang="en-US" b="1" dirty="0"/>
              <a:t>Task Duration</a:t>
            </a:r>
          </a:p>
          <a:p>
            <a:pPr lvl="1"/>
            <a:r>
              <a:rPr lang="en-US" dirty="0"/>
              <a:t>Amount of time it will take to complete a task</a:t>
            </a:r>
          </a:p>
          <a:p>
            <a:r>
              <a:rPr lang="en-US" b="1" dirty="0"/>
              <a:t>Start Day / Date</a:t>
            </a:r>
          </a:p>
          <a:p>
            <a:pPr lvl="1"/>
            <a:r>
              <a:rPr lang="en-US" dirty="0"/>
              <a:t>The start day/date is the time that a task is scheduled to begin</a:t>
            </a:r>
          </a:p>
          <a:p>
            <a:r>
              <a:rPr lang="en-US" b="1" dirty="0"/>
              <a:t>Finish Day / Date</a:t>
            </a:r>
          </a:p>
          <a:p>
            <a:pPr lvl="1"/>
            <a:r>
              <a:rPr lang="en-US" dirty="0"/>
              <a:t>The finish day/date is the time that a task is scheduled to be completed</a:t>
            </a:r>
          </a:p>
          <a:p>
            <a:endParaRPr lang="en-US" dirty="0"/>
          </a:p>
          <a:p>
            <a:endParaRPr lang="en-US"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99412" y="304800"/>
            <a:ext cx="3194844"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7986740" y="2209800"/>
            <a:ext cx="3432968" cy="1169551"/>
          </a:xfrm>
          <a:prstGeom prst="rect">
            <a:avLst/>
          </a:prstGeom>
        </p:spPr>
        <p:txBody>
          <a:bodyPr wrap="square">
            <a:spAutoFit/>
          </a:bodyPr>
          <a:lstStyle/>
          <a:p>
            <a:r>
              <a:rPr lang="en-US" sz="1400" b="1" dirty="0"/>
              <a:t>FIGURE 3-13 </a:t>
            </a:r>
            <a:r>
              <a:rPr lang="en-US" sz="1400" dirty="0"/>
              <a:t>Each section of the task</a:t>
            </a:r>
          </a:p>
          <a:p>
            <a:r>
              <a:rPr lang="fr-FR" sz="1400" dirty="0"/>
              <a:t>box contains important information about </a:t>
            </a:r>
            <a:r>
              <a:rPr lang="en-US" sz="1400" dirty="0"/>
              <a:t>the task, including the Task Name, Task ID, Task Duration, Start Day/Date, and Finish Day/Date</a:t>
            </a:r>
          </a:p>
        </p:txBody>
      </p:sp>
    </p:spTree>
    <p:extLst>
      <p:ext uri="{BB962C8B-B14F-4D97-AF65-F5344CB8AC3E}">
        <p14:creationId xmlns:p14="http://schemas.microsoft.com/office/powerpoint/2010/main" val="4243520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b="1" dirty="0"/>
              <a:t>What Are the Main Types of Task Patterns?</a:t>
            </a:r>
            <a:endParaRPr lang="en-US" dirty="0"/>
          </a:p>
        </p:txBody>
      </p:sp>
      <p:sp>
        <p:nvSpPr>
          <p:cNvPr id="14" name="Content Placeholder 13"/>
          <p:cNvSpPr>
            <a:spLocks noGrp="1"/>
          </p:cNvSpPr>
          <p:nvPr>
            <p:ph idx="1"/>
          </p:nvPr>
        </p:nvSpPr>
        <p:spPr/>
        <p:txBody>
          <a:bodyPr/>
          <a:lstStyle/>
          <a:p>
            <a:endParaRPr lang="en-US" dirty="0"/>
          </a:p>
          <a:p>
            <a:endParaRPr lang="en-US" dirty="0"/>
          </a:p>
        </p:txBody>
      </p:sp>
      <p:graphicFrame>
        <p:nvGraphicFramePr>
          <p:cNvPr id="3" name="Diagram 2"/>
          <p:cNvGraphicFramePr/>
          <p:nvPr>
            <p:extLst>
              <p:ext uri="{D42A27DB-BD31-4B8C-83A1-F6EECF244321}">
                <p14:modId xmlns:p14="http://schemas.microsoft.com/office/powerpoint/2010/main" val="3355181448"/>
              </p:ext>
            </p:extLst>
          </p:nvPr>
        </p:nvGraphicFramePr>
        <p:xfrm>
          <a:off x="836612" y="152400"/>
          <a:ext cx="11048999" cy="55280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72603" y="4572001"/>
            <a:ext cx="3213008" cy="1904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799012" y="4545469"/>
            <a:ext cx="3200400" cy="1931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p:cNvPicPr>
          <p:nvPr/>
        </p:nvPicPr>
        <p:blipFill>
          <a:blip r:embed="rId9"/>
          <a:stretch>
            <a:fillRect/>
          </a:stretch>
        </p:blipFill>
        <p:spPr>
          <a:xfrm>
            <a:off x="773557" y="4569311"/>
            <a:ext cx="3352264" cy="1111117"/>
          </a:xfrm>
          <a:prstGeom prst="rect">
            <a:avLst/>
          </a:prstGeom>
        </p:spPr>
      </p:pic>
    </p:spTree>
    <p:extLst>
      <p:ext uri="{BB962C8B-B14F-4D97-AF65-F5344CB8AC3E}">
        <p14:creationId xmlns:p14="http://schemas.microsoft.com/office/powerpoint/2010/main" val="478146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solidFill>
                  <a:srgbClr val="7030A0"/>
                </a:solidFill>
              </a:rPr>
              <a:t>A: create your PERT Chart </a:t>
            </a:r>
            <a:endParaRPr lang="en-US" dirty="0">
              <a:solidFill>
                <a:srgbClr val="7030A0"/>
              </a:solidFill>
            </a:endParaRPr>
          </a:p>
        </p:txBody>
      </p:sp>
      <p:pic>
        <p:nvPicPr>
          <p:cNvPr id="3" name="Picture 2"/>
          <p:cNvPicPr>
            <a:picLocks noChangeAspect="1"/>
          </p:cNvPicPr>
          <p:nvPr/>
        </p:nvPicPr>
        <p:blipFill>
          <a:blip r:embed="rId2"/>
          <a:stretch>
            <a:fillRect/>
          </a:stretch>
        </p:blipFill>
        <p:spPr>
          <a:xfrm>
            <a:off x="1491029" y="2286000"/>
            <a:ext cx="9409914" cy="3207925"/>
          </a:xfrm>
          <a:prstGeom prst="rect">
            <a:avLst/>
          </a:prstGeom>
        </p:spPr>
      </p:pic>
    </p:spTree>
    <p:extLst>
      <p:ext uri="{BB962C8B-B14F-4D97-AF65-F5344CB8AC3E}">
        <p14:creationId xmlns:p14="http://schemas.microsoft.com/office/powerpoint/2010/main" val="1265225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solidFill>
                  <a:srgbClr val="FF0000"/>
                </a:solidFill>
              </a:rPr>
              <a:t>Step 3: </a:t>
            </a:r>
            <a:r>
              <a:rPr lang="en-US" dirty="0"/>
              <a:t>Calculate the Critical Path</a:t>
            </a:r>
          </a:p>
        </p:txBody>
      </p:sp>
      <p:sp>
        <p:nvSpPr>
          <p:cNvPr id="14" name="Content Placeholder 13"/>
          <p:cNvSpPr>
            <a:spLocks noGrp="1"/>
          </p:cNvSpPr>
          <p:nvPr>
            <p:ph idx="1"/>
          </p:nvPr>
        </p:nvSpPr>
        <p:spPr/>
        <p:txBody>
          <a:bodyPr/>
          <a:lstStyle/>
          <a:p>
            <a:r>
              <a:rPr lang="en-US" dirty="0"/>
              <a:t>What is a Critical Path?</a:t>
            </a:r>
          </a:p>
          <a:p>
            <a:pPr lvl="1"/>
            <a:r>
              <a:rPr lang="en-US" dirty="0"/>
              <a:t>A series of tasks which, if delayed, would affect the completion date of the overall project</a:t>
            </a:r>
          </a:p>
          <a:p>
            <a:pPr lvl="1"/>
            <a:r>
              <a:rPr lang="en-US" dirty="0"/>
              <a:t>If any task on the critical path falls behind schedule, the entire project will be delayed</a:t>
            </a:r>
          </a:p>
          <a:p>
            <a:endParaRPr lang="en-US" dirty="0"/>
          </a:p>
          <a:p>
            <a:endParaRPr lang="en-US" dirty="0"/>
          </a:p>
        </p:txBody>
      </p:sp>
    </p:spTree>
    <p:extLst>
      <p:ext uri="{BB962C8B-B14F-4D97-AF65-F5344CB8AC3E}">
        <p14:creationId xmlns:p14="http://schemas.microsoft.com/office/powerpoint/2010/main" val="3048988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a:xfrm>
            <a:off x="1117309" y="76200"/>
            <a:ext cx="10157354" cy="838200"/>
          </a:xfrm>
        </p:spPr>
        <p:txBody>
          <a:bodyPr/>
          <a:lstStyle/>
          <a:p>
            <a:r>
              <a:rPr lang="en-US" b="1" dirty="0"/>
              <a:t>What Shapes a Project?</a:t>
            </a:r>
            <a:endParaRPr lang="en-US" dirty="0"/>
          </a:p>
        </p:txBody>
      </p:sp>
      <p:sp>
        <p:nvSpPr>
          <p:cNvPr id="14" name="Content Placeholder 13"/>
          <p:cNvSpPr>
            <a:spLocks noGrp="1"/>
          </p:cNvSpPr>
          <p:nvPr>
            <p:ph idx="1"/>
          </p:nvPr>
        </p:nvSpPr>
        <p:spPr>
          <a:xfrm>
            <a:off x="1117309" y="914400"/>
            <a:ext cx="10157354" cy="5257800"/>
          </a:xfrm>
        </p:spPr>
        <p:txBody>
          <a:bodyPr/>
          <a:lstStyle/>
          <a:p>
            <a:r>
              <a:rPr lang="en-US" b="1" dirty="0"/>
              <a:t>What Shapes a Project?</a:t>
            </a:r>
          </a:p>
          <a:p>
            <a:pPr lvl="1"/>
            <a:r>
              <a:rPr lang="en-US" dirty="0"/>
              <a:t>Successful projects must be completed on time, within budget, meet requirements, and satisfy users</a:t>
            </a:r>
          </a:p>
          <a:p>
            <a:r>
              <a:rPr lang="en-US" b="1" dirty="0"/>
              <a:t>What Is a Project Triangle</a:t>
            </a:r>
          </a:p>
          <a:p>
            <a:pPr lvl="1"/>
            <a:r>
              <a:rPr lang="en-US" dirty="0"/>
              <a:t>Cost, scope, time</a:t>
            </a:r>
          </a:p>
          <a:p>
            <a:pPr lvl="1"/>
            <a:r>
              <a:rPr lang="en-US" dirty="0"/>
              <a:t>Usually one of these is fixed</a:t>
            </a:r>
          </a:p>
          <a:p>
            <a:pPr lvl="2"/>
            <a:r>
              <a:rPr lang="en-US" dirty="0"/>
              <a:t>A budget cast in stone</a:t>
            </a:r>
          </a:p>
          <a:p>
            <a:pPr lvl="2"/>
            <a:r>
              <a:rPr lang="en-US" dirty="0"/>
              <a:t>An inflexible scope</a:t>
            </a:r>
          </a:p>
          <a:p>
            <a:pPr lvl="2"/>
            <a:r>
              <a:rPr lang="en-US" dirty="0"/>
              <a:t>A schedule fixed by factors beyond the firm’s control</a:t>
            </a:r>
          </a:p>
          <a:p>
            <a:endParaRPr lang="en-US" dirty="0"/>
          </a:p>
        </p:txBody>
      </p:sp>
    </p:spTree>
    <p:extLst>
      <p:ext uri="{BB962C8B-B14F-4D97-AF65-F5344CB8AC3E}">
        <p14:creationId xmlns:p14="http://schemas.microsoft.com/office/powerpoint/2010/main" val="2250550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1117309" y="457200"/>
            <a:ext cx="10157354" cy="5715000"/>
          </a:xfrm>
        </p:spPr>
        <p:txBody>
          <a:bodyPr/>
          <a:lstStyle/>
          <a:p>
            <a:pPr marL="109728" indent="0">
              <a:buNone/>
            </a:pPr>
            <a:r>
              <a:rPr lang="en-US" b="1" dirty="0"/>
              <a:t>How Do I Calculate the Critical Path?</a:t>
            </a:r>
          </a:p>
          <a:p>
            <a:r>
              <a:rPr lang="en-US" dirty="0"/>
              <a:t>Review patterns, determine start and finish dates, which will determine the critical path</a:t>
            </a:r>
          </a:p>
          <a:p>
            <a:endParaRPr lang="en-US" dirty="0"/>
          </a:p>
          <a:p>
            <a:endParaRPr lang="en-US"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9884" y="1981200"/>
            <a:ext cx="8357032"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656012" y="4696361"/>
            <a:ext cx="5334000" cy="1323439"/>
          </a:xfrm>
          <a:prstGeom prst="rect">
            <a:avLst/>
          </a:prstGeom>
        </p:spPr>
        <p:txBody>
          <a:bodyPr wrap="square">
            <a:spAutoFit/>
          </a:bodyPr>
          <a:lstStyle/>
          <a:p>
            <a:r>
              <a:rPr lang="en-US" sz="1600" b="1" dirty="0"/>
              <a:t>FIGURE 3-21 </a:t>
            </a:r>
            <a:r>
              <a:rPr lang="en-US" sz="1600" dirty="0"/>
              <a:t>Example of a PERT/CPM chart with five tasks. Task 2 is a dependent task that has multiple successor tasks. Task 5 has multiple predecessor tasks. In this figure, the analyst has arranged the tasks and entered task names, IDs, and durations</a:t>
            </a:r>
          </a:p>
        </p:txBody>
      </p:sp>
    </p:spTree>
    <p:extLst>
      <p:ext uri="{BB962C8B-B14F-4D97-AF65-F5344CB8AC3E}">
        <p14:creationId xmlns:p14="http://schemas.microsoft.com/office/powerpoint/2010/main" val="4219803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stretch>
            <a:fillRect/>
          </a:stretch>
        </p:blipFill>
        <p:spPr>
          <a:xfrm>
            <a:off x="1979612" y="457200"/>
            <a:ext cx="8449788" cy="2462997"/>
          </a:xfrm>
          <a:prstGeom prst="rect">
            <a:avLst/>
          </a:prstGeom>
        </p:spPr>
      </p:pic>
      <p:sp>
        <p:nvSpPr>
          <p:cNvPr id="6" name="Rectangle 5"/>
          <p:cNvSpPr/>
          <p:nvPr/>
        </p:nvSpPr>
        <p:spPr>
          <a:xfrm>
            <a:off x="2589212" y="3276600"/>
            <a:ext cx="8001000" cy="584775"/>
          </a:xfrm>
          <a:prstGeom prst="rect">
            <a:avLst/>
          </a:prstGeom>
        </p:spPr>
        <p:txBody>
          <a:bodyPr wrap="square">
            <a:spAutoFit/>
          </a:bodyPr>
          <a:lstStyle/>
          <a:p>
            <a:r>
              <a:rPr lang="en-US" sz="1600" b="1" dirty="0"/>
              <a:t>FIGURE 3-22 </a:t>
            </a:r>
            <a:r>
              <a:rPr lang="en-US" sz="1600" dirty="0"/>
              <a:t>Now the analyst has entered the start and finish times, using the rules explained in this section. Notice that the overall project has a duration of 95 days</a:t>
            </a:r>
          </a:p>
        </p:txBody>
      </p:sp>
    </p:spTree>
    <p:extLst>
      <p:ext uri="{BB962C8B-B14F-4D97-AF65-F5344CB8AC3E}">
        <p14:creationId xmlns:p14="http://schemas.microsoft.com/office/powerpoint/2010/main" val="3743395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117309" y="152400"/>
            <a:ext cx="10157354" cy="787400"/>
          </a:xfrm>
        </p:spPr>
        <p:txBody>
          <a:bodyPr/>
          <a:lstStyle/>
          <a:p>
            <a:r>
              <a:rPr lang="en-US" dirty="0"/>
              <a:t>Chapter 3 Assignment </a:t>
            </a:r>
          </a:p>
        </p:txBody>
      </p:sp>
      <p:sp>
        <p:nvSpPr>
          <p:cNvPr id="14" name="Content Placeholder 13"/>
          <p:cNvSpPr>
            <a:spLocks noGrp="1"/>
          </p:cNvSpPr>
          <p:nvPr>
            <p:ph idx="1"/>
          </p:nvPr>
        </p:nvSpPr>
        <p:spPr>
          <a:xfrm>
            <a:off x="1117309" y="990600"/>
            <a:ext cx="10157354" cy="5715000"/>
          </a:xfrm>
        </p:spPr>
        <p:txBody>
          <a:bodyPr>
            <a:normAutofit fontScale="92500" lnSpcReduction="10000"/>
          </a:bodyPr>
          <a:lstStyle/>
          <a:p>
            <a:pPr lvl="0"/>
            <a:r>
              <a:rPr lang="en-US" b="1" dirty="0"/>
              <a:t>The IT group at Game Technology has received approval to add a new entry-level systems analyst position. You will help set up the hiring timetable and tasks. After speaking to several people in the department, you identified seven tasks and the order in which they should be performed. Using your notes, you write up the following statement: First, review the applications (2days). Then start three tasks: notify the IT team (2 days), reserve a conference room (1 day), and set up an interview schedule (5 days). When the team has been notified and the conference room reserved, prepare a set of interview questions (2 days). When the questions are ready and the interview schedule has been developed, conduct the interviews (5 days). After the interviews are done, meet with the hiring committee to select a candidate (1 day).</a:t>
            </a:r>
            <a:endParaRPr lang="en-US" sz="3200" dirty="0"/>
          </a:p>
          <a:p>
            <a:pPr lvl="0"/>
            <a:r>
              <a:rPr lang="en-US" b="1" dirty="0"/>
              <a:t>Practice Tasks</a:t>
            </a:r>
            <a:endParaRPr lang="en-US" sz="3200" dirty="0"/>
          </a:p>
          <a:p>
            <a:pPr lvl="1"/>
            <a:r>
              <a:rPr lang="en-US" b="1" dirty="0"/>
              <a:t>A. Prepare a work breakdown structure showing tasks, durations, and predecessor tasks.</a:t>
            </a:r>
            <a:endParaRPr lang="en-US" sz="2800" dirty="0"/>
          </a:p>
          <a:p>
            <a:pPr lvl="1"/>
            <a:r>
              <a:rPr lang="en-US" b="1" dirty="0"/>
              <a:t>B. Calculate the start and finish date for each task, and determine the critical path.</a:t>
            </a:r>
            <a:endParaRPr lang="en-US" sz="2800" dirty="0"/>
          </a:p>
          <a:p>
            <a:pPr marL="457200" indent="-457200">
              <a:buFont typeface="+mj-lt"/>
              <a:buAutoNum type="arabicPeriod"/>
            </a:pPr>
            <a:endParaRPr lang="en-US" dirty="0"/>
          </a:p>
          <a:p>
            <a:endParaRPr lang="en-US" dirty="0"/>
          </a:p>
        </p:txBody>
      </p:sp>
    </p:spTree>
    <p:extLst>
      <p:ext uri="{BB962C8B-B14F-4D97-AF65-F5344CB8AC3E}">
        <p14:creationId xmlns:p14="http://schemas.microsoft.com/office/powerpoint/2010/main" val="3254935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Content Placeholder 13"/>
          <p:cNvSpPr>
            <a:spLocks noGrp="1"/>
          </p:cNvSpPr>
          <p:nvPr>
            <p:ph idx="1"/>
          </p:nvPr>
        </p:nvSpPr>
        <p:spPr>
          <a:xfrm>
            <a:off x="1117309" y="304800"/>
            <a:ext cx="10157354" cy="5867400"/>
          </a:xfrm>
        </p:spPr>
        <p:txBody>
          <a:bodyPr/>
          <a:lstStyle/>
          <a:p>
            <a:endParaRPr lang="en-US" dirty="0"/>
          </a:p>
          <a:p>
            <a:endParaRPr lang="en-US" dirty="0"/>
          </a:p>
        </p:txBody>
      </p:sp>
      <p:pic>
        <p:nvPicPr>
          <p:cNvPr id="3" name="Picture 2"/>
          <p:cNvPicPr>
            <a:picLocks noChangeAspect="1"/>
          </p:cNvPicPr>
          <p:nvPr/>
        </p:nvPicPr>
        <p:blipFill>
          <a:blip r:embed="rId2"/>
          <a:stretch>
            <a:fillRect/>
          </a:stretch>
        </p:blipFill>
        <p:spPr>
          <a:xfrm>
            <a:off x="303212" y="0"/>
            <a:ext cx="7527569" cy="4314868"/>
          </a:xfrm>
          <a:prstGeom prst="rect">
            <a:avLst/>
          </a:prstGeom>
        </p:spPr>
      </p:pic>
      <p:pic>
        <p:nvPicPr>
          <p:cNvPr id="5" name="Picture 4"/>
          <p:cNvPicPr>
            <a:picLocks noChangeAspect="1"/>
          </p:cNvPicPr>
          <p:nvPr/>
        </p:nvPicPr>
        <p:blipFill>
          <a:blip r:embed="rId3"/>
          <a:stretch>
            <a:fillRect/>
          </a:stretch>
        </p:blipFill>
        <p:spPr>
          <a:xfrm>
            <a:off x="7623898" y="3124200"/>
            <a:ext cx="4441278" cy="3618819"/>
          </a:xfrm>
          <a:prstGeom prst="rect">
            <a:avLst/>
          </a:prstGeom>
        </p:spPr>
      </p:pic>
    </p:spTree>
    <p:extLst>
      <p:ext uri="{BB962C8B-B14F-4D97-AF65-F5344CB8AC3E}">
        <p14:creationId xmlns:p14="http://schemas.microsoft.com/office/powerpoint/2010/main" val="1517502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Title 1"/>
          <p:cNvSpPr>
            <a:spLocks noGrp="1"/>
          </p:cNvSpPr>
          <p:nvPr>
            <p:ph type="title"/>
          </p:nvPr>
        </p:nvSpPr>
        <p:spPr>
          <a:xfrm>
            <a:off x="457200" y="274638"/>
            <a:ext cx="11199812" cy="1143000"/>
          </a:xfrm>
        </p:spPr>
        <p:txBody>
          <a:bodyPr rtlCol="0">
            <a:normAutofit/>
          </a:bodyPr>
          <a:lstStyle/>
          <a:p>
            <a:pPr algn="ctr">
              <a:defRPr/>
            </a:pPr>
            <a:r>
              <a:rPr lang="en-US" dirty="0"/>
              <a:t>Overview of Project Management</a:t>
            </a:r>
            <a:r>
              <a:rPr lang="en-US" sz="1300" dirty="0"/>
              <a:t>(Cont.)</a:t>
            </a:r>
          </a:p>
        </p:txBody>
      </p:sp>
      <p:sp>
        <p:nvSpPr>
          <p:cNvPr id="15" name="Rectangle 14"/>
          <p:cNvSpPr/>
          <p:nvPr/>
        </p:nvSpPr>
        <p:spPr>
          <a:xfrm>
            <a:off x="685800" y="4343400"/>
            <a:ext cx="3132968" cy="1169551"/>
          </a:xfrm>
          <a:prstGeom prst="rect">
            <a:avLst/>
          </a:prstGeom>
        </p:spPr>
        <p:txBody>
          <a:bodyPr wrap="square">
            <a:spAutoFit/>
          </a:bodyPr>
          <a:lstStyle/>
          <a:p>
            <a:r>
              <a:rPr lang="en-US" sz="1400" b="1" dirty="0"/>
              <a:t>FIGURE 3-3 </a:t>
            </a:r>
            <a:r>
              <a:rPr lang="en-US" sz="1400" dirty="0"/>
              <a:t>A successful project must balance cost, scope, and time against a set of constraints. In this example, the project appears to be a success</a:t>
            </a:r>
          </a:p>
        </p:txBody>
      </p:sp>
      <p:sp>
        <p:nvSpPr>
          <p:cNvPr id="16" name="Text Placeholder 2"/>
          <p:cNvSpPr>
            <a:spLocks noGrp="1"/>
          </p:cNvSpPr>
          <p:nvPr>
            <p:ph idx="1"/>
          </p:nvPr>
        </p:nvSpPr>
        <p:spPr>
          <a:xfrm>
            <a:off x="4265612" y="1556845"/>
            <a:ext cx="6627811" cy="4711891"/>
          </a:xfrm>
        </p:spPr>
        <p:txBody>
          <a:bodyPr rtlCol="0">
            <a:normAutofit/>
          </a:bodyPr>
          <a:lstStyle/>
          <a:p>
            <a:pPr marL="109728" indent="0">
              <a:buNone/>
            </a:pPr>
            <a:r>
              <a:rPr lang="en-US" b="1" dirty="0"/>
              <a:t>What Does a Project Manager Do?</a:t>
            </a:r>
          </a:p>
          <a:p>
            <a:r>
              <a:rPr lang="en-US" dirty="0"/>
              <a:t>Good leadership is essential</a:t>
            </a:r>
          </a:p>
          <a:p>
            <a:r>
              <a:rPr lang="en-US" b="1" dirty="0"/>
              <a:t>Project planning </a:t>
            </a:r>
          </a:p>
          <a:p>
            <a:pPr lvl="1"/>
            <a:r>
              <a:rPr lang="en-US" dirty="0"/>
              <a:t>Identify all project tasks and estimate the completion time and cost of each</a:t>
            </a:r>
          </a:p>
          <a:p>
            <a:r>
              <a:rPr lang="en-US" b="1" dirty="0"/>
              <a:t>Project scheduling </a:t>
            </a:r>
          </a:p>
          <a:p>
            <a:pPr lvl="1"/>
            <a:r>
              <a:rPr lang="en-US" dirty="0"/>
              <a:t>Create a specific timetable that shows tasks, task dependencies, and critical tasks that might delay the project</a:t>
            </a:r>
          </a:p>
        </p:txBody>
      </p:sp>
      <p:pic>
        <p:nvPicPr>
          <p:cNvPr id="1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1" y="1371600"/>
            <a:ext cx="3285367"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0663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645683" y="6407944"/>
            <a:ext cx="511316" cy="365125"/>
          </a:xfrm>
        </p:spPr>
        <p:txBody>
          <a:bodyPr/>
          <a:lstStyle/>
          <a:p>
            <a:pPr>
              <a:defRPr/>
            </a:pPr>
            <a:fld id="{36545198-DF98-4860-AAF4-4269071BD701}" type="slidenum">
              <a:rPr lang="en-US"/>
              <a:pPr>
                <a:defRPr/>
              </a:pPr>
              <a:t>5</a:t>
            </a:fld>
            <a:endParaRPr lang="en-US" dirty="0"/>
          </a:p>
        </p:txBody>
      </p:sp>
      <p:sp>
        <p:nvSpPr>
          <p:cNvPr id="7" name="Title 1"/>
          <p:cNvSpPr>
            <a:spLocks noGrp="1"/>
          </p:cNvSpPr>
          <p:nvPr>
            <p:ph type="title"/>
          </p:nvPr>
        </p:nvSpPr>
        <p:spPr>
          <a:xfrm>
            <a:off x="455611" y="274638"/>
            <a:ext cx="11504612" cy="1143000"/>
          </a:xfrm>
        </p:spPr>
        <p:txBody>
          <a:bodyPr rtlCol="0">
            <a:normAutofit/>
          </a:bodyPr>
          <a:lstStyle/>
          <a:p>
            <a:pPr algn="ctr">
              <a:defRPr/>
            </a:pPr>
            <a:r>
              <a:rPr lang="en-US" dirty="0"/>
              <a:t>Overview of Project Management</a:t>
            </a:r>
            <a:r>
              <a:rPr lang="en-US" sz="1300" dirty="0"/>
              <a:t>(Cont.)</a:t>
            </a:r>
          </a:p>
        </p:txBody>
      </p:sp>
      <p:sp>
        <p:nvSpPr>
          <p:cNvPr id="8" name="Rectangle 7"/>
          <p:cNvSpPr/>
          <p:nvPr/>
        </p:nvSpPr>
        <p:spPr>
          <a:xfrm>
            <a:off x="531810" y="4767590"/>
            <a:ext cx="5326209" cy="523220"/>
          </a:xfrm>
          <a:prstGeom prst="rect">
            <a:avLst/>
          </a:prstGeom>
        </p:spPr>
        <p:txBody>
          <a:bodyPr wrap="square">
            <a:spAutoFit/>
          </a:bodyPr>
          <a:lstStyle/>
          <a:p>
            <a:r>
              <a:rPr lang="en-US" sz="1400" b="1" dirty="0"/>
              <a:t>FIGURE 3-5 </a:t>
            </a:r>
            <a:r>
              <a:rPr lang="en-US" sz="1400" dirty="0"/>
              <a:t>A typical project triangle includes</a:t>
            </a:r>
          </a:p>
          <a:p>
            <a:r>
              <a:rPr lang="en-US" sz="1400" dirty="0"/>
              <a:t>cost, scope, and time</a:t>
            </a:r>
          </a:p>
        </p:txBody>
      </p:sp>
      <p:pic>
        <p:nvPicPr>
          <p:cNvPr id="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612" y="1417638"/>
            <a:ext cx="4724400" cy="2910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 Placeholder 2"/>
          <p:cNvSpPr>
            <a:spLocks noGrp="1"/>
          </p:cNvSpPr>
          <p:nvPr>
            <p:ph idx="1"/>
          </p:nvPr>
        </p:nvSpPr>
        <p:spPr>
          <a:xfrm>
            <a:off x="5180012" y="1415281"/>
            <a:ext cx="7137120" cy="4711891"/>
          </a:xfrm>
        </p:spPr>
        <p:txBody>
          <a:bodyPr rtlCol="0">
            <a:normAutofit/>
          </a:bodyPr>
          <a:lstStyle/>
          <a:p>
            <a:pPr marL="109728" indent="0">
              <a:buNone/>
            </a:pPr>
            <a:r>
              <a:rPr lang="en-US" b="1" dirty="0"/>
              <a:t>What Does a Project Manager Do? </a:t>
            </a:r>
            <a:r>
              <a:rPr lang="en-US" sz="1300" b="1" dirty="0"/>
              <a:t>(Cont.) </a:t>
            </a:r>
            <a:endParaRPr lang="en-US" b="1" dirty="0"/>
          </a:p>
          <a:p>
            <a:r>
              <a:rPr lang="en-US" b="1" dirty="0"/>
              <a:t>Project monitoring </a:t>
            </a:r>
          </a:p>
          <a:p>
            <a:pPr lvl="1"/>
            <a:r>
              <a:rPr lang="en-US" dirty="0"/>
              <a:t>Guiding, supervising, and coordinating the project team’s workload</a:t>
            </a:r>
          </a:p>
          <a:p>
            <a:r>
              <a:rPr lang="en-US" b="1" dirty="0"/>
              <a:t>Project reporting </a:t>
            </a:r>
          </a:p>
          <a:p>
            <a:pPr lvl="1"/>
            <a:r>
              <a:rPr lang="en-US" dirty="0"/>
              <a:t>Create regular progress reports to management, users, and the project team itself</a:t>
            </a:r>
          </a:p>
        </p:txBody>
      </p:sp>
    </p:spTree>
    <p:extLst>
      <p:ext uri="{BB962C8B-B14F-4D97-AF65-F5344CB8AC3E}">
        <p14:creationId xmlns:p14="http://schemas.microsoft.com/office/powerpoint/2010/main" val="1555048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solidFill>
                  <a:srgbClr val="FF0000"/>
                </a:solidFill>
              </a:rPr>
              <a:t>Step 1: </a:t>
            </a:r>
            <a:r>
              <a:rPr lang="en-US" b="1" dirty="0"/>
              <a:t>Create a Work Breakdown Structures</a:t>
            </a:r>
            <a:endParaRPr lang="en-US" dirty="0"/>
          </a:p>
        </p:txBody>
      </p:sp>
      <p:sp>
        <p:nvSpPr>
          <p:cNvPr id="14" name="Content Placeholder 13"/>
          <p:cNvSpPr>
            <a:spLocks noGrp="1"/>
          </p:cNvSpPr>
          <p:nvPr>
            <p:ph idx="1"/>
          </p:nvPr>
        </p:nvSpPr>
        <p:spPr/>
        <p:txBody>
          <a:bodyPr/>
          <a:lstStyle/>
          <a:p>
            <a:r>
              <a:rPr lang="en-US" dirty="0"/>
              <a:t>A </a:t>
            </a:r>
            <a:r>
              <a:rPr lang="en-US" b="1" dirty="0"/>
              <a:t>work breakdown structure (WBS) </a:t>
            </a:r>
            <a:r>
              <a:rPr lang="en-US" dirty="0"/>
              <a:t>involves breaking a project down into a series of smaller tasks. </a:t>
            </a:r>
          </a:p>
          <a:p>
            <a:r>
              <a:rPr lang="en-US" dirty="0"/>
              <a:t>Before creating work breakdown structures, you should understand the two primary chart types: Gantt charts and PERT/CPM charts.</a:t>
            </a:r>
          </a:p>
          <a:p>
            <a:endParaRPr lang="en-US" dirty="0"/>
          </a:p>
        </p:txBody>
      </p:sp>
    </p:spTree>
    <p:extLst>
      <p:ext uri="{BB962C8B-B14F-4D97-AF65-F5344CB8AC3E}">
        <p14:creationId xmlns:p14="http://schemas.microsoft.com/office/powerpoint/2010/main" val="1700096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What is a Gantt chart?</a:t>
            </a:r>
          </a:p>
        </p:txBody>
      </p:sp>
      <p:sp>
        <p:nvSpPr>
          <p:cNvPr id="14" name="Content Placeholder 13"/>
          <p:cNvSpPr>
            <a:spLocks noGrp="1"/>
          </p:cNvSpPr>
          <p:nvPr>
            <p:ph idx="1"/>
          </p:nvPr>
        </p:nvSpPr>
        <p:spPr>
          <a:xfrm>
            <a:off x="1110179" y="1533525"/>
            <a:ext cx="10157354" cy="4470400"/>
          </a:xfrm>
        </p:spPr>
        <p:txBody>
          <a:bodyPr/>
          <a:lstStyle/>
          <a:p>
            <a:r>
              <a:rPr lang="en-US" dirty="0"/>
              <a:t>A Gantt chart, commonly used in project management, is one of the most popular and useful ways of showing activities (tasks or events) displayed against time.</a:t>
            </a:r>
          </a:p>
          <a:p>
            <a:r>
              <a:rPr lang="en-US" dirty="0"/>
              <a:t>On the left of the chart is a list of the activities and along the top is a suitable time scale. Each activity is represented by a bar; the position and length of the bar reflects the start date, duration and end date of the activity.</a:t>
            </a:r>
          </a:p>
        </p:txBody>
      </p:sp>
      <p:pic>
        <p:nvPicPr>
          <p:cNvPr id="1026" name="Picture 2" descr="A simple Gantt Ch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4612" y="4572000"/>
            <a:ext cx="4867275" cy="12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7029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p:txBody>
          <a:bodyPr/>
          <a:lstStyle/>
          <a:p>
            <a:r>
              <a:rPr lang="en-US" dirty="0"/>
              <a:t>What the various activities are</a:t>
            </a:r>
          </a:p>
          <a:p>
            <a:r>
              <a:rPr lang="en-US" dirty="0"/>
              <a:t>When each activity begins and ends</a:t>
            </a:r>
          </a:p>
          <a:p>
            <a:r>
              <a:rPr lang="en-US" dirty="0"/>
              <a:t>How long each activity is scheduled to last</a:t>
            </a:r>
          </a:p>
          <a:p>
            <a:r>
              <a:rPr lang="en-US" dirty="0"/>
              <a:t>Where activities overlap with other activities, and by how much</a:t>
            </a:r>
          </a:p>
          <a:p>
            <a:r>
              <a:rPr lang="en-US" dirty="0"/>
              <a:t>The start and end date of the whole project</a:t>
            </a:r>
          </a:p>
          <a:p>
            <a:endParaRPr lang="en-US" dirty="0"/>
          </a:p>
          <a:p>
            <a:endParaRPr lang="en-US" dirty="0"/>
          </a:p>
        </p:txBody>
      </p:sp>
      <p:sp>
        <p:nvSpPr>
          <p:cNvPr id="2" name="Title 1"/>
          <p:cNvSpPr>
            <a:spLocks noGrp="1"/>
          </p:cNvSpPr>
          <p:nvPr>
            <p:ph type="title"/>
          </p:nvPr>
        </p:nvSpPr>
        <p:spPr/>
        <p:txBody>
          <a:bodyPr/>
          <a:lstStyle/>
          <a:p>
            <a:r>
              <a:rPr lang="en-US" dirty="0"/>
              <a:t>This allows you to see at a glance:</a:t>
            </a:r>
          </a:p>
        </p:txBody>
      </p:sp>
      <p:pic>
        <p:nvPicPr>
          <p:cNvPr id="2050" name="Picture 2" descr="A simple Gantt Ch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2348" y="4800600"/>
            <a:ext cx="4867275" cy="12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6894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PERT</a:t>
            </a:r>
            <a:endParaRPr lang="en-US" dirty="0"/>
          </a:p>
        </p:txBody>
      </p:sp>
      <p:sp>
        <p:nvSpPr>
          <p:cNvPr id="14" name="Content Placeholder 13"/>
          <p:cNvSpPr>
            <a:spLocks noGrp="1"/>
          </p:cNvSpPr>
          <p:nvPr>
            <p:ph sz="half" idx="2"/>
          </p:nvPr>
        </p:nvSpPr>
        <p:spPr>
          <a:xfrm>
            <a:off x="989012" y="1608836"/>
            <a:ext cx="5105401" cy="4563364"/>
          </a:xfrm>
        </p:spPr>
        <p:txBody>
          <a:bodyPr>
            <a:normAutofit/>
          </a:bodyPr>
          <a:lstStyle/>
          <a:p>
            <a:r>
              <a:rPr lang="en-US" dirty="0"/>
              <a:t>A PERT chart is a project management tool used to schedule, organize, and coordinate tasks within a project. PERT stands for </a:t>
            </a:r>
            <a:r>
              <a:rPr lang="en-US" i="1" dirty="0"/>
              <a:t>Program Evaluation Review Technique.</a:t>
            </a:r>
          </a:p>
          <a:p>
            <a:r>
              <a:rPr lang="en-US" dirty="0"/>
              <a:t>A PERT chart presents a graphic illustration of a project as a network diagram consisting of numbered </a:t>
            </a:r>
            <a:r>
              <a:rPr lang="en-US" i="1" dirty="0"/>
              <a:t>nodes</a:t>
            </a:r>
            <a:r>
              <a:rPr lang="en-US" dirty="0"/>
              <a:t> (either circles or rectangles) representing events, or milestones in the project linked by labelled </a:t>
            </a:r>
            <a:r>
              <a:rPr lang="en-US" i="1" dirty="0"/>
              <a:t>vectors</a:t>
            </a:r>
            <a:r>
              <a:rPr lang="en-US" dirty="0"/>
              <a:t> (directional lines) representing tasks in the project. </a:t>
            </a:r>
          </a:p>
        </p:txBody>
      </p:sp>
      <p:sp>
        <p:nvSpPr>
          <p:cNvPr id="3" name="Text Placeholder 2"/>
          <p:cNvSpPr>
            <a:spLocks noGrp="1"/>
          </p:cNvSpPr>
          <p:nvPr>
            <p:ph type="body" sz="quarter" idx="3"/>
          </p:nvPr>
        </p:nvSpPr>
        <p:spPr/>
        <p:txBody>
          <a:bodyPr/>
          <a:lstStyle/>
          <a:p>
            <a:endParaRPr lang="en-US"/>
          </a:p>
        </p:txBody>
      </p:sp>
      <p:sp>
        <p:nvSpPr>
          <p:cNvPr id="5" name="Content Placeholder 4"/>
          <p:cNvSpPr>
            <a:spLocks noGrp="1"/>
          </p:cNvSpPr>
          <p:nvPr>
            <p:ph sz="quarter" idx="4"/>
          </p:nvPr>
        </p:nvSpPr>
        <p:spPr>
          <a:xfrm>
            <a:off x="6297559" y="4800600"/>
            <a:ext cx="4977104" cy="1371600"/>
          </a:xfrm>
        </p:spPr>
        <p:txBody>
          <a:bodyPr>
            <a:normAutofit fontScale="70000" lnSpcReduction="20000"/>
          </a:bodyPr>
          <a:lstStyle/>
          <a:p>
            <a:r>
              <a:rPr lang="en-US" b="1" dirty="0"/>
              <a:t>FIGURE 3-7 </a:t>
            </a:r>
            <a:r>
              <a:rPr lang="en-US" dirty="0"/>
              <a:t>The top screen shows a Gantt chart with six tasks. The PERT</a:t>
            </a:r>
          </a:p>
          <a:p>
            <a:r>
              <a:rPr lang="en-US" dirty="0"/>
              <a:t>chart in the bottom screen displays an easy-to-follow task pattern for the same project. When the user </a:t>
            </a:r>
            <a:r>
              <a:rPr lang="en-US" dirty="0" err="1"/>
              <a:t>mouses</a:t>
            </a:r>
            <a:r>
              <a:rPr lang="en-US" dirty="0"/>
              <a:t> over the summary box for Task 5, the details become visible</a:t>
            </a:r>
          </a:p>
          <a:p>
            <a:endParaRPr lang="en-US"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18212" y="228600"/>
            <a:ext cx="5889866" cy="4375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9296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ooks 16x9">
  <a:themeElements>
    <a:clrScheme name="Books_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extLst>
    <a:ext uri="{05A4C25C-085E-4340-85A3-A5531E510DB2}">
      <thm15:themeFamily xmlns:thm15="http://schemas.microsoft.com/office/thememl/2012/main" name="TF02787940.potx" id="{F769AD3B-90E4-4F81-9CF2-8BD9F607FEC3}" vid="{18F656D2-BE2F-4155-8430-D393897A45F9}"/>
    </a:ext>
  </a:ext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1345039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The bookstacks present on most slides  make this a good choice for students, teachers, reading enthusiasts, and others in education. This presentation template contains multiple slide layouts in widescreen format (16x9) and includes a sample table and chart that you can easily  modify.</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2011-11-26T00:00:00+00:00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AssetExpire xmlns="4873beb7-5857-4685-be1f-d57550cc96cc">2029-05-12T07:00:00+00:00</AssetExpire>
    <DSATActionTaken xmlns="4873beb7-5857-4685-be1f-d57550cc96cc" xsi:nil="true"/>
    <CSXSubmissionMarket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TP102787939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694216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BBB5C329-08A6-4E5E-AEF1-A97828C874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301D382-32B0-43EE-932C-28906AF37617}">
  <ds:schemaRefs>
    <ds:schemaRef ds:uri="http://schemas.microsoft.com/office/2006/metadata/properties"/>
    <ds:schemaRef ds:uri="http://purl.org/dc/terms/"/>
    <ds:schemaRef ds:uri="http://purl.org/dc/elements/1.1/"/>
    <ds:schemaRef ds:uri="http://purl.org/dc/dcmitype/"/>
    <ds:schemaRef ds:uri="http://schemas.openxmlformats.org/package/2006/metadata/core-properties"/>
    <ds:schemaRef ds:uri="http://schemas.microsoft.com/office/2006/documentManagement/types"/>
    <ds:schemaRef ds:uri="http://www.w3.org/XML/1998/namespace"/>
    <ds:schemaRef ds:uri="http://schemas.microsoft.com/office/infopath/2007/PartnerControls"/>
    <ds:schemaRef ds:uri="4873beb7-5857-4685-be1f-d57550cc96cc"/>
  </ds:schemaRefs>
</ds:datastoreItem>
</file>

<file path=customXml/itemProps3.xml><?xml version="1.0" encoding="utf-8"?>
<ds:datastoreItem xmlns:ds="http://schemas.openxmlformats.org/officeDocument/2006/customXml" ds:itemID="{E1B558C7-619B-49BE-9097-7FCBDADD4E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Blue bookstack presentation (widescreen)</Template>
  <TotalTime>8818</TotalTime>
  <Words>1422</Words>
  <Application>Microsoft Macintosh PowerPoint</Application>
  <PresentationFormat>Custom</PresentationFormat>
  <Paragraphs>111</Paragraphs>
  <Slides>22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Century Gothic</vt:lpstr>
      <vt:lpstr>Books 16x9</vt:lpstr>
      <vt:lpstr>Managing Systems Project </vt:lpstr>
      <vt:lpstr>What Shapes a Project?</vt:lpstr>
      <vt:lpstr>PowerPoint Presentation</vt:lpstr>
      <vt:lpstr>Overview of Project Management(Cont.)</vt:lpstr>
      <vt:lpstr>Overview of Project Management(Cont.)</vt:lpstr>
      <vt:lpstr>Step 1: Create a Work Breakdown Structures</vt:lpstr>
      <vt:lpstr>What is a Gantt chart?</vt:lpstr>
      <vt:lpstr>This allows you to see at a glance:</vt:lpstr>
      <vt:lpstr>PERT</vt:lpstr>
      <vt:lpstr>Which is better: Gantt vs. PERT</vt:lpstr>
      <vt:lpstr>A: Identifying Tasks in a Work Breakdown Structure  (WBS)</vt:lpstr>
      <vt:lpstr>B: Listing the Tasks</vt:lpstr>
      <vt:lpstr>C: Estimating Task Duration</vt:lpstr>
      <vt:lpstr>D: Create Gantt Chart </vt:lpstr>
      <vt:lpstr>Step 2: Identify Task Patterns</vt:lpstr>
      <vt:lpstr>PowerPoint Presentation</vt:lpstr>
      <vt:lpstr>What Are the Main Types of Task Patterns?</vt:lpstr>
      <vt:lpstr>A: create your PERT Chart </vt:lpstr>
      <vt:lpstr>Step 3: Calculate the Critical Path</vt:lpstr>
      <vt:lpstr>PowerPoint Presentation</vt:lpstr>
      <vt:lpstr>PowerPoint Presentation</vt:lpstr>
      <vt:lpstr>Chapter 3 Assignment </vt:lpstr>
    </vt:vector>
  </TitlesOfParts>
  <Company>Harrisburg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PHASE 1 – SYSTEMS PLANNING</dc:title>
  <dc:creator>Mina Gabriel</dc:creator>
  <cp:lastModifiedBy>Mina Gabriel</cp:lastModifiedBy>
  <cp:revision>68</cp:revision>
  <dcterms:created xsi:type="dcterms:W3CDTF">2016-12-02T16:38:59Z</dcterms:created>
  <dcterms:modified xsi:type="dcterms:W3CDTF">2020-07-02T17:22:32Z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