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3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3409E-ED90-47A0-BA05-2F8F890E1976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519AAE-2BB0-4B0A-91AE-85522DE7D6D6}">
      <dgm:prSet phldrT="[Text]"/>
      <dgm:spPr/>
      <dgm:t>
        <a:bodyPr/>
        <a:lstStyle/>
        <a:p>
          <a:r>
            <a:rPr lang="en-US" dirty="0" smtClean="0"/>
            <a:t>Requirements Planning</a:t>
          </a:r>
          <a:endParaRPr lang="en-US" dirty="0"/>
        </a:p>
      </dgm:t>
    </dgm:pt>
    <dgm:pt modelId="{E2C78848-D107-4714-A5BE-E1C02CF91BAA}" type="parTrans" cxnId="{E3E097BA-F285-4D89-8BE2-A128E7AF0833}">
      <dgm:prSet/>
      <dgm:spPr/>
      <dgm:t>
        <a:bodyPr/>
        <a:lstStyle/>
        <a:p>
          <a:endParaRPr lang="en-US"/>
        </a:p>
      </dgm:t>
    </dgm:pt>
    <dgm:pt modelId="{EABD8C4C-3F44-4A06-AEA7-8713AF5EAC9F}" type="sibTrans" cxnId="{E3E097BA-F285-4D89-8BE2-A128E7AF0833}">
      <dgm:prSet/>
      <dgm:spPr/>
      <dgm:t>
        <a:bodyPr/>
        <a:lstStyle/>
        <a:p>
          <a:endParaRPr lang="en-US"/>
        </a:p>
      </dgm:t>
    </dgm:pt>
    <dgm:pt modelId="{0628DA97-84F2-4F11-A6CC-EFE66714D2AB}">
      <dgm:prSet phldrT="[Text]"/>
      <dgm:spPr/>
      <dgm:t>
        <a:bodyPr/>
        <a:lstStyle/>
        <a:p>
          <a:r>
            <a:rPr lang="en-US" dirty="0" smtClean="0"/>
            <a:t>Team agrees on business needs, project scope, constraints, and system requirements</a:t>
          </a:r>
          <a:endParaRPr lang="en-US" dirty="0"/>
        </a:p>
      </dgm:t>
    </dgm:pt>
    <dgm:pt modelId="{395496B1-CB4D-47B2-A1B1-7ACDC9804B0F}" type="parTrans" cxnId="{EF7C5C09-54C8-4501-81C2-BA34B4EFD9F2}">
      <dgm:prSet/>
      <dgm:spPr/>
      <dgm:t>
        <a:bodyPr/>
        <a:lstStyle/>
        <a:p>
          <a:endParaRPr lang="en-US"/>
        </a:p>
      </dgm:t>
    </dgm:pt>
    <dgm:pt modelId="{401A881C-055A-44F3-BDC3-9B926206AE3B}" type="sibTrans" cxnId="{EF7C5C09-54C8-4501-81C2-BA34B4EFD9F2}">
      <dgm:prSet/>
      <dgm:spPr/>
      <dgm:t>
        <a:bodyPr/>
        <a:lstStyle/>
        <a:p>
          <a:endParaRPr lang="en-US"/>
        </a:p>
      </dgm:t>
    </dgm:pt>
    <dgm:pt modelId="{C1C58408-A201-4B4B-AC55-25162B3BB229}">
      <dgm:prSet phldrT="[Text]"/>
      <dgm:spPr/>
      <dgm:t>
        <a:bodyPr/>
        <a:lstStyle/>
        <a:p>
          <a:r>
            <a:rPr lang="en-US" dirty="0" smtClean="0"/>
            <a:t>User Design</a:t>
          </a:r>
          <a:endParaRPr lang="en-US" dirty="0"/>
        </a:p>
      </dgm:t>
    </dgm:pt>
    <dgm:pt modelId="{EB157617-8951-4BC2-9BD6-46F3A859389A}" type="parTrans" cxnId="{36398E37-01CB-4175-8D75-CEFFB278C5B0}">
      <dgm:prSet/>
      <dgm:spPr/>
      <dgm:t>
        <a:bodyPr/>
        <a:lstStyle/>
        <a:p>
          <a:endParaRPr lang="en-US"/>
        </a:p>
      </dgm:t>
    </dgm:pt>
    <dgm:pt modelId="{0C3AF029-2927-4E77-BBBB-479B8F622480}" type="sibTrans" cxnId="{36398E37-01CB-4175-8D75-CEFFB278C5B0}">
      <dgm:prSet/>
      <dgm:spPr/>
      <dgm:t>
        <a:bodyPr/>
        <a:lstStyle/>
        <a:p>
          <a:endParaRPr lang="en-US"/>
        </a:p>
      </dgm:t>
    </dgm:pt>
    <dgm:pt modelId="{9287341C-6F03-4338-8A40-B31BA03BB8CF}">
      <dgm:prSet phldrT="[Text]"/>
      <dgm:spPr/>
      <dgm:t>
        <a:bodyPr/>
        <a:lstStyle/>
        <a:p>
          <a:r>
            <a:rPr lang="en-US" dirty="0" smtClean="0"/>
            <a:t>Users interact with analysts to develop models and prototypes</a:t>
          </a:r>
          <a:endParaRPr lang="en-US" dirty="0"/>
        </a:p>
      </dgm:t>
    </dgm:pt>
    <dgm:pt modelId="{62FE493E-92D6-47A7-9F4C-FA61EC28B3F8}" type="parTrans" cxnId="{C517B098-6774-4AFB-A6BC-DDA614591EBD}">
      <dgm:prSet/>
      <dgm:spPr/>
      <dgm:t>
        <a:bodyPr/>
        <a:lstStyle/>
        <a:p>
          <a:endParaRPr lang="en-US"/>
        </a:p>
      </dgm:t>
    </dgm:pt>
    <dgm:pt modelId="{379E87B5-4D75-4FAD-A1A9-DDC8321AB700}" type="sibTrans" cxnId="{C517B098-6774-4AFB-A6BC-DDA614591EBD}">
      <dgm:prSet/>
      <dgm:spPr/>
      <dgm:t>
        <a:bodyPr/>
        <a:lstStyle/>
        <a:p>
          <a:endParaRPr lang="en-US"/>
        </a:p>
      </dgm:t>
    </dgm:pt>
    <dgm:pt modelId="{377F334D-5870-4680-80CA-333813EF885A}">
      <dgm:prSet phldrT="[Text]"/>
      <dgm:spPr/>
      <dgm:t>
        <a:bodyPr/>
        <a:lstStyle/>
        <a:p>
          <a:r>
            <a:rPr lang="en-US" dirty="0" smtClean="0"/>
            <a:t>Construction</a:t>
          </a:r>
          <a:endParaRPr lang="en-US" dirty="0"/>
        </a:p>
      </dgm:t>
    </dgm:pt>
    <dgm:pt modelId="{4BF3A042-88D7-4109-A4CE-758A85DA8281}" type="parTrans" cxnId="{12EAA632-2BFE-4F2E-BDA5-43B51EE44FE2}">
      <dgm:prSet/>
      <dgm:spPr/>
      <dgm:t>
        <a:bodyPr/>
        <a:lstStyle/>
        <a:p>
          <a:endParaRPr lang="en-US"/>
        </a:p>
      </dgm:t>
    </dgm:pt>
    <dgm:pt modelId="{221227E0-2540-402B-9685-66CE6E86F608}" type="sibTrans" cxnId="{12EAA632-2BFE-4F2E-BDA5-43B51EE44FE2}">
      <dgm:prSet/>
      <dgm:spPr/>
      <dgm:t>
        <a:bodyPr/>
        <a:lstStyle/>
        <a:p>
          <a:endParaRPr lang="en-US"/>
        </a:p>
      </dgm:t>
    </dgm:pt>
    <dgm:pt modelId="{C07B20D6-ED39-4EA4-A945-F8B8BFFA8D9F}">
      <dgm:prSet phldrT="[Text]"/>
      <dgm:spPr/>
      <dgm:t>
        <a:bodyPr/>
        <a:lstStyle/>
        <a:p>
          <a:r>
            <a:rPr lang="en-US" dirty="0" smtClean="0"/>
            <a:t>Program and application development</a:t>
          </a:r>
          <a:endParaRPr lang="en-US" dirty="0"/>
        </a:p>
      </dgm:t>
    </dgm:pt>
    <dgm:pt modelId="{3ECD9903-9F8D-4C93-A5DA-E5EEDFECDBB6}" type="parTrans" cxnId="{FC023CEC-72AF-4274-AD95-6D7A71552060}">
      <dgm:prSet/>
      <dgm:spPr/>
      <dgm:t>
        <a:bodyPr/>
        <a:lstStyle/>
        <a:p>
          <a:endParaRPr lang="en-US"/>
        </a:p>
      </dgm:t>
    </dgm:pt>
    <dgm:pt modelId="{6908DBE4-AB5C-4832-BBC5-E483EC6FF5A7}" type="sibTrans" cxnId="{FC023CEC-72AF-4274-AD95-6D7A71552060}">
      <dgm:prSet/>
      <dgm:spPr/>
      <dgm:t>
        <a:bodyPr/>
        <a:lstStyle/>
        <a:p>
          <a:endParaRPr lang="en-US"/>
        </a:p>
      </dgm:t>
    </dgm:pt>
    <dgm:pt modelId="{2EFC8277-4D13-47E0-9858-1BCD6EC27F11}">
      <dgm:prSet phldrT="[Text]"/>
      <dgm:spPr/>
      <dgm:t>
        <a:bodyPr/>
        <a:lstStyle/>
        <a:p>
          <a:r>
            <a:rPr lang="en-US" dirty="0" smtClean="0"/>
            <a:t>Cutover</a:t>
          </a:r>
          <a:endParaRPr lang="en-US" dirty="0"/>
        </a:p>
      </dgm:t>
    </dgm:pt>
    <dgm:pt modelId="{DBC3A6A6-8851-475C-91F9-999D138F09FE}" type="parTrans" cxnId="{0FA841BE-C40D-40FE-8651-55247FA4756B}">
      <dgm:prSet/>
      <dgm:spPr/>
      <dgm:t>
        <a:bodyPr/>
        <a:lstStyle/>
        <a:p>
          <a:endParaRPr lang="en-US"/>
        </a:p>
      </dgm:t>
    </dgm:pt>
    <dgm:pt modelId="{3FAECE73-EF29-4CF9-B2FB-E36801833150}" type="sibTrans" cxnId="{0FA841BE-C40D-40FE-8651-55247FA4756B}">
      <dgm:prSet/>
      <dgm:spPr/>
      <dgm:t>
        <a:bodyPr/>
        <a:lstStyle/>
        <a:p>
          <a:endParaRPr lang="en-US"/>
        </a:p>
      </dgm:t>
    </dgm:pt>
    <dgm:pt modelId="{75D11803-AB63-4DEB-84E0-3BB88CC3DE2F}">
      <dgm:prSet/>
      <dgm:spPr/>
      <dgm:t>
        <a:bodyPr/>
        <a:lstStyle/>
        <a:p>
          <a:r>
            <a:rPr lang="en-US" dirty="0" smtClean="0"/>
            <a:t>Management authorization to continue is obtained</a:t>
          </a:r>
          <a:endParaRPr lang="en-US" dirty="0" smtClean="0"/>
        </a:p>
      </dgm:t>
    </dgm:pt>
    <dgm:pt modelId="{B2AD3612-60C9-4394-90BA-8F3FF6BF359B}" type="parTrans" cxnId="{AE1D0324-ED6C-458B-9301-C5FD07F33609}">
      <dgm:prSet/>
      <dgm:spPr/>
      <dgm:t>
        <a:bodyPr/>
        <a:lstStyle/>
        <a:p>
          <a:endParaRPr lang="en-US"/>
        </a:p>
      </dgm:t>
    </dgm:pt>
    <dgm:pt modelId="{AC957A3A-39E3-4619-BBAF-7AEBF3E7693D}" type="sibTrans" cxnId="{AE1D0324-ED6C-458B-9301-C5FD07F33609}">
      <dgm:prSet/>
      <dgm:spPr/>
      <dgm:t>
        <a:bodyPr/>
        <a:lstStyle/>
        <a:p>
          <a:endParaRPr lang="en-US"/>
        </a:p>
      </dgm:t>
    </dgm:pt>
    <dgm:pt modelId="{50E7648B-36C9-449C-8E27-95F2AA8CC50E}">
      <dgm:prSet/>
      <dgm:spPr/>
      <dgm:t>
        <a:bodyPr/>
        <a:lstStyle/>
        <a:p>
          <a:r>
            <a:rPr lang="en-US" smtClean="0"/>
            <a:t>A combination of JAD and CASE tools are used</a:t>
          </a:r>
          <a:endParaRPr lang="en-US" dirty="0" smtClean="0"/>
        </a:p>
      </dgm:t>
    </dgm:pt>
    <dgm:pt modelId="{43C6701F-880A-4805-89B1-EF483481CB86}" type="parTrans" cxnId="{DABC1E27-6A46-4762-9677-2537CD125F5B}">
      <dgm:prSet/>
      <dgm:spPr/>
      <dgm:t>
        <a:bodyPr/>
        <a:lstStyle/>
        <a:p>
          <a:endParaRPr lang="en-US"/>
        </a:p>
      </dgm:t>
    </dgm:pt>
    <dgm:pt modelId="{AB997C64-E062-4B11-B608-83DB3E14DFDA}" type="sibTrans" cxnId="{DABC1E27-6A46-4762-9677-2537CD125F5B}">
      <dgm:prSet/>
      <dgm:spPr/>
      <dgm:t>
        <a:bodyPr/>
        <a:lstStyle/>
        <a:p>
          <a:endParaRPr lang="en-US"/>
        </a:p>
      </dgm:t>
    </dgm:pt>
    <dgm:pt modelId="{173BA91B-FAA8-4683-B435-BAEC55C04CBB}">
      <dgm:prSet/>
      <dgm:spPr/>
      <dgm:t>
        <a:bodyPr/>
        <a:lstStyle/>
        <a:p>
          <a:r>
            <a:rPr lang="en-US" dirty="0" smtClean="0"/>
            <a:t>Users understand, modify, and approve a working model</a:t>
          </a:r>
          <a:endParaRPr lang="en-US" dirty="0" smtClean="0"/>
        </a:p>
      </dgm:t>
    </dgm:pt>
    <dgm:pt modelId="{07EB64C8-498B-491B-ADD7-09A25D869DFA}" type="parTrans" cxnId="{5F49E7D7-934A-439A-BEC9-701925F098FA}">
      <dgm:prSet/>
      <dgm:spPr/>
      <dgm:t>
        <a:bodyPr/>
        <a:lstStyle/>
        <a:p>
          <a:endParaRPr lang="en-US"/>
        </a:p>
      </dgm:t>
    </dgm:pt>
    <dgm:pt modelId="{4CFAB7FD-7D88-46D2-AE78-8A21E290727E}" type="sibTrans" cxnId="{5F49E7D7-934A-439A-BEC9-701925F098FA}">
      <dgm:prSet/>
      <dgm:spPr/>
      <dgm:t>
        <a:bodyPr/>
        <a:lstStyle/>
        <a:p>
          <a:endParaRPr lang="en-US"/>
        </a:p>
      </dgm:t>
    </dgm:pt>
    <dgm:pt modelId="{56450CB5-B4C5-45C2-9C2B-CAB974778018}">
      <dgm:prSet/>
      <dgm:spPr/>
      <dgm:t>
        <a:bodyPr/>
        <a:lstStyle/>
        <a:p>
          <a:r>
            <a:rPr lang="en-US" dirty="0" smtClean="0"/>
            <a:t>Users can suggest changes as screens or reports are developed </a:t>
          </a:r>
          <a:endParaRPr lang="en-US" dirty="0" smtClean="0"/>
        </a:p>
      </dgm:t>
    </dgm:pt>
    <dgm:pt modelId="{204658E6-51E8-4A21-80C6-11E74266811F}" type="parTrans" cxnId="{086DE863-295A-4C3A-A6AA-A8C8F9667CFA}">
      <dgm:prSet/>
      <dgm:spPr/>
      <dgm:t>
        <a:bodyPr/>
        <a:lstStyle/>
        <a:p>
          <a:endParaRPr lang="en-US"/>
        </a:p>
      </dgm:t>
    </dgm:pt>
    <dgm:pt modelId="{EC571862-CCB1-484D-AB51-823B7CC73828}" type="sibTrans" cxnId="{086DE863-295A-4C3A-A6AA-A8C8F9667CFA}">
      <dgm:prSet/>
      <dgm:spPr/>
      <dgm:t>
        <a:bodyPr/>
        <a:lstStyle/>
        <a:p>
          <a:endParaRPr lang="en-US"/>
        </a:p>
      </dgm:t>
    </dgm:pt>
    <dgm:pt modelId="{D31E2C7D-62E9-490C-98C9-774E4C3D54E9}">
      <dgm:prSet phldrT="[Text]"/>
      <dgm:spPr/>
      <dgm:t>
        <a:bodyPr/>
        <a:lstStyle/>
        <a:p>
          <a:r>
            <a:rPr lang="en-US" dirty="0" smtClean="0"/>
            <a:t>Includes data conversion, testing, changeover to the new system, and user training </a:t>
          </a:r>
          <a:endParaRPr lang="en-US" dirty="0"/>
        </a:p>
      </dgm:t>
    </dgm:pt>
    <dgm:pt modelId="{32562A02-33BD-4744-9531-B14DF371D9FC}" type="parTrans" cxnId="{F8B2A506-359A-4598-822B-C3AB2F98E5F0}">
      <dgm:prSet/>
      <dgm:spPr/>
      <dgm:t>
        <a:bodyPr/>
        <a:lstStyle/>
        <a:p>
          <a:endParaRPr lang="en-US"/>
        </a:p>
      </dgm:t>
    </dgm:pt>
    <dgm:pt modelId="{21AB6913-EC84-4974-B46B-0ECBB56EC075}" type="sibTrans" cxnId="{F8B2A506-359A-4598-822B-C3AB2F98E5F0}">
      <dgm:prSet/>
      <dgm:spPr/>
      <dgm:t>
        <a:bodyPr/>
        <a:lstStyle/>
        <a:p>
          <a:endParaRPr lang="en-US"/>
        </a:p>
      </dgm:t>
    </dgm:pt>
    <dgm:pt modelId="{95FEE9F9-9781-406A-ADEC-ACB961CE613D}" type="pres">
      <dgm:prSet presAssocID="{AB53409E-ED90-47A0-BA05-2F8F890E1976}" presName="linearFlow" presStyleCnt="0">
        <dgm:presLayoutVars>
          <dgm:dir/>
          <dgm:animLvl val="lvl"/>
          <dgm:resizeHandles val="exact"/>
        </dgm:presLayoutVars>
      </dgm:prSet>
      <dgm:spPr/>
    </dgm:pt>
    <dgm:pt modelId="{97084771-4271-48E5-983D-8EF4BE4A57B9}" type="pres">
      <dgm:prSet presAssocID="{74519AAE-2BB0-4B0A-91AE-85522DE7D6D6}" presName="composite" presStyleCnt="0"/>
      <dgm:spPr/>
    </dgm:pt>
    <dgm:pt modelId="{21DCD0C1-EFED-4C3E-A870-48EDE3BD660A}" type="pres">
      <dgm:prSet presAssocID="{74519AAE-2BB0-4B0A-91AE-85522DE7D6D6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A22903-2190-4542-AA96-C63B62A7B6D5}" type="pres">
      <dgm:prSet presAssocID="{74519AAE-2BB0-4B0A-91AE-85522DE7D6D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5D1DE-16B1-42A5-AB9F-2A901CE2A750}" type="pres">
      <dgm:prSet presAssocID="{EABD8C4C-3F44-4A06-AEA7-8713AF5EAC9F}" presName="sp" presStyleCnt="0"/>
      <dgm:spPr/>
    </dgm:pt>
    <dgm:pt modelId="{7537FEDA-CFFC-4AC6-91A2-371E9315B5C2}" type="pres">
      <dgm:prSet presAssocID="{C1C58408-A201-4B4B-AC55-25162B3BB229}" presName="composite" presStyleCnt="0"/>
      <dgm:spPr/>
    </dgm:pt>
    <dgm:pt modelId="{96B0C7D4-3797-4BFB-9231-1D3AD979565E}" type="pres">
      <dgm:prSet presAssocID="{C1C58408-A201-4B4B-AC55-25162B3BB229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3A25F-8901-4C82-8B82-BA06BEF13508}" type="pres">
      <dgm:prSet presAssocID="{C1C58408-A201-4B4B-AC55-25162B3BB229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56EDC-F422-44AE-80DA-E6B4D8DF9FF5}" type="pres">
      <dgm:prSet presAssocID="{0C3AF029-2927-4E77-BBBB-479B8F622480}" presName="sp" presStyleCnt="0"/>
      <dgm:spPr/>
    </dgm:pt>
    <dgm:pt modelId="{FB48D95C-0305-4871-99A9-9AAC746A73E0}" type="pres">
      <dgm:prSet presAssocID="{377F334D-5870-4680-80CA-333813EF885A}" presName="composite" presStyleCnt="0"/>
      <dgm:spPr/>
    </dgm:pt>
    <dgm:pt modelId="{BFDB0AF7-58FE-4161-A9F7-F534603B28D1}" type="pres">
      <dgm:prSet presAssocID="{377F334D-5870-4680-80CA-333813EF885A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351E1-0CC9-4D39-9EC2-1566CC5570A0}" type="pres">
      <dgm:prSet presAssocID="{377F334D-5870-4680-80CA-333813EF885A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C6E766-3931-43C0-BF6E-DFF735BF0357}" type="pres">
      <dgm:prSet presAssocID="{221227E0-2540-402B-9685-66CE6E86F608}" presName="sp" presStyleCnt="0"/>
      <dgm:spPr/>
    </dgm:pt>
    <dgm:pt modelId="{78E76319-83C6-47F9-81B1-9928BE9BB5A8}" type="pres">
      <dgm:prSet presAssocID="{2EFC8277-4D13-47E0-9858-1BCD6EC27F11}" presName="composite" presStyleCnt="0"/>
      <dgm:spPr/>
    </dgm:pt>
    <dgm:pt modelId="{5BD94CC0-E5BE-477B-A9C6-33B14C9EF885}" type="pres">
      <dgm:prSet presAssocID="{2EFC8277-4D13-47E0-9858-1BCD6EC27F1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8D7170-39B1-4FF4-925B-6A86C70700FA}" type="pres">
      <dgm:prSet presAssocID="{2EFC8277-4D13-47E0-9858-1BCD6EC27F1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6DE863-295A-4C3A-A6AA-A8C8F9667CFA}" srcId="{377F334D-5870-4680-80CA-333813EF885A}" destId="{56450CB5-B4C5-45C2-9C2B-CAB974778018}" srcOrd="1" destOrd="0" parTransId="{204658E6-51E8-4A21-80C6-11E74266811F}" sibTransId="{EC571862-CCB1-484D-AB51-823B7CC73828}"/>
    <dgm:cxn modelId="{ACB2023C-2B0A-43D1-AE56-CE7827F537B8}" type="presOf" srcId="{56450CB5-B4C5-45C2-9C2B-CAB974778018}" destId="{9E3351E1-0CC9-4D39-9EC2-1566CC5570A0}" srcOrd="0" destOrd="1" presId="urn:microsoft.com/office/officeart/2005/8/layout/chevron2"/>
    <dgm:cxn modelId="{BC3335A2-97D6-4068-A639-52BF3A11E0C3}" type="presOf" srcId="{C1C58408-A201-4B4B-AC55-25162B3BB229}" destId="{96B0C7D4-3797-4BFB-9231-1D3AD979565E}" srcOrd="0" destOrd="0" presId="urn:microsoft.com/office/officeart/2005/8/layout/chevron2"/>
    <dgm:cxn modelId="{91846541-7C21-4961-BB96-0462BD8868C8}" type="presOf" srcId="{75D11803-AB63-4DEB-84E0-3BB88CC3DE2F}" destId="{AAA22903-2190-4542-AA96-C63B62A7B6D5}" srcOrd="0" destOrd="1" presId="urn:microsoft.com/office/officeart/2005/8/layout/chevron2"/>
    <dgm:cxn modelId="{40C16D77-6B48-4C3C-87EA-E9631BE25AB7}" type="presOf" srcId="{173BA91B-FAA8-4683-B435-BAEC55C04CBB}" destId="{D173A25F-8901-4C82-8B82-BA06BEF13508}" srcOrd="0" destOrd="2" presId="urn:microsoft.com/office/officeart/2005/8/layout/chevron2"/>
    <dgm:cxn modelId="{F8B2A506-359A-4598-822B-C3AB2F98E5F0}" srcId="{2EFC8277-4D13-47E0-9858-1BCD6EC27F11}" destId="{D31E2C7D-62E9-490C-98C9-774E4C3D54E9}" srcOrd="0" destOrd="0" parTransId="{32562A02-33BD-4744-9531-B14DF371D9FC}" sibTransId="{21AB6913-EC84-4974-B46B-0ECBB56EC075}"/>
    <dgm:cxn modelId="{36398E37-01CB-4175-8D75-CEFFB278C5B0}" srcId="{AB53409E-ED90-47A0-BA05-2F8F890E1976}" destId="{C1C58408-A201-4B4B-AC55-25162B3BB229}" srcOrd="1" destOrd="0" parTransId="{EB157617-8951-4BC2-9BD6-46F3A859389A}" sibTransId="{0C3AF029-2927-4E77-BBBB-479B8F622480}"/>
    <dgm:cxn modelId="{EF7C5C09-54C8-4501-81C2-BA34B4EFD9F2}" srcId="{74519AAE-2BB0-4B0A-91AE-85522DE7D6D6}" destId="{0628DA97-84F2-4F11-A6CC-EFE66714D2AB}" srcOrd="0" destOrd="0" parTransId="{395496B1-CB4D-47B2-A1B1-7ACDC9804B0F}" sibTransId="{401A881C-055A-44F3-BDC3-9B926206AE3B}"/>
    <dgm:cxn modelId="{7FA2DAC0-7D79-4CAF-BB9E-570368DF5943}" type="presOf" srcId="{50E7648B-36C9-449C-8E27-95F2AA8CC50E}" destId="{D173A25F-8901-4C82-8B82-BA06BEF13508}" srcOrd="0" destOrd="1" presId="urn:microsoft.com/office/officeart/2005/8/layout/chevron2"/>
    <dgm:cxn modelId="{BBA4C633-D69B-42A6-A11F-0980E1B0D2C1}" type="presOf" srcId="{0628DA97-84F2-4F11-A6CC-EFE66714D2AB}" destId="{AAA22903-2190-4542-AA96-C63B62A7B6D5}" srcOrd="0" destOrd="0" presId="urn:microsoft.com/office/officeart/2005/8/layout/chevron2"/>
    <dgm:cxn modelId="{7C6043AB-A9B7-4793-B897-187818D36FBB}" type="presOf" srcId="{377F334D-5870-4680-80CA-333813EF885A}" destId="{BFDB0AF7-58FE-4161-A9F7-F534603B28D1}" srcOrd="0" destOrd="0" presId="urn:microsoft.com/office/officeart/2005/8/layout/chevron2"/>
    <dgm:cxn modelId="{C77BBBA6-674A-4B98-8007-537A1404523D}" type="presOf" srcId="{74519AAE-2BB0-4B0A-91AE-85522DE7D6D6}" destId="{21DCD0C1-EFED-4C3E-A870-48EDE3BD660A}" srcOrd="0" destOrd="0" presId="urn:microsoft.com/office/officeart/2005/8/layout/chevron2"/>
    <dgm:cxn modelId="{0FA841BE-C40D-40FE-8651-55247FA4756B}" srcId="{AB53409E-ED90-47A0-BA05-2F8F890E1976}" destId="{2EFC8277-4D13-47E0-9858-1BCD6EC27F11}" srcOrd="3" destOrd="0" parTransId="{DBC3A6A6-8851-475C-91F9-999D138F09FE}" sibTransId="{3FAECE73-EF29-4CF9-B2FB-E36801833150}"/>
    <dgm:cxn modelId="{26BC8BE9-3B55-418B-AD36-B8E6BAF8FA08}" type="presOf" srcId="{9287341C-6F03-4338-8A40-B31BA03BB8CF}" destId="{D173A25F-8901-4C82-8B82-BA06BEF13508}" srcOrd="0" destOrd="0" presId="urn:microsoft.com/office/officeart/2005/8/layout/chevron2"/>
    <dgm:cxn modelId="{15A1AB49-EAFD-4684-B9A8-4F08599ECBE7}" type="presOf" srcId="{AB53409E-ED90-47A0-BA05-2F8F890E1976}" destId="{95FEE9F9-9781-406A-ADEC-ACB961CE613D}" srcOrd="0" destOrd="0" presId="urn:microsoft.com/office/officeart/2005/8/layout/chevron2"/>
    <dgm:cxn modelId="{FC023CEC-72AF-4274-AD95-6D7A71552060}" srcId="{377F334D-5870-4680-80CA-333813EF885A}" destId="{C07B20D6-ED39-4EA4-A945-F8B8BFFA8D9F}" srcOrd="0" destOrd="0" parTransId="{3ECD9903-9F8D-4C93-A5DA-E5EEDFECDBB6}" sibTransId="{6908DBE4-AB5C-4832-BBC5-E483EC6FF5A7}"/>
    <dgm:cxn modelId="{5F49E7D7-934A-439A-BEC9-701925F098FA}" srcId="{C1C58408-A201-4B4B-AC55-25162B3BB229}" destId="{173BA91B-FAA8-4683-B435-BAEC55C04CBB}" srcOrd="2" destOrd="0" parTransId="{07EB64C8-498B-491B-ADD7-09A25D869DFA}" sibTransId="{4CFAB7FD-7D88-46D2-AE78-8A21E290727E}"/>
    <dgm:cxn modelId="{C517B098-6774-4AFB-A6BC-DDA614591EBD}" srcId="{C1C58408-A201-4B4B-AC55-25162B3BB229}" destId="{9287341C-6F03-4338-8A40-B31BA03BB8CF}" srcOrd="0" destOrd="0" parTransId="{62FE493E-92D6-47A7-9F4C-FA61EC28B3F8}" sibTransId="{379E87B5-4D75-4FAD-A1A9-DDC8321AB700}"/>
    <dgm:cxn modelId="{AE1D0324-ED6C-458B-9301-C5FD07F33609}" srcId="{74519AAE-2BB0-4B0A-91AE-85522DE7D6D6}" destId="{75D11803-AB63-4DEB-84E0-3BB88CC3DE2F}" srcOrd="1" destOrd="0" parTransId="{B2AD3612-60C9-4394-90BA-8F3FF6BF359B}" sibTransId="{AC957A3A-39E3-4619-BBAF-7AEBF3E7693D}"/>
    <dgm:cxn modelId="{DABC1E27-6A46-4762-9677-2537CD125F5B}" srcId="{C1C58408-A201-4B4B-AC55-25162B3BB229}" destId="{50E7648B-36C9-449C-8E27-95F2AA8CC50E}" srcOrd="1" destOrd="0" parTransId="{43C6701F-880A-4805-89B1-EF483481CB86}" sibTransId="{AB997C64-E062-4B11-B608-83DB3E14DFDA}"/>
    <dgm:cxn modelId="{9F638B25-7EEB-42D8-8256-F9D864D141A7}" type="presOf" srcId="{D31E2C7D-62E9-490C-98C9-774E4C3D54E9}" destId="{398D7170-39B1-4FF4-925B-6A86C70700FA}" srcOrd="0" destOrd="0" presId="urn:microsoft.com/office/officeart/2005/8/layout/chevron2"/>
    <dgm:cxn modelId="{A1E203CF-12B6-40AC-9BEF-0A9B981330B0}" type="presOf" srcId="{C07B20D6-ED39-4EA4-A945-F8B8BFFA8D9F}" destId="{9E3351E1-0CC9-4D39-9EC2-1566CC5570A0}" srcOrd="0" destOrd="0" presId="urn:microsoft.com/office/officeart/2005/8/layout/chevron2"/>
    <dgm:cxn modelId="{12EAA632-2BFE-4F2E-BDA5-43B51EE44FE2}" srcId="{AB53409E-ED90-47A0-BA05-2F8F890E1976}" destId="{377F334D-5870-4680-80CA-333813EF885A}" srcOrd="2" destOrd="0" parTransId="{4BF3A042-88D7-4109-A4CE-758A85DA8281}" sibTransId="{221227E0-2540-402B-9685-66CE6E86F608}"/>
    <dgm:cxn modelId="{8479F3C1-5AEF-4BE1-9BBE-A758C96A03D5}" type="presOf" srcId="{2EFC8277-4D13-47E0-9858-1BCD6EC27F11}" destId="{5BD94CC0-E5BE-477B-A9C6-33B14C9EF885}" srcOrd="0" destOrd="0" presId="urn:microsoft.com/office/officeart/2005/8/layout/chevron2"/>
    <dgm:cxn modelId="{E3E097BA-F285-4D89-8BE2-A128E7AF0833}" srcId="{AB53409E-ED90-47A0-BA05-2F8F890E1976}" destId="{74519AAE-2BB0-4B0A-91AE-85522DE7D6D6}" srcOrd="0" destOrd="0" parTransId="{E2C78848-D107-4714-A5BE-E1C02CF91BAA}" sibTransId="{EABD8C4C-3F44-4A06-AEA7-8713AF5EAC9F}"/>
    <dgm:cxn modelId="{7FF7EA3E-BDA0-41A1-877A-0A0E2AC8726B}" type="presParOf" srcId="{95FEE9F9-9781-406A-ADEC-ACB961CE613D}" destId="{97084771-4271-48E5-983D-8EF4BE4A57B9}" srcOrd="0" destOrd="0" presId="urn:microsoft.com/office/officeart/2005/8/layout/chevron2"/>
    <dgm:cxn modelId="{6B9CF417-1A89-4C40-BA31-433324FC9836}" type="presParOf" srcId="{97084771-4271-48E5-983D-8EF4BE4A57B9}" destId="{21DCD0C1-EFED-4C3E-A870-48EDE3BD660A}" srcOrd="0" destOrd="0" presId="urn:microsoft.com/office/officeart/2005/8/layout/chevron2"/>
    <dgm:cxn modelId="{5EF1DEED-2942-4FC0-8083-B538C67AFCFD}" type="presParOf" srcId="{97084771-4271-48E5-983D-8EF4BE4A57B9}" destId="{AAA22903-2190-4542-AA96-C63B62A7B6D5}" srcOrd="1" destOrd="0" presId="urn:microsoft.com/office/officeart/2005/8/layout/chevron2"/>
    <dgm:cxn modelId="{6BE3AEC1-B01E-4C22-912C-5DC7A2F5F56A}" type="presParOf" srcId="{95FEE9F9-9781-406A-ADEC-ACB961CE613D}" destId="{9775D1DE-16B1-42A5-AB9F-2A901CE2A750}" srcOrd="1" destOrd="0" presId="urn:microsoft.com/office/officeart/2005/8/layout/chevron2"/>
    <dgm:cxn modelId="{1FF7F0AE-E4BB-4D21-B401-65DD43EE1C23}" type="presParOf" srcId="{95FEE9F9-9781-406A-ADEC-ACB961CE613D}" destId="{7537FEDA-CFFC-4AC6-91A2-371E9315B5C2}" srcOrd="2" destOrd="0" presId="urn:microsoft.com/office/officeart/2005/8/layout/chevron2"/>
    <dgm:cxn modelId="{C5EDFCBD-B1B4-4B56-8071-0F821C58884B}" type="presParOf" srcId="{7537FEDA-CFFC-4AC6-91A2-371E9315B5C2}" destId="{96B0C7D4-3797-4BFB-9231-1D3AD979565E}" srcOrd="0" destOrd="0" presId="urn:microsoft.com/office/officeart/2005/8/layout/chevron2"/>
    <dgm:cxn modelId="{21167812-5D75-481B-92FE-9801E4F557DE}" type="presParOf" srcId="{7537FEDA-CFFC-4AC6-91A2-371E9315B5C2}" destId="{D173A25F-8901-4C82-8B82-BA06BEF13508}" srcOrd="1" destOrd="0" presId="urn:microsoft.com/office/officeart/2005/8/layout/chevron2"/>
    <dgm:cxn modelId="{C5D50189-1F1D-4AC3-9A14-605E47E82D18}" type="presParOf" srcId="{95FEE9F9-9781-406A-ADEC-ACB961CE613D}" destId="{DEE56EDC-F422-44AE-80DA-E6B4D8DF9FF5}" srcOrd="3" destOrd="0" presId="urn:microsoft.com/office/officeart/2005/8/layout/chevron2"/>
    <dgm:cxn modelId="{74575A17-0C42-4DF8-A04F-9CBEF74E07E1}" type="presParOf" srcId="{95FEE9F9-9781-406A-ADEC-ACB961CE613D}" destId="{FB48D95C-0305-4871-99A9-9AAC746A73E0}" srcOrd="4" destOrd="0" presId="urn:microsoft.com/office/officeart/2005/8/layout/chevron2"/>
    <dgm:cxn modelId="{C8FE7D55-2F1D-468C-8D44-E4322EBC334C}" type="presParOf" srcId="{FB48D95C-0305-4871-99A9-9AAC746A73E0}" destId="{BFDB0AF7-58FE-4161-A9F7-F534603B28D1}" srcOrd="0" destOrd="0" presId="urn:microsoft.com/office/officeart/2005/8/layout/chevron2"/>
    <dgm:cxn modelId="{6A92C8A0-D345-4AD7-93E9-ECD1C0809ED5}" type="presParOf" srcId="{FB48D95C-0305-4871-99A9-9AAC746A73E0}" destId="{9E3351E1-0CC9-4D39-9EC2-1566CC5570A0}" srcOrd="1" destOrd="0" presId="urn:microsoft.com/office/officeart/2005/8/layout/chevron2"/>
    <dgm:cxn modelId="{FF5F5B98-84E1-4C8B-9DAD-EF7FDBE4DE0E}" type="presParOf" srcId="{95FEE9F9-9781-406A-ADEC-ACB961CE613D}" destId="{6FC6E766-3931-43C0-BF6E-DFF735BF0357}" srcOrd="5" destOrd="0" presId="urn:microsoft.com/office/officeart/2005/8/layout/chevron2"/>
    <dgm:cxn modelId="{8F21C3E4-01E4-41CE-A9FC-550B82E90EA4}" type="presParOf" srcId="{95FEE9F9-9781-406A-ADEC-ACB961CE613D}" destId="{78E76319-83C6-47F9-81B1-9928BE9BB5A8}" srcOrd="6" destOrd="0" presId="urn:microsoft.com/office/officeart/2005/8/layout/chevron2"/>
    <dgm:cxn modelId="{8D7FB8D0-83A9-45B1-83C5-69DA16F2CA7D}" type="presParOf" srcId="{78E76319-83C6-47F9-81B1-9928BE9BB5A8}" destId="{5BD94CC0-E5BE-477B-A9C6-33B14C9EF885}" srcOrd="0" destOrd="0" presId="urn:microsoft.com/office/officeart/2005/8/layout/chevron2"/>
    <dgm:cxn modelId="{D6CAAE9B-4661-4E47-890B-92496B96E38F}" type="presParOf" srcId="{78E76319-83C6-47F9-81B1-9928BE9BB5A8}" destId="{398D7170-39B1-4FF4-925B-6A86C70700F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CD0C1-EFED-4C3E-A870-48EDE3BD660A}">
      <dsp:nvSpPr>
        <dsp:cNvPr id="0" name=""/>
        <dsp:cNvSpPr/>
      </dsp:nvSpPr>
      <dsp:spPr>
        <a:xfrm rot="5400000">
          <a:off x="-220154" y="224018"/>
          <a:ext cx="1467693" cy="102738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Requirements Planning</a:t>
          </a:r>
          <a:endParaRPr lang="en-US" sz="1300" kern="1200" dirty="0"/>
        </a:p>
      </dsp:txBody>
      <dsp:txXfrm rot="-5400000">
        <a:off x="1" y="517557"/>
        <a:ext cx="1027385" cy="440308"/>
      </dsp:txXfrm>
    </dsp:sp>
    <dsp:sp modelId="{AAA22903-2190-4542-AA96-C63B62A7B6D5}">
      <dsp:nvSpPr>
        <dsp:cNvPr id="0" name=""/>
        <dsp:cNvSpPr/>
      </dsp:nvSpPr>
      <dsp:spPr>
        <a:xfrm rot="5400000">
          <a:off x="5439964" y="-4408714"/>
          <a:ext cx="954000" cy="9779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Team agrees on business needs, project scope, constraints, and system requirements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Management authorization to continue is obtained</a:t>
          </a:r>
          <a:endParaRPr lang="en-US" sz="1900" kern="1200" dirty="0" smtClean="0"/>
        </a:p>
      </dsp:txBody>
      <dsp:txXfrm rot="-5400000">
        <a:off x="1027385" y="50435"/>
        <a:ext cx="9732589" cy="860860"/>
      </dsp:txXfrm>
    </dsp:sp>
    <dsp:sp modelId="{96B0C7D4-3797-4BFB-9231-1D3AD979565E}">
      <dsp:nvSpPr>
        <dsp:cNvPr id="0" name=""/>
        <dsp:cNvSpPr/>
      </dsp:nvSpPr>
      <dsp:spPr>
        <a:xfrm rot="5400000">
          <a:off x="-220154" y="1547329"/>
          <a:ext cx="1467693" cy="1027385"/>
        </a:xfrm>
        <a:prstGeom prst="chevron">
          <a:avLst/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34925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User Design</a:t>
          </a:r>
          <a:endParaRPr lang="en-US" sz="1300" kern="1200" dirty="0"/>
        </a:p>
      </dsp:txBody>
      <dsp:txXfrm rot="-5400000">
        <a:off x="1" y="1840868"/>
        <a:ext cx="1027385" cy="440308"/>
      </dsp:txXfrm>
    </dsp:sp>
    <dsp:sp modelId="{D173A25F-8901-4C82-8B82-BA06BEF13508}">
      <dsp:nvSpPr>
        <dsp:cNvPr id="0" name=""/>
        <dsp:cNvSpPr/>
      </dsp:nvSpPr>
      <dsp:spPr>
        <a:xfrm rot="5400000">
          <a:off x="5439964" y="-3085403"/>
          <a:ext cx="954000" cy="9779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Users interact with analysts to develop models and prototypes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A combination of JAD and CASE tools are used</a:t>
          </a:r>
          <a:endParaRPr lang="en-US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Users understand, modify, and approve a working model</a:t>
          </a:r>
          <a:endParaRPr lang="en-US" sz="1900" kern="1200" dirty="0" smtClean="0"/>
        </a:p>
      </dsp:txBody>
      <dsp:txXfrm rot="-5400000">
        <a:off x="1027385" y="1373746"/>
        <a:ext cx="9732589" cy="860860"/>
      </dsp:txXfrm>
    </dsp:sp>
    <dsp:sp modelId="{BFDB0AF7-58FE-4161-A9F7-F534603B28D1}">
      <dsp:nvSpPr>
        <dsp:cNvPr id="0" name=""/>
        <dsp:cNvSpPr/>
      </dsp:nvSpPr>
      <dsp:spPr>
        <a:xfrm rot="5400000">
          <a:off x="-220154" y="2870640"/>
          <a:ext cx="1467693" cy="1027385"/>
        </a:xfrm>
        <a:prstGeom prst="chevron">
          <a:avLst/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34925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Construction</a:t>
          </a:r>
          <a:endParaRPr lang="en-US" sz="1300" kern="1200" dirty="0"/>
        </a:p>
      </dsp:txBody>
      <dsp:txXfrm rot="-5400000">
        <a:off x="1" y="3164179"/>
        <a:ext cx="1027385" cy="440308"/>
      </dsp:txXfrm>
    </dsp:sp>
    <dsp:sp modelId="{9E3351E1-0CC9-4D39-9EC2-1566CC5570A0}">
      <dsp:nvSpPr>
        <dsp:cNvPr id="0" name=""/>
        <dsp:cNvSpPr/>
      </dsp:nvSpPr>
      <dsp:spPr>
        <a:xfrm rot="5400000">
          <a:off x="5439964" y="-1762092"/>
          <a:ext cx="954000" cy="9779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Program and application development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Users can suggest changes as screens or reports are developed </a:t>
          </a:r>
          <a:endParaRPr lang="en-US" sz="1900" kern="1200" dirty="0" smtClean="0"/>
        </a:p>
      </dsp:txBody>
      <dsp:txXfrm rot="-5400000">
        <a:off x="1027385" y="2697057"/>
        <a:ext cx="9732589" cy="860860"/>
      </dsp:txXfrm>
    </dsp:sp>
    <dsp:sp modelId="{5BD94CC0-E5BE-477B-A9C6-33B14C9EF885}">
      <dsp:nvSpPr>
        <dsp:cNvPr id="0" name=""/>
        <dsp:cNvSpPr/>
      </dsp:nvSpPr>
      <dsp:spPr>
        <a:xfrm rot="5400000">
          <a:off x="-220154" y="4193951"/>
          <a:ext cx="1467693" cy="1027385"/>
        </a:xfrm>
        <a:prstGeom prst="chevron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Cutover</a:t>
          </a:r>
          <a:endParaRPr lang="en-US" sz="1300" kern="1200" dirty="0"/>
        </a:p>
      </dsp:txBody>
      <dsp:txXfrm rot="-5400000">
        <a:off x="1" y="4487490"/>
        <a:ext cx="1027385" cy="440308"/>
      </dsp:txXfrm>
    </dsp:sp>
    <dsp:sp modelId="{398D7170-39B1-4FF4-925B-6A86C70700FA}">
      <dsp:nvSpPr>
        <dsp:cNvPr id="0" name=""/>
        <dsp:cNvSpPr/>
      </dsp:nvSpPr>
      <dsp:spPr>
        <a:xfrm rot="5400000">
          <a:off x="5439964" y="-438781"/>
          <a:ext cx="954000" cy="9779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Includes data conversion, testing, changeover to the new system, and user training </a:t>
          </a:r>
          <a:endParaRPr lang="en-US" sz="1900" kern="1200" dirty="0"/>
        </a:p>
      </dsp:txBody>
      <dsp:txXfrm rot="-5400000">
        <a:off x="1027385" y="4020368"/>
        <a:ext cx="9732589" cy="860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Requirement Modeling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44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Rapid Application Development </a:t>
            </a:r>
            <a:r>
              <a:rPr lang="en-US" sz="1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RAD Objectives</a:t>
            </a:r>
          </a:p>
          <a:p>
            <a:pPr lvl="1"/>
            <a:r>
              <a:rPr lang="en-US" dirty="0"/>
              <a:t>Cut development time and expenses by involving users in every phase of systems development</a:t>
            </a:r>
          </a:p>
          <a:p>
            <a:pPr lvl="1"/>
            <a:r>
              <a:rPr lang="en-US" sz="2400" dirty="0"/>
              <a:t>Allow the development team to make necessary modifications quickly, as the design evolves</a:t>
            </a:r>
          </a:p>
          <a:p>
            <a:r>
              <a:rPr lang="en-US" sz="2800" dirty="0"/>
              <a:t>RAD Advantages</a:t>
            </a:r>
          </a:p>
          <a:p>
            <a:pPr lvl="1"/>
            <a:r>
              <a:rPr lang="en-US" dirty="0"/>
              <a:t>Systems developed more quickly with significant cost savings</a:t>
            </a:r>
          </a:p>
          <a:p>
            <a:r>
              <a:rPr lang="en-US" sz="2800" dirty="0"/>
              <a:t>RAD Disadvantages</a:t>
            </a:r>
          </a:p>
          <a:p>
            <a:pPr lvl="1"/>
            <a:r>
              <a:rPr lang="en-US" dirty="0"/>
              <a:t>Does not emphasize strategic business needs (system might work well in short term but miss long-term objectives)</a:t>
            </a:r>
          </a:p>
          <a:p>
            <a:pPr lvl="1"/>
            <a:r>
              <a:rPr lang="en-US" dirty="0"/>
              <a:t>Less time to develop quality, consistency, and design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Agile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r>
              <a:rPr lang="en-US" dirty="0"/>
              <a:t>Agile methods attempt to develop a system incrementally, by building a series of prototypes and constantly adjusting them to user requirements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Agile Methods </a:t>
            </a:r>
            <a:r>
              <a:rPr lang="en-US" sz="1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r>
              <a:rPr lang="en-US" sz="2800" dirty="0"/>
              <a:t>Agile Method Advantages and Disadvantages</a:t>
            </a:r>
          </a:p>
          <a:p>
            <a:pPr lvl="1"/>
            <a:r>
              <a:rPr lang="en-US" dirty="0"/>
              <a:t>Very flexible and efficient in dealing with change</a:t>
            </a:r>
          </a:p>
          <a:p>
            <a:pPr lvl="1"/>
            <a:r>
              <a:rPr lang="en-US" dirty="0"/>
              <a:t>Frequent deliverables constantly validate the project and reduce risk</a:t>
            </a:r>
          </a:p>
          <a:p>
            <a:pPr lvl="1"/>
            <a:r>
              <a:rPr lang="en-US" dirty="0"/>
              <a:t>Team members need a high level of technical and interpersonal skills</a:t>
            </a:r>
          </a:p>
          <a:p>
            <a:pPr lvl="1"/>
            <a:r>
              <a:rPr lang="en-US" dirty="0"/>
              <a:t>May be subject to significant change in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6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Modeling Tools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r>
              <a:rPr lang="en-US" dirty="0"/>
              <a:t>Involves graphical methods and nontechnical language that represent the system at various stages of development</a:t>
            </a:r>
          </a:p>
          <a:p>
            <a:r>
              <a:rPr lang="en-US" dirty="0"/>
              <a:t>Can use various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0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Tools and Techniques </a:t>
            </a:r>
            <a:r>
              <a:rPr lang="en-US" sz="1400" dirty="0"/>
              <a:t>(Cont.)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371600" y="2244437"/>
            <a:ext cx="4443984" cy="3622964"/>
          </a:xfrm>
        </p:spPr>
        <p:txBody>
          <a:bodyPr/>
          <a:lstStyle/>
          <a:p>
            <a:r>
              <a:rPr lang="en-US" dirty="0"/>
              <a:t>Functional Decomposition Diagrams</a:t>
            </a:r>
          </a:p>
          <a:p>
            <a:pPr lvl="1"/>
            <a:r>
              <a:rPr lang="en-US" dirty="0"/>
              <a:t>Top-down </a:t>
            </a:r>
            <a:r>
              <a:rPr lang="en-US" dirty="0" smtClean="0"/>
              <a:t>representation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of a function </a:t>
            </a:r>
            <a:r>
              <a:rPr lang="en-US" dirty="0" smtClean="0"/>
              <a:t>or </a:t>
            </a:r>
            <a:r>
              <a:rPr lang="en-US" dirty="0"/>
              <a:t>process</a:t>
            </a:r>
          </a:p>
          <a:p>
            <a:pPr lvl="1"/>
            <a:r>
              <a:rPr lang="en-US" dirty="0"/>
              <a:t>Similar to an </a:t>
            </a:r>
            <a:r>
              <a:rPr lang="en-US" dirty="0" smtClean="0"/>
              <a:t>organization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chart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43" y="2244436"/>
            <a:ext cx="488632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12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Tools and Techniques </a:t>
            </a:r>
            <a:r>
              <a:rPr lang="en-US" sz="1400" dirty="0"/>
              <a:t>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Data Flow Diagrams</a:t>
            </a:r>
          </a:p>
          <a:p>
            <a:pPr lvl="1"/>
            <a:r>
              <a:rPr lang="en-US" dirty="0"/>
              <a:t>Data flow diagram (DFD)</a:t>
            </a:r>
          </a:p>
          <a:p>
            <a:pPr lvl="1"/>
            <a:r>
              <a:rPr lang="en-US" dirty="0"/>
              <a:t>show how the system stores, processes, and transforms data</a:t>
            </a:r>
          </a:p>
          <a:p>
            <a:pPr lvl="1"/>
            <a:r>
              <a:rPr lang="en-US" dirty="0"/>
              <a:t>Additional levels of information and detail are depicted in other, related DFDs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92" y="1728696"/>
            <a:ext cx="5105401" cy="4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285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1931"/>
          </a:xfrm>
        </p:spPr>
        <p:txBody>
          <a:bodyPr/>
          <a:lstStyle/>
          <a:p>
            <a:r>
              <a:rPr lang="en-US" dirty="0"/>
              <a:t>Modeling Tools and Techniques </a:t>
            </a:r>
            <a:r>
              <a:rPr lang="en-US" sz="1400" dirty="0"/>
              <a:t>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Sequence</a:t>
            </a:r>
            <a:br>
              <a:rPr lang="en-US" sz="2800" dirty="0"/>
            </a:br>
            <a:r>
              <a:rPr lang="en-US" sz="2800" dirty="0"/>
              <a:t>Diagrams</a:t>
            </a:r>
          </a:p>
          <a:p>
            <a:pPr lvl="1"/>
            <a:r>
              <a:rPr lang="en-US" dirty="0"/>
              <a:t>Shows the </a:t>
            </a:r>
            <a:r>
              <a:rPr lang="en-US" dirty="0" smtClean="0"/>
              <a:t>timing of interactions between </a:t>
            </a:r>
            <a:r>
              <a:rPr lang="en-US" dirty="0"/>
              <a:t>objects </a:t>
            </a:r>
            <a:br>
              <a:rPr lang="en-US" dirty="0"/>
            </a:br>
            <a:r>
              <a:rPr lang="en-US" dirty="0"/>
              <a:t>as they occur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18" y="1974360"/>
            <a:ext cx="49339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927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System Requirements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Web site must report online volume statistics every four hours, and hourly during peak periods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inventory system must produce a daily report showing the part number, description, quantity on hand, quantity allocated, quantity available, and unit cost of all sorted by part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contact management system must generate a daily reminder list for all sales reps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purchasing system must provide suppliers with up-to-date specifications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33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System Requirements Checklist </a:t>
            </a:r>
            <a:r>
              <a:rPr lang="en-US" sz="1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Input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Manufacturing employees must swipe their ID cards into online data collection terminals that record labor costs and calculate production efficiency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department head must enter overtime hours on a separate screen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Student grades must be entered on machine-</a:t>
            </a:r>
            <a:r>
              <a:rPr lang="en-US" dirty="0" err="1"/>
              <a:t>scannable</a:t>
            </a:r>
            <a:r>
              <a:rPr lang="en-US" dirty="0"/>
              <a:t> forms prepared by the instructor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input form must include date, time, product code, customer number, and quantity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entry screens must be uniform, except for background color, which can be changed by the user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data entry person at the medical group must input patient services into the billing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9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System Requirements Checklist </a:t>
            </a:r>
            <a:r>
              <a:rPr lang="en-US" sz="1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7000" dirty="0">
                <a:solidFill>
                  <a:srgbClr val="FF0000"/>
                </a:solidFill>
              </a:rPr>
              <a:t>Process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000" dirty="0"/>
              <a:t>The student records system must calculate the GPA at the end of each semester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000" dirty="0"/>
              <a:t>As the final step in year-end processing, the payroll system must update employee salaries, bonuses, and benefits and produce tax data required by the IRS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000" dirty="0"/>
              <a:t>The warehouse distribution system must analyze daily orders and create a routing pattern for delivery trucks that maximizes efficiency and reduces unnecessary mileage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000" dirty="0"/>
              <a:t>The human resources system must interface properly with the existing payroll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000" dirty="0"/>
              <a:t>The equipment rental system must not execute new rental transactions for customers who have overdue accounts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6000" dirty="0"/>
              <a:t>The prescription system must automatically generate an insurance claim 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676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Analysis Phase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21476"/>
            <a:ext cx="9601200" cy="4445924"/>
          </a:xfrm>
        </p:spPr>
        <p:txBody>
          <a:bodyPr/>
          <a:lstStyle/>
          <a:p>
            <a:r>
              <a:rPr lang="en-US" dirty="0"/>
              <a:t>Understand the proposed project</a:t>
            </a:r>
          </a:p>
          <a:p>
            <a:r>
              <a:rPr lang="en-US" dirty="0"/>
              <a:t>Ensure that it supports business requirements</a:t>
            </a:r>
          </a:p>
          <a:p>
            <a:r>
              <a:rPr lang="en-US" dirty="0"/>
              <a:t>Build a solid foundation for 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2280728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System Requirements Checklist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Performance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must support 25 users online simultaneously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Response time must not exceed four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must be operational seven days a week, 365 days a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accounts receivable system must prepare customer statements by the third business day of the following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student records system must produce class lists within five hours after the end of registration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online inventory control system must flag all low-stock items within one hour after the quantity falls below a predetermined minimum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6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System Requirements Checklist </a:t>
            </a:r>
            <a:r>
              <a:rPr lang="en-US" sz="1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Control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must provide logon security at the operating system level and at the application 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employee record must be added, changed, or deleted only by a member of the human resources department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must maintain separate levels of security for users and the system administrator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transactions must have audit trails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manager of the sales department must approve orders that exceed a customer’s credit limit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must create an error log file that includes the error type, description, and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98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Future Growth, Costs,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r>
              <a:rPr lang="en-US" sz="2800" dirty="0"/>
              <a:t>Scalability</a:t>
            </a:r>
          </a:p>
          <a:p>
            <a:pPr lvl="1"/>
            <a:r>
              <a:rPr lang="en-US" dirty="0"/>
              <a:t>A system’s ability to handle increased business volume and transactions in the future</a:t>
            </a:r>
          </a:p>
          <a:p>
            <a:pPr lvl="1"/>
            <a:r>
              <a:rPr lang="en-US" dirty="0"/>
              <a:t>A scalable system offers a better return on the initial investment</a:t>
            </a:r>
          </a:p>
          <a:p>
            <a:pPr lvl="1"/>
            <a:r>
              <a:rPr lang="en-US" dirty="0"/>
              <a:t>To evaluate scalability, you need information about projected future volume for all outputs, inputs, and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45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Fact Finding </a:t>
            </a:r>
            <a:r>
              <a:rPr lang="en-US" sz="1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Typical questions to ask</a:t>
            </a:r>
          </a:p>
          <a:p>
            <a:pPr lvl="1"/>
            <a:r>
              <a:rPr lang="en-US" dirty="0"/>
              <a:t>What business functions are supported by the current system?</a:t>
            </a:r>
          </a:p>
          <a:p>
            <a:pPr lvl="1"/>
            <a:r>
              <a:rPr lang="en-US" dirty="0"/>
              <a:t>What strategic objectives and business requirements must be supported by the new system?</a:t>
            </a:r>
          </a:p>
          <a:p>
            <a:pPr lvl="1"/>
            <a:r>
              <a:rPr lang="en-US" dirty="0"/>
              <a:t>What are the benefits and TCO of the proposed system?</a:t>
            </a:r>
          </a:p>
          <a:p>
            <a:pPr lvl="1"/>
            <a:r>
              <a:rPr lang="en-US" dirty="0"/>
              <a:t>What transactions will the system process?</a:t>
            </a:r>
          </a:p>
          <a:p>
            <a:pPr lvl="1"/>
            <a:r>
              <a:rPr lang="en-US" dirty="0"/>
              <a:t>What information do users and managers need from the system?</a:t>
            </a:r>
          </a:p>
          <a:p>
            <a:pPr lvl="1"/>
            <a:r>
              <a:rPr lang="en-US" dirty="0"/>
              <a:t>Must the new system interface with legacy systems?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06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Fact Finding </a:t>
            </a:r>
            <a:r>
              <a:rPr lang="en-US" sz="1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Typical questions to ask</a:t>
            </a:r>
          </a:p>
          <a:p>
            <a:pPr lvl="1"/>
            <a:r>
              <a:rPr lang="en-US" sz="2400" dirty="0"/>
              <a:t>What procedures could be eliminated by business process reengineering?</a:t>
            </a:r>
          </a:p>
          <a:p>
            <a:pPr lvl="1"/>
            <a:r>
              <a:rPr lang="en-US" sz="2400" dirty="0"/>
              <a:t>What security issues exist?</a:t>
            </a:r>
          </a:p>
          <a:p>
            <a:pPr lvl="1"/>
            <a:r>
              <a:rPr lang="en-US" sz="2400" dirty="0"/>
              <a:t>What risks are acceptable?</a:t>
            </a:r>
          </a:p>
          <a:p>
            <a:pPr lvl="1"/>
            <a:r>
              <a:rPr lang="en-US" sz="2400" dirty="0"/>
              <a:t>What budget and timetable constraints will affect system development?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36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Fact Finding </a:t>
            </a:r>
            <a:r>
              <a:rPr lang="en-US" sz="1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>
            <a:normAutofit fontScale="92500" lnSpcReduction="10000"/>
          </a:bodyPr>
          <a:lstStyle/>
          <a:p>
            <a:r>
              <a:rPr lang="en-US" sz="3300" dirty="0"/>
              <a:t>Who, What, Where, When, How, and Why?</a:t>
            </a:r>
          </a:p>
          <a:p>
            <a:pPr lvl="1"/>
            <a:r>
              <a:rPr lang="en-US" dirty="0"/>
              <a:t>Who performs each of the procedures within the system? Why? Are the correct people performing the activity? Could other people perform the tasks more effectively?</a:t>
            </a:r>
          </a:p>
          <a:p>
            <a:pPr lvl="1"/>
            <a:r>
              <a:rPr lang="en-US" dirty="0"/>
              <a:t>What is being done? What procedures are being followed? Why is that process necessary? Often, procedures are followed for many years and no one knows why. You should question why a procedure is being followed at all</a:t>
            </a:r>
          </a:p>
          <a:p>
            <a:pPr lvl="1"/>
            <a:r>
              <a:rPr lang="en-US" dirty="0"/>
              <a:t>Where are operations being performed? Why? Where could they be performed? Could they be performed more efficiently elsewhere?</a:t>
            </a:r>
          </a:p>
          <a:p>
            <a:pPr lvl="1"/>
            <a:r>
              <a:rPr lang="en-US" dirty="0"/>
              <a:t>When is a procedure performed? Why is it being performed at  this time? Is this the best time?</a:t>
            </a:r>
          </a:p>
          <a:p>
            <a:pPr lvl="1"/>
            <a:r>
              <a:rPr lang="en-US" dirty="0"/>
              <a:t>How is a procedure performed? Why is it performed in that manner? Could it be performed better, more efficiently, or less expensively in some other manner?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48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Fact Finding </a:t>
            </a:r>
            <a:r>
              <a:rPr lang="en-US" sz="1400" dirty="0"/>
              <a:t>(Cont.)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571" y="1637607"/>
            <a:ext cx="8521257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20713" y="4350267"/>
            <a:ext cx="65672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/>
              <a:t>FIGURE </a:t>
            </a:r>
            <a:r>
              <a:rPr lang="en-US" sz="1600" b="1" dirty="0" smtClean="0"/>
              <a:t>4-17 </a:t>
            </a:r>
            <a:r>
              <a:rPr lang="en-US" sz="1600" dirty="0"/>
              <a:t>Sample questions during requirements modeling as the focus shifts from the current system </a:t>
            </a:r>
            <a:r>
              <a:rPr lang="en-US" sz="1600" dirty="0" smtClean="0"/>
              <a:t>to the </a:t>
            </a:r>
            <a:r>
              <a:rPr lang="en-US" sz="1600" dirty="0"/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2171406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6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Systems Analysis Skills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Strong analytical skills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Interpersonal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43495"/>
          </a:xfrm>
        </p:spPr>
        <p:txBody>
          <a:bodyPr>
            <a:normAutofit fontScale="90000"/>
          </a:bodyPr>
          <a:lstStyle/>
          <a:p>
            <a:r>
              <a:rPr lang="en-US" dirty="0"/>
              <a:t>Team-Based Techniques: JAD, RAD, and Agile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95055"/>
            <a:ext cx="9601200" cy="4238105"/>
          </a:xfrm>
        </p:spPr>
        <p:txBody>
          <a:bodyPr/>
          <a:lstStyle/>
          <a:p>
            <a:r>
              <a:rPr lang="en-US"/>
              <a:t>Methodologies contain guiding processes for those who are doing project management.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6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Joint 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r>
              <a:rPr lang="en-US" dirty="0"/>
              <a:t>Brings users into the development process as active participants</a:t>
            </a:r>
          </a:p>
          <a:p>
            <a:r>
              <a:rPr lang="en-US" b="1" dirty="0"/>
              <a:t>User Involvement </a:t>
            </a:r>
            <a:r>
              <a:rPr lang="en-US" dirty="0"/>
              <a:t>(formally or informally) created a successful system</a:t>
            </a:r>
          </a:p>
          <a:p>
            <a:r>
              <a:rPr lang="en-US" sz="2800" dirty="0"/>
              <a:t>JAD Participants and Roles</a:t>
            </a:r>
          </a:p>
          <a:p>
            <a:pPr lvl="1"/>
            <a:r>
              <a:rPr lang="en-US" dirty="0"/>
              <a:t>Project leader and one or more members</a:t>
            </a:r>
          </a:p>
          <a:p>
            <a:pPr lvl="1"/>
            <a:r>
              <a:rPr lang="en-US" dirty="0"/>
              <a:t>Participants insulated from distractions of day-to-day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0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Joint Application Development </a:t>
            </a:r>
            <a:r>
              <a:rPr lang="en-US" sz="1400" dirty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pPr marL="109728" indent="0">
              <a:buNone/>
              <a:defRPr/>
            </a:pPr>
            <a:r>
              <a:rPr lang="en-US" dirty="0"/>
              <a:t>JAD Disadvantages</a:t>
            </a:r>
          </a:p>
          <a:p>
            <a:r>
              <a:rPr lang="en-US" dirty="0"/>
              <a:t>JAD is more expensive than traditional methods</a:t>
            </a:r>
          </a:p>
          <a:p>
            <a:r>
              <a:rPr lang="en-US" dirty="0"/>
              <a:t>Can be cumbersome if group is too large</a:t>
            </a:r>
          </a:p>
          <a:p>
            <a:pPr marL="109728" indent="0">
              <a:buNone/>
            </a:pPr>
            <a:endParaRPr lang="en-US" dirty="0"/>
          </a:p>
          <a:p>
            <a:pPr marL="109728" indent="0">
              <a:buNone/>
            </a:pPr>
            <a:r>
              <a:rPr lang="en-US" dirty="0"/>
              <a:t>JAD Advantages</a:t>
            </a:r>
          </a:p>
          <a:p>
            <a:r>
              <a:rPr lang="en-US" dirty="0"/>
              <a:t>JAD allows key users to participate effectively</a:t>
            </a:r>
          </a:p>
          <a:p>
            <a:r>
              <a:rPr lang="en-US" dirty="0"/>
              <a:t>Users more likely to feel a sense of ownership</a:t>
            </a:r>
          </a:p>
          <a:p>
            <a:r>
              <a:rPr lang="en-US" dirty="0"/>
              <a:t>Produces a more accurate statement of system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0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8927"/>
          </a:xfrm>
        </p:spPr>
        <p:txBody>
          <a:bodyPr/>
          <a:lstStyle/>
          <a:p>
            <a:r>
              <a:rPr lang="en-US" dirty="0"/>
              <a:t>Rapid 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29295"/>
            <a:ext cx="9601200" cy="4238105"/>
          </a:xfrm>
        </p:spPr>
        <p:txBody>
          <a:bodyPr/>
          <a:lstStyle/>
          <a:p>
            <a:r>
              <a:rPr lang="en-US" dirty="0"/>
              <a:t>Uses a group approach like JAD</a:t>
            </a:r>
          </a:p>
          <a:p>
            <a:r>
              <a:rPr lang="en-US" dirty="0"/>
              <a:t>JAD produces a requirements model, RAD produces a new system</a:t>
            </a:r>
          </a:p>
          <a:p>
            <a:r>
              <a:rPr lang="en-US" dirty="0"/>
              <a:t>Complete methodology</a:t>
            </a:r>
          </a:p>
          <a:p>
            <a:pPr lvl="1"/>
            <a:r>
              <a:rPr lang="en-US" dirty="0"/>
              <a:t>Four-phase life cycle that parallels the traditional SDLC</a:t>
            </a:r>
          </a:p>
          <a:p>
            <a:pPr lvl="1"/>
            <a:r>
              <a:rPr lang="en-US" dirty="0"/>
              <a:t>Reduces cost and development time</a:t>
            </a:r>
          </a:p>
          <a:p>
            <a:pPr lvl="1"/>
            <a:r>
              <a:rPr lang="en-US" dirty="0"/>
              <a:t>Increases the probability of success</a:t>
            </a:r>
          </a:p>
          <a:p>
            <a:pPr lvl="1"/>
            <a:r>
              <a:rPr lang="en-US" dirty="0"/>
              <a:t>Relies on prototyping and user involvement</a:t>
            </a:r>
          </a:p>
          <a:p>
            <a:pPr lvl="1"/>
            <a:r>
              <a:rPr lang="en-US" dirty="0"/>
              <a:t>Prototypes modified based on user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45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81" y="238279"/>
            <a:ext cx="6758247" cy="484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4905" y="52062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FIGURE 4-5 </a:t>
            </a:r>
            <a:r>
              <a:rPr lang="en-US" dirty="0"/>
              <a:t>The four phases of the RAD model are requirements planning, user design, construction, and cutover. Notice the continuous interaction between the user design and construction phases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0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907187"/>
              </p:ext>
            </p:extLst>
          </p:nvPr>
        </p:nvGraphicFramePr>
        <p:xfrm>
          <a:off x="789709" y="257175"/>
          <a:ext cx="10806545" cy="544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020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99</TotalTime>
  <Words>1372</Words>
  <Application>Microsoft Office PowerPoint</Application>
  <PresentationFormat>Widescreen</PresentationFormat>
  <Paragraphs>146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Franklin Gothic Book</vt:lpstr>
      <vt:lpstr>Wingdings</vt:lpstr>
      <vt:lpstr>Crop</vt:lpstr>
      <vt:lpstr>Chapter 4 </vt:lpstr>
      <vt:lpstr>Systems Analysis Phase Overview </vt:lpstr>
      <vt:lpstr>Systems Analysis Skills </vt:lpstr>
      <vt:lpstr>Team-Based Techniques: JAD, RAD, and Agile Methods </vt:lpstr>
      <vt:lpstr>Joint Application Development</vt:lpstr>
      <vt:lpstr>Joint Application Development (Cont.)</vt:lpstr>
      <vt:lpstr>Rapid Application Development</vt:lpstr>
      <vt:lpstr>PowerPoint Presentation</vt:lpstr>
      <vt:lpstr>PowerPoint Presentation</vt:lpstr>
      <vt:lpstr>Rapid Application Development (Cont.)</vt:lpstr>
      <vt:lpstr>Agile Methods</vt:lpstr>
      <vt:lpstr>Agile Methods (Cont.)</vt:lpstr>
      <vt:lpstr>Modeling Tools and Techniques</vt:lpstr>
      <vt:lpstr>Modeling Tools and Techniques (Cont.)</vt:lpstr>
      <vt:lpstr>Modeling Tools and Techniques (Cont.)</vt:lpstr>
      <vt:lpstr>Modeling Tools and Techniques (Cont.)</vt:lpstr>
      <vt:lpstr>System Requirements Checklist</vt:lpstr>
      <vt:lpstr>System Requirements Checklist (Cont.)</vt:lpstr>
      <vt:lpstr>System Requirements Checklist (Cont.)</vt:lpstr>
      <vt:lpstr>System Requirements Checklist (Cont.)</vt:lpstr>
      <vt:lpstr>System Requirements Checklist (Cont.)</vt:lpstr>
      <vt:lpstr>Future Growth, Costs, and Benefits</vt:lpstr>
      <vt:lpstr>Fact Finding (Cont.)</vt:lpstr>
      <vt:lpstr>Fact Finding (Cont.)</vt:lpstr>
      <vt:lpstr>Fact Finding (Cont.)</vt:lpstr>
      <vt:lpstr>Fact Finding (Cont.)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Mina Gabriel</dc:creator>
  <cp:lastModifiedBy>Mina Gabriel</cp:lastModifiedBy>
  <cp:revision>9</cp:revision>
  <dcterms:created xsi:type="dcterms:W3CDTF">2017-01-30T20:28:39Z</dcterms:created>
  <dcterms:modified xsi:type="dcterms:W3CDTF">2017-01-30T22:07:58Z</dcterms:modified>
</cp:coreProperties>
</file>