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7"/>
  </p:notesMasterIdLst>
  <p:handoutMasterIdLst>
    <p:handoutMasterId r:id="rId38"/>
  </p:handoutMasterIdLst>
  <p:sldIdLst>
    <p:sldId id="257" r:id="rId3"/>
    <p:sldId id="258" r:id="rId4"/>
    <p:sldId id="264" r:id="rId5"/>
    <p:sldId id="265" r:id="rId6"/>
    <p:sldId id="266" r:id="rId7"/>
    <p:sldId id="267" r:id="rId8"/>
    <p:sldId id="270" r:id="rId9"/>
    <p:sldId id="271" r:id="rId10"/>
    <p:sldId id="272" r:id="rId11"/>
    <p:sldId id="273" r:id="rId12"/>
    <p:sldId id="274" r:id="rId13"/>
    <p:sldId id="275" r:id="rId14"/>
    <p:sldId id="276" r:id="rId15"/>
    <p:sldId id="277" r:id="rId16"/>
    <p:sldId id="268" r:id="rId17"/>
    <p:sldId id="269" r:id="rId18"/>
    <p:sldId id="278" r:id="rId19"/>
    <p:sldId id="281"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notesViewPr>
    <p:cSldViewPr snapToGrid="0" showGuides="1">
      <p:cViewPr varScale="1">
        <p:scale>
          <a:sx n="95" d="100"/>
          <a:sy n="95" d="100"/>
        </p:scale>
        <p:origin x="272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2/1/2017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2/1/2017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Freeform 11"/>
          <p:cNvSpPr>
            <a:spLocks noChangeArrowheads="1"/>
          </p:cNvSpPr>
          <p:nvPr/>
        </p:nvSpPr>
        <p:spPr bwMode="white">
          <a:xfrm>
            <a:off x="8429022" y="0"/>
            <a:ext cx="3762978" cy="6858000"/>
          </a:xfrm>
          <a:custGeom>
            <a:avLst/>
            <a:gdLst>
              <a:gd name="connsiteX0" fmla="*/ 0 w 3762978"/>
              <a:gd name="connsiteY0" fmla="*/ 0 h 6858000"/>
              <a:gd name="connsiteX1" fmla="*/ 3762978 w 3762978"/>
              <a:gd name="connsiteY1" fmla="*/ 0 h 6858000"/>
              <a:gd name="connsiteX2" fmla="*/ 3762978 w 3762978"/>
              <a:gd name="connsiteY2" fmla="*/ 6858000 h 6858000"/>
              <a:gd name="connsiteX3" fmla="*/ 338667 w 3762978"/>
              <a:gd name="connsiteY3" fmla="*/ 6858000 h 6858000"/>
              <a:gd name="connsiteX4" fmla="*/ 1189567 w 3762978"/>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2978" h="6858000">
                <a:moveTo>
                  <a:pt x="0" y="0"/>
                </a:moveTo>
                <a:lnTo>
                  <a:pt x="3762978" y="0"/>
                </a:lnTo>
                <a:lnTo>
                  <a:pt x="3762978" y="6858000"/>
                </a:lnTo>
                <a:lnTo>
                  <a:pt x="338667" y="6858000"/>
                </a:lnTo>
                <a:lnTo>
                  <a:pt x="1189567"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noAutofit/>
          </a:bodyPr>
          <a:lstStyle/>
          <a:p>
            <a:endParaRPr lang="en-US" sz="1800"/>
          </a:p>
        </p:txBody>
      </p:sp>
      <p:sp>
        <p:nvSpPr>
          <p:cNvPr id="7" name="Freeform 6"/>
          <p:cNvSpPr>
            <a:spLocks/>
          </p:cNvSpPr>
          <p:nvPr/>
        </p:nvSpPr>
        <p:spPr bwMode="auto">
          <a:xfrm>
            <a:off x="8145385"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p:spPr>
        <p:txBody>
          <a:bodyPr vert="horz" wrap="square" lIns="91440" tIns="45720" rIns="91440" bIns="45720" numCol="1" anchor="t" anchorCtr="0" compatLnSpc="1">
            <a:prstTxWarp prst="textNoShape">
              <a:avLst/>
            </a:prstTxWarp>
          </a:bodyPr>
          <a:lstStyle/>
          <a:p>
            <a:pPr lvl="0"/>
            <a:endParaRPr lang="en-US" sz="1800"/>
          </a:p>
        </p:txBody>
      </p:sp>
      <p:sp>
        <p:nvSpPr>
          <p:cNvPr id="8" name="Freeform 7"/>
          <p:cNvSpPr>
            <a:spLocks/>
          </p:cNvSpPr>
          <p:nvPr/>
        </p:nvSpPr>
        <p:spPr bwMode="auto">
          <a:xfrm>
            <a:off x="7950653"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0" y="1873584"/>
            <a:ext cx="640080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0" y="4572000"/>
            <a:ext cx="6400800" cy="1600200"/>
          </a:xfrm>
        </p:spPr>
        <p:txBody>
          <a:bodyPr/>
          <a:lstStyle>
            <a:lvl1pPr marL="0" indent="0" algn="l">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51258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724400" y="1828801"/>
            <a:ext cx="6172200" cy="4343400"/>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675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Two Pictures with Captions">
    <p:spTree>
      <p:nvGrpSpPr>
        <p:cNvPr id="1" name=""/>
        <p:cNvGrpSpPr/>
        <p:nvPr/>
      </p:nvGrpSpPr>
      <p:grpSpPr>
        <a:xfrm>
          <a:off x="0" y="0"/>
          <a:ext cx="0" cy="0"/>
          <a:chOff x="0" y="0"/>
          <a:chExt cx="0" cy="0"/>
        </a:xfrm>
      </p:grpSpPr>
      <p:sp>
        <p:nvSpPr>
          <p:cNvPr id="9" name="Rectangle 8"/>
          <p:cNvSpPr/>
          <p:nvPr/>
        </p:nvSpPr>
        <p:spPr>
          <a:xfrm>
            <a:off x="1295400"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0" y="255134"/>
            <a:ext cx="9601200" cy="1036850"/>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1371273"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
        <p:nvSpPr>
          <p:cNvPr id="10" name="Rectangle 9"/>
          <p:cNvSpPr/>
          <p:nvPr/>
        </p:nvSpPr>
        <p:spPr>
          <a:xfrm>
            <a:off x="6324599" y="5257800"/>
            <a:ext cx="457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295400"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Rectangle 11"/>
          <p:cNvSpPr/>
          <p:nvPr/>
        </p:nvSpPr>
        <p:spPr>
          <a:xfrm>
            <a:off x="6324599" y="5257800"/>
            <a:ext cx="4572000" cy="548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Text Placeholder 3"/>
          <p:cNvSpPr>
            <a:spLocks noGrp="1"/>
          </p:cNvSpPr>
          <p:nvPr>
            <p:ph type="body" sz="half" idx="14"/>
          </p:nvPr>
        </p:nvSpPr>
        <p:spPr>
          <a:xfrm>
            <a:off x="6412954" y="5333098"/>
            <a:ext cx="4420252" cy="839102"/>
          </a:xfrm>
        </p:spPr>
        <p:txBody>
          <a:bodyPr anchor="t">
            <a:normAutofit/>
          </a:bodyPr>
          <a:lstStyle>
            <a:lvl1pPr marL="0" indent="0">
              <a:spcBef>
                <a:spcPts val="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3" name="Picture Placeholder 2"/>
          <p:cNvSpPr>
            <a:spLocks noGrp="1"/>
          </p:cNvSpPr>
          <p:nvPr>
            <p:ph type="pic" idx="1"/>
          </p:nvPr>
        </p:nvSpPr>
        <p:spPr>
          <a:xfrm>
            <a:off x="12954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Picture Placeholder 2"/>
          <p:cNvSpPr>
            <a:spLocks noGrp="1"/>
          </p:cNvSpPr>
          <p:nvPr>
            <p:ph type="pic" idx="13"/>
          </p:nvPr>
        </p:nvSpPr>
        <p:spPr>
          <a:xfrm>
            <a:off x="6324600" y="1828801"/>
            <a:ext cx="4572000" cy="3428999"/>
          </a:xfrm>
        </p:spPr>
        <p:txBody>
          <a:bodyPr tIns="27432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394401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092945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white">
          <a:xfrm rot="5400000">
            <a:off x="7562850" y="2228850"/>
            <a:ext cx="6858000" cy="24003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rot="5400000">
            <a:off x="6331230" y="3387909"/>
            <a:ext cx="6858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rot="5400000">
            <a:off x="6251613" y="3387909"/>
            <a:ext cx="6858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871318" y="685800"/>
            <a:ext cx="1033272"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400" y="685800"/>
            <a:ext cx="7976754"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804110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9A3335-6331-4872-A8B7-ECD55539F4D0}" type="datetimeFigureOut">
              <a:rPr lang="en-US" smtClean="0"/>
              <a:t>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96182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10" name="Rectangle 5"/>
          <p:cNvSpPr>
            <a:spLocks noChangeArrowheads="1"/>
          </p:cNvSpPr>
          <p:nvPr/>
        </p:nvSpPr>
        <p:spPr bwMode="white">
          <a:xfrm>
            <a:off x="6540503" y="0"/>
            <a:ext cx="5651496" cy="6858000"/>
          </a:xfrm>
          <a:custGeom>
            <a:avLst/>
            <a:gdLst/>
            <a:ahLst/>
            <a:cxnLst/>
            <a:rect l="l" t="t" r="r" b="b"/>
            <a:pathLst>
              <a:path w="4238622" h="6858000">
                <a:moveTo>
                  <a:pt x="0" y="0"/>
                </a:moveTo>
                <a:lnTo>
                  <a:pt x="4086222" y="0"/>
                </a:lnTo>
                <a:lnTo>
                  <a:pt x="4237035" y="0"/>
                </a:lnTo>
                <a:lnTo>
                  <a:pt x="4238622" y="0"/>
                </a:lnTo>
                <a:lnTo>
                  <a:pt x="4238622" y="6858000"/>
                </a:lnTo>
                <a:lnTo>
                  <a:pt x="4237035" y="6858000"/>
                </a:lnTo>
                <a:lnTo>
                  <a:pt x="4086222"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11" name="Freeform 6"/>
          <p:cNvSpPr>
            <a:spLocks/>
          </p:cNvSpPr>
          <p:nvPr/>
        </p:nvSpPr>
        <p:spPr bwMode="auto">
          <a:xfrm>
            <a:off x="6256868"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2" name="Freeform 7"/>
          <p:cNvSpPr>
            <a:spLocks/>
          </p:cNvSpPr>
          <p:nvPr/>
        </p:nvSpPr>
        <p:spPr bwMode="auto">
          <a:xfrm>
            <a:off x="6062136" y="0"/>
            <a:ext cx="1528232" cy="6858000"/>
          </a:xfrm>
          <a:custGeom>
            <a:avLst/>
            <a:gdLst/>
            <a:ahLst/>
            <a:cxnLst/>
            <a:rect l="l" t="t" r="r" b="b"/>
            <a:pathLst>
              <a:path w="1146174" h="6858000">
                <a:moveTo>
                  <a:pt x="0" y="0"/>
                </a:moveTo>
                <a:lnTo>
                  <a:pt x="253999" y="0"/>
                </a:lnTo>
                <a:lnTo>
                  <a:pt x="1146174" y="4337050"/>
                </a:lnTo>
                <a:lnTo>
                  <a:pt x="511174" y="6858000"/>
                </a:lnTo>
                <a:lnTo>
                  <a:pt x="254000" y="6858000"/>
                </a:lnTo>
                <a:lnTo>
                  <a:pt x="892175" y="4337050"/>
                </a:lnTo>
                <a:close/>
              </a:path>
            </a:pathLst>
          </a:custGeom>
          <a:solidFill>
            <a:schemeClr val="accent1"/>
          </a:solidFill>
          <a:ln>
            <a:noFill/>
          </a:ln>
          <a:effectLst>
            <a:innerShdw blurRad="1778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5" name="Picture Placeholder 14"/>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smtClean="0"/>
              <a:t>Click icon to add picture</a:t>
            </a:r>
            <a:endParaRPr lang="en-US"/>
          </a:p>
        </p:txBody>
      </p:sp>
      <p:sp>
        <p:nvSpPr>
          <p:cNvPr id="16" name="Instructional Text"/>
          <p:cNvSpPr/>
          <p:nvPr/>
        </p:nvSpPr>
        <p:spPr>
          <a:xfrm>
            <a:off x="12344400" y="0"/>
            <a:ext cx="1295400" cy="6858000"/>
          </a:xfrm>
          <a:prstGeom prst="roundRect">
            <a:avLst>
              <a:gd name="adj" fmla="val 9717"/>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sz="1200" b="1" i="1">
                <a:latin typeface="Arial" pitchFamily="34" charset="0"/>
                <a:cs typeface="Arial" pitchFamily="34" charset="0"/>
              </a:rPr>
              <a:t>NOTE:</a:t>
            </a:r>
          </a:p>
          <a:p>
            <a:r>
              <a:rPr sz="1200" i="1">
                <a:latin typeface="Arial" pitchFamily="34" charset="0"/>
                <a:cs typeface="Arial" pitchFamily="34" charset="0"/>
              </a:rPr>
              <a:t>To change the  image on this slide, select the picture and delete it. Then click the Pictures icon in the placeholder to insert your own image.</a:t>
            </a:r>
          </a:p>
        </p:txBody>
      </p:sp>
    </p:spTree>
    <p:extLst>
      <p:ext uri="{BB962C8B-B14F-4D97-AF65-F5344CB8AC3E}">
        <p14:creationId xmlns:p14="http://schemas.microsoft.com/office/powerpoint/2010/main" val="240281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5"/>
          <p:cNvSpPr>
            <a:spLocks noChangeArrowheads="1"/>
          </p:cNvSpPr>
          <p:nvPr/>
        </p:nvSpPr>
        <p:spPr bwMode="white">
          <a:xfrm>
            <a:off x="9622368" y="0"/>
            <a:ext cx="2569632" cy="6858000"/>
          </a:xfrm>
          <a:custGeom>
            <a:avLst/>
            <a:gdLst/>
            <a:ahLst/>
            <a:cxnLst/>
            <a:rect l="l" t="t" r="r" b="b"/>
            <a:pathLst>
              <a:path w="1927224" h="6858000">
                <a:moveTo>
                  <a:pt x="0" y="0"/>
                </a:moveTo>
                <a:lnTo>
                  <a:pt x="1927224" y="0"/>
                </a:lnTo>
                <a:lnTo>
                  <a:pt x="1927224" y="6858000"/>
                </a:lnTo>
                <a:lnTo>
                  <a:pt x="254000" y="6858000"/>
                </a:lnTo>
                <a:lnTo>
                  <a:pt x="892175" y="4337050"/>
                </a:lnTo>
                <a:close/>
              </a:path>
            </a:pathLst>
          </a:custGeom>
          <a:solidFill>
            <a:schemeClr val="tx1"/>
          </a:solidFill>
          <a:ln>
            <a:noFill/>
          </a:ln>
          <a:extLst/>
        </p:spPr>
        <p:txBody>
          <a:bodyPr vert="horz" wrap="square" lIns="91440" tIns="45720" rIns="91440" bIns="45720" numCol="1" anchor="t" anchorCtr="0" compatLnSpc="1">
            <a:prstTxWarp prst="textNoShape">
              <a:avLst/>
            </a:prstTxWarp>
          </a:bodyPr>
          <a:lstStyle/>
          <a:p>
            <a:endParaRPr lang="en-US" sz="1800"/>
          </a:p>
        </p:txBody>
      </p:sp>
      <p:sp>
        <p:nvSpPr>
          <p:cNvPr id="8" name="Freeform 6"/>
          <p:cNvSpPr>
            <a:spLocks/>
          </p:cNvSpPr>
          <p:nvPr/>
        </p:nvSpPr>
        <p:spPr bwMode="auto">
          <a:xfrm>
            <a:off x="9237132" y="0"/>
            <a:ext cx="1672169" cy="6858000"/>
          </a:xfrm>
          <a:custGeom>
            <a:avLst/>
            <a:gdLst/>
            <a:ahLst/>
            <a:cxnLst/>
            <a:rect l="l" t="t" r="r" b="b"/>
            <a:pathLst>
              <a:path w="1254127" h="6858000">
                <a:moveTo>
                  <a:pt x="0" y="0"/>
                </a:moveTo>
                <a:lnTo>
                  <a:pt x="365127" y="0"/>
                </a:lnTo>
                <a:lnTo>
                  <a:pt x="1254127" y="4337050"/>
                </a:lnTo>
                <a:lnTo>
                  <a:pt x="619127" y="6858000"/>
                </a:lnTo>
                <a:lnTo>
                  <a:pt x="257175" y="6858000"/>
                </a:lnTo>
                <a:lnTo>
                  <a:pt x="892175" y="4337050"/>
                </a:lnTo>
                <a:close/>
              </a:path>
            </a:pathLst>
          </a:custGeom>
          <a:solidFill>
            <a:schemeClr val="accent2"/>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9"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outerShdw blurRad="101600" dist="50800" algn="l" rotWithShape="0">
              <a:prstClr val="black">
                <a:alpha val="25000"/>
              </a:prstClr>
            </a:out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10" name="Freeform 7"/>
          <p:cNvSpPr>
            <a:spLocks/>
          </p:cNvSpPr>
          <p:nvPr/>
        </p:nvSpPr>
        <p:spPr bwMode="auto">
          <a:xfrm>
            <a:off x="9173633" y="0"/>
            <a:ext cx="1460499" cy="6858000"/>
          </a:xfrm>
          <a:custGeom>
            <a:avLst/>
            <a:gdLst/>
            <a:ahLst/>
            <a:cxnLst/>
            <a:rect l="l" t="t" r="r" b="b"/>
            <a:pathLst>
              <a:path w="1095374" h="6858000">
                <a:moveTo>
                  <a:pt x="0" y="0"/>
                </a:moveTo>
                <a:lnTo>
                  <a:pt x="203199" y="0"/>
                </a:lnTo>
                <a:lnTo>
                  <a:pt x="1095374" y="4337050"/>
                </a:lnTo>
                <a:lnTo>
                  <a:pt x="460374" y="6858000"/>
                </a:lnTo>
                <a:lnTo>
                  <a:pt x="257175" y="6858000"/>
                </a:lnTo>
                <a:lnTo>
                  <a:pt x="892175" y="4337050"/>
                </a:lnTo>
                <a:close/>
              </a:path>
            </a:pathLst>
          </a:custGeom>
          <a:solidFill>
            <a:schemeClr val="accent1"/>
          </a:solidFill>
          <a:ln>
            <a:noFill/>
          </a:ln>
          <a:effectLst>
            <a:innerShdw blurRad="63500" dist="50800" dir="10800000">
              <a:prstClr val="black">
                <a:alpha val="50000"/>
              </a:prstClr>
            </a:innerShdw>
          </a:effectLst>
        </p:spPr>
        <p:txBody>
          <a:bodyPr vert="horz" wrap="square" lIns="91440" tIns="45720" rIns="91440" bIns="45720" numCol="1" anchor="t" anchorCtr="0" compatLnSpc="1">
            <a:prstTxWarp prst="textNoShape">
              <a:avLst/>
            </a:prstTxWarp>
          </a:bodyPr>
          <a:lstStyle/>
          <a:p>
            <a:pPr lvl="0"/>
            <a:endParaRPr lang="en-US" sz="1800"/>
          </a:p>
        </p:txBody>
      </p:sp>
      <p:sp>
        <p:nvSpPr>
          <p:cNvPr id="2" name="Title 1"/>
          <p:cNvSpPr>
            <a:spLocks noGrp="1"/>
          </p:cNvSpPr>
          <p:nvPr>
            <p:ph type="title"/>
          </p:nvPr>
        </p:nvSpPr>
        <p:spPr>
          <a:xfrm>
            <a:off x="1295398" y="2914650"/>
            <a:ext cx="8046720" cy="1557338"/>
          </a:xfrm>
        </p:spPr>
        <p:txBody>
          <a:bodyPr anchor="b">
            <a:normAutofit/>
          </a:bodyPr>
          <a:lstStyle>
            <a:lvl1pPr>
              <a:defRPr sz="320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398" y="4589463"/>
            <a:ext cx="8046718" cy="1011237"/>
          </a:xfrm>
        </p:spPr>
        <p:txBody>
          <a:bodyPr/>
          <a:lstStyle>
            <a:lvl1pPr marL="0" indent="0">
              <a:spcBef>
                <a:spcPts val="1200"/>
              </a:spcBef>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19642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8799"/>
            <a:ext cx="4572000" cy="43434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9A3335-6331-4872-A8B7-ECD55539F4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448206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5400" y="255134"/>
            <a:ext cx="9601200" cy="103685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95400" y="1828800"/>
            <a:ext cx="4572000" cy="850392"/>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324600" y="1828800"/>
            <a:ext cx="4572000" cy="847725"/>
          </a:xfrm>
        </p:spPr>
        <p:txBody>
          <a:bodyPr anchor="ctr">
            <a:normAutofit/>
          </a:bodyPr>
          <a:lstStyle>
            <a:lvl1pPr marL="0" indent="0">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4600" y="2705100"/>
            <a:ext cx="4572000" cy="34671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6023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9A3335-6331-4872-A8B7-ECD55539F4D0}" type="datetimeFigureOut">
              <a:rPr lang="en-US" smtClean="0"/>
              <a:t>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39733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83636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728209" y="1828800"/>
            <a:ext cx="6126480" cy="434340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5400" y="1828800"/>
            <a:ext cx="3017520" cy="4343400"/>
          </a:xfrm>
        </p:spPr>
        <p:txBody>
          <a:bodyPr anchor="ctr">
            <a:normAutofit/>
          </a:bodyPr>
          <a:lstStyle>
            <a:lvl1pPr marL="0" indent="0">
              <a:spcBef>
                <a:spcPts val="1200"/>
              </a:spcBef>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54763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95400" y="255134"/>
            <a:ext cx="9601200" cy="103685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0" y="1828800"/>
            <a:ext cx="9601200" cy="4343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7791449" y="6374999"/>
            <a:ext cx="1480705" cy="274320"/>
          </a:xfrm>
          <a:prstGeom prst="rect">
            <a:avLst/>
          </a:prstGeom>
        </p:spPr>
        <p:txBody>
          <a:bodyPr vert="horz" lIns="91440" tIns="45720" rIns="91440" bIns="45720" rtlCol="0" anchor="ctr"/>
          <a:lstStyle>
            <a:lvl1pPr algn="r">
              <a:defRPr sz="1000">
                <a:solidFill>
                  <a:schemeClr val="tx1"/>
                </a:solidFill>
              </a:defRPr>
            </a:lvl1pPr>
          </a:lstStyle>
          <a:p>
            <a:fld id="{A79A3335-6331-4872-A8B7-ECD55539F4D0}" type="datetimeFigureOut">
              <a:rPr lang="en-US" smtClean="0"/>
              <a:pPr/>
              <a:t>2/1/2017</a:t>
            </a:fld>
            <a:endParaRPr lang="en-US"/>
          </a:p>
        </p:txBody>
      </p:sp>
      <p:sp>
        <p:nvSpPr>
          <p:cNvPr id="5" name="Footer Placeholder 4"/>
          <p:cNvSpPr>
            <a:spLocks noGrp="1"/>
          </p:cNvSpPr>
          <p:nvPr>
            <p:ph type="ftr" sz="quarter" idx="3"/>
          </p:nvPr>
        </p:nvSpPr>
        <p:spPr>
          <a:xfrm>
            <a:off x="1295399" y="6374999"/>
            <a:ext cx="6243203" cy="274320"/>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9525000" y="6374999"/>
            <a:ext cx="1371600" cy="274320"/>
          </a:xfrm>
          <a:prstGeom prst="rect">
            <a:avLst/>
          </a:prstGeom>
        </p:spPr>
        <p:txBody>
          <a:bodyPr vert="horz" lIns="91440" tIns="45720" rIns="91440" bIns="45720" rtlCol="0" anchor="ctr"/>
          <a:lstStyle>
            <a:lvl1pPr algn="r">
              <a:defRPr sz="1000">
                <a:solidFill>
                  <a:schemeClr val="tx1"/>
                </a:solidFill>
              </a:defRPr>
            </a:lvl1pPr>
          </a:lstStyle>
          <a:p>
            <a:fld id="{A7F8E3F6-DE14-48B2-B2BC-6FABA9630FB8}" type="slidenum">
              <a:rPr lang="en-US" smtClean="0"/>
              <a:pPr/>
              <a:t>‹#›</a:t>
            </a:fld>
            <a:endParaRPr lang="en-US"/>
          </a:p>
        </p:txBody>
      </p:sp>
    </p:spTree>
    <p:extLst>
      <p:ext uri="{BB962C8B-B14F-4D97-AF65-F5344CB8AC3E}">
        <p14:creationId xmlns:p14="http://schemas.microsoft.com/office/powerpoint/2010/main" val="259473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61"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74320" indent="-274320" algn="l" defTabSz="914400" rtl="0" eaLnBrk="1" latinLnBrk="0" hangingPunct="1">
        <a:lnSpc>
          <a:spcPct val="90000"/>
        </a:lnSpc>
        <a:spcBef>
          <a:spcPts val="1800"/>
        </a:spcBef>
        <a:buFont typeface="Arial" panose="020B0604020202020204" pitchFamily="34" charset="0"/>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Font typeface="Arial" panose="020B0604020202020204" pitchFamily="34" charset="0"/>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7"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5 Data and Processin</a:t>
            </a:r>
            <a:r>
              <a:rPr lang="en-US" dirty="0" smtClean="0"/>
              <a:t>g Modeling </a:t>
            </a:r>
            <a:endParaRPr lang="en-US" dirty="0"/>
          </a:p>
        </p:txBody>
      </p:sp>
      <p:sp>
        <p:nvSpPr>
          <p:cNvPr id="3" name="Subtitle 2"/>
          <p:cNvSpPr>
            <a:spLocks noGrp="1"/>
          </p:cNvSpPr>
          <p:nvPr>
            <p:ph type="subTitle" idx="1"/>
          </p:nvPr>
        </p:nvSpPr>
        <p:spPr/>
        <p:txBody>
          <a:bodyPr/>
          <a:lstStyle/>
          <a:p>
            <a:r>
              <a:rPr lang="en-US" dirty="0" smtClean="0"/>
              <a:t>Mina Gabriel </a:t>
            </a:r>
            <a:endParaRPr lang="en-US" dirty="0"/>
          </a:p>
        </p:txBody>
      </p:sp>
      <p:pic>
        <p:nvPicPr>
          <p:cNvPr id="5" name="Picture Placeholder 4" descr="City street with motion blur" title="Sample Picture"/>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Elements of data-flow diagrams</a:t>
            </a:r>
          </a:p>
        </p:txBody>
      </p:sp>
      <p:sp>
        <p:nvSpPr>
          <p:cNvPr id="8" name="Content Placeholder 7"/>
          <p:cNvSpPr>
            <a:spLocks noGrp="1"/>
          </p:cNvSpPr>
          <p:nvPr>
            <p:ph idx="1"/>
          </p:nvPr>
        </p:nvSpPr>
        <p:spPr/>
        <p:txBody>
          <a:bodyPr/>
          <a:lstStyle/>
          <a:p>
            <a:r>
              <a:rPr lang="en-US" dirty="0"/>
              <a:t>Four basic elements are used to construct data-flow diagrams: </a:t>
            </a:r>
            <a:endParaRPr lang="en-US" dirty="0" smtClean="0"/>
          </a:p>
          <a:p>
            <a:pPr lvl="1"/>
            <a:r>
              <a:rPr lang="en-US" sz="2800" dirty="0" smtClean="0">
                <a:solidFill>
                  <a:schemeClr val="accent1">
                    <a:lumMod val="50000"/>
                  </a:schemeClr>
                </a:solidFill>
              </a:rPr>
              <a:t>processes </a:t>
            </a:r>
          </a:p>
          <a:p>
            <a:pPr lvl="1"/>
            <a:r>
              <a:rPr lang="en-US" sz="2800" dirty="0" smtClean="0">
                <a:solidFill>
                  <a:schemeClr val="accent1">
                    <a:lumMod val="50000"/>
                  </a:schemeClr>
                </a:solidFill>
              </a:rPr>
              <a:t>data-flows </a:t>
            </a:r>
          </a:p>
          <a:p>
            <a:pPr lvl="1"/>
            <a:r>
              <a:rPr lang="en-US" sz="2800" dirty="0" smtClean="0">
                <a:solidFill>
                  <a:schemeClr val="accent1">
                    <a:lumMod val="50000"/>
                  </a:schemeClr>
                </a:solidFill>
              </a:rPr>
              <a:t> </a:t>
            </a:r>
            <a:r>
              <a:rPr lang="en-US" sz="2800" dirty="0">
                <a:solidFill>
                  <a:schemeClr val="accent1">
                    <a:lumMod val="50000"/>
                  </a:schemeClr>
                </a:solidFill>
              </a:rPr>
              <a:t>data stores </a:t>
            </a:r>
          </a:p>
          <a:p>
            <a:pPr lvl="1"/>
            <a:r>
              <a:rPr lang="en-US" sz="2800" dirty="0" smtClean="0">
                <a:solidFill>
                  <a:schemeClr val="accent1">
                    <a:lumMod val="50000"/>
                  </a:schemeClr>
                </a:solidFill>
              </a:rPr>
              <a:t>external </a:t>
            </a:r>
            <a:r>
              <a:rPr lang="en-US" sz="2800" dirty="0">
                <a:solidFill>
                  <a:schemeClr val="accent1">
                    <a:lumMod val="50000"/>
                  </a:schemeClr>
                </a:solidFill>
              </a:rPr>
              <a:t>entities</a:t>
            </a:r>
          </a:p>
        </p:txBody>
      </p:sp>
    </p:spTree>
    <p:extLst>
      <p:ext uri="{BB962C8B-B14F-4D97-AF65-F5344CB8AC3E}">
        <p14:creationId xmlns:p14="http://schemas.microsoft.com/office/powerpoint/2010/main" val="329688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Processes </a:t>
            </a:r>
          </a:p>
        </p:txBody>
      </p:sp>
      <p:sp>
        <p:nvSpPr>
          <p:cNvPr id="8" name="Content Placeholder 7"/>
          <p:cNvSpPr>
            <a:spLocks noGrp="1"/>
          </p:cNvSpPr>
          <p:nvPr>
            <p:ph idx="1"/>
          </p:nvPr>
        </p:nvSpPr>
        <p:spPr/>
        <p:txBody>
          <a:bodyPr/>
          <a:lstStyle/>
          <a:p>
            <a:r>
              <a:rPr lang="en-US" dirty="0" smtClean="0"/>
              <a:t>Purpose </a:t>
            </a:r>
            <a:r>
              <a:rPr lang="en-US" dirty="0"/>
              <a:t>: </a:t>
            </a:r>
            <a:r>
              <a:rPr lang="en-US" dirty="0" smtClean="0"/>
              <a:t>Receives input data and produces output that has different content, form, or both.</a:t>
            </a:r>
          </a:p>
          <a:p>
            <a:r>
              <a:rPr lang="en-US" dirty="0" smtClean="0"/>
              <a:t>Notation: rectangle with round corners, the top part contains the process number.</a:t>
            </a:r>
          </a:p>
          <a:p>
            <a:endParaRPr lang="en-US" dirty="0"/>
          </a:p>
          <a:p>
            <a:endParaRPr lang="en-US" dirty="0" smtClean="0"/>
          </a:p>
          <a:p>
            <a:endParaRPr lang="en-US" dirty="0"/>
          </a:p>
          <a:p>
            <a:pPr marL="0" indent="0">
              <a:buNone/>
            </a:pPr>
            <a:endParaRPr lang="en-US" dirty="0"/>
          </a:p>
        </p:txBody>
      </p:sp>
      <p:pic>
        <p:nvPicPr>
          <p:cNvPr id="2" name="Picture 1"/>
          <p:cNvPicPr>
            <a:picLocks noChangeAspect="1"/>
          </p:cNvPicPr>
          <p:nvPr/>
        </p:nvPicPr>
        <p:blipFill>
          <a:blip r:embed="rId2"/>
          <a:stretch>
            <a:fillRect/>
          </a:stretch>
        </p:blipFill>
        <p:spPr>
          <a:xfrm>
            <a:off x="5242649" y="3549208"/>
            <a:ext cx="1706702" cy="1996730"/>
          </a:xfrm>
          <a:prstGeom prst="rect">
            <a:avLst/>
          </a:prstGeom>
        </p:spPr>
      </p:pic>
    </p:spTree>
    <p:extLst>
      <p:ext uri="{BB962C8B-B14F-4D97-AF65-F5344CB8AC3E}">
        <p14:creationId xmlns:p14="http://schemas.microsoft.com/office/powerpoint/2010/main" val="68949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Processes</a:t>
            </a:r>
            <a:endParaRPr lang="en-US" dirty="0"/>
          </a:p>
        </p:txBody>
      </p:sp>
      <p:sp>
        <p:nvSpPr>
          <p:cNvPr id="8" name="Content Placeholder 7"/>
          <p:cNvSpPr>
            <a:spLocks noGrp="1"/>
          </p:cNvSpPr>
          <p:nvPr>
            <p:ph idx="1"/>
          </p:nvPr>
        </p:nvSpPr>
        <p:spPr/>
        <p:txBody>
          <a:bodyPr/>
          <a:lstStyle/>
          <a:p>
            <a:r>
              <a:rPr lang="en-US" dirty="0" smtClean="0"/>
              <a:t>Rules </a:t>
            </a:r>
          </a:p>
          <a:p>
            <a:endParaRPr lang="en-US" dirty="0"/>
          </a:p>
        </p:txBody>
      </p:sp>
      <p:sp>
        <p:nvSpPr>
          <p:cNvPr id="4" name="Rounded Rectangle 3"/>
          <p:cNvSpPr/>
          <p:nvPr/>
        </p:nvSpPr>
        <p:spPr>
          <a:xfrm>
            <a:off x="3350028" y="2261062"/>
            <a:ext cx="4509655" cy="40330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Process Symbol</a:t>
            </a:r>
          </a:p>
          <a:p>
            <a:endParaRPr lang="en-US" dirty="0" smtClean="0"/>
          </a:p>
          <a:p>
            <a:pPr marL="285750" indent="-285750">
              <a:buFont typeface="Arial" pitchFamily="34" charset="0"/>
              <a:buChar char="•"/>
            </a:pPr>
            <a:r>
              <a:rPr lang="en-US" sz="2000" dirty="0" smtClean="0"/>
              <a:t>Must have at least one input and at least one output</a:t>
            </a:r>
          </a:p>
          <a:p>
            <a:pPr marL="285750" indent="-285750">
              <a:buFont typeface="Arial" pitchFamily="34" charset="0"/>
              <a:buChar char="•"/>
            </a:pPr>
            <a:r>
              <a:rPr lang="en-US" sz="2000" dirty="0" smtClean="0"/>
              <a:t>Contains business logic that transforms the data</a:t>
            </a:r>
          </a:p>
          <a:p>
            <a:pPr marL="285750" indent="-285750">
              <a:buFont typeface="Arial" pitchFamily="34" charset="0"/>
              <a:buChar char="•"/>
            </a:pPr>
            <a:r>
              <a:rPr lang="en-US" sz="2000" dirty="0" smtClean="0"/>
              <a:t>Process name identifies its function (verb)</a:t>
            </a:r>
          </a:p>
          <a:p>
            <a:pPr marL="285750" indent="-285750">
              <a:buFont typeface="Arial" pitchFamily="34" charset="0"/>
              <a:buChar char="•"/>
            </a:pPr>
            <a:r>
              <a:rPr lang="en-US" sz="2000" dirty="0" smtClean="0"/>
              <a:t>Process number does not signify precedence</a:t>
            </a:r>
          </a:p>
          <a:p>
            <a:pPr marL="285750" indent="-285750">
              <a:buFont typeface="Arial" pitchFamily="34" charset="0"/>
              <a:buChar char="•"/>
            </a:pPr>
            <a:r>
              <a:rPr lang="en-US" sz="2000" dirty="0" smtClean="0"/>
              <a:t>Examples: “print bill” or “add customer”</a:t>
            </a:r>
            <a:endParaRPr lang="en-US" dirty="0" smtClean="0"/>
          </a:p>
          <a:p>
            <a:pPr marL="285750" indent="-285750" algn="ctr">
              <a:buFont typeface="Arial" pitchFamily="34" charset="0"/>
              <a:buChar char="•"/>
            </a:pPr>
            <a:endParaRPr lang="en-US" dirty="0" smtClean="0"/>
          </a:p>
        </p:txBody>
      </p:sp>
    </p:spTree>
    <p:extLst>
      <p:ext uri="{BB962C8B-B14F-4D97-AF65-F5344CB8AC3E}">
        <p14:creationId xmlns:p14="http://schemas.microsoft.com/office/powerpoint/2010/main" val="3895186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Processes </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29287" y="1795549"/>
            <a:ext cx="47326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5505" y="1795549"/>
            <a:ext cx="4993178" cy="4349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214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Flow Symbol </a:t>
            </a:r>
            <a:endParaRPr lang="en-US" dirty="0"/>
          </a:p>
        </p:txBody>
      </p:sp>
      <p:sp>
        <p:nvSpPr>
          <p:cNvPr id="8" name="Content Placeholder 7"/>
          <p:cNvSpPr>
            <a:spLocks noGrp="1"/>
          </p:cNvSpPr>
          <p:nvPr>
            <p:ph idx="1"/>
          </p:nvPr>
        </p:nvSpPr>
        <p:spPr/>
        <p:txBody>
          <a:bodyPr/>
          <a:lstStyle/>
          <a:p>
            <a:r>
              <a:rPr lang="en-US" dirty="0" smtClean="0"/>
              <a:t>Is a path for data to move from one part of the information system to the other. </a:t>
            </a:r>
          </a:p>
          <a:p>
            <a:r>
              <a:rPr lang="en-US" dirty="0"/>
              <a:t>The symbol for a data flow is a line with a single or double arrowhead</a:t>
            </a:r>
          </a:p>
          <a:p>
            <a:endParaRPr lang="en-US" dirty="0" smtClean="0"/>
          </a:p>
          <a:p>
            <a:endParaRPr lang="en-US" dirty="0"/>
          </a:p>
        </p:txBody>
      </p:sp>
    </p:spTree>
    <p:extLst>
      <p:ext uri="{BB962C8B-B14F-4D97-AF65-F5344CB8AC3E}">
        <p14:creationId xmlns:p14="http://schemas.microsoft.com/office/powerpoint/2010/main" val="358128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Flow Symbol </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52989" y="1928553"/>
            <a:ext cx="4732625"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5999" y="1928553"/>
            <a:ext cx="4976553" cy="4334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660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External entities</a:t>
            </a:r>
          </a:p>
        </p:txBody>
      </p:sp>
      <p:sp>
        <p:nvSpPr>
          <p:cNvPr id="8" name="Content Placeholder 7"/>
          <p:cNvSpPr>
            <a:spLocks noGrp="1"/>
          </p:cNvSpPr>
          <p:nvPr>
            <p:ph idx="1"/>
          </p:nvPr>
        </p:nvSpPr>
        <p:spPr/>
        <p:txBody>
          <a:bodyPr/>
          <a:lstStyle/>
          <a:p>
            <a:pPr marL="285750" indent="-285750"/>
            <a:r>
              <a:rPr lang="en-US" dirty="0"/>
              <a:t>Shows how the system interfaces with the outside world</a:t>
            </a:r>
          </a:p>
          <a:p>
            <a:pPr marL="285750" indent="-285750"/>
            <a:r>
              <a:rPr lang="en-US" dirty="0"/>
              <a:t>A DFD shows only external entities that provide data to the system or receive output from the system</a:t>
            </a:r>
          </a:p>
          <a:p>
            <a:pPr marL="285750" indent="-285750"/>
            <a:r>
              <a:rPr lang="en-US" dirty="0"/>
              <a:t>DFD entities also are called </a:t>
            </a:r>
            <a:r>
              <a:rPr lang="en-US" b="1" dirty="0"/>
              <a:t>terminators </a:t>
            </a:r>
            <a:r>
              <a:rPr lang="en-US" dirty="0"/>
              <a:t>because they are data origins or final destinations </a:t>
            </a:r>
          </a:p>
          <a:p>
            <a:pPr marL="285750" indent="-285750"/>
            <a:r>
              <a:rPr lang="en-US" dirty="0"/>
              <a:t>Each entity must be connected to a process by a data flow</a:t>
            </a:r>
          </a:p>
          <a:p>
            <a:endParaRPr lang="en-US" dirty="0"/>
          </a:p>
        </p:txBody>
      </p:sp>
      <p:pic>
        <p:nvPicPr>
          <p:cNvPr id="2" name="Picture 1"/>
          <p:cNvPicPr>
            <a:picLocks noChangeAspect="1"/>
          </p:cNvPicPr>
          <p:nvPr/>
        </p:nvPicPr>
        <p:blipFill>
          <a:blip r:embed="rId2"/>
          <a:stretch>
            <a:fillRect/>
          </a:stretch>
        </p:blipFill>
        <p:spPr>
          <a:xfrm>
            <a:off x="5372190" y="4853424"/>
            <a:ext cx="1447619" cy="1457143"/>
          </a:xfrm>
          <a:prstGeom prst="rect">
            <a:avLst/>
          </a:prstGeom>
        </p:spPr>
      </p:pic>
    </p:spTree>
    <p:extLst>
      <p:ext uri="{BB962C8B-B14F-4D97-AF65-F5344CB8AC3E}">
        <p14:creationId xmlns:p14="http://schemas.microsoft.com/office/powerpoint/2010/main" val="214757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External entities</a:t>
            </a:r>
          </a:p>
        </p:txBody>
      </p:sp>
      <p:sp>
        <p:nvSpPr>
          <p:cNvPr id="8" name="Content Placeholder 7"/>
          <p:cNvSpPr>
            <a:spLocks noGrp="1"/>
          </p:cNvSpPr>
          <p:nvPr>
            <p:ph idx="1"/>
          </p:nvPr>
        </p:nvSpPr>
        <p:spPr/>
        <p:txBody>
          <a:bodyPr/>
          <a:lstStyle/>
          <a:p>
            <a:r>
              <a:rPr lang="en-US" dirty="0"/>
              <a:t>Each external entity must communicate with the system in some way, thus there is always a dataflow between an external entity and a process within the system</a:t>
            </a:r>
            <a:r>
              <a:rPr lang="en-US" dirty="0" smtClean="0"/>
              <a:t>.</a:t>
            </a:r>
          </a:p>
          <a:p>
            <a:r>
              <a:rPr lang="en-US" dirty="0"/>
              <a:t>External entities may provide and receive data from a number of processes. It may be appropriate, for the sake of clarity and to avoid crisscrossing of data flows, to depict the same external entity at a number of points on the diagram. Where this is the case, a line is drawn across the left corner of the ellipse, for each occurrence of the external entity on the diagram. Customer is duplicated in this way in our example.</a:t>
            </a:r>
          </a:p>
        </p:txBody>
      </p:sp>
    </p:spTree>
    <p:extLst>
      <p:ext uri="{BB962C8B-B14F-4D97-AF65-F5344CB8AC3E}">
        <p14:creationId xmlns:p14="http://schemas.microsoft.com/office/powerpoint/2010/main" val="11596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External entities</a:t>
            </a:r>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47775" y="2012545"/>
            <a:ext cx="4848225"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3472" y="2274917"/>
            <a:ext cx="49815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926185" y="4948843"/>
            <a:ext cx="3295650" cy="1169551"/>
          </a:xfrm>
          <a:prstGeom prst="rect">
            <a:avLst/>
          </a:prstGeom>
        </p:spPr>
        <p:txBody>
          <a:bodyPr wrap="square">
            <a:spAutoFit/>
          </a:bodyPr>
          <a:lstStyle/>
          <a:p>
            <a:r>
              <a:rPr lang="en-US" sz="1400" b="1" dirty="0"/>
              <a:t>FIGURE </a:t>
            </a:r>
            <a:r>
              <a:rPr lang="en-US" sz="1400" b="1" dirty="0" smtClean="0"/>
              <a:t>5-10 </a:t>
            </a:r>
            <a:r>
              <a:rPr lang="en-US" sz="1400" dirty="0"/>
              <a:t>Examples of incorrect uses of external entities. An external entity </a:t>
            </a:r>
            <a:r>
              <a:rPr lang="en-US" sz="1400" dirty="0" smtClean="0"/>
              <a:t>must be </a:t>
            </a:r>
            <a:r>
              <a:rPr lang="en-US" sz="1400" dirty="0"/>
              <a:t>connected by a data flow to a process, and not directly to a data store or to </a:t>
            </a:r>
            <a:r>
              <a:rPr lang="en-US" sz="1400" dirty="0" smtClean="0"/>
              <a:t>another external </a:t>
            </a:r>
            <a:r>
              <a:rPr lang="en-US" sz="1400" dirty="0"/>
              <a:t>entity</a:t>
            </a:r>
          </a:p>
        </p:txBody>
      </p:sp>
    </p:spTree>
    <p:extLst>
      <p:ext uri="{BB962C8B-B14F-4D97-AF65-F5344CB8AC3E}">
        <p14:creationId xmlns:p14="http://schemas.microsoft.com/office/powerpoint/2010/main" val="180424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Data Stores</a:t>
            </a:r>
            <a:endParaRPr lang="en-US" dirty="0"/>
          </a:p>
        </p:txBody>
      </p:sp>
      <p:sp>
        <p:nvSpPr>
          <p:cNvPr id="8" name="Content Placeholder 7"/>
          <p:cNvSpPr>
            <a:spLocks noGrp="1"/>
          </p:cNvSpPr>
          <p:nvPr>
            <p:ph idx="1"/>
          </p:nvPr>
        </p:nvSpPr>
        <p:spPr>
          <a:xfrm>
            <a:off x="1295400" y="1762298"/>
            <a:ext cx="9601200" cy="4343400"/>
          </a:xfrm>
        </p:spPr>
        <p:txBody>
          <a:bodyPr/>
          <a:lstStyle/>
          <a:p>
            <a:pPr marL="708660" indent="-342900"/>
            <a:r>
              <a:rPr lang="en-US" sz="2600" dirty="0"/>
              <a:t>Represent data that the system stores </a:t>
            </a:r>
          </a:p>
          <a:p>
            <a:pPr marL="708660" indent="-342900"/>
            <a:r>
              <a:rPr lang="en-US" dirty="0"/>
              <a:t>A DFD does not show the detailed contents of a data store — the specific structure and data elements are defined in the data dictionary </a:t>
            </a:r>
          </a:p>
          <a:p>
            <a:pPr marL="708660" indent="-342900"/>
            <a:r>
              <a:rPr lang="en-US" dirty="0"/>
              <a:t>A data store must be connected to a process with a data flow</a:t>
            </a:r>
          </a:p>
          <a:p>
            <a:endParaRPr lang="en-US" dirty="0"/>
          </a:p>
        </p:txBody>
      </p:sp>
      <p:pic>
        <p:nvPicPr>
          <p:cNvPr id="2" name="Picture 1"/>
          <p:cNvPicPr>
            <a:picLocks noChangeAspect="1"/>
          </p:cNvPicPr>
          <p:nvPr/>
        </p:nvPicPr>
        <p:blipFill>
          <a:blip r:embed="rId2"/>
          <a:stretch>
            <a:fillRect/>
          </a:stretch>
        </p:blipFill>
        <p:spPr>
          <a:xfrm>
            <a:off x="4515047" y="4631181"/>
            <a:ext cx="3161905" cy="638095"/>
          </a:xfrm>
          <a:prstGeom prst="rect">
            <a:avLst/>
          </a:prstGeom>
        </p:spPr>
      </p:pic>
    </p:spTree>
    <p:extLst>
      <p:ext uri="{BB962C8B-B14F-4D97-AF65-F5344CB8AC3E}">
        <p14:creationId xmlns:p14="http://schemas.microsoft.com/office/powerpoint/2010/main" val="326109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US" dirty="0"/>
          </a:p>
        </p:txBody>
      </p:sp>
      <p:sp>
        <p:nvSpPr>
          <p:cNvPr id="3" name="Content Placeholder 2"/>
          <p:cNvSpPr>
            <a:spLocks noGrp="1"/>
          </p:cNvSpPr>
          <p:nvPr>
            <p:ph idx="1"/>
          </p:nvPr>
        </p:nvSpPr>
        <p:spPr/>
        <p:txBody>
          <a:bodyPr/>
          <a:lstStyle/>
          <a:p>
            <a:pPr marL="0" indent="0">
              <a:buNone/>
            </a:pPr>
            <a:r>
              <a:rPr lang="en-US" dirty="0"/>
              <a:t>• Explain the purpose of data-flow diagrams. </a:t>
            </a:r>
          </a:p>
          <a:p>
            <a:pPr marL="0" indent="0">
              <a:buNone/>
            </a:pPr>
            <a:r>
              <a:rPr lang="en-US" dirty="0"/>
              <a:t>• Describe the meaning of the symbols used in data-flow diagrams. </a:t>
            </a:r>
          </a:p>
          <a:p>
            <a:pPr marL="0" indent="0">
              <a:buNone/>
            </a:pPr>
            <a:r>
              <a:rPr lang="en-US" dirty="0" smtClean="0"/>
              <a:t>• </a:t>
            </a:r>
            <a:r>
              <a:rPr lang="en-US" dirty="0"/>
              <a:t>Construct simple data-flow diagrams from a textual description. </a:t>
            </a:r>
          </a:p>
          <a:p>
            <a:pPr marL="0" indent="0">
              <a:buNone/>
            </a:pPr>
            <a:r>
              <a:rPr lang="en-US" dirty="0"/>
              <a:t>• Construct a levelled set of data-flow diagrams.</a:t>
            </a:r>
            <a:endParaRPr lang="en-US"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Data Stores</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2604" y="2190404"/>
            <a:ext cx="4800599" cy="329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3313" y="2190404"/>
            <a:ext cx="5453301" cy="253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
          </p:nvPr>
        </p:nvSpPr>
        <p:spPr>
          <a:xfrm>
            <a:off x="6824748" y="4992185"/>
            <a:ext cx="3706091" cy="1255728"/>
          </a:xfrm>
          <a:prstGeom prst="rect">
            <a:avLst/>
          </a:prstGeom>
        </p:spPr>
        <p:txBody>
          <a:bodyPr wrap="square">
            <a:spAutoFit/>
          </a:bodyPr>
          <a:lstStyle/>
          <a:p>
            <a:r>
              <a:rPr lang="en-US" sz="1400" b="1" dirty="0"/>
              <a:t>FIGURE </a:t>
            </a:r>
            <a:r>
              <a:rPr lang="en-US" sz="1400" b="1" dirty="0" smtClean="0"/>
              <a:t>5-8 </a:t>
            </a:r>
            <a:r>
              <a:rPr lang="en-US" sz="1400" dirty="0"/>
              <a:t>Examples of incorrect uses of data store symbols: Two data stores cannot </a:t>
            </a:r>
            <a:r>
              <a:rPr lang="en-US" sz="1400" dirty="0" smtClean="0"/>
              <a:t>be connected </a:t>
            </a:r>
            <a:r>
              <a:rPr lang="en-US" sz="1400" dirty="0"/>
              <a:t>by a data flow without an intervening process, and each data store should have </a:t>
            </a:r>
            <a:r>
              <a:rPr lang="en-US" sz="1400" dirty="0" smtClean="0"/>
              <a:t>an outgoing </a:t>
            </a:r>
            <a:r>
              <a:rPr lang="en-US" sz="1400" dirty="0"/>
              <a:t>and incoming data flow</a:t>
            </a:r>
          </a:p>
        </p:txBody>
      </p:sp>
    </p:spTree>
    <p:extLst>
      <p:ext uri="{BB962C8B-B14F-4D97-AF65-F5344CB8AC3E}">
        <p14:creationId xmlns:p14="http://schemas.microsoft.com/office/powerpoint/2010/main" val="230096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Creating a Set of </a:t>
            </a:r>
            <a:r>
              <a:rPr lang="en-US" dirty="0" smtClean="0"/>
              <a:t>DFDs</a:t>
            </a:r>
            <a:endParaRPr lang="en-US" dirty="0"/>
          </a:p>
        </p:txBody>
      </p:sp>
      <p:pic>
        <p:nvPicPr>
          <p:cNvPr id="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838663" y="1819081"/>
            <a:ext cx="4514673" cy="481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597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Context diagrams</a:t>
            </a:r>
          </a:p>
        </p:txBody>
      </p:sp>
      <p:sp>
        <p:nvSpPr>
          <p:cNvPr id="8" name="Content Placeholder 7"/>
          <p:cNvSpPr>
            <a:spLocks noGrp="1"/>
          </p:cNvSpPr>
          <p:nvPr>
            <p:ph idx="1"/>
          </p:nvPr>
        </p:nvSpPr>
        <p:spPr/>
        <p:txBody>
          <a:bodyPr/>
          <a:lstStyle/>
          <a:p>
            <a:r>
              <a:rPr lang="en-US" dirty="0"/>
              <a:t>What is a context diagram</a:t>
            </a:r>
            <a:r>
              <a:rPr lang="en-US" dirty="0" smtClean="0"/>
              <a:t>?</a:t>
            </a:r>
          </a:p>
          <a:p>
            <a:pPr lvl="1"/>
            <a:r>
              <a:rPr lang="en-US" dirty="0"/>
              <a:t>A context diagram, sometimes called a level 0 data-flow diagram, is drawn in order to define and clarify the boundaries of the software system. It identifies the flows of information between the system and external entities. The entire software system is shown as a single process.</a:t>
            </a:r>
          </a:p>
        </p:txBody>
      </p:sp>
    </p:spTree>
    <p:extLst>
      <p:ext uri="{BB962C8B-B14F-4D97-AF65-F5344CB8AC3E}">
        <p14:creationId xmlns:p14="http://schemas.microsoft.com/office/powerpoint/2010/main" val="122546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Constructing a context diagram</a:t>
            </a:r>
          </a:p>
        </p:txBody>
      </p:sp>
      <p:sp>
        <p:nvSpPr>
          <p:cNvPr id="8" name="Content Placeholder 7"/>
          <p:cNvSpPr>
            <a:spLocks noGrp="1"/>
          </p:cNvSpPr>
          <p:nvPr>
            <p:ph idx="1"/>
          </p:nvPr>
        </p:nvSpPr>
        <p:spPr/>
        <p:txBody>
          <a:bodyPr/>
          <a:lstStyle/>
          <a:p>
            <a:r>
              <a:rPr lang="en-US" dirty="0"/>
              <a:t>In order to produce the context diagram and agree on system scope, the following must be identified: </a:t>
            </a:r>
            <a:endParaRPr lang="en-US" dirty="0" smtClean="0"/>
          </a:p>
          <a:p>
            <a:pPr lvl="1"/>
            <a:r>
              <a:rPr lang="en-US" sz="2400" dirty="0" smtClean="0"/>
              <a:t> </a:t>
            </a:r>
            <a:r>
              <a:rPr lang="en-US" sz="2400" dirty="0"/>
              <a:t>external entities </a:t>
            </a:r>
            <a:endParaRPr lang="en-US" sz="2400" dirty="0" smtClean="0"/>
          </a:p>
          <a:p>
            <a:pPr lvl="1"/>
            <a:r>
              <a:rPr lang="en-US" sz="2400" dirty="0" smtClean="0"/>
              <a:t> </a:t>
            </a:r>
            <a:r>
              <a:rPr lang="en-US" sz="2400" dirty="0"/>
              <a:t>data-flows</a:t>
            </a:r>
          </a:p>
        </p:txBody>
      </p:sp>
    </p:spTree>
    <p:extLst>
      <p:ext uri="{BB962C8B-B14F-4D97-AF65-F5344CB8AC3E}">
        <p14:creationId xmlns:p14="http://schemas.microsoft.com/office/powerpoint/2010/main" val="223612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You may find the following steps useful: </a:t>
            </a:r>
          </a:p>
        </p:txBody>
      </p:sp>
      <p:sp>
        <p:nvSpPr>
          <p:cNvPr id="8" name="Content Placeholder 7"/>
          <p:cNvSpPr>
            <a:spLocks noGrp="1"/>
          </p:cNvSpPr>
          <p:nvPr>
            <p:ph idx="1"/>
          </p:nvPr>
        </p:nvSpPr>
        <p:spPr>
          <a:xfrm>
            <a:off x="1097280" y="1604356"/>
            <a:ext cx="10490662" cy="5162204"/>
          </a:xfrm>
        </p:spPr>
        <p:txBody>
          <a:bodyPr>
            <a:normAutofit lnSpcReduction="10000"/>
          </a:bodyPr>
          <a:lstStyle/>
          <a:p>
            <a:pPr marL="0" indent="0">
              <a:buNone/>
            </a:pPr>
            <a:r>
              <a:rPr lang="en-US" dirty="0"/>
              <a:t>1. Identify data-flows by listing the major documents and information flows associated with the system, including forms, documents, reference material, and other structured and unstructured information (emails, telephone conversations, information from external systems, etc.). </a:t>
            </a:r>
            <a:endParaRPr lang="en-US" dirty="0" smtClean="0"/>
          </a:p>
          <a:p>
            <a:pPr marL="0" indent="0">
              <a:buNone/>
            </a:pPr>
            <a:r>
              <a:rPr lang="en-US" dirty="0" smtClean="0"/>
              <a:t>2</a:t>
            </a:r>
            <a:r>
              <a:rPr lang="en-US" dirty="0"/>
              <a:t>. Identify external entities by identifying sources and recipients of the data-flows, which lie outside of the system under investigation. The actors </a:t>
            </a:r>
            <a:r>
              <a:rPr lang="en-US" dirty="0" smtClean="0"/>
              <a:t>and any </a:t>
            </a:r>
            <a:r>
              <a:rPr lang="en-US" dirty="0"/>
              <a:t>use case models you have created may often be external entities. </a:t>
            </a:r>
            <a:endParaRPr lang="en-US" dirty="0" smtClean="0"/>
          </a:p>
          <a:p>
            <a:pPr marL="0" indent="0">
              <a:buNone/>
            </a:pPr>
            <a:r>
              <a:rPr lang="en-US" dirty="0" smtClean="0"/>
              <a:t>3</a:t>
            </a:r>
            <a:r>
              <a:rPr lang="en-US" dirty="0"/>
              <a:t>. Draw and label a process box representing the entire system. </a:t>
            </a:r>
            <a:endParaRPr lang="en-US" dirty="0" smtClean="0"/>
          </a:p>
          <a:p>
            <a:pPr marL="0" indent="0">
              <a:buNone/>
            </a:pPr>
            <a:r>
              <a:rPr lang="en-US" dirty="0" smtClean="0"/>
              <a:t>4</a:t>
            </a:r>
            <a:r>
              <a:rPr lang="en-US" dirty="0"/>
              <a:t>. Draw and label the external entities around the outside of the process box. </a:t>
            </a:r>
            <a:endParaRPr lang="en-US" dirty="0" smtClean="0"/>
          </a:p>
          <a:p>
            <a:pPr marL="0" indent="0">
              <a:buNone/>
            </a:pPr>
            <a:r>
              <a:rPr lang="en-US" dirty="0" smtClean="0"/>
              <a:t>5</a:t>
            </a:r>
            <a:r>
              <a:rPr lang="en-US" dirty="0"/>
              <a:t>. Add the data-flows between the external entities and the system box. Where documents and other packets of information flow entirely within the system, these should be ignored from the point of view of the context diagram – at this stage they are hidden within the process box.</a:t>
            </a:r>
          </a:p>
        </p:txBody>
      </p:sp>
    </p:spTree>
    <p:extLst>
      <p:ext uri="{BB962C8B-B14F-4D97-AF65-F5344CB8AC3E}">
        <p14:creationId xmlns:p14="http://schemas.microsoft.com/office/powerpoint/2010/main" val="30603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Context Diagram “process zero” </a:t>
            </a:r>
            <a:endParaRPr lang="en-US"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23360" y="1684435"/>
            <a:ext cx="4874722" cy="463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93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 </a:t>
            </a:r>
            <a:endParaRPr lang="en-US" dirty="0"/>
          </a:p>
        </p:txBody>
      </p:sp>
      <p:sp>
        <p:nvSpPr>
          <p:cNvPr id="8" name="Content Placeholder 7"/>
          <p:cNvSpPr>
            <a:spLocks noGrp="1"/>
          </p:cNvSpPr>
          <p:nvPr>
            <p:ph idx="1"/>
          </p:nvPr>
        </p:nvSpPr>
        <p:spPr/>
        <p:txBody>
          <a:bodyPr/>
          <a:lstStyle/>
          <a:p>
            <a:r>
              <a:rPr lang="en-US" dirty="0" smtClean="0"/>
              <a:t>Draw a </a:t>
            </a:r>
            <a:r>
              <a:rPr lang="pt-BR" dirty="0" smtClean="0"/>
              <a:t>context </a:t>
            </a:r>
            <a:r>
              <a:rPr lang="pt-BR" dirty="0"/>
              <a:t>diagram for Video-Rental LTD</a:t>
            </a:r>
            <a:endParaRPr lang="en-US" dirty="0"/>
          </a:p>
        </p:txBody>
      </p:sp>
    </p:spTree>
    <p:extLst>
      <p:ext uri="{BB962C8B-B14F-4D97-AF65-F5344CB8AC3E}">
        <p14:creationId xmlns:p14="http://schemas.microsoft.com/office/powerpoint/2010/main" val="31196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Level 1 data-flow diagrams </a:t>
            </a:r>
          </a:p>
        </p:txBody>
      </p:sp>
      <p:sp>
        <p:nvSpPr>
          <p:cNvPr id="8" name="Content Placeholder 7"/>
          <p:cNvSpPr>
            <a:spLocks noGrp="1"/>
          </p:cNvSpPr>
          <p:nvPr>
            <p:ph idx="1"/>
          </p:nvPr>
        </p:nvSpPr>
        <p:spPr/>
        <p:txBody>
          <a:bodyPr/>
          <a:lstStyle/>
          <a:p>
            <a:pPr marL="0" indent="0">
              <a:buNone/>
            </a:pPr>
            <a:r>
              <a:rPr lang="en-US" b="1" dirty="0"/>
              <a:t>What is a level 1 DFD</a:t>
            </a:r>
            <a:r>
              <a:rPr lang="en-US" b="1" dirty="0" smtClean="0"/>
              <a:t>?</a:t>
            </a:r>
          </a:p>
          <a:p>
            <a:pPr marL="0" indent="0">
              <a:buNone/>
            </a:pPr>
            <a:r>
              <a:rPr lang="en-US" dirty="0"/>
              <a:t>As described previously, context diagrams (level 0 DFDs) are diagrams where the whole system is represented as a single process. A level 1 DFD notates each of the main sub-processes that together form the complete system. We can think of a level 1 DFD as an “exploded view” of the context diagram.</a:t>
            </a:r>
            <a:endParaRPr lang="en-US" b="1" dirty="0"/>
          </a:p>
        </p:txBody>
      </p:sp>
    </p:spTree>
    <p:extLst>
      <p:ext uri="{BB962C8B-B14F-4D97-AF65-F5344CB8AC3E}">
        <p14:creationId xmlns:p14="http://schemas.microsoft.com/office/powerpoint/2010/main" val="173431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Level 1 data-flow diagrams </a:t>
            </a:r>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622044" y="1853430"/>
            <a:ext cx="5016204" cy="475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87928" y="1853430"/>
            <a:ext cx="6096000" cy="923330"/>
          </a:xfrm>
          <a:prstGeom prst="rect">
            <a:avLst/>
          </a:prstGeom>
        </p:spPr>
        <p:txBody>
          <a:bodyPr>
            <a:spAutoFit/>
          </a:bodyPr>
          <a:lstStyle/>
          <a:p>
            <a:r>
              <a:rPr lang="en-US" dirty="0"/>
              <a:t>We can see that on this level 1 DFD there are a number of data stores, and data-flows between processes</a:t>
            </a:r>
          </a:p>
          <a:p>
            <a:r>
              <a:rPr lang="en-US" dirty="0"/>
              <a:t>and the data stores</a:t>
            </a:r>
          </a:p>
        </p:txBody>
      </p:sp>
      <p:pic>
        <p:nvPicPr>
          <p:cNvPr id="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696" y="3030635"/>
            <a:ext cx="3213757" cy="3053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4272742" y="3898669"/>
            <a:ext cx="2211186" cy="12302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22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Constructing level 1 DFDs</a:t>
            </a:r>
          </a:p>
        </p:txBody>
      </p:sp>
      <p:sp>
        <p:nvSpPr>
          <p:cNvPr id="8" name="Content Placeholder 7"/>
          <p:cNvSpPr>
            <a:spLocks noGrp="1"/>
          </p:cNvSpPr>
          <p:nvPr>
            <p:ph idx="1"/>
          </p:nvPr>
        </p:nvSpPr>
        <p:spPr/>
        <p:txBody>
          <a:bodyPr>
            <a:normAutofit fontScale="70000" lnSpcReduction="20000"/>
          </a:bodyPr>
          <a:lstStyle/>
          <a:p>
            <a:pPr marL="0" indent="0">
              <a:buNone/>
            </a:pPr>
            <a:r>
              <a:rPr lang="en-US" dirty="0"/>
              <a:t>1. Identify processes. Each data-flow into the system must be received by a process. For each dataflow into the system examine the documentation about the system and talk to the users to establish a plausible process of the system that receives the data-flow. Each process must have at least one output data-flow. Each output data-flow of the system must have been sent by a process; identify the processes that sends each system output. </a:t>
            </a:r>
            <a:endParaRPr lang="en-US" dirty="0" smtClean="0"/>
          </a:p>
          <a:p>
            <a:pPr marL="0" indent="0">
              <a:buNone/>
            </a:pPr>
            <a:r>
              <a:rPr lang="en-US" dirty="0" smtClean="0"/>
              <a:t>2</a:t>
            </a:r>
            <a:r>
              <a:rPr lang="en-US" dirty="0"/>
              <a:t>. Draw the data-flows between the external entities and processes. </a:t>
            </a:r>
            <a:endParaRPr lang="en-US" dirty="0" smtClean="0"/>
          </a:p>
          <a:p>
            <a:pPr marL="0" indent="0">
              <a:buNone/>
            </a:pPr>
            <a:r>
              <a:rPr lang="en-US" dirty="0" smtClean="0"/>
              <a:t>3</a:t>
            </a:r>
            <a:r>
              <a:rPr lang="en-US" dirty="0"/>
              <a:t>. Identify data stores by establishing where documents / data needs to be held within the system. Add the data stores to the diagram, labelling them with their local name or description. </a:t>
            </a:r>
            <a:endParaRPr lang="en-US" dirty="0" smtClean="0"/>
          </a:p>
          <a:p>
            <a:pPr marL="0" indent="0">
              <a:buNone/>
            </a:pPr>
            <a:r>
              <a:rPr lang="en-US" dirty="0" smtClean="0"/>
              <a:t>4</a:t>
            </a:r>
            <a:r>
              <a:rPr lang="en-US" dirty="0"/>
              <a:t>. Add data-flows flowing between processes and data stores within the system. Each data store must have at least one input data-flow and one output data-flow (otherwise data may be stored, and never used, or a store of data must have come from nowhere). Ensure every data store has input and output data-flows to system processes. Most processes are normally associated with at least one data store. </a:t>
            </a:r>
            <a:endParaRPr lang="en-US" dirty="0" smtClean="0"/>
          </a:p>
          <a:p>
            <a:pPr marL="0" indent="0">
              <a:buNone/>
            </a:pPr>
            <a:r>
              <a:rPr lang="en-US" dirty="0" smtClean="0"/>
              <a:t>5</a:t>
            </a:r>
            <a:r>
              <a:rPr lang="en-US" dirty="0"/>
              <a:t>. Check diagram. Each process should have an input and an output. Each data store should have an input and an output. Check the system details so see if any process appears to be happening for no reason (i.e., some “trigger” data-flow is missing, that would make the process happen).</a:t>
            </a:r>
          </a:p>
        </p:txBody>
      </p:sp>
    </p:spTree>
    <p:extLst>
      <p:ext uri="{BB962C8B-B14F-4D97-AF65-F5344CB8AC3E}">
        <p14:creationId xmlns:p14="http://schemas.microsoft.com/office/powerpoint/2010/main" val="238355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are data-flow diagrams?</a:t>
            </a:r>
          </a:p>
        </p:txBody>
      </p:sp>
      <p:sp>
        <p:nvSpPr>
          <p:cNvPr id="8" name="Content Placeholder 7"/>
          <p:cNvSpPr>
            <a:spLocks noGrp="1"/>
          </p:cNvSpPr>
          <p:nvPr>
            <p:ph idx="1"/>
          </p:nvPr>
        </p:nvSpPr>
        <p:spPr/>
        <p:txBody>
          <a:bodyPr/>
          <a:lstStyle/>
          <a:p>
            <a:r>
              <a:rPr lang="en-US" dirty="0"/>
              <a:t>Data-flow diagrams provide a graphical representation of the system that aims to be accessible to computer specialist and non-specialist users alike. </a:t>
            </a:r>
            <a:endParaRPr lang="en-US" dirty="0" smtClean="0"/>
          </a:p>
          <a:p>
            <a:r>
              <a:rPr lang="en-US" dirty="0" smtClean="0"/>
              <a:t>The </a:t>
            </a:r>
            <a:r>
              <a:rPr lang="en-US" dirty="0"/>
              <a:t>models enable software engineers, customers and users to work together effectively during the analysis and specification of requirements. </a:t>
            </a:r>
            <a:endParaRPr lang="en-US" dirty="0" smtClean="0"/>
          </a:p>
          <a:p>
            <a:r>
              <a:rPr lang="en-US" dirty="0" smtClean="0"/>
              <a:t>Although </a:t>
            </a:r>
            <a:r>
              <a:rPr lang="en-US" dirty="0"/>
              <a:t>this means that our customers are required to understand the modeling techniques and constructs, in data-flow modeling only a limited set of constructs are used, and the rules applied are designed to be simple and easy to follow. </a:t>
            </a:r>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Exercise</a:t>
            </a:r>
          </a:p>
        </p:txBody>
      </p:sp>
      <p:sp>
        <p:nvSpPr>
          <p:cNvPr id="8" name="Content Placeholder 7"/>
          <p:cNvSpPr>
            <a:spLocks noGrp="1"/>
          </p:cNvSpPr>
          <p:nvPr>
            <p:ph idx="1"/>
          </p:nvPr>
        </p:nvSpPr>
        <p:spPr/>
        <p:txBody>
          <a:bodyPr/>
          <a:lstStyle/>
          <a:p>
            <a:r>
              <a:rPr lang="en-US" dirty="0" smtClean="0"/>
              <a:t>Construct level 1 DFDs “Diagram zero” for </a:t>
            </a:r>
            <a:r>
              <a:rPr lang="pt-BR" dirty="0"/>
              <a:t>Video-Rental LTD</a:t>
            </a:r>
            <a:endParaRPr lang="en-US" dirty="0"/>
          </a:p>
        </p:txBody>
      </p:sp>
    </p:spTree>
    <p:extLst>
      <p:ext uri="{BB962C8B-B14F-4D97-AF65-F5344CB8AC3E}">
        <p14:creationId xmlns:p14="http://schemas.microsoft.com/office/powerpoint/2010/main" val="2786118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Decomposing diagrams into level 2 and lower hierarchical levels</a:t>
            </a:r>
          </a:p>
        </p:txBody>
      </p:sp>
      <p:sp>
        <p:nvSpPr>
          <p:cNvPr id="8" name="Content Placeholder 7"/>
          <p:cNvSpPr>
            <a:spLocks noGrp="1"/>
          </p:cNvSpPr>
          <p:nvPr>
            <p:ph idx="1"/>
          </p:nvPr>
        </p:nvSpPr>
        <p:spPr/>
        <p:txBody>
          <a:bodyPr/>
          <a:lstStyle/>
          <a:p>
            <a:r>
              <a:rPr lang="en-US" dirty="0"/>
              <a:t>We have already seen how a level 0 context diagram can be decomposed (exploded) into a level 1 DFD. In DFD modeling terms we talk of the context diagram as the “parent” and the level 1 diagram as the “child</a:t>
            </a:r>
            <a:r>
              <a:rPr lang="en-US" dirty="0" smtClean="0"/>
              <a:t>”</a:t>
            </a:r>
          </a:p>
          <a:p>
            <a:r>
              <a:rPr lang="en-US" dirty="0"/>
              <a:t>This same process can be applied to each process appearing within a level 1 DFD. A DFD that represents a decomposed level 1 DFD process is called a level 2 DFD. There can be a level 2 DFD for each process that appears in the level 1 DFD.</a:t>
            </a:r>
          </a:p>
        </p:txBody>
      </p:sp>
    </p:spTree>
    <p:extLst>
      <p:ext uri="{BB962C8B-B14F-4D97-AF65-F5344CB8AC3E}">
        <p14:creationId xmlns:p14="http://schemas.microsoft.com/office/powerpoint/2010/main" val="355310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7392" y="638695"/>
            <a:ext cx="4485093" cy="371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7613" y="382645"/>
            <a:ext cx="6659386" cy="487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p:nvPr/>
        </p:nvSpPr>
        <p:spPr>
          <a:xfrm>
            <a:off x="350520" y="5375564"/>
            <a:ext cx="5029200" cy="1384995"/>
          </a:xfrm>
          <a:prstGeom prst="rect">
            <a:avLst/>
          </a:prstGeom>
        </p:spPr>
        <p:txBody>
          <a:bodyPr wrap="square">
            <a:spAutoFit/>
          </a:bodyPr>
          <a:lstStyle/>
          <a:p>
            <a:r>
              <a:rPr lang="en-US" sz="1400" b="1" dirty="0"/>
              <a:t>FIGURE </a:t>
            </a:r>
            <a:r>
              <a:rPr lang="en-US" sz="1400" b="1" dirty="0" smtClean="0"/>
              <a:t>5-19 </a:t>
            </a:r>
            <a:r>
              <a:rPr lang="en-US" sz="1400" dirty="0"/>
              <a:t>The order system diagram 0 is shown at the top of the figure, and </a:t>
            </a:r>
            <a:r>
              <a:rPr lang="en-US" sz="1400" dirty="0" smtClean="0"/>
              <a:t>exploded diagram </a:t>
            </a:r>
            <a:r>
              <a:rPr lang="en-US" sz="1400" dirty="0"/>
              <a:t>3 DFD (for the APPLY PAYMENT process) is shown at the bottom. The two DFDs </a:t>
            </a:r>
            <a:r>
              <a:rPr lang="en-US" sz="1400" dirty="0" smtClean="0"/>
              <a:t>are balanced </a:t>
            </a:r>
            <a:r>
              <a:rPr lang="en-US" sz="1400" dirty="0"/>
              <a:t>because the child diagram at the bottom has the same input and output flows as </a:t>
            </a:r>
            <a:r>
              <a:rPr lang="en-US" sz="1400" dirty="0" smtClean="0"/>
              <a:t>the parent </a:t>
            </a:r>
            <a:r>
              <a:rPr lang="en-US" sz="1400" dirty="0"/>
              <a:t>process 3 shown at the </a:t>
            </a:r>
            <a:r>
              <a:rPr lang="en-US" sz="1400" dirty="0" smtClean="0"/>
              <a:t>top</a:t>
            </a:r>
            <a:endParaRPr lang="en-US" sz="1400" dirty="0"/>
          </a:p>
        </p:txBody>
      </p:sp>
    </p:spTree>
    <p:extLst>
      <p:ext uri="{BB962C8B-B14F-4D97-AF65-F5344CB8AC3E}">
        <p14:creationId xmlns:p14="http://schemas.microsoft.com/office/powerpoint/2010/main" val="144101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Exercise </a:t>
            </a:r>
            <a:endParaRPr lang="en-US" dirty="0"/>
          </a:p>
        </p:txBody>
      </p:sp>
      <p:sp>
        <p:nvSpPr>
          <p:cNvPr id="8" name="Content Placeholder 7"/>
          <p:cNvSpPr>
            <a:spLocks noGrp="1"/>
          </p:cNvSpPr>
          <p:nvPr>
            <p:ph idx="1"/>
          </p:nvPr>
        </p:nvSpPr>
        <p:spPr/>
        <p:txBody>
          <a:bodyPr/>
          <a:lstStyle/>
          <a:p>
            <a:r>
              <a:rPr lang="en-US" dirty="0" smtClean="0"/>
              <a:t>Select one of </a:t>
            </a:r>
            <a:r>
              <a:rPr lang="pt-BR" dirty="0"/>
              <a:t>Video-Rental </a:t>
            </a:r>
            <a:r>
              <a:rPr lang="pt-BR" dirty="0" smtClean="0"/>
              <a:t>LTD level 1 processes and dicompose a level 2 diagram for this process</a:t>
            </a:r>
          </a:p>
          <a:p>
            <a:endParaRPr lang="en-US" dirty="0"/>
          </a:p>
        </p:txBody>
      </p:sp>
    </p:spTree>
    <p:extLst>
      <p:ext uri="{BB962C8B-B14F-4D97-AF65-F5344CB8AC3E}">
        <p14:creationId xmlns:p14="http://schemas.microsoft.com/office/powerpoint/2010/main" val="1579062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Leveling and Balancing </a:t>
            </a:r>
            <a:endParaRPr lang="en-US" dirty="0"/>
          </a:p>
        </p:txBody>
      </p:sp>
      <p:sp>
        <p:nvSpPr>
          <p:cNvPr id="3" name="Content Placeholder 2"/>
          <p:cNvSpPr>
            <a:spLocks noGrp="1"/>
          </p:cNvSpPr>
          <p:nvPr>
            <p:ph idx="1"/>
          </p:nvPr>
        </p:nvSpPr>
        <p:spPr/>
        <p:txBody>
          <a:bodyPr/>
          <a:lstStyle/>
          <a:p>
            <a:r>
              <a:rPr lang="en-US" dirty="0" smtClean="0"/>
              <a:t>Leveling </a:t>
            </a:r>
            <a:r>
              <a:rPr lang="en-US" dirty="0"/>
              <a:t>uses a series of increasingly detailed DFDs to </a:t>
            </a:r>
            <a:r>
              <a:rPr lang="en-US" dirty="0" smtClean="0"/>
              <a:t>describe an </a:t>
            </a:r>
            <a:r>
              <a:rPr lang="en-US" dirty="0"/>
              <a:t>information system</a:t>
            </a:r>
            <a:r>
              <a:rPr lang="en-US" dirty="0" smtClean="0"/>
              <a:t>.</a:t>
            </a:r>
          </a:p>
          <a:p>
            <a:r>
              <a:rPr lang="en-US" dirty="0"/>
              <a:t>Balancing ensures that the input and output data flows </a:t>
            </a:r>
            <a:r>
              <a:rPr lang="en-US" dirty="0" smtClean="0"/>
              <a:t>of the </a:t>
            </a:r>
            <a:r>
              <a:rPr lang="en-US" dirty="0"/>
              <a:t>parent DFD are maintained on the child </a:t>
            </a:r>
            <a:r>
              <a:rPr lang="en-US" dirty="0"/>
              <a:t>DFD, if a second level diagram expands a first level process then all the inputs to the process must be inputs to the second level diagram, and all the outputs from the process must be outputs on the second level diagram. Moreover, there must be no other inputs and outputs. </a:t>
            </a:r>
          </a:p>
        </p:txBody>
      </p:sp>
    </p:spTree>
    <p:extLst>
      <p:ext uri="{BB962C8B-B14F-4D97-AF65-F5344CB8AC3E}">
        <p14:creationId xmlns:p14="http://schemas.microsoft.com/office/powerpoint/2010/main" val="1194530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 example data-flow diagram </a:t>
            </a:r>
          </a:p>
        </p:txBody>
      </p:sp>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818014"/>
            <a:ext cx="3637220" cy="2807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65018" y="1815898"/>
            <a:ext cx="5430982" cy="450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389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DFD notation consists of only four main symbols:</a:t>
            </a:r>
          </a:p>
        </p:txBody>
      </p:sp>
      <p:sp>
        <p:nvSpPr>
          <p:cNvPr id="8" name="Content Placeholder 7"/>
          <p:cNvSpPr>
            <a:spLocks noGrp="1"/>
          </p:cNvSpPr>
          <p:nvPr>
            <p:ph idx="1"/>
          </p:nvPr>
        </p:nvSpPr>
        <p:spPr/>
        <p:txBody>
          <a:bodyPr/>
          <a:lstStyle/>
          <a:p>
            <a:r>
              <a:rPr lang="en-US" sz="3000" dirty="0"/>
              <a:t>DFD Symbols</a:t>
            </a:r>
          </a:p>
          <a:p>
            <a:pPr lvl="1"/>
            <a:r>
              <a:rPr lang="en-US" dirty="0"/>
              <a:t>Four basic symbols</a:t>
            </a:r>
          </a:p>
          <a:p>
            <a:pPr lvl="1"/>
            <a:r>
              <a:rPr lang="en-US" dirty="0" err="1"/>
              <a:t>Gane</a:t>
            </a:r>
            <a:r>
              <a:rPr lang="en-US" dirty="0"/>
              <a:t> &amp; </a:t>
            </a:r>
            <a:r>
              <a:rPr lang="en-US" dirty="0" err="1"/>
              <a:t>Sarson</a:t>
            </a:r>
            <a:r>
              <a:rPr lang="en-US" dirty="0"/>
              <a:t> </a:t>
            </a:r>
            <a:br>
              <a:rPr lang="en-US" dirty="0"/>
            </a:br>
            <a:r>
              <a:rPr lang="en-US" dirty="0"/>
              <a:t>used in text</a:t>
            </a:r>
          </a:p>
          <a:p>
            <a:pPr lvl="1"/>
            <a:r>
              <a:rPr lang="en-US" dirty="0"/>
              <a:t>Yourdon also popular</a:t>
            </a:r>
          </a:p>
          <a:p>
            <a:endParaRPr lang="en-US" dirty="0"/>
          </a:p>
        </p:txBody>
      </p:sp>
      <p:pic>
        <p:nvPicPr>
          <p:cNvPr id="9"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8886" y="1727922"/>
            <a:ext cx="501015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037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DFD notation consists of only four main symbols:</a:t>
            </a:r>
          </a:p>
        </p:txBody>
      </p:sp>
      <p:sp>
        <p:nvSpPr>
          <p:cNvPr id="8" name="Content Placeholder 7"/>
          <p:cNvSpPr>
            <a:spLocks noGrp="1"/>
          </p:cNvSpPr>
          <p:nvPr>
            <p:ph idx="1"/>
          </p:nvPr>
        </p:nvSpPr>
        <p:spPr/>
        <p:txBody>
          <a:bodyPr>
            <a:normAutofit fontScale="92500" lnSpcReduction="10000"/>
          </a:bodyPr>
          <a:lstStyle/>
          <a:p>
            <a:r>
              <a:rPr lang="en-US" dirty="0" smtClean="0"/>
              <a:t>1. Processes </a:t>
            </a:r>
            <a:r>
              <a:rPr lang="en-US" dirty="0"/>
              <a:t>— the activities carried out by the system which use and transform information. Processes are notated as rectangles with three parts, such as “Order Supplies” and “Make </a:t>
            </a:r>
            <a:r>
              <a:rPr lang="en-US" dirty="0" smtClean="0"/>
              <a:t>Payments.</a:t>
            </a:r>
          </a:p>
          <a:p>
            <a:r>
              <a:rPr lang="en-US" dirty="0" smtClean="0"/>
              <a:t>2</a:t>
            </a:r>
            <a:r>
              <a:rPr lang="en-US" dirty="0"/>
              <a:t>. Data-flows — the data inputs to and outputs from to these activities. Data-flows are notated as named arrows, such as “Delivery” and “Supply Order</a:t>
            </a:r>
            <a:r>
              <a:rPr lang="en-US" dirty="0" smtClean="0"/>
              <a:t>”. </a:t>
            </a:r>
          </a:p>
          <a:p>
            <a:r>
              <a:rPr lang="en-US" dirty="0" smtClean="0"/>
              <a:t>3</a:t>
            </a:r>
            <a:r>
              <a:rPr lang="en-US" dirty="0"/>
              <a:t>. External entities — the sources from which information flows into the system and the recipients of information leaving the system. External entities are notated as ovals, such as “Supplier</a:t>
            </a:r>
            <a:r>
              <a:rPr lang="en-US" dirty="0" smtClean="0"/>
              <a:t>”.</a:t>
            </a:r>
          </a:p>
          <a:p>
            <a:r>
              <a:rPr lang="en-US" dirty="0"/>
              <a:t>4. Data stores — where information is stored within the system. Data stores are notated as rectangles with two parts, such as “Supplier Details” and “Orders</a:t>
            </a:r>
            <a:r>
              <a:rPr lang="en-US" dirty="0" smtClean="0"/>
              <a:t>”.</a:t>
            </a:r>
            <a:endParaRPr lang="en-US" dirty="0"/>
          </a:p>
        </p:txBody>
      </p:sp>
    </p:spTree>
    <p:extLst>
      <p:ext uri="{BB962C8B-B14F-4D97-AF65-F5344CB8AC3E}">
        <p14:creationId xmlns:p14="http://schemas.microsoft.com/office/powerpoint/2010/main" val="261326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benefits of data-flow diagrams</a:t>
            </a:r>
          </a:p>
        </p:txBody>
      </p:sp>
      <p:sp>
        <p:nvSpPr>
          <p:cNvPr id="8" name="Content Placeholder 7"/>
          <p:cNvSpPr>
            <a:spLocks noGrp="1"/>
          </p:cNvSpPr>
          <p:nvPr>
            <p:ph idx="1"/>
          </p:nvPr>
        </p:nvSpPr>
        <p:spPr/>
        <p:txBody>
          <a:bodyPr/>
          <a:lstStyle/>
          <a:p>
            <a:r>
              <a:rPr lang="en-US" dirty="0"/>
              <a:t>The system scope and boundaries are clearly indicated on the </a:t>
            </a:r>
            <a:r>
              <a:rPr lang="en-US" dirty="0" smtClean="0"/>
              <a:t>diagrams.</a:t>
            </a:r>
          </a:p>
          <a:p>
            <a:r>
              <a:rPr lang="en-US" dirty="0"/>
              <a:t>The technique of decomposition of high level data-flow diagrams to a set of more detailed diagrams, provides an overall view of the complete system, as well as a more detailed breakdown and description of individual activities, where this is appropriate, for clarification and </a:t>
            </a:r>
            <a:r>
              <a:rPr lang="en-US" dirty="0" smtClean="0"/>
              <a:t>understanding.</a:t>
            </a:r>
          </a:p>
          <a:p>
            <a:endParaRPr lang="en-US" dirty="0"/>
          </a:p>
        </p:txBody>
      </p:sp>
    </p:spTree>
    <p:extLst>
      <p:ext uri="{BB962C8B-B14F-4D97-AF65-F5344CB8AC3E}">
        <p14:creationId xmlns:p14="http://schemas.microsoft.com/office/powerpoint/2010/main" val="43021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4400" dirty="0">
                <a:solidFill>
                  <a:schemeClr val="accent2">
                    <a:lumMod val="40000"/>
                    <a:lumOff val="60000"/>
                  </a:schemeClr>
                </a:solidFill>
                <a:effectLst>
                  <a:outerShdw blurRad="38100" dist="38100" dir="2700000" algn="tl">
                    <a:srgbClr val="000000">
                      <a:alpha val="43137"/>
                    </a:srgbClr>
                  </a:outerShdw>
                </a:effectLst>
              </a:rPr>
              <a:t>Case </a:t>
            </a:r>
            <a:r>
              <a:rPr lang="en-US" sz="4400" dirty="0" smtClean="0">
                <a:solidFill>
                  <a:schemeClr val="accent2">
                    <a:lumMod val="40000"/>
                    <a:lumOff val="60000"/>
                  </a:schemeClr>
                </a:solidFill>
                <a:effectLst>
                  <a:outerShdw blurRad="38100" dist="38100" dir="2700000" algn="tl">
                    <a:srgbClr val="000000">
                      <a:alpha val="43137"/>
                    </a:srgbClr>
                  </a:outerShdw>
                </a:effectLst>
              </a:rPr>
              <a:t>study </a:t>
            </a:r>
            <a:r>
              <a:rPr lang="en-US" sz="3100" b="1" dirty="0"/>
              <a:t>Video-Rental LTD case study : </a:t>
            </a:r>
            <a:r>
              <a:rPr lang="en-US" sz="4400" b="1" dirty="0"/>
              <a:t/>
            </a:r>
            <a:br>
              <a:rPr lang="en-US" sz="4400" b="1" dirty="0"/>
            </a:br>
            <a:endParaRPr lang="en-US" sz="4400" dirty="0">
              <a:solidFill>
                <a:schemeClr val="accent2">
                  <a:lumMod val="40000"/>
                  <a:lumOff val="60000"/>
                </a:schemeClr>
              </a:solidFill>
              <a:effectLst>
                <a:outerShdw blurRad="38100" dist="38100" dir="2700000" algn="tl">
                  <a:srgbClr val="000000">
                    <a:alpha val="43137"/>
                  </a:srgbClr>
                </a:outerShdw>
              </a:effectLst>
            </a:endParaRPr>
          </a:p>
        </p:txBody>
      </p:sp>
      <p:sp>
        <p:nvSpPr>
          <p:cNvPr id="8" name="Content Placeholder 7"/>
          <p:cNvSpPr>
            <a:spLocks noGrp="1"/>
          </p:cNvSpPr>
          <p:nvPr>
            <p:ph idx="1"/>
          </p:nvPr>
        </p:nvSpPr>
        <p:spPr>
          <a:xfrm>
            <a:off x="482137" y="1596044"/>
            <a:ext cx="11230495" cy="5261956"/>
          </a:xfrm>
        </p:spPr>
        <p:txBody>
          <a:bodyPr>
            <a:normAutofit fontScale="92500" lnSpcReduction="20000"/>
          </a:bodyPr>
          <a:lstStyle/>
          <a:p>
            <a:pPr marL="0" indent="0">
              <a:buNone/>
            </a:pPr>
            <a:r>
              <a:rPr lang="en-US" dirty="0" smtClean="0"/>
              <a:t>Video-Rental LTD is a small video rental store. The store lends videos to customers for a fee, and purchases its videos from a local supplier. </a:t>
            </a:r>
          </a:p>
          <a:p>
            <a:pPr marL="0" indent="0">
              <a:buNone/>
            </a:pPr>
            <a:r>
              <a:rPr lang="en-US" dirty="0" smtClean="0"/>
              <a:t>A </a:t>
            </a:r>
            <a:r>
              <a:rPr lang="en-US" dirty="0"/>
              <a:t>customer wishing to borrow a video provides the empty box of the video they desire, their membership card, and payment – payment is always with the credit card used to open the customer account. </a:t>
            </a:r>
            <a:endParaRPr lang="en-US" dirty="0" smtClean="0"/>
          </a:p>
          <a:p>
            <a:pPr marL="0" indent="0">
              <a:buNone/>
            </a:pPr>
            <a:r>
              <a:rPr lang="en-US" dirty="0" smtClean="0"/>
              <a:t>The </a:t>
            </a:r>
            <a:r>
              <a:rPr lang="en-US" dirty="0"/>
              <a:t>customer then returns the video to the store after watching it. </a:t>
            </a:r>
            <a:endParaRPr lang="en-US" dirty="0" smtClean="0"/>
          </a:p>
          <a:p>
            <a:pPr marL="0" indent="0">
              <a:buNone/>
            </a:pPr>
            <a:r>
              <a:rPr lang="en-US" dirty="0" smtClean="0"/>
              <a:t>If </a:t>
            </a:r>
            <a:r>
              <a:rPr lang="en-US" dirty="0"/>
              <a:t>a loaned video is overdue by a day the customer's credit card is charged, and a reminder letter is sent to them. Each day after that a further card is made, and each week a reminder letter is sent. </a:t>
            </a:r>
            <a:endParaRPr lang="en-US" dirty="0" smtClean="0"/>
          </a:p>
          <a:p>
            <a:pPr marL="0" indent="0">
              <a:buNone/>
            </a:pPr>
            <a:r>
              <a:rPr lang="en-US" dirty="0" smtClean="0"/>
              <a:t>This </a:t>
            </a:r>
            <a:r>
              <a:rPr lang="en-US" dirty="0"/>
              <a:t>continues until either the customer returns the video, or the charges are equal to the cost of replacing the video. New customers fill out a form with their personal details and credit card details, and the counter staff give the new customer a membership card. Each new customer's form is added to the customer file. </a:t>
            </a:r>
            <a:endParaRPr lang="en-US" dirty="0" smtClean="0"/>
          </a:p>
          <a:p>
            <a:pPr marL="0" indent="0">
              <a:buNone/>
            </a:pPr>
            <a:r>
              <a:rPr lang="en-US" dirty="0" smtClean="0"/>
              <a:t>The </a:t>
            </a:r>
            <a:r>
              <a:rPr lang="en-US" dirty="0"/>
              <a:t>local video supplier sends a list of available titles to Video-Rental LTD, who decide whether to send them an order and payment. If an order is sent then the supplier sends the requested videos to the store. For each new video a new stock form is completed and placed in the stock file. </a:t>
            </a:r>
          </a:p>
        </p:txBody>
      </p:sp>
    </p:spTree>
    <p:extLst>
      <p:ext uri="{BB962C8B-B14F-4D97-AF65-F5344CB8AC3E}">
        <p14:creationId xmlns:p14="http://schemas.microsoft.com/office/powerpoint/2010/main" val="106328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different kinds (and levels) of data-flow diagrams</a:t>
            </a:r>
          </a:p>
        </p:txBody>
      </p:sp>
      <p:sp>
        <p:nvSpPr>
          <p:cNvPr id="8" name="Content Placeholder 7"/>
          <p:cNvSpPr>
            <a:spLocks noGrp="1"/>
          </p:cNvSpPr>
          <p:nvPr>
            <p:ph idx="1"/>
          </p:nvPr>
        </p:nvSpPr>
        <p:spPr/>
        <p:txBody>
          <a:bodyPr>
            <a:normAutofit/>
          </a:bodyPr>
          <a:lstStyle/>
          <a:p>
            <a:r>
              <a:rPr lang="en-US" dirty="0"/>
              <a:t>Although all data-flow diagrams are composed of the same types of symbols, and the validation rules are the same for all DFDs, there are three main types of data-flow diagram</a:t>
            </a:r>
            <a:r>
              <a:rPr lang="en-US" dirty="0" smtClean="0"/>
              <a:t>:</a:t>
            </a:r>
          </a:p>
          <a:p>
            <a:pPr marL="777240" lvl="1" indent="-457200">
              <a:buFont typeface="+mj-lt"/>
              <a:buAutoNum type="arabicPeriod"/>
            </a:pPr>
            <a:r>
              <a:rPr lang="en-US" dirty="0" smtClean="0"/>
              <a:t>Context </a:t>
            </a:r>
            <a:r>
              <a:rPr lang="en-US" dirty="0"/>
              <a:t>diagrams — context diagram DFDs are diagrams that present an overview of the system and its interaction with the rest of the “world</a:t>
            </a:r>
            <a:r>
              <a:rPr lang="en-US" dirty="0" smtClean="0"/>
              <a:t>”.</a:t>
            </a:r>
          </a:p>
          <a:p>
            <a:pPr marL="777240" lvl="1" indent="-457200">
              <a:buFont typeface="+mj-lt"/>
              <a:buAutoNum type="arabicPeriod"/>
            </a:pPr>
            <a:r>
              <a:rPr lang="en-US" dirty="0"/>
              <a:t>Level 1 data-flow diagrams — Level 1 DFDs present a more detailed view of the system than context diagrams, by showing the main sub-processes and stores of data that make up the system as a whole. </a:t>
            </a:r>
            <a:endParaRPr lang="en-US" dirty="0" smtClean="0"/>
          </a:p>
          <a:p>
            <a:pPr marL="777240" lvl="1" indent="-457200">
              <a:buFont typeface="+mj-lt"/>
              <a:buAutoNum type="arabicPeriod"/>
            </a:pPr>
            <a:r>
              <a:rPr lang="en-US" dirty="0"/>
              <a:t>Level 2 (and lower) data-flow diagrams — a major advantage of the data-flow modelling technique is that, through a technique called “levelling”, the detailed complexity of real world systems can be managed and modeled in a hierarchy of abstractions. </a:t>
            </a:r>
          </a:p>
        </p:txBody>
      </p:sp>
    </p:spTree>
    <p:extLst>
      <p:ext uri="{BB962C8B-B14F-4D97-AF65-F5344CB8AC3E}">
        <p14:creationId xmlns:p14="http://schemas.microsoft.com/office/powerpoint/2010/main" val="177703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les Direction 16X9">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lesDirection_16x9.potx" id="{FE35DD5A-B687-4161-B4D9-35484B75A379}" vid="{5DB76398-B2EF-4269-B3B2-C0E4C29F3554}"/>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567D146-4D1C-466E-9A63-FAD8863F0C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direction presentation (widescreen)</Template>
  <TotalTime>0</TotalTime>
  <Words>2143</Words>
  <Application>Microsoft Office PowerPoint</Application>
  <PresentationFormat>Widescreen</PresentationFormat>
  <Paragraphs>118</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Book Antiqua</vt:lpstr>
      <vt:lpstr>Sales Direction 16X9</vt:lpstr>
      <vt:lpstr>Chapter 5 Data and Processing Modeling </vt:lpstr>
      <vt:lpstr>Objectives </vt:lpstr>
      <vt:lpstr>What are data-flow diagrams?</vt:lpstr>
      <vt:lpstr>An example data-flow diagram </vt:lpstr>
      <vt:lpstr>DFD notation consists of only four main symbols:</vt:lpstr>
      <vt:lpstr>DFD notation consists of only four main symbols:</vt:lpstr>
      <vt:lpstr>The benefits of data-flow diagrams</vt:lpstr>
      <vt:lpstr>Case study Video-Rental LTD case study :  </vt:lpstr>
      <vt:lpstr>The different kinds (and levels) of data-flow diagrams</vt:lpstr>
      <vt:lpstr>Elements of data-flow diagrams</vt:lpstr>
      <vt:lpstr>Processes </vt:lpstr>
      <vt:lpstr>Processes</vt:lpstr>
      <vt:lpstr>Processes </vt:lpstr>
      <vt:lpstr>Data Flow Symbol </vt:lpstr>
      <vt:lpstr>Data Flow Symbol </vt:lpstr>
      <vt:lpstr>External entities</vt:lpstr>
      <vt:lpstr>External entities</vt:lpstr>
      <vt:lpstr>External entities</vt:lpstr>
      <vt:lpstr>Data Stores</vt:lpstr>
      <vt:lpstr>Data Stores</vt:lpstr>
      <vt:lpstr>Creating a Set of DFDs</vt:lpstr>
      <vt:lpstr>Context diagrams</vt:lpstr>
      <vt:lpstr>Constructing a context diagram</vt:lpstr>
      <vt:lpstr>You may find the following steps useful: </vt:lpstr>
      <vt:lpstr>Context Diagram “process zero” </vt:lpstr>
      <vt:lpstr>Exercise </vt:lpstr>
      <vt:lpstr>Level 1 data-flow diagrams </vt:lpstr>
      <vt:lpstr>Level 1 data-flow diagrams </vt:lpstr>
      <vt:lpstr>Constructing level 1 DFDs</vt:lpstr>
      <vt:lpstr>Exercise</vt:lpstr>
      <vt:lpstr>Decomposing diagrams into level 2 and lower hierarchical levels</vt:lpstr>
      <vt:lpstr>PowerPoint Presentation</vt:lpstr>
      <vt:lpstr>Exercise </vt:lpstr>
      <vt:lpstr>Leveling and Balancing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2017-02-01T20:36:40Z</dcterms:created>
  <dcterms:modified xsi:type="dcterms:W3CDTF">2017-02-01T22:20:07Z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TC034313749991</vt:lpwstr>
  </property>
</Properties>
</file>