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57" r:id="rId3"/>
    <p:sldId id="258" r:id="rId4"/>
    <p:sldId id="307" r:id="rId5"/>
    <p:sldId id="308" r:id="rId6"/>
    <p:sldId id="309"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119" d="100"/>
          <a:sy n="119" d="100"/>
        </p:scale>
        <p:origin x="132" y="192"/>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6/1/2017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miter/>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t>6/1/2017</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t>6/1/2017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t>6/1/2017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t>6/1/2017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t>6/1/2017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t>6/1/2017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miter/>
          </a:ln>
        </p:spPr>
      </p:pic>
      <p:sp>
        <p:nvSpPr>
          <p:cNvPr id="1027" name="Rectangle 3"/>
          <p:cNvSpPr>
            <a:spLocks noGrp="1"/>
          </p:cNvSpPr>
          <p:nvPr>
            <p:ph type="title"/>
          </p:nvPr>
        </p:nvSpPr>
        <p:spPr>
          <a:xfrm>
            <a:off x="609600" y="190500"/>
            <a:ext cx="10972800" cy="582613"/>
          </a:xfrm>
          <a:prstGeom prst="rect">
            <a:avLst/>
          </a:prstGeom>
          <a:noFill/>
          <a:ln w="9525">
            <a:noFill/>
            <a:miter/>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miter/>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t>6/1/2017</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charset="0"/>
          <a:ea typeface="SimSun" charset="-122"/>
        </a:defRPr>
      </a:lvl2pPr>
      <a:lvl3pPr algn="l" rtl="0" fontAlgn="base">
        <a:spcBef>
          <a:spcPct val="0"/>
        </a:spcBef>
        <a:spcAft>
          <a:spcPct val="0"/>
        </a:spcAft>
        <a:defRPr sz="3600">
          <a:solidFill>
            <a:schemeClr val="tx1"/>
          </a:solidFill>
          <a:latin typeface="Arial" panose="02080604020202020204" charset="0"/>
          <a:ea typeface="SimSun" charset="-122"/>
        </a:defRPr>
      </a:lvl3pPr>
      <a:lvl4pPr algn="l" rtl="0" fontAlgn="base">
        <a:spcBef>
          <a:spcPct val="0"/>
        </a:spcBef>
        <a:spcAft>
          <a:spcPct val="0"/>
        </a:spcAft>
        <a:defRPr sz="3600">
          <a:solidFill>
            <a:schemeClr val="tx1"/>
          </a:solidFill>
          <a:latin typeface="Arial" panose="02080604020202020204" charset="0"/>
          <a:ea typeface="SimSun" charset="-122"/>
        </a:defRPr>
      </a:lvl4pPr>
      <a:lvl5pPr algn="l" rtl="0" fontAlgn="base">
        <a:spcBef>
          <a:spcPct val="0"/>
        </a:spcBef>
        <a:spcAft>
          <a:spcPct val="0"/>
        </a:spcAft>
        <a:defRPr sz="3600">
          <a:solidFill>
            <a:schemeClr val="tx1"/>
          </a:solidFill>
          <a:latin typeface="Arial" panose="02080604020202020204" charset="0"/>
          <a:ea typeface="SimSun" charset="-122"/>
        </a:defRPr>
      </a:lvl5pPr>
      <a:lvl6pPr marL="457200" algn="l" rtl="0" fontAlgn="base">
        <a:spcBef>
          <a:spcPct val="0"/>
        </a:spcBef>
        <a:spcAft>
          <a:spcPct val="0"/>
        </a:spcAft>
        <a:defRPr sz="3600">
          <a:solidFill>
            <a:schemeClr val="tx1"/>
          </a:solidFill>
          <a:latin typeface="Arial" panose="02080604020202020204" charset="0"/>
          <a:ea typeface="SimSun" charset="-122"/>
        </a:defRPr>
      </a:lvl6pPr>
      <a:lvl7pPr marL="914400" algn="l" rtl="0" fontAlgn="base">
        <a:spcBef>
          <a:spcPct val="0"/>
        </a:spcBef>
        <a:spcAft>
          <a:spcPct val="0"/>
        </a:spcAft>
        <a:defRPr sz="3600">
          <a:solidFill>
            <a:schemeClr val="tx1"/>
          </a:solidFill>
          <a:latin typeface="Arial" panose="02080604020202020204" charset="0"/>
          <a:ea typeface="SimSun" charset="-122"/>
        </a:defRPr>
      </a:lvl7pPr>
      <a:lvl8pPr marL="1371600" algn="l" rtl="0" fontAlgn="base">
        <a:spcBef>
          <a:spcPct val="0"/>
        </a:spcBef>
        <a:spcAft>
          <a:spcPct val="0"/>
        </a:spcAft>
        <a:defRPr sz="3600">
          <a:solidFill>
            <a:schemeClr val="tx1"/>
          </a:solidFill>
          <a:latin typeface="Arial" panose="02080604020202020204" charset="0"/>
          <a:ea typeface="SimSun" charset="-122"/>
        </a:defRPr>
      </a:lvl8pPr>
      <a:lvl9pPr marL="1828800" algn="l" rtl="0" fontAlgn="base">
        <a:spcBef>
          <a:spcPct val="0"/>
        </a:spcBef>
        <a:spcAft>
          <a:spcPct val="0"/>
        </a:spcAft>
        <a:defRPr sz="3600">
          <a:solidFill>
            <a:schemeClr val="tx1"/>
          </a:solidFill>
          <a:latin typeface="Arial" panose="02080604020202020204" charset="0"/>
          <a:ea typeface="SimSun"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x-none" altLang="en-US"/>
              <a:t>Beginning Database Design 	</a:t>
            </a:r>
          </a:p>
        </p:txBody>
      </p:sp>
      <p:sp>
        <p:nvSpPr>
          <p:cNvPr id="3" name="Subtitle 2"/>
          <p:cNvSpPr>
            <a:spLocks noGrp="1"/>
          </p:cNvSpPr>
          <p:nvPr>
            <p:ph type="subTitle" idx="1"/>
          </p:nvPr>
        </p:nvSpPr>
        <p:spPr/>
        <p:txBody>
          <a:bodyPr/>
          <a:lstStyle/>
          <a:p>
            <a:r>
              <a:rPr lang="x-none" altLang="en-US"/>
              <a:t>Chapter 01</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1-2. resear</a:t>
            </a:r>
            <a:r>
              <a:rPr lang="x-none" altLang="en-US"/>
              <a:t>c</a:t>
            </a:r>
            <a:r>
              <a:rPr lang="en-US"/>
              <a:t>h Interests</a:t>
            </a:r>
          </a:p>
        </p:txBody>
      </p:sp>
      <p:sp>
        <p:nvSpPr>
          <p:cNvPr id="3" name="Content Placeholder 2"/>
          <p:cNvSpPr>
            <a:spLocks noGrp="1"/>
          </p:cNvSpPr>
          <p:nvPr>
            <p:ph idx="1"/>
          </p:nvPr>
        </p:nvSpPr>
        <p:spPr>
          <a:xfrm>
            <a:off x="243840" y="1203960"/>
            <a:ext cx="11704320" cy="4923790"/>
          </a:xfrm>
        </p:spPr>
        <p:txBody>
          <a:bodyPr/>
          <a:lstStyle/>
          <a:p>
            <a:r>
              <a:rPr lang="en-US" sz="2000"/>
              <a:t>An employee of a university’s liaison team often receives calls asking to speak to a specialist in a particular topic. </a:t>
            </a:r>
          </a:p>
          <a:p>
            <a:r>
              <a:rPr lang="en-US" sz="2000"/>
              <a:t>The liaison team decides to set up a small spreadsheet to maintain data about each staff member’s main research interests. </a:t>
            </a:r>
          </a:p>
          <a:p>
            <a:r>
              <a:rPr lang="en-US" sz="2000"/>
              <a:t>originally, the intention is to record just one main area for each staff member, but academics, being what they are, cannot be so constrained. </a:t>
            </a:r>
          </a:p>
          <a:p>
            <a:r>
              <a:rPr lang="en-US" sz="2000"/>
              <a:t>The problem of an indeterminate number of interests is solved by adding a few extra columns in order to accommodate all the interests each staff member supplies.</a:t>
            </a:r>
          </a:p>
          <a:p>
            <a:pPr lvl="1"/>
            <a:r>
              <a:rPr lang="en-US" sz="1750"/>
              <a:t>Part of the spreadsheet is shown </a:t>
            </a:r>
            <a:r>
              <a:rPr lang="x-none" altLang="en-US" sz="1750"/>
              <a:t>:</a:t>
            </a:r>
          </a:p>
          <a:p>
            <a:endParaRPr lang="x-none" altLang="en-US" sz="2000"/>
          </a:p>
        </p:txBody>
      </p:sp>
      <p:pic>
        <p:nvPicPr>
          <p:cNvPr id="4" name="Picture 3"/>
          <p:cNvPicPr>
            <a:picLocks noChangeAspect="1"/>
          </p:cNvPicPr>
          <p:nvPr/>
        </p:nvPicPr>
        <p:blipFill>
          <a:blip r:embed="rId2"/>
          <a:stretch>
            <a:fillRect/>
          </a:stretch>
        </p:blipFill>
        <p:spPr>
          <a:xfrm>
            <a:off x="1756410" y="4587875"/>
            <a:ext cx="8916670" cy="1823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2223770"/>
            <a:ext cx="10972800" cy="3905885"/>
          </a:xfrm>
        </p:spPr>
        <p:txBody>
          <a:bodyPr/>
          <a:lstStyle/>
          <a:p>
            <a:r>
              <a:rPr lang="x-none" altLang="en-US" sz="2400"/>
              <a:t>We are able to see at a glance the research interests of a particular person, but as was the case in Example 1-1, it is awkward to do the reverse and find who is interested in a particular topic. </a:t>
            </a:r>
          </a:p>
          <a:p>
            <a:r>
              <a:rPr lang="x-none" altLang="en-US" sz="2400"/>
              <a:t>However, we have an additional problem here. </a:t>
            </a:r>
          </a:p>
          <a:p>
            <a:r>
              <a:rPr lang="x-none" altLang="en-US" sz="2400"/>
              <a:t>Many of the research interests look similar but they are described differently. How easy will it be to find a researcher who is able to “visualize data”?</a:t>
            </a:r>
          </a:p>
          <a:p>
            <a:endParaRPr lang="x-none" altLang="en-US"/>
          </a:p>
        </p:txBody>
      </p:sp>
      <p:pic>
        <p:nvPicPr>
          <p:cNvPr id="3" name="Picture 2"/>
          <p:cNvPicPr>
            <a:picLocks noChangeAspect="1"/>
          </p:cNvPicPr>
          <p:nvPr/>
        </p:nvPicPr>
        <p:blipFill>
          <a:blip r:embed="rId2"/>
          <a:stretch>
            <a:fillRect/>
          </a:stretch>
        </p:blipFill>
        <p:spPr>
          <a:xfrm>
            <a:off x="1911985" y="327025"/>
            <a:ext cx="7813675" cy="1598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414020"/>
            <a:ext cx="10972800" cy="5714365"/>
          </a:xfrm>
        </p:spPr>
        <p:txBody>
          <a:bodyPr/>
          <a:lstStyle/>
          <a:p>
            <a:r>
              <a:rPr lang="x-none" altLang="en-US"/>
              <a:t>The table has been designed taking just one class of data into consideration: in this case, People. Really, though, we have two classes, People and Interests, and we are concerned with the connections or relationships between them.</a:t>
            </a:r>
          </a:p>
          <a:p>
            <a:r>
              <a:rPr lang="x-none" altLang="en-US"/>
              <a:t>Creating a table of people is reasonably straightforward, but the table of interests poses some problems.</a:t>
            </a:r>
          </a:p>
          <a:p>
            <a:endParaRPr lang="x-none" altLang="en-US"/>
          </a:p>
        </p:txBody>
      </p:sp>
      <p:pic>
        <p:nvPicPr>
          <p:cNvPr id="3" name="Picture 2"/>
          <p:cNvPicPr>
            <a:picLocks noChangeAspect="1"/>
          </p:cNvPicPr>
          <p:nvPr/>
        </p:nvPicPr>
        <p:blipFill>
          <a:blip r:embed="rId2"/>
          <a:stretch>
            <a:fillRect/>
          </a:stretch>
        </p:blipFill>
        <p:spPr>
          <a:xfrm>
            <a:off x="4610735" y="4806315"/>
            <a:ext cx="7813675" cy="1598295"/>
          </a:xfrm>
          <a:prstGeom prst="rect">
            <a:avLst/>
          </a:prstGeom>
        </p:spPr>
      </p:pic>
      <p:sp>
        <p:nvSpPr>
          <p:cNvPr id="4" name="Cloud 3"/>
          <p:cNvSpPr/>
          <p:nvPr/>
        </p:nvSpPr>
        <p:spPr>
          <a:xfrm>
            <a:off x="69215" y="4501515"/>
            <a:ext cx="4854575" cy="2303780"/>
          </a:xfrm>
          <a:prstGeom prst="cloud">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FFFF00"/>
                </a:solidFill>
                <a:effectLst/>
                <a:latin typeface="Arial" panose="02080604020202020204" charset="0"/>
                <a:ea typeface="SimSun" charset="-122"/>
              </a:rPr>
              <a:t>What are the different possible</a:t>
            </a: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FFFF00"/>
                </a:solidFill>
                <a:effectLst/>
                <a:latin typeface="Arial" panose="02080604020202020204" charset="0"/>
                <a:ea typeface="SimSun" charset="-122"/>
              </a:rPr>
              <a:t>research interests in Example 1-2?</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2766695"/>
            <a:ext cx="10972800" cy="3362325"/>
          </a:xfrm>
        </p:spPr>
        <p:txBody>
          <a:bodyPr/>
          <a:lstStyle/>
          <a:p>
            <a:r>
              <a:rPr lang="x-none" altLang="en-US" sz="2400"/>
              <a:t>The answer is not so obvious. A quick glance at the data displayed shows eight interests, but it is reasonable to assume that “visualisation” and “visualization” are merely different spellings of the same topic. But what about “scientific visualisation” and “visualisation of data”—are these the same in the context of the problem? What about computer visualisation”? Any staff member with one of these interests would probably be useful for an outside inquiry about how to visualize some data.</a:t>
            </a:r>
          </a:p>
        </p:txBody>
      </p:sp>
      <p:pic>
        <p:nvPicPr>
          <p:cNvPr id="3" name="Picture 2"/>
          <p:cNvPicPr>
            <a:picLocks noChangeAspect="1"/>
          </p:cNvPicPr>
          <p:nvPr/>
        </p:nvPicPr>
        <p:blipFill>
          <a:blip r:embed="rId2"/>
          <a:stretch>
            <a:fillRect/>
          </a:stretch>
        </p:blipFill>
        <p:spPr>
          <a:xfrm>
            <a:off x="2129790" y="504825"/>
            <a:ext cx="7813675" cy="15982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414020"/>
            <a:ext cx="10972800" cy="5714365"/>
          </a:xfrm>
        </p:spPr>
        <p:txBody>
          <a:bodyPr/>
          <a:lstStyle/>
          <a:p>
            <a:r>
              <a:rPr lang="x-none" altLang="en-US"/>
              <a:t>Having decided on two classes of data, People and Interests, we now need to clearly define what we mean by them. </a:t>
            </a:r>
          </a:p>
          <a:p>
            <a:r>
              <a:rPr lang="x-none" altLang="en-US"/>
              <a:t>People isn’t too difficult—you might have to think about which staff members are to be involved and whether postgraduate students should also be included. </a:t>
            </a:r>
          </a:p>
          <a:p>
            <a:r>
              <a:rPr lang="x-none" altLang="en-US"/>
              <a:t>However, Interests is more difficult. In the current example, an interest is anything that a staff member might think of.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Repeated Information</a:t>
            </a:r>
          </a:p>
        </p:txBody>
      </p:sp>
      <p:sp>
        <p:nvSpPr>
          <p:cNvPr id="3" name="Content Placeholder 2"/>
          <p:cNvSpPr>
            <a:spLocks noGrp="1"/>
          </p:cNvSpPr>
          <p:nvPr>
            <p:ph idx="1"/>
          </p:nvPr>
        </p:nvSpPr>
        <p:spPr/>
        <p:txBody>
          <a:bodyPr/>
          <a:lstStyle/>
          <a:p>
            <a:r>
              <a:rPr lang="en-US" sz="2400"/>
              <a:t>Another common problem is unnecessarily storing the same piece of information several times. Such redundancy is often a result of the database design reflecting some sort of input form. </a:t>
            </a:r>
          </a:p>
          <a:p>
            <a:r>
              <a:rPr lang="en-US" sz="2400"/>
              <a:t>For example, in a small business, each order form may record the associated information of a customer’s name, address, and phone umber. If we design a table that reflects such a form, the customer’s name, address, and phone number are recorded every time an order is placed. This inevitably leads to inconsistencies and problems, especially when the customer moves from one address to another. </a:t>
            </a:r>
          </a:p>
          <a:p>
            <a:r>
              <a:rPr lang="en-US" sz="2400"/>
              <a:t>We might want to send out an advertising catalog, and there will be uncertainty as to which address should be used. Sometimes the repeated information is not quite so obvious. Example 1-3 illustrates one such case.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1-3. Inse</a:t>
            </a:r>
            <a:r>
              <a:rPr lang="x-none" altLang="en-US"/>
              <a:t>c</a:t>
            </a:r>
            <a:r>
              <a:rPr lang="en-US"/>
              <a:t>t Data</a:t>
            </a:r>
          </a:p>
        </p:txBody>
      </p:sp>
      <p:sp>
        <p:nvSpPr>
          <p:cNvPr id="3" name="Content Placeholder 2"/>
          <p:cNvSpPr>
            <a:spLocks noGrp="1"/>
          </p:cNvSpPr>
          <p:nvPr>
            <p:ph idx="1"/>
          </p:nvPr>
        </p:nvSpPr>
        <p:spPr/>
        <p:txBody>
          <a:bodyPr/>
          <a:lstStyle/>
          <a:p>
            <a:r>
              <a:rPr lang="en-US"/>
              <a:t>Team members of a long-term environmental project regularly visit farms and take samples to determine the numbers of particular insect species present. Each field on a farm has been given a unique code, and on each visit to a field a number of representative samples are taken. The counts of each species present in each sample are recorded.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04850" y="4093210"/>
            <a:ext cx="10877550" cy="2035810"/>
          </a:xfrm>
        </p:spPr>
        <p:txBody>
          <a:bodyPr/>
          <a:lstStyle/>
          <a:p>
            <a:r>
              <a:rPr lang="x-none" altLang="en-US" sz="2400"/>
              <a:t>The information about each farm was recorded (quite correctly) elsewhere, thus avoiding that data being repeated. However, there are still problems. The fact that field ADhc is on farm 1 is recorded every visit, and it does not take long to find the first data entry error in row 269. (The coding used for the fields raises other issues that we will not address just now.)</a:t>
            </a:r>
          </a:p>
        </p:txBody>
      </p:sp>
      <p:pic>
        <p:nvPicPr>
          <p:cNvPr id="3" name="Picture 2"/>
          <p:cNvPicPr>
            <a:picLocks noChangeAspect="1"/>
          </p:cNvPicPr>
          <p:nvPr/>
        </p:nvPicPr>
        <p:blipFill>
          <a:blip r:embed="rId2"/>
          <a:stretch>
            <a:fillRect/>
          </a:stretch>
        </p:blipFill>
        <p:spPr>
          <a:xfrm>
            <a:off x="3433445" y="149225"/>
            <a:ext cx="4771390" cy="33902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414020"/>
            <a:ext cx="10972800" cy="5714365"/>
          </a:xfrm>
        </p:spPr>
        <p:txBody>
          <a:bodyPr/>
          <a:lstStyle/>
          <a:p>
            <a:r>
              <a:rPr lang="x-none" altLang="en-US"/>
              <a:t>It is important to distinguish the difference between data input errors (anyone can make typos now and then) and design errors. but that the association between farm and field was recorded so many times that an eventual error became almost certain.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3470275"/>
            <a:ext cx="10972800" cy="2658745"/>
          </a:xfrm>
        </p:spPr>
        <p:txBody>
          <a:bodyPr/>
          <a:lstStyle/>
          <a:p>
            <a:r>
              <a:rPr lang="x-none" altLang="en-US" sz="2400"/>
              <a:t>Another piece of information is also repeated in the spreadsheet in Example 1-3: the date of a visit. The information that field ADhc was visited on Aug-11 is repeated in rows 268 to 278, creating another source of avoidable errors (e.g., we could accidentally put Aug-10 in row 273). Such an error would affect any analyses based on date.</a:t>
            </a:r>
          </a:p>
        </p:txBody>
      </p:sp>
      <p:pic>
        <p:nvPicPr>
          <p:cNvPr id="3" name="Picture 2"/>
          <p:cNvPicPr>
            <a:picLocks noChangeAspect="1"/>
          </p:cNvPicPr>
          <p:nvPr/>
        </p:nvPicPr>
        <p:blipFill>
          <a:blip r:embed="rId2"/>
          <a:stretch>
            <a:fillRect/>
          </a:stretch>
        </p:blipFill>
        <p:spPr>
          <a:xfrm>
            <a:off x="3329305" y="123190"/>
            <a:ext cx="4771390" cy="3390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Mishandling Keywords and Categories</a:t>
            </a:r>
          </a:p>
        </p:txBody>
      </p:sp>
      <p:sp>
        <p:nvSpPr>
          <p:cNvPr id="8" name="Content Placeholder 7"/>
          <p:cNvSpPr>
            <a:spLocks noGrp="1"/>
          </p:cNvSpPr>
          <p:nvPr>
            <p:ph idx="1"/>
          </p:nvPr>
        </p:nvSpPr>
        <p:spPr/>
        <p:txBody>
          <a:bodyPr/>
          <a:lstStyle/>
          <a:p>
            <a:r>
              <a:rPr lang="x-none" altLang="en-US"/>
              <a:t>A common problem in database design is the failure to properly deal with keywords and categories.</a:t>
            </a:r>
          </a:p>
          <a:p>
            <a:r>
              <a:rPr lang="x-none" altLang="en-US"/>
              <a:t>When entering data, you usually think of an item with its particular list of categories or keywords.</a:t>
            </a:r>
          </a:p>
          <a:p>
            <a:r>
              <a:rPr lang="x-none" altLang="en-US"/>
              <a:t>However, when you come to preparing reports or doing some analyses, you may need to look at things the other way around.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4189095"/>
            <a:ext cx="10972800" cy="1939290"/>
          </a:xfrm>
        </p:spPr>
        <p:txBody>
          <a:bodyPr/>
          <a:lstStyle/>
          <a:p>
            <a:r>
              <a:rPr lang="x-none" altLang="en-US" sz="2400"/>
              <a:t>Rather than thinking of the data in terms of the counts in each sample, the designer would have</a:t>
            </a:r>
          </a:p>
          <a:p>
            <a:r>
              <a:rPr lang="x-none" altLang="en-US" sz="2400"/>
              <a:t>thought about Farms, Fields, Visits, and Insects as separate classes of data in which researchers are interested both individually and together.</a:t>
            </a:r>
          </a:p>
        </p:txBody>
      </p:sp>
      <p:pic>
        <p:nvPicPr>
          <p:cNvPr id="2" name="Picture 1"/>
          <p:cNvPicPr>
            <a:picLocks noChangeAspect="1"/>
          </p:cNvPicPr>
          <p:nvPr/>
        </p:nvPicPr>
        <p:blipFill>
          <a:blip r:embed="rId2"/>
          <a:stretch>
            <a:fillRect/>
          </a:stretch>
        </p:blipFill>
        <p:spPr>
          <a:xfrm>
            <a:off x="2997200" y="247015"/>
            <a:ext cx="5875020" cy="381444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Designing for a Single Report</a:t>
            </a:r>
          </a:p>
        </p:txBody>
      </p:sp>
      <p:sp>
        <p:nvSpPr>
          <p:cNvPr id="3" name="Content Placeholder 2"/>
          <p:cNvSpPr>
            <a:spLocks noGrp="1"/>
          </p:cNvSpPr>
          <p:nvPr>
            <p:ph idx="1"/>
          </p:nvPr>
        </p:nvSpPr>
        <p:spPr/>
        <p:txBody>
          <a:bodyPr/>
          <a:lstStyle/>
          <a:p>
            <a:r>
              <a:rPr lang="en-US" sz="2400"/>
              <a:t>Another cause of a problematic database is to design a table to match the requirements of a particular report. A small business might have in mind a format that is required for an invoice. </a:t>
            </a:r>
          </a:p>
          <a:p>
            <a:r>
              <a:rPr lang="en-US" sz="2400"/>
              <a:t>A school secretary may want to see the whereabouts of teachers during the week. Thinking backward from one specific report can lead to a database with many flaws. </a:t>
            </a:r>
          </a:p>
          <a:p>
            <a:endParaRPr 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1-4. a</a:t>
            </a:r>
            <a:r>
              <a:rPr lang="x-none" altLang="en-US"/>
              <a:t>c</a:t>
            </a:r>
            <a:r>
              <a:rPr lang="en-US"/>
              <a:t>a</a:t>
            </a:r>
            <a:r>
              <a:rPr lang="x-none" altLang="en-US"/>
              <a:t>d</a:t>
            </a:r>
            <a:r>
              <a:rPr lang="en-US"/>
              <a:t>em</a:t>
            </a:r>
            <a:r>
              <a:rPr lang="x-none" altLang="en-US"/>
              <a:t>ic</a:t>
            </a:r>
            <a:r>
              <a:rPr lang="en-US"/>
              <a:t> results</a:t>
            </a:r>
          </a:p>
        </p:txBody>
      </p:sp>
      <p:sp>
        <p:nvSpPr>
          <p:cNvPr id="3" name="Content Placeholder 2"/>
          <p:cNvSpPr>
            <a:spLocks noGrp="1"/>
          </p:cNvSpPr>
          <p:nvPr>
            <p:ph idx="1"/>
          </p:nvPr>
        </p:nvSpPr>
        <p:spPr>
          <a:xfrm>
            <a:off x="609600" y="1150620"/>
            <a:ext cx="10972800" cy="4978400"/>
          </a:xfrm>
        </p:spPr>
        <p:txBody>
          <a:bodyPr/>
          <a:lstStyle/>
          <a:p>
            <a:r>
              <a:rPr lang="en-US" sz="2400"/>
              <a:t>A university department needs to have its final–year results in a format appropriate for taking along to the examiners’ meeting. The course was very rigidly prescribed with all students completing the same subjects, and a report similar to the one in Figure </a:t>
            </a:r>
            <a:r>
              <a:rPr lang="x-none" altLang="en-US" sz="2400"/>
              <a:t>below</a:t>
            </a:r>
            <a:r>
              <a:rPr lang="en-US" sz="2400"/>
              <a:t> was generated by hand prior to the system being computerized. This format allowed each student’s performance to be easily compared across subjects, helping to determine honors’ boundaries.</a:t>
            </a:r>
          </a:p>
        </p:txBody>
      </p:sp>
      <p:pic>
        <p:nvPicPr>
          <p:cNvPr id="4" name="Picture 3"/>
          <p:cNvPicPr>
            <a:picLocks noChangeAspect="1"/>
          </p:cNvPicPr>
          <p:nvPr/>
        </p:nvPicPr>
        <p:blipFill>
          <a:blip r:embed="rId2"/>
          <a:stretch>
            <a:fillRect/>
          </a:stretch>
        </p:blipFill>
        <p:spPr>
          <a:xfrm>
            <a:off x="2776220" y="4449445"/>
            <a:ext cx="6773545" cy="1345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414020"/>
            <a:ext cx="10972800" cy="5714365"/>
          </a:xfrm>
        </p:spPr>
        <p:txBody>
          <a:bodyPr/>
          <a:lstStyle/>
          <a:p>
            <a:r>
              <a:rPr lang="x-none" altLang="en-US"/>
              <a:t>A database table was designed to exactly match the report in Figure below, with a field for each column. The first year the database worked a treat. The next year the problems started. Can you anticipate them?</a:t>
            </a:r>
          </a:p>
        </p:txBody>
      </p:sp>
      <p:pic>
        <p:nvPicPr>
          <p:cNvPr id="4" name="Picture 3"/>
          <p:cNvPicPr>
            <a:picLocks noChangeAspect="1"/>
          </p:cNvPicPr>
          <p:nvPr/>
        </p:nvPicPr>
        <p:blipFill>
          <a:blip r:embed="rId2"/>
          <a:stretch>
            <a:fillRect/>
          </a:stretch>
        </p:blipFill>
        <p:spPr>
          <a:xfrm>
            <a:off x="2672080" y="3540125"/>
            <a:ext cx="6773545" cy="1345565"/>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EXERCISE 1-1</a:t>
            </a:r>
          </a:p>
        </p:txBody>
      </p:sp>
      <p:pic>
        <p:nvPicPr>
          <p:cNvPr id="4" name="Content Placeholder 3"/>
          <p:cNvPicPr>
            <a:picLocks noGrp="1" noChangeAspect="1"/>
          </p:cNvPicPr>
          <p:nvPr>
            <p:ph idx="1"/>
          </p:nvPr>
        </p:nvPicPr>
        <p:blipFill>
          <a:blip r:embed="rId2"/>
          <a:stretch>
            <a:fillRect/>
          </a:stretch>
        </p:blipFill>
        <p:spPr>
          <a:xfrm>
            <a:off x="1661160" y="1392555"/>
            <a:ext cx="9390380" cy="40849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US"/>
              <a:t>EXERCISE 1-2</a:t>
            </a:r>
          </a:p>
        </p:txBody>
      </p:sp>
      <p:pic>
        <p:nvPicPr>
          <p:cNvPr id="4" name="Content Placeholder 3"/>
          <p:cNvPicPr>
            <a:picLocks noGrp="1" noChangeAspect="1"/>
          </p:cNvPicPr>
          <p:nvPr>
            <p:ph idx="1"/>
          </p:nvPr>
        </p:nvPicPr>
        <p:blipFill>
          <a:blip r:embed="rId2"/>
          <a:stretch>
            <a:fillRect/>
          </a:stretch>
        </p:blipFill>
        <p:spPr>
          <a:xfrm>
            <a:off x="1132205" y="1586230"/>
            <a:ext cx="9867900" cy="46259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414020"/>
            <a:ext cx="10972800" cy="5714365"/>
          </a:xfrm>
        </p:spPr>
        <p:txBody>
          <a:bodyPr/>
          <a:lstStyle/>
          <a:p>
            <a:r>
              <a:rPr lang="x-none" altLang="en-US"/>
              <a:t>You often want to see a category with a list of all its items or a count of the number of items. </a:t>
            </a:r>
          </a:p>
          <a:p>
            <a:r>
              <a:rPr lang="x-none" altLang="en-US"/>
              <a:t>For example, you might ask, “What percentage of our customers is in the high–income bracket?” </a:t>
            </a:r>
          </a:p>
          <a:p>
            <a:r>
              <a:rPr lang="x-none" altLang="en-US"/>
              <a:t>If keywords and categories are not stored correctly initially, these reports can become very difficult to produce.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1-1. the plant Database</a:t>
            </a:r>
          </a:p>
        </p:txBody>
      </p:sp>
      <p:sp>
        <p:nvSpPr>
          <p:cNvPr id="3" name="Content Placeholder 2"/>
          <p:cNvSpPr>
            <a:spLocks noGrp="1"/>
          </p:cNvSpPr>
          <p:nvPr>
            <p:ph idx="1"/>
          </p:nvPr>
        </p:nvSpPr>
        <p:spPr>
          <a:xfrm>
            <a:off x="609600" y="1174750"/>
            <a:ext cx="10972800" cy="5585460"/>
          </a:xfrm>
        </p:spPr>
        <p:txBody>
          <a:bodyPr/>
          <a:lstStyle/>
          <a:p>
            <a:endParaRPr lang="en-US"/>
          </a:p>
          <a:p>
            <a:endParaRPr lang="en-US"/>
          </a:p>
          <a:p>
            <a:endParaRPr lang="en-US"/>
          </a:p>
          <a:p>
            <a:r>
              <a:rPr lang="en-US"/>
              <a:t>shows a small portion of a database table  recording information about plants. Along with the botanical and common names of each plant, the developer decides it would be convenient to keep information on the uses for each plant. This is to help prospective buyers decide whether a plant is appropriate for their requirements.</a:t>
            </a:r>
          </a:p>
        </p:txBody>
      </p:sp>
      <p:pic>
        <p:nvPicPr>
          <p:cNvPr id="4" name="Picture 3"/>
          <p:cNvPicPr>
            <a:picLocks noChangeAspect="1"/>
          </p:cNvPicPr>
          <p:nvPr/>
        </p:nvPicPr>
        <p:blipFill>
          <a:blip r:embed="rId2"/>
          <a:stretch>
            <a:fillRect/>
          </a:stretch>
        </p:blipFill>
        <p:spPr>
          <a:xfrm>
            <a:off x="1836420" y="1061720"/>
            <a:ext cx="7639685" cy="18935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1-1. the plant Database</a:t>
            </a:r>
          </a:p>
        </p:txBody>
      </p:sp>
      <p:sp>
        <p:nvSpPr>
          <p:cNvPr id="3" name="Content Placeholder 2"/>
          <p:cNvSpPr>
            <a:spLocks noGrp="1"/>
          </p:cNvSpPr>
          <p:nvPr>
            <p:ph idx="1"/>
          </p:nvPr>
        </p:nvSpPr>
        <p:spPr>
          <a:xfrm>
            <a:off x="433070" y="889000"/>
            <a:ext cx="11476355" cy="5871210"/>
          </a:xfrm>
        </p:spPr>
        <p:txBody>
          <a:bodyPr/>
          <a:lstStyle/>
          <a:p>
            <a:endParaRPr lang="en-US"/>
          </a:p>
          <a:p>
            <a:endParaRPr lang="en-US"/>
          </a:p>
          <a:p>
            <a:endParaRPr lang="en-US"/>
          </a:p>
          <a:p>
            <a:r>
              <a:rPr lang="en-US"/>
              <a:t>If we look up a plant, we can immediately see what its uses are. However, if we want to find all the plants suitable for hedging, for example, we have a problem. We need to search through each of the use columns individually. Producing a report of all hedging plants would require some logic along the lines of: “IF use1 = ‘hedging’ OR use2 = ‘hedging’ OR use3=‘hedging’.” </a:t>
            </a:r>
          </a:p>
        </p:txBody>
      </p:sp>
      <p:pic>
        <p:nvPicPr>
          <p:cNvPr id="4" name="Picture 3"/>
          <p:cNvPicPr>
            <a:picLocks noChangeAspect="1"/>
          </p:cNvPicPr>
          <p:nvPr/>
        </p:nvPicPr>
        <p:blipFill>
          <a:blip r:embed="rId2"/>
          <a:stretch>
            <a:fillRect/>
          </a:stretch>
        </p:blipFill>
        <p:spPr>
          <a:xfrm>
            <a:off x="1707515" y="775335"/>
            <a:ext cx="7639685" cy="18935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1-1. the plant Database</a:t>
            </a:r>
          </a:p>
        </p:txBody>
      </p:sp>
      <p:sp>
        <p:nvSpPr>
          <p:cNvPr id="3" name="Content Placeholder 2"/>
          <p:cNvSpPr>
            <a:spLocks noGrp="1"/>
          </p:cNvSpPr>
          <p:nvPr>
            <p:ph idx="1"/>
          </p:nvPr>
        </p:nvSpPr>
        <p:spPr>
          <a:xfrm>
            <a:off x="433070" y="889000"/>
            <a:ext cx="11476355" cy="5871210"/>
          </a:xfrm>
        </p:spPr>
        <p:txBody>
          <a:bodyPr/>
          <a:lstStyle/>
          <a:p>
            <a:endParaRPr lang="en-US"/>
          </a:p>
          <a:p>
            <a:endParaRPr lang="en-US"/>
          </a:p>
          <a:p>
            <a:endParaRPr lang="en-US"/>
          </a:p>
          <a:p>
            <a:endParaRPr lang="en-US"/>
          </a:p>
          <a:p>
            <a:r>
              <a:rPr lang="en-US"/>
              <a:t>Also, the database table as it stands restricts a plant to having three uses. That may be adequate for now, but if that three–use limit changes, the table would have to be redesigned to include a new column(s). Any logic will need to be altered to include “OR use4=‘hedging’,”  </a:t>
            </a:r>
          </a:p>
        </p:txBody>
      </p:sp>
      <p:pic>
        <p:nvPicPr>
          <p:cNvPr id="4" name="Picture 3"/>
          <p:cNvPicPr>
            <a:picLocks noChangeAspect="1"/>
          </p:cNvPicPr>
          <p:nvPr/>
        </p:nvPicPr>
        <p:blipFill>
          <a:blip r:embed="rId2"/>
          <a:stretch>
            <a:fillRect/>
          </a:stretch>
        </p:blipFill>
        <p:spPr>
          <a:xfrm>
            <a:off x="1707515" y="775335"/>
            <a:ext cx="7639685" cy="18935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414020"/>
            <a:ext cx="10972800" cy="5714365"/>
          </a:xfrm>
        </p:spPr>
        <p:txBody>
          <a:bodyPr/>
          <a:lstStyle/>
          <a:p>
            <a:r>
              <a:rPr lang="x-none" altLang="en-US"/>
              <a:t>In Example 1-1, the real shame is that all the data has been carefully collected and entered, but the design of the table makes it extremely difficult to answer a question such as, “What plants are good for shelter?” The developer has done better than many in separating the uses into individual columns.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609600" y="414020"/>
            <a:ext cx="10972800" cy="5714365"/>
          </a:xfrm>
        </p:spPr>
        <p:txBody>
          <a:bodyPr/>
          <a:lstStyle/>
          <a:p>
            <a:r>
              <a:rPr lang="x-none" altLang="en-US"/>
              <a:t>Jumping ahead a bit to see a solution for the plant database problem, you can quite quickly set up a useful relational database by creating the two tables shown in Figure 1-2. (Some extra tables would be even better, but more about that in Chapter 2.)</a:t>
            </a:r>
          </a:p>
          <a:p>
            <a:endParaRPr lang="x-none" altLang="en-US"/>
          </a:p>
        </p:txBody>
      </p:sp>
      <p:pic>
        <p:nvPicPr>
          <p:cNvPr id="2" name="Picture 1"/>
          <p:cNvPicPr>
            <a:picLocks noChangeAspect="1"/>
          </p:cNvPicPr>
          <p:nvPr/>
        </p:nvPicPr>
        <p:blipFill>
          <a:blip r:embed="rId2"/>
          <a:stretch>
            <a:fillRect/>
          </a:stretch>
        </p:blipFill>
        <p:spPr>
          <a:xfrm>
            <a:off x="1770380" y="3704590"/>
            <a:ext cx="8455025" cy="2762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82270" y="146685"/>
            <a:ext cx="11200765" cy="5982335"/>
          </a:xfrm>
        </p:spPr>
        <p:txBody>
          <a:bodyPr/>
          <a:lstStyle/>
          <a:p>
            <a:r>
              <a:rPr lang="x-none" altLang="en-US"/>
              <a:t>An end user with modest database skills would be able to set up the appropriate keys, relationships, and joins and produce some useful reports. A simple query on (or even a filtering or sorting of) the Uses table will enable the user to find, for example, all shelter plants. </a:t>
            </a:r>
          </a:p>
          <a:p>
            <a:r>
              <a:rPr lang="x-none" altLang="en-US">
                <a:solidFill>
                  <a:srgbClr val="00B050"/>
                </a:solidFill>
              </a:rPr>
              <a:t>There is no restriction now on how many uses a plant can have. </a:t>
            </a:r>
          </a:p>
          <a:p>
            <a:r>
              <a:rPr lang="x-none" altLang="en-US"/>
              <a:t>The initial setup is slightly more costly, in time and expertise, than for the single table described in Example 1-1, but these separate tables will be able to provide a great deal of additional information.</a:t>
            </a: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charset="0"/>
            <a:ea typeface="SimSun"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charset="0"/>
            <a:ea typeface="SimSun"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1700</Words>
  <Application>Microsoft Office PowerPoint</Application>
  <PresentationFormat>Widescreen</PresentationFormat>
  <Paragraphs>66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SimSun</vt:lpstr>
      <vt:lpstr>Arial</vt:lpstr>
      <vt:lpstr>Calibri</vt:lpstr>
      <vt:lpstr>Gear Drives</vt:lpstr>
      <vt:lpstr>Beginning Database Design  </vt:lpstr>
      <vt:lpstr>Mishandling Keywords and Categories</vt:lpstr>
      <vt:lpstr>PowerPoint Presentation</vt:lpstr>
      <vt:lpstr>example 1-1. the plant Database</vt:lpstr>
      <vt:lpstr>example 1-1. the plant Database</vt:lpstr>
      <vt:lpstr>example 1-1. the plant Database</vt:lpstr>
      <vt:lpstr>PowerPoint Presentation</vt:lpstr>
      <vt:lpstr>PowerPoint Presentation</vt:lpstr>
      <vt:lpstr>PowerPoint Presentation</vt:lpstr>
      <vt:lpstr>example 1-2. research Interests</vt:lpstr>
      <vt:lpstr>PowerPoint Presentation</vt:lpstr>
      <vt:lpstr>PowerPoint Presentation</vt:lpstr>
      <vt:lpstr>PowerPoint Presentation</vt:lpstr>
      <vt:lpstr>PowerPoint Presentation</vt:lpstr>
      <vt:lpstr>Repeated Information</vt:lpstr>
      <vt:lpstr>example 1-3. Insect Data</vt:lpstr>
      <vt:lpstr>PowerPoint Presentation</vt:lpstr>
      <vt:lpstr>PowerPoint Presentation</vt:lpstr>
      <vt:lpstr>PowerPoint Presentation</vt:lpstr>
      <vt:lpstr>PowerPoint Presentation</vt:lpstr>
      <vt:lpstr>Designing for a Single Report</vt:lpstr>
      <vt:lpstr>example 1-4. academic results</vt:lpstr>
      <vt:lpstr>PowerPoint Presentation</vt:lpstr>
      <vt:lpstr>EXERCISE 1-1</vt:lpstr>
      <vt:lpstr>EXERCISE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DataBase Design 	</dc:title>
  <dc:creator>mg11</dc:creator>
  <cp:lastModifiedBy>Mina Gabriel</cp:lastModifiedBy>
  <cp:revision>11</cp:revision>
  <dcterms:created xsi:type="dcterms:W3CDTF">2017-03-15T19:23:38Z</dcterms:created>
  <dcterms:modified xsi:type="dcterms:W3CDTF">2017-06-01T22:31:13Z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1033-10.1.0.5672</vt:lpwstr>
  </property>
</Properties>
</file>