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253" autoAdjust="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0FDE8-3B80-4AAC-92F2-E3D0667D4E7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79F74-2001-4B21-B06E-FA23C7F2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5FBA-1311-468D-8115-8778B0F7BEE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67C00-F679-4C51-9894-9E2214E5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2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915924" y="0"/>
            <a:ext cx="717804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244" y="2514600"/>
            <a:ext cx="6629400" cy="2743200"/>
          </a:xfrm>
        </p:spPr>
        <p:txBody>
          <a:bodyPr anchor="b"/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244" y="5303520"/>
            <a:ext cx="6629400" cy="457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89C-FACC-452B-B4C1-3BD186F45CB8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0512" y="419099"/>
            <a:ext cx="2086087" cy="5753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419099"/>
            <a:ext cx="7277100" cy="57531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E844-3C76-42C8-BBA9-088C96A067BA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594C-40D9-4922-A63A-E4D7E3C24D49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-1" y="1676400"/>
            <a:ext cx="9313683" cy="426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12848"/>
            <a:ext cx="6217920" cy="2862262"/>
          </a:xfrm>
        </p:spPr>
        <p:txBody>
          <a:bodyPr anchor="b"/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120640"/>
            <a:ext cx="6217920" cy="4572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855-A872-4272-B880-39A488A710E7}" type="datetime1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CA8F-D5ED-4B90-A100-0BDC54A645DF}" type="datetime1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CD98-8566-471F-B6F9-93E04967ED47}" type="datetime1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5E6A-2086-4CB2-B79F-96593439A0AC}" type="datetime1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651760"/>
            <a:ext cx="3657600" cy="18288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020" y="688489"/>
            <a:ext cx="6080760" cy="54837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617720"/>
            <a:ext cx="3657600" cy="155448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B26-E0E7-401D-95E5-683ED06BF9AD}" type="datetime1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0"/>
            <a:ext cx="3657600" cy="18288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94020" y="684943"/>
            <a:ext cx="6080760" cy="5486400"/>
          </a:xfrm>
          <a:solidFill>
            <a:schemeClr val="bg1">
              <a:lumMod val="90000"/>
              <a:lumOff val="10000"/>
            </a:schemeClr>
          </a:solidFill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4617720"/>
            <a:ext cx="3657600" cy="155448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C7-2C19-4F74-B285-CE160F4A579A}" type="datetime1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hidden">
          <a:xfrm>
            <a:off x="0" y="5980361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hidden">
          <a:xfrm>
            <a:off x="1524" y="214604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hidden">
          <a:xfrm>
            <a:off x="1524" y="214604"/>
            <a:ext cx="12188952" cy="621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419100"/>
            <a:ext cx="9601200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9601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9166" y="6484777"/>
            <a:ext cx="1335054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4020-EAAB-4E36-8532-04C08CBCE9E1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84777"/>
            <a:ext cx="4123765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484777"/>
            <a:ext cx="685800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SzPct val="9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Beginning Database Design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70936"/>
            <a:ext cx="9601200" cy="5801264"/>
          </a:xfrm>
        </p:spPr>
        <p:txBody>
          <a:bodyPr/>
          <a:lstStyle/>
          <a:p>
            <a:r>
              <a:rPr lang="en-US" dirty="0"/>
              <a:t>Figure </a:t>
            </a:r>
            <a:r>
              <a:rPr lang="en-US" dirty="0" smtClean="0"/>
              <a:t>below </a:t>
            </a:r>
            <a:r>
              <a:rPr lang="en-US" dirty="0"/>
              <a:t>shows the UML notation for a class and its attributes. </a:t>
            </a:r>
            <a:endParaRPr lang="en-US" dirty="0" smtClean="0"/>
          </a:p>
          <a:p>
            <a:r>
              <a:rPr lang="en-US" dirty="0" smtClean="0"/>
              <a:t>The name of </a:t>
            </a:r>
            <a:r>
              <a:rPr lang="en-US" dirty="0"/>
              <a:t>the class appears in the top panel, and the middle panel contains the attributes. For </a:t>
            </a:r>
            <a:r>
              <a:rPr lang="en-US" dirty="0" smtClean="0"/>
              <a:t>some </a:t>
            </a:r>
            <a:r>
              <a:rPr lang="en-US" dirty="0"/>
              <a:t>types of </a:t>
            </a:r>
            <a:r>
              <a:rPr lang="en-US" dirty="0" smtClean="0"/>
              <a:t>software systems</a:t>
            </a:r>
            <a:r>
              <a:rPr lang="en-US" dirty="0"/>
              <a:t>, there may be processes that a class would be responsible for carrying out.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an </a:t>
            </a:r>
            <a:r>
              <a:rPr lang="en-US" b="1" dirty="0"/>
              <a:t>Order </a:t>
            </a:r>
            <a:r>
              <a:rPr lang="en-US" dirty="0" smtClean="0"/>
              <a:t>class related </a:t>
            </a:r>
            <a:r>
              <a:rPr lang="en-US" dirty="0"/>
              <a:t>to an online shopping cart might have a process for calculating a price including tax. These are </a:t>
            </a:r>
            <a:r>
              <a:rPr lang="en-US" dirty="0" smtClean="0"/>
              <a:t>known as </a:t>
            </a:r>
            <a:r>
              <a:rPr lang="en-US" i="1" dirty="0"/>
              <a:t>methods </a:t>
            </a:r>
            <a:r>
              <a:rPr lang="en-US" dirty="0"/>
              <a:t>and appear in the bottom panel.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predominantly information–based problems, methods are </a:t>
            </a:r>
            <a:r>
              <a:rPr lang="en-US" dirty="0" smtClean="0"/>
              <a:t>not usually </a:t>
            </a:r>
            <a:r>
              <a:rPr lang="en-US" dirty="0"/>
              <a:t>a major consideration in the early stages of the design, and we will ignore them for now.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809" y="4064922"/>
            <a:ext cx="1352381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8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552091"/>
            <a:ext cx="9601200" cy="5620109"/>
          </a:xfrm>
        </p:spPr>
        <p:txBody>
          <a:bodyPr/>
          <a:lstStyle/>
          <a:p>
            <a:r>
              <a:rPr lang="en-US" dirty="0"/>
              <a:t>Each plant about which we want to keep data will conform to the template in </a:t>
            </a:r>
            <a:r>
              <a:rPr lang="en-US" dirty="0" smtClean="0"/>
              <a:t>below; </a:t>
            </a:r>
            <a:r>
              <a:rPr lang="en-US" dirty="0"/>
              <a:t>that is, each </a:t>
            </a:r>
            <a:r>
              <a:rPr lang="en-US" dirty="0" smtClean="0"/>
              <a:t>will have </a:t>
            </a:r>
            <a:r>
              <a:rPr lang="en-US" dirty="0"/>
              <a:t>(or could have) its own value for the attributes </a:t>
            </a:r>
            <a:r>
              <a:rPr lang="en-US" b="1" dirty="0" err="1"/>
              <a:t>plantID</a:t>
            </a:r>
            <a:r>
              <a:rPr lang="en-US" dirty="0"/>
              <a:t>, </a:t>
            </a:r>
            <a:r>
              <a:rPr lang="en-US" b="1" dirty="0"/>
              <a:t>genus</a:t>
            </a:r>
            <a:r>
              <a:rPr lang="en-US" dirty="0"/>
              <a:t>, </a:t>
            </a:r>
            <a:r>
              <a:rPr lang="en-US" b="1" dirty="0"/>
              <a:t>species</a:t>
            </a:r>
            <a:r>
              <a:rPr lang="en-US" dirty="0"/>
              <a:t>, and </a:t>
            </a:r>
            <a:r>
              <a:rPr lang="en-US" b="1" dirty="0" err="1"/>
              <a:t>common_name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439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595223"/>
            <a:ext cx="9601200" cy="5576977"/>
          </a:xfrm>
        </p:spPr>
        <p:txBody>
          <a:bodyPr/>
          <a:lstStyle/>
          <a:p>
            <a:r>
              <a:rPr lang="en-US" dirty="0"/>
              <a:t>Each individual plant is referred to as an </a:t>
            </a:r>
            <a:r>
              <a:rPr lang="en-US" i="1" dirty="0"/>
              <a:t>object </a:t>
            </a:r>
            <a:r>
              <a:rPr lang="en-US" dirty="0"/>
              <a:t>of the </a:t>
            </a:r>
            <a:r>
              <a:rPr lang="en-US" b="1" dirty="0"/>
              <a:t>Plant </a:t>
            </a:r>
            <a:r>
              <a:rPr lang="en-US" dirty="0"/>
              <a:t>class. The </a:t>
            </a:r>
            <a:r>
              <a:rPr lang="en-US" b="1" dirty="0"/>
              <a:t>Plant </a:t>
            </a:r>
            <a:r>
              <a:rPr lang="en-US" dirty="0"/>
              <a:t>class and some objects are depicted in Figure </a:t>
            </a:r>
            <a:r>
              <a:rPr lang="en-US" dirty="0" smtClean="0"/>
              <a:t>below.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670" y="1549349"/>
            <a:ext cx="4371429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3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500332"/>
            <a:ext cx="9601200" cy="567186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Plant </a:t>
            </a:r>
            <a:r>
              <a:rPr lang="en-US" dirty="0"/>
              <a:t>class could include other attributes, such as typical height, lifespan, and so on. </a:t>
            </a:r>
            <a:endParaRPr lang="en-US" dirty="0" smtClean="0"/>
          </a:p>
          <a:p>
            <a:r>
              <a:rPr lang="en-US" dirty="0" smtClean="0"/>
              <a:t>What about the </a:t>
            </a:r>
            <a:r>
              <a:rPr lang="en-US" dirty="0"/>
              <a:t>uses to which a plant can be put? In the database table in Figure 2-3, these uses were included as </a:t>
            </a:r>
            <a:r>
              <a:rPr lang="en-US" dirty="0" smtClean="0"/>
              <a:t>several attributes </a:t>
            </a:r>
            <a:r>
              <a:rPr lang="en-US" dirty="0"/>
              <a:t>(</a:t>
            </a:r>
            <a:r>
              <a:rPr lang="en-US" b="1" dirty="0"/>
              <a:t>use1, use2</a:t>
            </a:r>
            <a:r>
              <a:rPr lang="en-US" dirty="0"/>
              <a:t>, and so on) of a plant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Example 1-1, we saw how having uses stored as several </a:t>
            </a:r>
            <a:r>
              <a:rPr lang="en-US" dirty="0" smtClean="0"/>
              <a:t>attributes caused </a:t>
            </a:r>
            <a:r>
              <a:rPr lang="en-US" dirty="0"/>
              <a:t>a number of problems. What we have here is another candidate for a class: </a:t>
            </a:r>
            <a:r>
              <a:rPr lang="en-US" b="1" dirty="0"/>
              <a:t>Use</a:t>
            </a:r>
            <a:r>
              <a:rPr lang="en-US" dirty="0"/>
              <a:t>. In Chapter 5, we </a:t>
            </a:r>
            <a:r>
              <a:rPr lang="en-US" dirty="0" smtClean="0"/>
              <a:t>will discuss </a:t>
            </a:r>
            <a:r>
              <a:rPr lang="en-US" dirty="0"/>
              <a:t>in more detail how we can figure out whether we need classes or attributes to hold information. </a:t>
            </a:r>
            <a:endParaRPr lang="en-US" dirty="0" smtClean="0"/>
          </a:p>
          <a:p>
            <a:r>
              <a:rPr lang="en-US" dirty="0" smtClean="0"/>
              <a:t>Our new class</a:t>
            </a:r>
            <a:r>
              <a:rPr lang="en-US" dirty="0"/>
              <a:t>, </a:t>
            </a:r>
            <a:r>
              <a:rPr lang="en-US" b="1" dirty="0"/>
              <a:t>Use</a:t>
            </a:r>
            <a:r>
              <a:rPr lang="en-US" dirty="0"/>
              <a:t>, will not have many attributes, possibly just </a:t>
            </a:r>
            <a:r>
              <a:rPr lang="en-US" b="1" dirty="0"/>
              <a:t>name</a:t>
            </a:r>
            <a:r>
              <a:rPr lang="en-US" dirty="0"/>
              <a:t>. Each object of the </a:t>
            </a:r>
            <a:r>
              <a:rPr lang="en-US" b="1" dirty="0"/>
              <a:t>Use </a:t>
            </a:r>
            <a:r>
              <a:rPr lang="en-US" dirty="0"/>
              <a:t>class will have a value for </a:t>
            </a:r>
            <a:r>
              <a:rPr lang="en-US" b="1" dirty="0" smtClean="0"/>
              <a:t>name </a:t>
            </a:r>
            <a:r>
              <a:rPr lang="en-US" dirty="0" smtClean="0"/>
              <a:t>such </a:t>
            </a:r>
            <a:r>
              <a:rPr lang="en-US" dirty="0"/>
              <a:t>as “hedging,” “shelter,” or “bird food.” What is particularly interesting for our example is the </a:t>
            </a:r>
            <a:r>
              <a:rPr lang="en-US" i="1" dirty="0" smtClean="0"/>
              <a:t>relationship </a:t>
            </a:r>
            <a:r>
              <a:rPr lang="en-US" dirty="0" smtClean="0"/>
              <a:t>between </a:t>
            </a:r>
            <a:r>
              <a:rPr lang="en-US" dirty="0"/>
              <a:t>the </a:t>
            </a:r>
            <a:r>
              <a:rPr lang="en-US" b="1" dirty="0"/>
              <a:t>Use </a:t>
            </a:r>
            <a:r>
              <a:rPr lang="en-US" dirty="0"/>
              <a:t>and </a:t>
            </a:r>
            <a:r>
              <a:rPr lang="en-US" b="1" dirty="0"/>
              <a:t>Plant </a:t>
            </a:r>
            <a:r>
              <a:rPr lang="en-US" dirty="0"/>
              <a:t>classes.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88" y="4648043"/>
            <a:ext cx="74530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0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particular plant object can have many uses. As an example, we can see from Figure 2-3 that </a:t>
            </a:r>
            <a:r>
              <a:rPr lang="en-US" dirty="0" err="1"/>
              <a:t>Akeake</a:t>
            </a:r>
            <a:r>
              <a:rPr lang="en-US" dirty="0"/>
              <a:t> </a:t>
            </a:r>
            <a:r>
              <a:rPr lang="en-US" dirty="0" smtClean="0"/>
              <a:t>can be </a:t>
            </a:r>
            <a:r>
              <a:rPr lang="en-US" dirty="0"/>
              <a:t>used for soil stability, hedging, and shelter. We can think of this as a relationship (or association) </a:t>
            </a:r>
            <a:r>
              <a:rPr lang="en-US" dirty="0" smtClean="0"/>
              <a:t>between particular </a:t>
            </a:r>
            <a:r>
              <a:rPr lang="en-US" dirty="0"/>
              <a:t>objects of the </a:t>
            </a:r>
            <a:r>
              <a:rPr lang="en-US" b="1" dirty="0"/>
              <a:t>Plant </a:t>
            </a:r>
            <a:r>
              <a:rPr lang="en-US" dirty="0"/>
              <a:t>class and objects of the </a:t>
            </a:r>
            <a:r>
              <a:rPr lang="en-US" b="1" dirty="0"/>
              <a:t>Use </a:t>
            </a:r>
            <a:r>
              <a:rPr lang="en-US" dirty="0"/>
              <a:t>class. Some specific instances of this relationship </a:t>
            </a:r>
            <a:r>
              <a:rPr lang="en-US" dirty="0" smtClean="0"/>
              <a:t>are shown </a:t>
            </a:r>
            <a:r>
              <a:rPr lang="en-US" dirty="0"/>
              <a:t>in Figure 2-7.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056" y="3742269"/>
            <a:ext cx="74530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7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57200"/>
            <a:ext cx="9601200" cy="5715000"/>
          </a:xfrm>
        </p:spPr>
        <p:txBody>
          <a:bodyPr/>
          <a:lstStyle/>
          <a:p>
            <a:r>
              <a:rPr lang="en-US" dirty="0"/>
              <a:t>Some specific instances of this relationship are shown in Figure </a:t>
            </a:r>
            <a:r>
              <a:rPr lang="en-US" dirty="0" smtClean="0"/>
              <a:t>below.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095" y="1115207"/>
            <a:ext cx="3523809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2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74453"/>
            <a:ext cx="9601200" cy="5697747"/>
          </a:xfrm>
        </p:spPr>
        <p:txBody>
          <a:bodyPr/>
          <a:lstStyle/>
          <a:p>
            <a:r>
              <a:rPr lang="en-US" dirty="0"/>
              <a:t>In a database, we would usually create a table for each class, and the information about each object would </a:t>
            </a:r>
            <a:r>
              <a:rPr lang="en-US" dirty="0" smtClean="0"/>
              <a:t>be recorded </a:t>
            </a:r>
            <a:r>
              <a:rPr lang="en-US" dirty="0"/>
              <a:t>as a row in that table as shown in Figure 2-8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information about the specific relationship </a:t>
            </a:r>
            <a:r>
              <a:rPr lang="en-US" dirty="0" smtClean="0"/>
              <a:t>instances would </a:t>
            </a:r>
            <a:r>
              <a:rPr lang="en-US" dirty="0"/>
              <a:t>also be recorded in a table.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a relational database, you would expect to find tables such as those in </a:t>
            </a:r>
            <a:r>
              <a:rPr lang="en-US" dirty="0" smtClean="0"/>
              <a:t>Figure 2-8 </a:t>
            </a:r>
            <a:r>
              <a:rPr lang="en-US" dirty="0"/>
              <a:t>to represent the plants and relationship instances shown in Figure 2-7. We will look further at how and why </a:t>
            </a:r>
            <a:r>
              <a:rPr lang="en-US" dirty="0" smtClean="0"/>
              <a:t>we design </a:t>
            </a:r>
            <a:r>
              <a:rPr lang="en-US" dirty="0"/>
              <a:t>tables like these in Chapter 7. For now, just convince yourself that it contains the appropriate information.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619" y="3546222"/>
            <a:ext cx="6504762" cy="2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2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39947"/>
            <a:ext cx="9601200" cy="5732253"/>
          </a:xfrm>
        </p:spPr>
        <p:txBody>
          <a:bodyPr>
            <a:normAutofit/>
          </a:bodyPr>
          <a:lstStyle/>
          <a:p>
            <a:r>
              <a:rPr lang="en-US" dirty="0"/>
              <a:t>In UML, a relationship is represented by a line between two class rectangles, as shown in </a:t>
            </a:r>
            <a:r>
              <a:rPr lang="en-US" dirty="0" smtClean="0"/>
              <a:t>below. </a:t>
            </a:r>
          </a:p>
          <a:p>
            <a:r>
              <a:rPr lang="en-US" dirty="0" smtClean="0"/>
              <a:t>The line </a:t>
            </a:r>
            <a:r>
              <a:rPr lang="en-US" dirty="0"/>
              <a:t>can be named to make it clear what the relationship is (e.g., “can be used for”), but it doesn’t need to </a:t>
            </a:r>
            <a:r>
              <a:rPr lang="en-US" dirty="0" smtClean="0"/>
              <a:t>have a </a:t>
            </a:r>
            <a:r>
              <a:rPr lang="en-US" dirty="0"/>
              <a:t>name if the context is obvious.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pair of numbers at each end of the line indicates how many objects of </a:t>
            </a:r>
            <a:r>
              <a:rPr lang="en-US" dirty="0" smtClean="0"/>
              <a:t>one class </a:t>
            </a:r>
            <a:r>
              <a:rPr lang="en-US" dirty="0"/>
              <a:t>can be associated with a particular object of the other class.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619" y="2939188"/>
            <a:ext cx="3104762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5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74453"/>
            <a:ext cx="9601200" cy="5697747"/>
          </a:xfrm>
        </p:spPr>
        <p:txBody>
          <a:bodyPr/>
          <a:lstStyle/>
          <a:p>
            <a:r>
              <a:rPr lang="en-US" dirty="0"/>
              <a:t>The first number is the minimum number. This is usually 0 or 1 and is therefore sometimes known as the </a:t>
            </a:r>
            <a:r>
              <a:rPr lang="en-US" i="1" dirty="0"/>
              <a:t>optionality </a:t>
            </a:r>
            <a:r>
              <a:rPr lang="en-US" dirty="0"/>
              <a:t>(i.e., it indicates whether there must be a related object).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second number is the greatest number of related objects. It is usually 1 or many (denoted n), although other numbers are possible. Collectively, these numbers can be referred to as the </a:t>
            </a:r>
            <a:r>
              <a:rPr lang="en-US" i="1" dirty="0"/>
              <a:t>cardinality </a:t>
            </a:r>
            <a:r>
              <a:rPr lang="en-US" dirty="0"/>
              <a:t>or the </a:t>
            </a:r>
            <a:r>
              <a:rPr lang="en-US" i="1" dirty="0"/>
              <a:t>multiplicity </a:t>
            </a:r>
            <a:r>
              <a:rPr lang="en-US" dirty="0"/>
              <a:t>of the relationship.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331" y="1688359"/>
            <a:ext cx="3104762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2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91706"/>
            <a:ext cx="9601200" cy="5680494"/>
          </a:xfrm>
        </p:spPr>
        <p:txBody>
          <a:bodyPr/>
          <a:lstStyle/>
          <a:p>
            <a:r>
              <a:rPr lang="en-US" dirty="0"/>
              <a:t>Relationships are read in both directions. Figure 2-9 shows how many objects of the right–hand class </a:t>
            </a:r>
            <a:r>
              <a:rPr lang="en-US" dirty="0" smtClean="0"/>
              <a:t>can be </a:t>
            </a:r>
            <a:r>
              <a:rPr lang="en-US" dirty="0"/>
              <a:t>associated with one particular object of the left–hand class and vice versa.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we want to know how </a:t>
            </a:r>
            <a:r>
              <a:rPr lang="en-US" dirty="0" smtClean="0"/>
              <a:t>many objects </a:t>
            </a:r>
            <a:r>
              <a:rPr lang="en-US" dirty="0"/>
              <a:t>of </a:t>
            </a:r>
            <a:r>
              <a:rPr lang="en-US" b="1" dirty="0" err="1"/>
              <a:t>ClassB</a:t>
            </a:r>
            <a:r>
              <a:rPr lang="en-US" b="1" dirty="0"/>
              <a:t> </a:t>
            </a:r>
            <a:r>
              <a:rPr lang="en-US" dirty="0"/>
              <a:t>are associated with </a:t>
            </a:r>
            <a:r>
              <a:rPr lang="en-US" b="1" dirty="0" err="1"/>
              <a:t>ClassA</a:t>
            </a:r>
            <a:r>
              <a:rPr lang="en-US" dirty="0"/>
              <a:t>, we look at the numbers nearest </a:t>
            </a:r>
            <a:r>
              <a:rPr lang="en-US" b="1" dirty="0" err="1"/>
              <a:t>ClassB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619" y="2585506"/>
            <a:ext cx="3104762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8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Problem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</a:t>
            </a:r>
            <a:r>
              <a:rPr lang="en-US" dirty="0"/>
              <a:t>part of the Unified Modeling Language (UML</a:t>
            </a:r>
            <a:r>
              <a:rPr lang="en-US" dirty="0" smtClean="0"/>
              <a:t>), </a:t>
            </a:r>
            <a:r>
              <a:rPr lang="en-US" dirty="0"/>
              <a:t>a set of diagramming techniques used to depict various </a:t>
            </a:r>
            <a:r>
              <a:rPr lang="en-US" dirty="0" smtClean="0"/>
              <a:t>aspects of </a:t>
            </a:r>
            <a:r>
              <a:rPr lang="en-US" dirty="0"/>
              <a:t>the software process. Use cases are descriptions of how different types of users (more formally known as actors</a:t>
            </a:r>
            <a:r>
              <a:rPr lang="en-US" dirty="0" smtClean="0"/>
              <a:t>) might </a:t>
            </a:r>
            <a:r>
              <a:rPr lang="en-US" dirty="0"/>
              <a:t>interact with the system</a:t>
            </a:r>
            <a:r>
              <a:rPr lang="en-US" dirty="0" smtClean="0"/>
              <a:t>.</a:t>
            </a:r>
          </a:p>
          <a:p>
            <a:r>
              <a:rPr lang="en-US" dirty="0"/>
              <a:t>Use cases can </a:t>
            </a:r>
            <a:r>
              <a:rPr lang="en-US" dirty="0" smtClean="0"/>
              <a:t>be at </a:t>
            </a:r>
            <a:r>
              <a:rPr lang="en-US" dirty="0"/>
              <a:t>many different levels, from high–level corporate goals down to descriptions of small program modules. We </a:t>
            </a:r>
            <a:r>
              <a:rPr lang="en-US" dirty="0" smtClean="0"/>
              <a:t>will concentrate </a:t>
            </a:r>
            <a:r>
              <a:rPr lang="en-US" dirty="0"/>
              <a:t>on the tasks someone sitting in front of a desktop computer would be trying to carry out</a:t>
            </a:r>
            <a:r>
              <a:rPr lang="en-US" dirty="0" smtClean="0"/>
              <a:t>.</a:t>
            </a:r>
          </a:p>
          <a:p>
            <a:r>
              <a:rPr lang="en-US" dirty="0"/>
              <a:t>For a </a:t>
            </a:r>
            <a:r>
              <a:rPr lang="en-US" dirty="0" smtClean="0"/>
              <a:t>database project</a:t>
            </a:r>
            <a:r>
              <a:rPr lang="en-US" dirty="0"/>
              <a:t>, these tasks are most likely to be entering or updating data, and extracting information based on that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0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74453"/>
            <a:ext cx="9601200" cy="5697747"/>
          </a:xfrm>
        </p:spPr>
        <p:txBody>
          <a:bodyPr/>
          <a:lstStyle/>
          <a:p>
            <a:r>
              <a:rPr lang="en-US" dirty="0"/>
              <a:t>A great deal can be learned about data by investigating the cardinality of relationships, and we will look </a:t>
            </a:r>
            <a:r>
              <a:rPr lang="en-US" dirty="0" smtClean="0"/>
              <a:t>at the </a:t>
            </a:r>
            <a:r>
              <a:rPr lang="en-US" dirty="0"/>
              <a:t>issue of cardinality further in Chapter 4.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current chapter concentrates on the notation for class </a:t>
            </a:r>
            <a:r>
              <a:rPr lang="en-US" dirty="0" smtClean="0"/>
              <a:t>diagrams and </a:t>
            </a:r>
            <a:r>
              <a:rPr lang="en-US" dirty="0"/>
              <a:t>what the diagrams can tell you about the relationships between different classes. Figure </a:t>
            </a:r>
            <a:r>
              <a:rPr lang="en-US" dirty="0" smtClean="0"/>
              <a:t>shows some relationships </a:t>
            </a:r>
            <a:r>
              <a:rPr lang="en-US" dirty="0"/>
              <a:t>that could be associated with small parts of some of the examples you saw in the Chapter 1.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905" y="2557338"/>
            <a:ext cx="5276190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Analysis: Revisiting the Use Cases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notation for class diagrams, we can make a first attempt at a data model diagram to represent our </a:t>
            </a:r>
            <a:r>
              <a:rPr lang="en-US" dirty="0" smtClean="0"/>
              <a:t>plants example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have a class for both plants and uses, and the relationship between them looks </a:t>
            </a:r>
            <a:r>
              <a:rPr lang="en-US" dirty="0" smtClean="0"/>
              <a:t>like: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333" y="4038600"/>
            <a:ext cx="3533333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1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48574"/>
            <a:ext cx="9601200" cy="57236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now need to check whether this model is able to satisfy the requirements of the three use cases </a:t>
            </a:r>
            <a:r>
              <a:rPr lang="en-US" dirty="0" smtClean="0"/>
              <a:t>in: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>
                <a:solidFill>
                  <a:srgbClr val="FFC000"/>
                </a:solidFill>
              </a:rPr>
              <a:t>Use case 1: </a:t>
            </a:r>
            <a:r>
              <a:rPr lang="en-US" dirty="0"/>
              <a:t>Maintain plant information. We can create objects for each plant </a:t>
            </a:r>
            <a:r>
              <a:rPr lang="en-US" dirty="0" smtClean="0"/>
              <a:t>and record </a:t>
            </a:r>
            <a:r>
              <a:rPr lang="en-US" dirty="0"/>
              <a:t>the attributes we might require now or in the future. We can create use objects</a:t>
            </a:r>
            <a:r>
              <a:rPr lang="en-US" dirty="0" smtClean="0"/>
              <a:t>, and </a:t>
            </a:r>
            <a:r>
              <a:rPr lang="en-US" dirty="0"/>
              <a:t>we can specify relationship instances between particular plant and use objects.</a:t>
            </a:r>
          </a:p>
          <a:p>
            <a:r>
              <a:rPr lang="en-US" b="1" dirty="0">
                <a:solidFill>
                  <a:srgbClr val="FFC000"/>
                </a:solidFill>
              </a:rPr>
              <a:t>Use case 2: </a:t>
            </a:r>
            <a:r>
              <a:rPr lang="en-US" dirty="0"/>
              <a:t>Report on plants. We can take a particular plant object (or each one </a:t>
            </a:r>
            <a:r>
              <a:rPr lang="en-US" dirty="0" smtClean="0"/>
              <a:t>in turn</a:t>
            </a:r>
            <a:r>
              <a:rPr lang="en-US" dirty="0"/>
              <a:t>) and find the values of its attributes. We can then find all the use objects related </a:t>
            </a:r>
            <a:r>
              <a:rPr lang="en-US" dirty="0" smtClean="0"/>
              <a:t>to that </a:t>
            </a:r>
            <a:r>
              <a:rPr lang="en-US" dirty="0"/>
              <a:t>plant object.</a:t>
            </a:r>
          </a:p>
          <a:p>
            <a:r>
              <a:rPr lang="en-US" b="1" dirty="0">
                <a:solidFill>
                  <a:srgbClr val="FFC000"/>
                </a:solidFill>
              </a:rPr>
              <a:t>Use case 3: </a:t>
            </a:r>
            <a:r>
              <a:rPr lang="en-US" dirty="0"/>
              <a:t>Report on uses. We can take a particular use object and find all the </a:t>
            </a:r>
            <a:r>
              <a:rPr lang="en-US" dirty="0" smtClean="0"/>
              <a:t>plant objects </a:t>
            </a:r>
            <a:r>
              <a:rPr lang="en-US" dirty="0"/>
              <a:t>that are related to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816" y="1491339"/>
            <a:ext cx="3161905" cy="1819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133" y="1662768"/>
            <a:ext cx="3533333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2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508958"/>
            <a:ext cx="9601200" cy="5663242"/>
          </a:xfrm>
        </p:spPr>
        <p:txBody>
          <a:bodyPr>
            <a:normAutofit/>
          </a:bodyPr>
          <a:lstStyle/>
          <a:p>
            <a:r>
              <a:rPr lang="en-US" dirty="0"/>
              <a:t>So far not too bad. But let’s look a bit more carefully. Use case 1 is really two or maybe three </a:t>
            </a:r>
            <a:r>
              <a:rPr lang="en-US" dirty="0" smtClean="0"/>
              <a:t>separate tasks</a:t>
            </a:r>
            <a:r>
              <a:rPr lang="en-US" dirty="0"/>
              <a:t>. If we consider how the database will actually work in practice, it seems likely that the different </a:t>
            </a:r>
            <a:r>
              <a:rPr lang="en-US" dirty="0" smtClean="0"/>
              <a:t>uses (</a:t>
            </a:r>
            <a:r>
              <a:rPr lang="en-US" dirty="0"/>
              <a:t>hedging, shelter, etc.) would be entered right at the start of the project and be updated from time to time.</a:t>
            </a:r>
          </a:p>
          <a:p>
            <a:r>
              <a:rPr lang="en-US" dirty="0"/>
              <a:t>Entering information about uses is a task that a user might want to perform independently of any specific </a:t>
            </a:r>
            <a:r>
              <a:rPr lang="en-US" dirty="0" smtClean="0"/>
              <a:t>plant information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some later time, the same user, or someone else, may want to enter details of a plant and relate </a:t>
            </a:r>
            <a:r>
              <a:rPr lang="en-US" dirty="0" smtClean="0"/>
              <a:t>it to </a:t>
            </a:r>
            <a:r>
              <a:rPr lang="en-US" dirty="0"/>
              <a:t>the uses that are already recorded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i="1" dirty="0">
                <a:solidFill>
                  <a:srgbClr val="FFC000"/>
                </a:solidFill>
              </a:rPr>
              <a:t>These are important questions to consider about any use cases related to input. How will it be done </a:t>
            </a:r>
            <a:r>
              <a:rPr lang="en-US" i="1" dirty="0" smtClean="0">
                <a:solidFill>
                  <a:srgbClr val="FFC000"/>
                </a:solidFill>
              </a:rPr>
              <a:t>in practice</a:t>
            </a:r>
            <a:r>
              <a:rPr lang="en-US" i="1" dirty="0">
                <a:solidFill>
                  <a:srgbClr val="FFC000"/>
                </a:solidFill>
              </a:rPr>
              <a:t>? Will different people be involved? Will bits of the data be entered at different times? Answering </a:t>
            </a:r>
            <a:r>
              <a:rPr lang="en-US" i="1" dirty="0" smtClean="0">
                <a:solidFill>
                  <a:srgbClr val="FFC000"/>
                </a:solidFill>
              </a:rPr>
              <a:t>these questions </a:t>
            </a:r>
            <a:r>
              <a:rPr lang="en-US" i="1" dirty="0">
                <a:solidFill>
                  <a:srgbClr val="FFC000"/>
                </a:solidFill>
              </a:rPr>
              <a:t>is the first part of the analysis, where we have to get inside the users’ heads to find out what they </a:t>
            </a:r>
            <a:r>
              <a:rPr lang="en-US" i="1" dirty="0" smtClean="0">
                <a:solidFill>
                  <a:srgbClr val="FFC000"/>
                </a:solidFill>
              </a:rPr>
              <a:t>really do</a:t>
            </a:r>
            <a:r>
              <a:rPr lang="en-US" i="1" dirty="0">
                <a:solidFill>
                  <a:srgbClr val="FFC000"/>
                </a:solidFill>
              </a:rPr>
              <a:t>. (Don’t ever rely on them telling you.)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7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88189"/>
            <a:ext cx="9601200" cy="5784011"/>
          </a:xfrm>
        </p:spPr>
        <p:txBody>
          <a:bodyPr/>
          <a:lstStyle/>
          <a:p>
            <a:r>
              <a:rPr lang="en-US" dirty="0"/>
              <a:t>Now let’s look at use case 2 where we want to report about plants. We can find out more about the </a:t>
            </a:r>
            <a:r>
              <a:rPr lang="en-US" dirty="0" smtClean="0"/>
              <a:t>problem by </a:t>
            </a:r>
            <a:r>
              <a:rPr lang="en-US" dirty="0"/>
              <a:t>probing a bit more deeply into how the user envisages the reporting of information about plants. Think </a:t>
            </a:r>
            <a:r>
              <a:rPr lang="en-US" dirty="0" smtClean="0"/>
              <a:t>about the </a:t>
            </a:r>
            <a:r>
              <a:rPr lang="en-US" dirty="0"/>
              <a:t>following dialog</a:t>
            </a:r>
            <a:r>
              <a:rPr lang="en-US" dirty="0" smtClean="0"/>
              <a:t>:</a:t>
            </a:r>
          </a:p>
          <a:p>
            <a:r>
              <a:rPr lang="en-US" dirty="0" smtClean="0">
                <a:latin typeface="Agency FB" panose="020B0503020202020204" pitchFamily="34" charset="0"/>
              </a:rPr>
              <a:t>You</a:t>
            </a:r>
            <a:r>
              <a:rPr lang="en-US" dirty="0">
                <a:latin typeface="Agency FB" panose="020B0503020202020204" pitchFamily="34" charset="0"/>
              </a:rPr>
              <a:t>: What order would you like the plants to be listed in?</a:t>
            </a:r>
          </a:p>
          <a:p>
            <a:r>
              <a:rPr lang="en-US" dirty="0">
                <a:latin typeface="Agency FB" panose="020B0503020202020204" pitchFamily="34" charset="0"/>
              </a:rPr>
              <a:t>User: By their genus, I guess. Alphabetical?</a:t>
            </a:r>
          </a:p>
          <a:p>
            <a:r>
              <a:rPr lang="en-US" dirty="0">
                <a:latin typeface="Agency FB" panose="020B0503020202020204" pitchFamily="34" charset="0"/>
              </a:rPr>
              <a:t>You: Genus? So you’d like, for example, all the Eucalyptus plants together.</a:t>
            </a:r>
          </a:p>
          <a:p>
            <a:r>
              <a:rPr lang="en-US" dirty="0">
                <a:latin typeface="Agency FB" panose="020B0503020202020204" pitchFamily="34" charset="0"/>
              </a:rPr>
              <a:t>User: Yep, that would be good.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09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48574"/>
            <a:ext cx="9601200" cy="57236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 this point in the conversation, we see another level of the problem. (Give yourself bonus points if </a:t>
            </a:r>
            <a:r>
              <a:rPr lang="en-US" dirty="0" smtClean="0"/>
              <a:t>you’ve already </a:t>
            </a:r>
            <a:r>
              <a:rPr lang="en-US" dirty="0"/>
              <a:t>thought of the issue I’m about to describe.) If we look carefully at the data in the original table, we </a:t>
            </a:r>
            <a:r>
              <a:rPr lang="en-US" dirty="0" smtClean="0"/>
              <a:t>can see </a:t>
            </a:r>
            <a:r>
              <a:rPr lang="en-US" dirty="0"/>
              <a:t>that it appears that each genus includes a number of species, and each of these species can have many uses.</a:t>
            </a:r>
          </a:p>
          <a:p>
            <a:r>
              <a:rPr lang="en-US" dirty="0"/>
              <a:t>Another question can confirm whether we understand the relationship between genus and species correctly</a:t>
            </a:r>
            <a:r>
              <a:rPr lang="en-US" dirty="0" smtClean="0"/>
              <a:t>.</a:t>
            </a:r>
          </a:p>
          <a:p>
            <a:pPr lvl="1"/>
            <a:r>
              <a:rPr lang="en-US" i="1" dirty="0">
                <a:latin typeface="Agency FB" panose="020B0503020202020204" pitchFamily="34" charset="0"/>
              </a:rPr>
              <a:t>You</a:t>
            </a:r>
            <a:r>
              <a:rPr lang="en-US" dirty="0">
                <a:latin typeface="Agency FB" panose="020B0503020202020204" pitchFamily="34" charset="0"/>
              </a:rPr>
              <a:t>: So each species belongs to just one genus? Is that right?</a:t>
            </a:r>
          </a:p>
          <a:p>
            <a:pPr lvl="1"/>
            <a:r>
              <a:rPr lang="en-US" i="1" dirty="0">
                <a:latin typeface="Agency FB" panose="020B0503020202020204" pitchFamily="34" charset="0"/>
              </a:rPr>
              <a:t>User</a:t>
            </a:r>
            <a:r>
              <a:rPr lang="en-US" dirty="0">
                <a:latin typeface="Agency FB" panose="020B0503020202020204" pitchFamily="34" charset="0"/>
              </a:rPr>
              <a:t>: That’s right</a:t>
            </a:r>
            <a:r>
              <a:rPr lang="en-US" dirty="0" smtClean="0">
                <a:latin typeface="Agency FB" panose="020B0503020202020204" pitchFamily="34" charset="0"/>
              </a:rPr>
              <a:t>.</a:t>
            </a:r>
          </a:p>
          <a:p>
            <a:pPr lvl="1"/>
            <a:endParaRPr lang="en-US" dirty="0">
              <a:latin typeface="Agency FB" panose="020B0503020202020204" pitchFamily="34" charset="0"/>
            </a:endParaRPr>
          </a:p>
          <a:p>
            <a:pPr lvl="1"/>
            <a:endParaRPr lang="en-US" dirty="0" smtClean="0">
              <a:latin typeface="Agency FB" panose="020B0503020202020204" pitchFamily="34" charset="0"/>
            </a:endParaRPr>
          </a:p>
          <a:p>
            <a:pPr lvl="1"/>
            <a:endParaRPr lang="en-US" dirty="0" smtClean="0">
              <a:latin typeface="Agency FB" panose="020B0503020202020204" pitchFamily="34" charset="0"/>
            </a:endParaRPr>
          </a:p>
          <a:p>
            <a:pPr lvl="1"/>
            <a:endParaRPr lang="en-US" dirty="0">
              <a:latin typeface="Agency FB" panose="020B0503020202020204" pitchFamily="34" charset="0"/>
            </a:endParaRPr>
          </a:p>
          <a:p>
            <a:pPr lvl="1"/>
            <a:endParaRPr lang="en-US" dirty="0" smtClean="0">
              <a:latin typeface="Agency FB" panose="020B0503020202020204" pitchFamily="34" charset="0"/>
            </a:endParaRPr>
          </a:p>
          <a:p>
            <a:pPr lvl="1"/>
            <a:endParaRPr lang="en-US" dirty="0">
              <a:latin typeface="Agency FB" panose="020B0503020202020204" pitchFamily="34" charset="0"/>
            </a:endParaRPr>
          </a:p>
          <a:p>
            <a:pPr lvl="1"/>
            <a:endParaRPr lang="en-US" dirty="0" smtClean="0">
              <a:latin typeface="Agency FB" panose="020B0503020202020204" pitchFamily="34" charset="0"/>
            </a:endParaRPr>
          </a:p>
          <a:p>
            <a:r>
              <a:rPr lang="en-US" dirty="0"/>
              <a:t>We can see that asking questions about the reporting use cases in the initial problem statement is </a:t>
            </a:r>
            <a:r>
              <a:rPr lang="en-US" dirty="0" smtClean="0"/>
              <a:t>another excellent </a:t>
            </a:r>
            <a:r>
              <a:rPr lang="en-US" dirty="0"/>
              <a:t>way to find out more about the problem.</a:t>
            </a:r>
          </a:p>
          <a:p>
            <a:endParaRPr lang="en-US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02" y="3037263"/>
            <a:ext cx="6504762" cy="2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14068"/>
            <a:ext cx="9601200" cy="5758132"/>
          </a:xfrm>
        </p:spPr>
        <p:txBody>
          <a:bodyPr/>
          <a:lstStyle/>
          <a:p>
            <a:r>
              <a:rPr lang="en-US" dirty="0"/>
              <a:t>We now realize that we have a new class, </a:t>
            </a:r>
            <a:r>
              <a:rPr lang="en-US" b="1" dirty="0"/>
              <a:t>Genus</a:t>
            </a:r>
            <a:r>
              <a:rPr lang="en-US" dirty="0"/>
              <a:t>, to add to our data model. Why is it important to include </a:t>
            </a:r>
            <a:r>
              <a:rPr lang="en-US" dirty="0" smtClean="0"/>
              <a:t>this new </a:t>
            </a:r>
            <a:r>
              <a:rPr lang="en-US" dirty="0"/>
              <a:t>class? Well, if genus remains as simply an attribute of our original </a:t>
            </a:r>
            <a:r>
              <a:rPr lang="en-US" b="1" dirty="0"/>
              <a:t>Plant </a:t>
            </a:r>
            <a:r>
              <a:rPr lang="en-US" dirty="0"/>
              <a:t>class, we can enter pretty much </a:t>
            </a:r>
            <a:r>
              <a:rPr lang="en-US" dirty="0" smtClean="0"/>
              <a:t>any value </a:t>
            </a:r>
            <a:r>
              <a:rPr lang="en-US" dirty="0"/>
              <a:t>for each object. 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objects with genus </a:t>
            </a:r>
            <a:r>
              <a:rPr lang="en-US" i="1" dirty="0"/>
              <a:t>Eucalyptus </a:t>
            </a:r>
            <a:r>
              <a:rPr lang="en-US" dirty="0"/>
              <a:t>might end up with different spellings (almost </a:t>
            </a:r>
            <a:r>
              <a:rPr lang="en-US" dirty="0" smtClean="0"/>
              <a:t>certainly if </a:t>
            </a:r>
            <a:r>
              <a:rPr lang="en-US" dirty="0"/>
              <a:t>I were doing the data entry).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would cause problems every time we wanted to find or count or report on </a:t>
            </a:r>
            <a:r>
              <a:rPr lang="en-US" dirty="0" smtClean="0"/>
              <a:t>all </a:t>
            </a:r>
            <a:r>
              <a:rPr lang="en-US" i="1" dirty="0" smtClean="0"/>
              <a:t>Eucalyptus </a:t>
            </a:r>
            <a:r>
              <a:rPr lang="en-US" dirty="0"/>
              <a:t>plants.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fact that our user has mentioned that grouping by genus would be useful means that it </a:t>
            </a:r>
            <a:r>
              <a:rPr lang="en-US" dirty="0" smtClean="0"/>
              <a:t>is important </a:t>
            </a:r>
            <a:r>
              <a:rPr lang="en-US" dirty="0"/>
              <a:t>to get the genus data stored appropriately. Our revised data model in </a:t>
            </a:r>
            <a:r>
              <a:rPr lang="en-US" dirty="0" smtClean="0"/>
              <a:t>Figure 2-12 shows </a:t>
            </a:r>
            <a:r>
              <a:rPr lang="en-US" dirty="0"/>
              <a:t>how genus </a:t>
            </a:r>
            <a:r>
              <a:rPr lang="en-US" dirty="0" smtClean="0"/>
              <a:t>can be </a:t>
            </a:r>
            <a:r>
              <a:rPr lang="en-US" dirty="0"/>
              <a:t>represented so that the data is kept accurately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476" y="4516462"/>
            <a:ext cx="5219048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3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83079"/>
            <a:ext cx="9601200" cy="5689121"/>
          </a:xfrm>
        </p:spPr>
        <p:txBody>
          <a:bodyPr>
            <a:normAutofit/>
          </a:bodyPr>
          <a:lstStyle/>
          <a:p>
            <a:r>
              <a:rPr lang="en-US" dirty="0"/>
              <a:t>We now have a set of genus objects, and each plant must be associated with exactly one of them.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will see </a:t>
            </a:r>
            <a:r>
              <a:rPr lang="en-US" dirty="0" smtClean="0"/>
              <a:t>in Figure </a:t>
            </a:r>
            <a:r>
              <a:rPr lang="en-US" dirty="0"/>
              <a:t>2-12 that we have also renamed the </a:t>
            </a:r>
            <a:r>
              <a:rPr lang="en-US" b="1" dirty="0"/>
              <a:t>Plant </a:t>
            </a:r>
            <a:r>
              <a:rPr lang="en-US" dirty="0"/>
              <a:t>class to </a:t>
            </a:r>
            <a:r>
              <a:rPr lang="en-US" b="1" dirty="0"/>
              <a:t>Species</a:t>
            </a:r>
            <a:r>
              <a:rPr lang="en-US" dirty="0"/>
              <a:t>, as it is the species, or type of plant, about </a:t>
            </a:r>
            <a:r>
              <a:rPr lang="en-US" dirty="0" smtClean="0"/>
              <a:t>which we </a:t>
            </a:r>
            <a:r>
              <a:rPr lang="en-US" dirty="0"/>
              <a:t>are keeping information, not actual physical plants.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opens the way for future extension of the model to </a:t>
            </a:r>
            <a:r>
              <a:rPr lang="en-US" dirty="0" smtClean="0"/>
              <a:t>keep information </a:t>
            </a:r>
            <a:r>
              <a:rPr lang="en-US" dirty="0"/>
              <a:t>about actual plants if we so wish (e.g., when each was planted, when it was pruned, and so on</a:t>
            </a:r>
            <a:r>
              <a:rPr lang="en-US" dirty="0" smtClean="0"/>
              <a:t>). Entering </a:t>
            </a:r>
            <a:r>
              <a:rPr lang="en-US" dirty="0"/>
              <a:t>the values of each genus will likely be a separate job from entering data for each species, so </a:t>
            </a:r>
            <a:r>
              <a:rPr lang="en-US" dirty="0" smtClean="0"/>
              <a:t>it should </a:t>
            </a:r>
            <a:r>
              <a:rPr lang="en-US" dirty="0"/>
              <a:t>have its own use case.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don’t want or need to enter a new object for the </a:t>
            </a:r>
            <a:r>
              <a:rPr lang="en-US" i="1" dirty="0"/>
              <a:t>Eucalyptus </a:t>
            </a:r>
            <a:r>
              <a:rPr lang="en-US" dirty="0"/>
              <a:t>genus every time </a:t>
            </a:r>
            <a:r>
              <a:rPr lang="en-US" dirty="0" smtClean="0"/>
              <a:t>we enter </a:t>
            </a:r>
            <a:r>
              <a:rPr lang="en-US" dirty="0"/>
              <a:t>a new species</a:t>
            </a:r>
            <a:r>
              <a:rPr lang="en-US" dirty="0" smtClean="0"/>
              <a:t>. Example </a:t>
            </a:r>
            <a:r>
              <a:rPr lang="en-US" dirty="0"/>
              <a:t>2-2 shows the amended use cases. See how the reporting use cases can now be much </a:t>
            </a:r>
            <a:r>
              <a:rPr lang="en-US" dirty="0" smtClean="0"/>
              <a:t>more precisely </a:t>
            </a:r>
            <a:r>
              <a:rPr lang="en-US" dirty="0"/>
              <a:t>defined in terms of the data model.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959" y="4878771"/>
            <a:ext cx="5219048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5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22694"/>
            <a:ext cx="9601200" cy="5749506"/>
          </a:xfrm>
        </p:spPr>
        <p:txBody>
          <a:bodyPr/>
          <a:lstStyle/>
          <a:p>
            <a:r>
              <a:rPr lang="en-US" dirty="0"/>
              <a:t>The UML notation for use cases involves stick figures representing, in our case, types of users, and </a:t>
            </a:r>
            <a:r>
              <a:rPr lang="en-US" dirty="0" smtClean="0"/>
              <a:t>ovals representing </a:t>
            </a:r>
            <a:r>
              <a:rPr lang="en-US" dirty="0"/>
              <a:t>each of the tasks that the user needs to be able to carry out.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Figure 2-2 illustrates a </a:t>
            </a:r>
            <a:r>
              <a:rPr lang="en-US" dirty="0" smtClean="0"/>
              <a:t>use case </a:t>
            </a:r>
            <a:r>
              <a:rPr lang="en-US" dirty="0"/>
              <a:t>in which a user performs three as yet unknown tasks.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those stick figures and ovals aren’t </a:t>
            </a:r>
            <a:r>
              <a:rPr lang="en-US" dirty="0" smtClean="0"/>
              <a:t>really enough </a:t>
            </a:r>
            <a:r>
              <a:rPr lang="en-US" dirty="0"/>
              <a:t>to describe a given interaction with a system.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writing a use case, along with a diagram you </a:t>
            </a:r>
            <a:r>
              <a:rPr lang="en-US" dirty="0" smtClean="0"/>
              <a:t>should create </a:t>
            </a:r>
            <a:r>
              <a:rPr lang="en-US" dirty="0"/>
              <a:t>a text document describing in more detail what the use case entails.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857" y="4352835"/>
            <a:ext cx="2914286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9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577970"/>
            <a:ext cx="9601200" cy="5594230"/>
          </a:xfrm>
        </p:spPr>
        <p:txBody>
          <a:bodyPr/>
          <a:lstStyle/>
          <a:p>
            <a:r>
              <a:rPr lang="en-US" dirty="0"/>
              <a:t>Let’s see how use cases can be applied to the problem from Example 1-1 in the last chapter. Figure </a:t>
            </a:r>
            <a:r>
              <a:rPr lang="en-US" dirty="0" smtClean="0"/>
              <a:t>below recaps where </a:t>
            </a:r>
            <a:r>
              <a:rPr lang="en-US" dirty="0"/>
              <a:t>we started with an initial database table recording plants and their uses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823" y="1566719"/>
            <a:ext cx="8528354" cy="192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use Cases for the Plant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Shows </a:t>
            </a:r>
            <a:r>
              <a:rPr lang="en-US" dirty="0"/>
              <a:t>some initial use cases for the plant database. The text following the figure describes </a:t>
            </a:r>
            <a:r>
              <a:rPr lang="en-US" dirty="0" smtClean="0"/>
              <a:t>each use </a:t>
            </a:r>
            <a:r>
              <a:rPr lang="en-US" dirty="0"/>
              <a:t>case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/>
              <a:t>Use case 1</a:t>
            </a:r>
            <a:r>
              <a:rPr lang="en-US" dirty="0"/>
              <a:t>: Enter (or edit) all the data we have about each plant; that is, plant ID, genus, species, </a:t>
            </a:r>
            <a:r>
              <a:rPr lang="en-US" dirty="0" smtClean="0"/>
              <a:t>common name</a:t>
            </a:r>
            <a:r>
              <a:rPr lang="en-US" dirty="0"/>
              <a:t>, and uses.</a:t>
            </a:r>
          </a:p>
          <a:p>
            <a:r>
              <a:rPr lang="en-US" b="1" dirty="0"/>
              <a:t>Use case 2</a:t>
            </a:r>
            <a:r>
              <a:rPr lang="en-US" dirty="0"/>
              <a:t>: Find or report information about a plant (or every plant) and see what it is useful for.</a:t>
            </a:r>
          </a:p>
          <a:p>
            <a:r>
              <a:rPr lang="en-US" b="1" dirty="0"/>
              <a:t>Use case 3</a:t>
            </a:r>
            <a:r>
              <a:rPr lang="en-US" dirty="0"/>
              <a:t>: Specify a use and find the appropriate plants (or report for all uses).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047" y="2450465"/>
            <a:ext cx="3161905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5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586596"/>
            <a:ext cx="9601200" cy="5585604"/>
          </a:xfrm>
        </p:spPr>
        <p:txBody>
          <a:bodyPr/>
          <a:lstStyle/>
          <a:p>
            <a:r>
              <a:rPr lang="en-US" dirty="0"/>
              <a:t>As explained in the previous chapter, if the data is stored as in Figure </a:t>
            </a:r>
            <a:r>
              <a:rPr lang="en-US" dirty="0" smtClean="0"/>
              <a:t>below, </a:t>
            </a:r>
            <a:r>
              <a:rPr lang="en-US" dirty="0"/>
              <a:t>we cannot conveniently </a:t>
            </a:r>
            <a:r>
              <a:rPr lang="en-US" dirty="0" smtClean="0"/>
              <a:t>satisfy the </a:t>
            </a:r>
            <a:r>
              <a:rPr lang="en-US" dirty="0"/>
              <a:t>requirements of all the use cases in Example 2-1. It is easy to get information about each plant (use </a:t>
            </a:r>
            <a:r>
              <a:rPr lang="en-US" dirty="0" smtClean="0"/>
              <a:t>case 2</a:t>
            </a:r>
            <a:r>
              <a:rPr lang="en-US" dirty="0"/>
              <a:t>) by looking at each row in the table. However, finding all the plants that satisfy a particular use is </a:t>
            </a:r>
            <a:r>
              <a:rPr lang="en-US" dirty="0" smtClean="0"/>
              <a:t>extremely awkward</a:t>
            </a:r>
            <a:r>
              <a:rPr lang="en-US" dirty="0"/>
              <a:t>. Have a go at finding all the plants suitable for firewood. You have to look in each of the use </a:t>
            </a:r>
            <a:r>
              <a:rPr lang="en-US" dirty="0" smtClean="0"/>
              <a:t>columns for </a:t>
            </a:r>
            <a:r>
              <a:rPr lang="en-US" dirty="0"/>
              <a:t>every row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823" y="2414818"/>
            <a:ext cx="8528354" cy="1929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047" y="4512178"/>
            <a:ext cx="3161905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Simple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an initial idea of where we are heading, we need to become a little abstract and form a model </a:t>
            </a:r>
            <a:r>
              <a:rPr lang="en-US" dirty="0" smtClean="0"/>
              <a:t>of what </a:t>
            </a:r>
            <a:r>
              <a:rPr lang="en-US" dirty="0"/>
              <a:t>the problem is really about. In terms of Figure 2-1, we are moving across the top of the diagram.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714" y="3202265"/>
            <a:ext cx="4028571" cy="2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3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83079"/>
            <a:ext cx="9601200" cy="5689121"/>
          </a:xfrm>
        </p:spPr>
        <p:txBody>
          <a:bodyPr/>
          <a:lstStyle/>
          <a:p>
            <a:r>
              <a:rPr lang="en-US" dirty="0"/>
              <a:t>A practical way to start to get a feel for what the data involves is to sketch an initial data model that is </a:t>
            </a:r>
            <a:r>
              <a:rPr lang="en-US" dirty="0" smtClean="0"/>
              <a:t>a representation </a:t>
            </a:r>
            <a:r>
              <a:rPr lang="en-US" dirty="0"/>
              <a:t>of how the </a:t>
            </a:r>
            <a:r>
              <a:rPr lang="en-US" dirty="0" smtClean="0"/>
              <a:t>different </a:t>
            </a:r>
            <a:r>
              <a:rPr lang="en-US" dirty="0"/>
              <a:t>types of data interact. </a:t>
            </a:r>
            <a:endParaRPr lang="en-US" dirty="0" smtClean="0"/>
          </a:p>
          <a:p>
            <a:r>
              <a:rPr lang="en-US" dirty="0" smtClean="0"/>
              <a:t>UML </a:t>
            </a:r>
            <a:r>
              <a:rPr lang="en-US" dirty="0"/>
              <a:t>provides class diagrams that are a useful </a:t>
            </a:r>
            <a:r>
              <a:rPr lang="en-US" dirty="0" smtClean="0"/>
              <a:t>way of </a:t>
            </a:r>
            <a:r>
              <a:rPr lang="en-US" dirty="0"/>
              <a:t>representing this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There are many products that will maintain class diagrams, but a sketch </a:t>
            </a:r>
            <a:r>
              <a:rPr lang="en-US" dirty="0" smtClean="0"/>
              <a:t>with pencil </a:t>
            </a:r>
            <a:r>
              <a:rPr lang="en-US" dirty="0"/>
              <a:t>and paper is quite sufficient for early and small models.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large portion of this book is about the </a:t>
            </a:r>
            <a:r>
              <a:rPr lang="en-US" dirty="0" smtClean="0"/>
              <a:t>intricacies of </a:t>
            </a:r>
            <a:r>
              <a:rPr lang="en-US" dirty="0"/>
              <a:t>data modeling, and the following sections provide a quick overview of the definitions and notation.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class </a:t>
            </a:r>
            <a:r>
              <a:rPr lang="en-US" dirty="0"/>
              <a:t>can be considered a template for storing data about a set of similar things (places, events, or people).</a:t>
            </a:r>
          </a:p>
          <a:p>
            <a:r>
              <a:rPr lang="en-US" dirty="0"/>
              <a:t>Let’s consider </a:t>
            </a:r>
            <a:r>
              <a:rPr lang="en-US" dirty="0" smtClean="0"/>
              <a:t>Example about </a:t>
            </a:r>
            <a:r>
              <a:rPr lang="en-US" dirty="0"/>
              <a:t>plants and their uses. An obvious candidate for our first class is the idea </a:t>
            </a:r>
            <a:r>
              <a:rPr lang="en-US" dirty="0" smtClean="0"/>
              <a:t>of a </a:t>
            </a:r>
            <a:r>
              <a:rPr lang="en-US" b="1" dirty="0"/>
              <a:t>Plant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plant can be described in a similar way in that each has a </a:t>
            </a:r>
            <a:r>
              <a:rPr lang="en-US" b="1" dirty="0"/>
              <a:t>genus</a:t>
            </a:r>
            <a:r>
              <a:rPr lang="en-US" dirty="0"/>
              <a:t>, a </a:t>
            </a:r>
            <a:r>
              <a:rPr lang="en-US" b="1" dirty="0"/>
              <a:t>species</a:t>
            </a:r>
            <a:r>
              <a:rPr lang="en-US" dirty="0"/>
              <a:t>, a </a:t>
            </a:r>
            <a:r>
              <a:rPr lang="en-US" b="1" dirty="0" err="1"/>
              <a:t>common_name</a:t>
            </a:r>
            <a:r>
              <a:rPr lang="en-US" dirty="0"/>
              <a:t>, </a:t>
            </a:r>
            <a:r>
              <a:rPr lang="en-US" dirty="0" smtClean="0"/>
              <a:t>and perhaps </a:t>
            </a:r>
            <a:r>
              <a:rPr lang="en-US" dirty="0"/>
              <a:t>a </a:t>
            </a:r>
            <a:r>
              <a:rPr lang="en-US" b="1" dirty="0" err="1"/>
              <a:t>plantID</a:t>
            </a:r>
            <a:r>
              <a:rPr lang="en-US" b="1" dirty="0"/>
              <a:t> </a:t>
            </a:r>
            <a:r>
              <a:rPr lang="en-US" dirty="0"/>
              <a:t>number.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pieces of information, that we will keep about each plant, are referred to as </a:t>
            </a:r>
            <a:r>
              <a:rPr lang="en-US" dirty="0" smtClean="0"/>
              <a:t>the </a:t>
            </a:r>
            <a:r>
              <a:rPr lang="en-US" i="1" dirty="0" smtClean="0"/>
              <a:t>attributes </a:t>
            </a:r>
            <a:r>
              <a:rPr lang="en-US" dirty="0"/>
              <a:t>(or </a:t>
            </a:r>
            <a:r>
              <a:rPr lang="en-US" i="1" dirty="0"/>
              <a:t>properties</a:t>
            </a:r>
            <a:r>
              <a:rPr lang="en-US" dirty="0"/>
              <a:t>) of 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 Tan Gradient 16x9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792E8D6-7A87-418E-8C48-2723019F95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Blue-Tan Gradient presentation (widescreen)</Template>
  <TotalTime>0</TotalTime>
  <Words>2510</Words>
  <Application>Microsoft Office PowerPoint</Application>
  <PresentationFormat>Widescreen</PresentationFormat>
  <Paragraphs>108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Agency FB</vt:lpstr>
      <vt:lpstr>Arial</vt:lpstr>
      <vt:lpstr>Franklin Gothic Medium</vt:lpstr>
      <vt:lpstr>Blue Tan Gradient 16x9</vt:lpstr>
      <vt:lpstr>Chapter 2</vt:lpstr>
      <vt:lpstr>Initial Problem Statement</vt:lpstr>
      <vt:lpstr>PowerPoint Presentation</vt:lpstr>
      <vt:lpstr>PowerPoint Presentation</vt:lpstr>
      <vt:lpstr>Initial use Cases for the Plant Database</vt:lpstr>
      <vt:lpstr>PowerPoint Presentation</vt:lpstr>
      <vt:lpstr>Analysis and Simple Data Model</vt:lpstr>
      <vt:lpstr>PowerPoint Presentation</vt:lpstr>
      <vt:lpstr>Classes and Objects</vt:lpstr>
      <vt:lpstr>PowerPoint Presentation</vt:lpstr>
      <vt:lpstr>PowerPoint Presentation</vt:lpstr>
      <vt:lpstr>PowerPoint Presentation</vt:lpstr>
      <vt:lpstr>PowerPoint Presentation</vt:lpstr>
      <vt:lpstr>Relationships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Analysis: Revisiting the 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2017-03-20T19:50:56Z</dcterms:created>
  <dcterms:modified xsi:type="dcterms:W3CDTF">2017-03-20T21:20:51Z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TC030306239991</vt:lpwstr>
  </property>
</Properties>
</file>