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431" r:id="rId2"/>
    <p:sldId id="272" r:id="rId3"/>
    <p:sldId id="422" r:id="rId4"/>
    <p:sldId id="423" r:id="rId5"/>
    <p:sldId id="433" r:id="rId6"/>
    <p:sldId id="434" r:id="rId7"/>
    <p:sldId id="43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9"/>
    <p:restoredTop sz="87746"/>
  </p:normalViewPr>
  <p:slideViewPr>
    <p:cSldViewPr snapToGrid="0" snapToObjects="1">
      <p:cViewPr varScale="1">
        <p:scale>
          <a:sx n="100" d="100"/>
          <a:sy n="100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0D873-8AC4-9048-8149-5B2D53A5A356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C99C1-C16A-3544-B2EF-1881758BA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9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4124E-2C90-374F-BA11-1B3DFCA6C6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4124E-2C90-374F-BA11-1B3DFCA6C6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1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CAEB-C21E-4349-901C-8B228000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A1E2C-E1DD-F349-8949-0D3D1FBF8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61173-55C6-EF4B-9CD2-23C443A4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01546-65D3-C44A-8E33-5DAE9341141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9056B-DE53-4E49-8608-27991D5B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FEB98-6F76-7849-951A-1959844A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597E-A1CE-8044-B756-D49912AA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1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9780-F34C-054E-AF29-2A6ED809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A799D-EA01-4A48-B96C-B285738C8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79479-6ABC-F342-95F5-4DF92C76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01546-65D3-C44A-8E33-5DAE9341141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67C4-52C4-E641-8865-023BE217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06BE9-CAD4-DD40-82D1-957B7774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597E-A1CE-8044-B756-D49912AA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6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E0FF8-0052-D64B-AF92-86B8E3400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49BDA-9D1A-5E4F-96C1-18838B9C3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DC581-1D26-E149-9237-4BA0A862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01546-65D3-C44A-8E33-5DAE9341141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FA5AD-6091-0F4B-9E62-CE78C53C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3BADF-8C9D-C44C-BE83-E3321388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597E-A1CE-8044-B756-D49912AA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8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21E7-96A8-2E4F-B92E-ECE8AF76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CFFB4-7AEA-0248-AF4F-1C175BD0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08A42-06EC-F343-A941-0F67F68A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01546-65D3-C44A-8E33-5DAE9341141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C3062-5E25-464B-BD59-60881C77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F8B89-35C8-1243-A315-1DC04EC7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597E-A1CE-8044-B756-D49912AA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3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B157-F7DA-9946-9FA3-3512E10F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FE326-0578-FD48-A0EC-B5A64C783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F818E-E666-C14A-A756-70B1DC62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01546-65D3-C44A-8E33-5DAE9341141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A1EB-4B9A-074C-B4D1-6600B56C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DDFBD-A2BA-1C4C-8D64-2BC0FEC7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597E-A1CE-8044-B756-D49912AA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4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6C9E-0F7D-3B4A-BA74-04CD36DB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FC4F-347B-684F-9067-1B2D1810B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BDF8B-9A33-D447-92B7-AFDF43281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71F74-D7B9-F147-B6C8-0E163594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01546-65D3-C44A-8E33-5DAE9341141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FC76-443F-654A-A074-EC108FF3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CEEF-AA07-1D45-9F2F-11ECB22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597E-A1CE-8044-B756-D49912AA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8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2CC6-D903-7B4C-9AFA-E6A2C446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AB5D2-CCCA-A747-8039-59FBB1D22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03E72-FB4C-AD40-93B8-621AD44D3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0E3B2-D2FD-BD4F-B3AB-5BECA5712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69B08-B67C-9C43-AAFF-3961FB786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4D460-EFDF-9345-A68C-E5CDD8A2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01546-65D3-C44A-8E33-5DAE9341141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67FB9-2CDF-7741-918B-FE9B64A7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7D73D3-1503-8B46-95AC-4577B5E3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597E-A1CE-8044-B756-D49912AA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18E3-4853-2347-8F63-8D73FCC6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82BCB-6ECB-BF4A-9D81-B7090122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01546-65D3-C44A-8E33-5DAE9341141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269DF-F873-0E4D-BB8E-521C40E5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9F584-450A-4649-84F2-07A42442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597E-A1CE-8044-B756-D49912AA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3EA03-D9B9-9247-95AE-62402684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01546-65D3-C44A-8E33-5DAE9341141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3AA84-8D57-9845-BF7B-7C5EBB97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85B23-CE82-3B4F-9B03-7D6089A9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597E-A1CE-8044-B756-D49912AA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5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0F54-A4F7-3748-8647-699C0211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0AA76-D008-D64E-BE51-D91F403BE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2EF66-7CD0-EA42-B146-0BF099452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7314C-7985-9C4F-9C93-B521C115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01546-65D3-C44A-8E33-5DAE9341141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C061C-EE07-BD40-BCC1-B75AB6A6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F2B69-C26C-E747-BE1F-30E74FA2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597E-A1CE-8044-B756-D49912AA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313F-2141-714F-A01D-76A1161F5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C939D-6006-C64C-9854-B2F8B9D73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40C86-88CB-9F49-BFF3-10CA21401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71A0-59F6-624B-84BA-D7E773E8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01546-65D3-C44A-8E33-5DAE9341141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44A4-0AFD-1346-8605-1097246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7ABB8-53E1-A540-93D0-46E63F97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2597E-A1CE-8044-B756-D49912AA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0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0F90A-84FD-584C-BA3C-0DF02B052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85B83-6545-B94E-A7B5-E0CE36CA8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9E912-F123-0747-89C4-8A64308C8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01546-65D3-C44A-8E33-5DAE9341141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FBC4E-3444-6149-8B7F-070FD864F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6332E-85DA-FC4A-B45F-213F4E893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2597E-A1CE-8044-B756-D49912AA2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1550-79E9-3E4F-B872-3FF744ABF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CISC 233 Exam 4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7DCAB-3AC8-B14E-9090-9FEC49F01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Sabo</a:t>
            </a:r>
          </a:p>
        </p:txBody>
      </p:sp>
    </p:spTree>
    <p:extLst>
      <p:ext uri="{BB962C8B-B14F-4D97-AF65-F5344CB8AC3E}">
        <p14:creationId xmlns:p14="http://schemas.microsoft.com/office/powerpoint/2010/main" val="2544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4F88-154C-094A-BBF7-229C3427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1E41-342C-ED4C-BF29-99142F65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the example of Problem Sets 5 and 6, fill out the tables showing the evolution of the fringe when searching the tree with the specified method.</a:t>
            </a:r>
          </a:p>
        </p:txBody>
      </p:sp>
    </p:spTree>
    <p:extLst>
      <p:ext uri="{BB962C8B-B14F-4D97-AF65-F5344CB8AC3E}">
        <p14:creationId xmlns:p14="http://schemas.microsoft.com/office/powerpoint/2010/main" val="99401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F1C49D9-51FD-364A-AB70-E8FC3BDDE035}"/>
              </a:ext>
            </a:extLst>
          </p:cNvPr>
          <p:cNvSpPr/>
          <p:nvPr/>
        </p:nvSpPr>
        <p:spPr>
          <a:xfrm>
            <a:off x="2244939" y="1124588"/>
            <a:ext cx="581891" cy="5818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E94299-AD0F-0541-A975-B2EFA169BA94}"/>
              </a:ext>
            </a:extLst>
          </p:cNvPr>
          <p:cNvSpPr/>
          <p:nvPr/>
        </p:nvSpPr>
        <p:spPr>
          <a:xfrm>
            <a:off x="805550" y="2457223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89907E-FD15-FB49-A647-91BC5EA3C56D}"/>
              </a:ext>
            </a:extLst>
          </p:cNvPr>
          <p:cNvSpPr/>
          <p:nvPr/>
        </p:nvSpPr>
        <p:spPr>
          <a:xfrm>
            <a:off x="3588342" y="245561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19785F-CF97-7144-A7B6-0055950F2CEA}"/>
              </a:ext>
            </a:extLst>
          </p:cNvPr>
          <p:cNvSpPr/>
          <p:nvPr/>
        </p:nvSpPr>
        <p:spPr>
          <a:xfrm>
            <a:off x="2244939" y="2457222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AA1E71-CE0B-AB4C-871A-7E538962AF06}"/>
              </a:ext>
            </a:extLst>
          </p:cNvPr>
          <p:cNvSpPr/>
          <p:nvPr/>
        </p:nvSpPr>
        <p:spPr>
          <a:xfrm>
            <a:off x="187894" y="367390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1ED197-D062-C240-B1BE-F1AFB6F57938}"/>
              </a:ext>
            </a:extLst>
          </p:cNvPr>
          <p:cNvSpPr/>
          <p:nvPr/>
        </p:nvSpPr>
        <p:spPr>
          <a:xfrm>
            <a:off x="822496" y="4890585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D8AF92-BA43-624C-B480-64EBCBEE77F0}"/>
              </a:ext>
            </a:extLst>
          </p:cNvPr>
          <p:cNvSpPr/>
          <p:nvPr/>
        </p:nvSpPr>
        <p:spPr>
          <a:xfrm>
            <a:off x="1336338" y="367390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50DF7F-99BF-544A-B083-07D75D9B9D42}"/>
              </a:ext>
            </a:extLst>
          </p:cNvPr>
          <p:cNvSpPr/>
          <p:nvPr/>
        </p:nvSpPr>
        <p:spPr>
          <a:xfrm>
            <a:off x="2238168" y="3673902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7EA0C6-9B51-3F47-BFCD-0D012B691CF5}"/>
              </a:ext>
            </a:extLst>
          </p:cNvPr>
          <p:cNvSpPr/>
          <p:nvPr/>
        </p:nvSpPr>
        <p:spPr>
          <a:xfrm>
            <a:off x="1763270" y="489058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F656E3-59F8-764C-8F83-FBA09A06637A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2535885" y="1706479"/>
            <a:ext cx="0" cy="7507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0CF451-5F19-7145-A018-F0293CEE4759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096496" y="1706479"/>
            <a:ext cx="1439389" cy="7507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476DA0A-C9AD-114C-8AD2-C4DA7E9FB0CA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2535885" y="1706479"/>
            <a:ext cx="1343403" cy="7491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84B920-5744-F949-AFAA-E8FAA2BFCE2B}"/>
              </a:ext>
            </a:extLst>
          </p:cNvPr>
          <p:cNvCxnSpPr>
            <a:cxnSpLocks/>
            <a:stCxn id="13" idx="4"/>
            <a:endCxn id="24" idx="0"/>
          </p:cNvCxnSpPr>
          <p:nvPr/>
        </p:nvCxnSpPr>
        <p:spPr>
          <a:xfrm flipH="1">
            <a:off x="478840" y="3039114"/>
            <a:ext cx="617656" cy="6347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77CF4-C7C4-B24F-962A-16914A8019AF}"/>
              </a:ext>
            </a:extLst>
          </p:cNvPr>
          <p:cNvCxnSpPr>
            <a:cxnSpLocks/>
            <a:stCxn id="13" idx="4"/>
            <a:endCxn id="26" idx="0"/>
          </p:cNvCxnSpPr>
          <p:nvPr/>
        </p:nvCxnSpPr>
        <p:spPr>
          <a:xfrm>
            <a:off x="1096496" y="3039114"/>
            <a:ext cx="530788" cy="6347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FB753C-5939-3641-A775-14F9C9C13E72}"/>
              </a:ext>
            </a:extLst>
          </p:cNvPr>
          <p:cNvCxnSpPr>
            <a:cxnSpLocks/>
            <a:stCxn id="16" idx="4"/>
            <a:endCxn id="28" idx="0"/>
          </p:cNvCxnSpPr>
          <p:nvPr/>
        </p:nvCxnSpPr>
        <p:spPr>
          <a:xfrm flipH="1">
            <a:off x="2529114" y="3039113"/>
            <a:ext cx="6771" cy="6347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B97727-C141-E543-9DD0-A83619261B20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 flipH="1">
            <a:off x="1113442" y="4255795"/>
            <a:ext cx="513842" cy="6347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1155E-0DD6-2845-BC0C-8A4FA406441A}"/>
              </a:ext>
            </a:extLst>
          </p:cNvPr>
          <p:cNvCxnSpPr>
            <a:cxnSpLocks/>
            <a:stCxn id="26" idx="4"/>
            <a:endCxn id="42" idx="0"/>
          </p:cNvCxnSpPr>
          <p:nvPr/>
        </p:nvCxnSpPr>
        <p:spPr>
          <a:xfrm>
            <a:off x="1627284" y="4255795"/>
            <a:ext cx="426932" cy="6347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A6C815-F642-CA42-96BB-294E0DBF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418" y="218122"/>
            <a:ext cx="6519102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 1: Breadth-First</a:t>
            </a:r>
          </a:p>
        </p:txBody>
      </p:sp>
      <p:graphicFrame>
        <p:nvGraphicFramePr>
          <p:cNvPr id="60" name="Content Placeholder 4">
            <a:extLst>
              <a:ext uri="{FF2B5EF4-FFF2-40B4-BE49-F238E27FC236}">
                <a16:creationId xmlns:a16="http://schemas.microsoft.com/office/drawing/2014/main" id="{CDFD5554-DF37-E945-8544-9957B6CFB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583245"/>
              </p:ext>
            </p:extLst>
          </p:nvPr>
        </p:nvGraphicFramePr>
        <p:xfrm>
          <a:off x="5072063" y="1641111"/>
          <a:ext cx="651910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98">
                  <a:extLst>
                    <a:ext uri="{9D8B030D-6E8A-4147-A177-3AD203B41FA5}">
                      <a16:colId xmlns:a16="http://schemas.microsoft.com/office/drawing/2014/main" val="1590372595"/>
                    </a:ext>
                  </a:extLst>
                </a:gridCol>
                <a:gridCol w="2193679">
                  <a:extLst>
                    <a:ext uri="{9D8B030D-6E8A-4147-A177-3AD203B41FA5}">
                      <a16:colId xmlns:a16="http://schemas.microsoft.com/office/drawing/2014/main" val="3624671554"/>
                    </a:ext>
                  </a:extLst>
                </a:gridCol>
                <a:gridCol w="3128825">
                  <a:extLst>
                    <a:ext uri="{9D8B030D-6E8A-4147-A177-3AD203B41FA5}">
                      <a16:colId xmlns:a16="http://schemas.microsoft.com/office/drawing/2014/main" val="123965477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462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829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A, D,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A, D,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808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C, B, D,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440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C, B, G,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002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C, B,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048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B,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E,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G, I , E,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642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I, E,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53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096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9352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0065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95458"/>
                  </a:ext>
                </a:extLst>
              </a:tr>
            </a:tbl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D35D1FB2-4709-BB4E-BBD3-7D320CE36B59}"/>
              </a:ext>
            </a:extLst>
          </p:cNvPr>
          <p:cNvSpPr/>
          <p:nvPr/>
        </p:nvSpPr>
        <p:spPr>
          <a:xfrm>
            <a:off x="3588341" y="3673902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EA6AB8-BD6C-9444-8499-28A128ABF3C3}"/>
              </a:ext>
            </a:extLst>
          </p:cNvPr>
          <p:cNvCxnSpPr>
            <a:cxnSpLocks/>
            <a:stCxn id="15" idx="4"/>
            <a:endCxn id="29" idx="0"/>
          </p:cNvCxnSpPr>
          <p:nvPr/>
        </p:nvCxnSpPr>
        <p:spPr>
          <a:xfrm flipH="1">
            <a:off x="3879287" y="3037505"/>
            <a:ext cx="1" cy="6363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749C8F1-19C8-BB46-B337-F7F8C005317C}"/>
              </a:ext>
            </a:extLst>
          </p:cNvPr>
          <p:cNvSpPr/>
          <p:nvPr/>
        </p:nvSpPr>
        <p:spPr>
          <a:xfrm>
            <a:off x="3125971" y="4890585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51C6EEF-B00E-0B48-AC7D-32D21AC2E657}"/>
              </a:ext>
            </a:extLst>
          </p:cNvPr>
          <p:cNvSpPr/>
          <p:nvPr/>
        </p:nvSpPr>
        <p:spPr>
          <a:xfrm>
            <a:off x="4094784" y="489058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4B0252-AC1F-034E-874B-502CFF6D0FFF}"/>
              </a:ext>
            </a:extLst>
          </p:cNvPr>
          <p:cNvCxnSpPr>
            <a:cxnSpLocks/>
            <a:stCxn id="29" idx="4"/>
            <a:endCxn id="33" idx="0"/>
          </p:cNvCxnSpPr>
          <p:nvPr/>
        </p:nvCxnSpPr>
        <p:spPr>
          <a:xfrm flipH="1">
            <a:off x="3416917" y="4255793"/>
            <a:ext cx="462370" cy="6347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34F294-FC6E-C743-A20D-61A0EE6B9703}"/>
              </a:ext>
            </a:extLst>
          </p:cNvPr>
          <p:cNvCxnSpPr>
            <a:cxnSpLocks/>
            <a:stCxn id="29" idx="4"/>
            <a:endCxn id="34" idx="0"/>
          </p:cNvCxnSpPr>
          <p:nvPr/>
        </p:nvCxnSpPr>
        <p:spPr>
          <a:xfrm>
            <a:off x="3879287" y="4255793"/>
            <a:ext cx="506443" cy="63479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7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F1C49D9-51FD-364A-AB70-E8FC3BDDE035}"/>
              </a:ext>
            </a:extLst>
          </p:cNvPr>
          <p:cNvSpPr/>
          <p:nvPr/>
        </p:nvSpPr>
        <p:spPr>
          <a:xfrm>
            <a:off x="2244939" y="1124588"/>
            <a:ext cx="581891" cy="5818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E94299-AD0F-0541-A975-B2EFA169BA94}"/>
              </a:ext>
            </a:extLst>
          </p:cNvPr>
          <p:cNvSpPr/>
          <p:nvPr/>
        </p:nvSpPr>
        <p:spPr>
          <a:xfrm>
            <a:off x="805550" y="2457223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89907E-FD15-FB49-A647-91BC5EA3C56D}"/>
              </a:ext>
            </a:extLst>
          </p:cNvPr>
          <p:cNvSpPr/>
          <p:nvPr/>
        </p:nvSpPr>
        <p:spPr>
          <a:xfrm>
            <a:off x="3588342" y="2455614"/>
            <a:ext cx="581891" cy="58189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19785F-CF97-7144-A7B6-0055950F2CEA}"/>
              </a:ext>
            </a:extLst>
          </p:cNvPr>
          <p:cNvSpPr/>
          <p:nvPr/>
        </p:nvSpPr>
        <p:spPr>
          <a:xfrm>
            <a:off x="2244939" y="2457222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AA1E71-CE0B-AB4C-871A-7E538962AF06}"/>
              </a:ext>
            </a:extLst>
          </p:cNvPr>
          <p:cNvSpPr/>
          <p:nvPr/>
        </p:nvSpPr>
        <p:spPr>
          <a:xfrm>
            <a:off x="187894" y="367390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1ED197-D062-C240-B1BE-F1AFB6F57938}"/>
              </a:ext>
            </a:extLst>
          </p:cNvPr>
          <p:cNvSpPr/>
          <p:nvPr/>
        </p:nvSpPr>
        <p:spPr>
          <a:xfrm>
            <a:off x="822496" y="4890585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D8AF92-BA43-624C-B480-64EBCBEE77F0}"/>
              </a:ext>
            </a:extLst>
          </p:cNvPr>
          <p:cNvSpPr/>
          <p:nvPr/>
        </p:nvSpPr>
        <p:spPr>
          <a:xfrm>
            <a:off x="1336338" y="367390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50DF7F-99BF-544A-B083-07D75D9B9D42}"/>
              </a:ext>
            </a:extLst>
          </p:cNvPr>
          <p:cNvSpPr/>
          <p:nvPr/>
        </p:nvSpPr>
        <p:spPr>
          <a:xfrm>
            <a:off x="2238168" y="3673902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7EA0C6-9B51-3F47-BFCD-0D012B691CF5}"/>
              </a:ext>
            </a:extLst>
          </p:cNvPr>
          <p:cNvSpPr/>
          <p:nvPr/>
        </p:nvSpPr>
        <p:spPr>
          <a:xfrm>
            <a:off x="1763270" y="489058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F656E3-59F8-764C-8F83-FBA09A06637A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2535885" y="1706479"/>
            <a:ext cx="0" cy="7507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0CF451-5F19-7145-A018-F0293CEE4759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096496" y="1706479"/>
            <a:ext cx="1439389" cy="7507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476DA0A-C9AD-114C-8AD2-C4DA7E9FB0CA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2535885" y="1706479"/>
            <a:ext cx="1343403" cy="7491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84B920-5744-F949-AFAA-E8FAA2BFCE2B}"/>
              </a:ext>
            </a:extLst>
          </p:cNvPr>
          <p:cNvCxnSpPr>
            <a:cxnSpLocks/>
            <a:stCxn id="13" idx="4"/>
            <a:endCxn id="24" idx="0"/>
          </p:cNvCxnSpPr>
          <p:nvPr/>
        </p:nvCxnSpPr>
        <p:spPr>
          <a:xfrm flipH="1">
            <a:off x="478840" y="3039114"/>
            <a:ext cx="617656" cy="6347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77CF4-C7C4-B24F-962A-16914A8019AF}"/>
              </a:ext>
            </a:extLst>
          </p:cNvPr>
          <p:cNvCxnSpPr>
            <a:cxnSpLocks/>
            <a:stCxn id="13" idx="4"/>
            <a:endCxn id="26" idx="0"/>
          </p:cNvCxnSpPr>
          <p:nvPr/>
        </p:nvCxnSpPr>
        <p:spPr>
          <a:xfrm>
            <a:off x="1096496" y="3039114"/>
            <a:ext cx="530788" cy="6347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FB753C-5939-3641-A775-14F9C9C13E72}"/>
              </a:ext>
            </a:extLst>
          </p:cNvPr>
          <p:cNvCxnSpPr>
            <a:cxnSpLocks/>
            <a:stCxn id="16" idx="4"/>
            <a:endCxn id="28" idx="0"/>
          </p:cNvCxnSpPr>
          <p:nvPr/>
        </p:nvCxnSpPr>
        <p:spPr>
          <a:xfrm flipH="1">
            <a:off x="2529114" y="3039113"/>
            <a:ext cx="6771" cy="6347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B97727-C141-E543-9DD0-A83619261B20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 flipH="1">
            <a:off x="1113442" y="4255795"/>
            <a:ext cx="513842" cy="6347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1155E-0DD6-2845-BC0C-8A4FA406441A}"/>
              </a:ext>
            </a:extLst>
          </p:cNvPr>
          <p:cNvCxnSpPr>
            <a:cxnSpLocks/>
            <a:stCxn id="26" idx="4"/>
            <a:endCxn id="42" idx="0"/>
          </p:cNvCxnSpPr>
          <p:nvPr/>
        </p:nvCxnSpPr>
        <p:spPr>
          <a:xfrm>
            <a:off x="1627284" y="4255795"/>
            <a:ext cx="426932" cy="6347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EA6C815-F642-CA42-96BB-294E0DBF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418" y="218122"/>
            <a:ext cx="6519102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 2: Depth-First</a:t>
            </a:r>
          </a:p>
        </p:txBody>
      </p:sp>
      <p:graphicFrame>
        <p:nvGraphicFramePr>
          <p:cNvPr id="60" name="Content Placeholder 4">
            <a:extLst>
              <a:ext uri="{FF2B5EF4-FFF2-40B4-BE49-F238E27FC236}">
                <a16:creationId xmlns:a16="http://schemas.microsoft.com/office/drawing/2014/main" id="{CDFD5554-DF37-E945-8544-9957B6CFB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110164"/>
              </p:ext>
            </p:extLst>
          </p:nvPr>
        </p:nvGraphicFramePr>
        <p:xfrm>
          <a:off x="5072063" y="1641111"/>
          <a:ext cx="651910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98">
                  <a:extLst>
                    <a:ext uri="{9D8B030D-6E8A-4147-A177-3AD203B41FA5}">
                      <a16:colId xmlns:a16="http://schemas.microsoft.com/office/drawing/2014/main" val="1590372595"/>
                    </a:ext>
                  </a:extLst>
                </a:gridCol>
                <a:gridCol w="2193679">
                  <a:extLst>
                    <a:ext uri="{9D8B030D-6E8A-4147-A177-3AD203B41FA5}">
                      <a16:colId xmlns:a16="http://schemas.microsoft.com/office/drawing/2014/main" val="3624671554"/>
                    </a:ext>
                  </a:extLst>
                </a:gridCol>
                <a:gridCol w="3128825">
                  <a:extLst>
                    <a:ext uri="{9D8B030D-6E8A-4147-A177-3AD203B41FA5}">
                      <a16:colId xmlns:a16="http://schemas.microsoft.com/office/drawing/2014/main" val="123965477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462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829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A, D,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A, D,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808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D, H, C,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440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D, H,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002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E,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D, H, E,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048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D, H,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D,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642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G,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53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096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48715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620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728173"/>
                  </a:ext>
                </a:extLst>
              </a:tr>
            </a:tbl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D35D1FB2-4709-BB4E-BBD3-7D320CE36B59}"/>
              </a:ext>
            </a:extLst>
          </p:cNvPr>
          <p:cNvSpPr/>
          <p:nvPr/>
        </p:nvSpPr>
        <p:spPr>
          <a:xfrm>
            <a:off x="3588341" y="3673902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EA6AB8-BD6C-9444-8499-28A128ABF3C3}"/>
              </a:ext>
            </a:extLst>
          </p:cNvPr>
          <p:cNvCxnSpPr>
            <a:cxnSpLocks/>
            <a:stCxn id="15" idx="4"/>
            <a:endCxn id="29" idx="0"/>
          </p:cNvCxnSpPr>
          <p:nvPr/>
        </p:nvCxnSpPr>
        <p:spPr>
          <a:xfrm flipH="1">
            <a:off x="3879287" y="3037505"/>
            <a:ext cx="1" cy="6363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749C8F1-19C8-BB46-B337-F7F8C005317C}"/>
              </a:ext>
            </a:extLst>
          </p:cNvPr>
          <p:cNvSpPr/>
          <p:nvPr/>
        </p:nvSpPr>
        <p:spPr>
          <a:xfrm>
            <a:off x="3125971" y="4890585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51C6EEF-B00E-0B48-AC7D-32D21AC2E657}"/>
              </a:ext>
            </a:extLst>
          </p:cNvPr>
          <p:cNvSpPr/>
          <p:nvPr/>
        </p:nvSpPr>
        <p:spPr>
          <a:xfrm>
            <a:off x="4094784" y="489058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4B0252-AC1F-034E-874B-502CFF6D0FFF}"/>
              </a:ext>
            </a:extLst>
          </p:cNvPr>
          <p:cNvCxnSpPr>
            <a:cxnSpLocks/>
            <a:stCxn id="29" idx="4"/>
            <a:endCxn id="33" idx="0"/>
          </p:cNvCxnSpPr>
          <p:nvPr/>
        </p:nvCxnSpPr>
        <p:spPr>
          <a:xfrm flipH="1">
            <a:off x="3416917" y="4255793"/>
            <a:ext cx="462370" cy="6347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34F294-FC6E-C743-A20D-61A0EE6B9703}"/>
              </a:ext>
            </a:extLst>
          </p:cNvPr>
          <p:cNvCxnSpPr>
            <a:cxnSpLocks/>
            <a:stCxn id="29" idx="4"/>
            <a:endCxn id="34" idx="0"/>
          </p:cNvCxnSpPr>
          <p:nvPr/>
        </p:nvCxnSpPr>
        <p:spPr>
          <a:xfrm>
            <a:off x="3879287" y="4255793"/>
            <a:ext cx="506443" cy="63479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54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E93D-2A7B-22D1-3002-4E9D3375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38" y="365125"/>
            <a:ext cx="3340100" cy="1325563"/>
          </a:xfrm>
        </p:spPr>
        <p:txBody>
          <a:bodyPr/>
          <a:lstStyle/>
          <a:p>
            <a:r>
              <a:rPr lang="en-US" dirty="0"/>
              <a:t>Uniform Cost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C8E5ED-E61C-D03C-F580-B9CF68BC3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615348"/>
              </p:ext>
            </p:extLst>
          </p:nvPr>
        </p:nvGraphicFramePr>
        <p:xfrm>
          <a:off x="3917482" y="2058194"/>
          <a:ext cx="787908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156">
                  <a:extLst>
                    <a:ext uri="{9D8B030D-6E8A-4147-A177-3AD203B41FA5}">
                      <a16:colId xmlns:a16="http://schemas.microsoft.com/office/drawing/2014/main" val="1779803798"/>
                    </a:ext>
                  </a:extLst>
                </a:gridCol>
                <a:gridCol w="2540810">
                  <a:extLst>
                    <a:ext uri="{9D8B030D-6E8A-4147-A177-3AD203B41FA5}">
                      <a16:colId xmlns:a16="http://schemas.microsoft.com/office/drawing/2014/main" val="2947657464"/>
                    </a:ext>
                  </a:extLst>
                </a:gridCol>
                <a:gridCol w="4539114">
                  <a:extLst>
                    <a:ext uri="{9D8B030D-6E8A-4147-A177-3AD203B41FA5}">
                      <a16:colId xmlns:a16="http://schemas.microsoft.com/office/drawing/2014/main" val="183337052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195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S(–, 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9567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J(S, 85), M(S, 90)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J(S, 85), M(S, 90)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984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H(SJ, 120), N(SJ, 135)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M(S, 90), H(SJ, 120), N(SJ, 135)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346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K(SM, 150), E(SM, 155)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H(SJ, 120), N(SJ, 135), K(SM, 150), E(SM, 155)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799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C(SJH, 165)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N(SJ, 135), K(SM, 150), E(SM, 155), C(SJH, 165)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268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G(SJN, 230)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K(SM, 150), E(SM, 155), C(SJH, 165), G(SJN, 230)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3783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B(SMK, 220)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E(SM, 155), C(SJH, 165), B(SMK, 220), G(SJN, 230)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611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trike="noStrike" dirty="0"/>
                        <a:t>B(SME, 230)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C(SJH, 165), B(SMK, 220), </a:t>
                      </a:r>
                      <a:r>
                        <a:rPr lang="en-US" sz="1200" strike="noStrike" dirty="0"/>
                        <a:t>B(SME, 230), </a:t>
                      </a:r>
                      <a:r>
                        <a:rPr lang="en-US" sz="1200" dirty="0"/>
                        <a:t>G(SJN, 230)</a:t>
                      </a:r>
                      <a:endParaRPr lang="en-US" sz="12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485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G(SJHC, 220)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B(SMK, 220), G(SJHC, 220), </a:t>
                      </a:r>
                      <a:r>
                        <a:rPr lang="en-US" sz="1200" strike="noStrike" dirty="0"/>
                        <a:t>B(SME, 230), </a:t>
                      </a:r>
                      <a:r>
                        <a:rPr lang="en-US" sz="1200" dirty="0"/>
                        <a:t>G(SJN, 230)</a:t>
                      </a:r>
                      <a:endParaRPr lang="en-US" sz="12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3451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G(SMKB, 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G(SJHC, 220), </a:t>
                      </a:r>
                      <a:r>
                        <a:rPr lang="en-US" sz="1200" strike="noStrike" dirty="0"/>
                        <a:t>B(SME, 230), </a:t>
                      </a:r>
                      <a:r>
                        <a:rPr lang="en-US" sz="1200" dirty="0"/>
                        <a:t>G(SJN, 230), G(SMKB, 300)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919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245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996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15437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2485690-B899-704A-2F1D-505CBE30F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38" y="2058194"/>
            <a:ext cx="3340100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06A09-1740-FCD1-F17F-932219058975}"/>
              </a:ext>
            </a:extLst>
          </p:cNvPr>
          <p:cNvSpPr txBox="1"/>
          <p:nvPr/>
        </p:nvSpPr>
        <p:spPr>
          <a:xfrm>
            <a:off x="3917481" y="365125"/>
            <a:ext cx="78790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Following the example from homework, fill in the chart below for UNIFORM COST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 is starting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 is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values on arcs represent actual cost for that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values in nodes represent estimated cost to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include ‘path so far’ (e.g., node E can be reached via SM or via SMKB)</a:t>
            </a:r>
          </a:p>
        </p:txBody>
      </p:sp>
    </p:spTree>
    <p:extLst>
      <p:ext uri="{BB962C8B-B14F-4D97-AF65-F5344CB8AC3E}">
        <p14:creationId xmlns:p14="http://schemas.microsoft.com/office/powerpoint/2010/main" val="375860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E93D-2A7B-22D1-3002-4E9D3375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38" y="365125"/>
            <a:ext cx="3340100" cy="1325563"/>
          </a:xfrm>
        </p:spPr>
        <p:txBody>
          <a:bodyPr/>
          <a:lstStyle/>
          <a:p>
            <a:r>
              <a:rPr lang="en-US" dirty="0"/>
              <a:t>Greedy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C8E5ED-E61C-D03C-F580-B9CF68BC3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42664"/>
              </p:ext>
            </p:extLst>
          </p:nvPr>
        </p:nvGraphicFramePr>
        <p:xfrm>
          <a:off x="3917482" y="2058194"/>
          <a:ext cx="787908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156">
                  <a:extLst>
                    <a:ext uri="{9D8B030D-6E8A-4147-A177-3AD203B41FA5}">
                      <a16:colId xmlns:a16="http://schemas.microsoft.com/office/drawing/2014/main" val="1779803798"/>
                    </a:ext>
                  </a:extLst>
                </a:gridCol>
                <a:gridCol w="2540810">
                  <a:extLst>
                    <a:ext uri="{9D8B030D-6E8A-4147-A177-3AD203B41FA5}">
                      <a16:colId xmlns:a16="http://schemas.microsoft.com/office/drawing/2014/main" val="2947657464"/>
                    </a:ext>
                  </a:extLst>
                </a:gridCol>
                <a:gridCol w="4539114">
                  <a:extLst>
                    <a:ext uri="{9D8B030D-6E8A-4147-A177-3AD203B41FA5}">
                      <a16:colId xmlns:a16="http://schemas.microsoft.com/office/drawing/2014/main" val="183337052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NEW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195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S(–, 190)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9567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M(S, 90), J(S, 130)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M(S, 90), J(S, 130)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984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E(SM, 80), K(SM, 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E(SM, 80), K(SM, 95), J(S, 130)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346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B(SME, 65)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B(SME, 65), K(SM, 95), J(S, 130)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799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G(SMEB,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G(SMEB, 0), K(SM, 95), J(S, 130)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268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3783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611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485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3451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919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245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996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15437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2485690-B899-704A-2F1D-505CBE30F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38" y="2058194"/>
            <a:ext cx="3340100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06A09-1740-FCD1-F17F-932219058975}"/>
              </a:ext>
            </a:extLst>
          </p:cNvPr>
          <p:cNvSpPr txBox="1"/>
          <p:nvPr/>
        </p:nvSpPr>
        <p:spPr>
          <a:xfrm>
            <a:off x="3917481" y="365125"/>
            <a:ext cx="78790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Following the example from homework, fill in the chart below for GREEDY BEST-FIRST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 is starting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 is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values on arcs represent actual cost for that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values in nodes represent estimated cost to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include ‘path so far’ (e.g., node E can be reached via SM or via SMKB)</a:t>
            </a:r>
          </a:p>
        </p:txBody>
      </p:sp>
    </p:spTree>
    <p:extLst>
      <p:ext uri="{BB962C8B-B14F-4D97-AF65-F5344CB8AC3E}">
        <p14:creationId xmlns:p14="http://schemas.microsoft.com/office/powerpoint/2010/main" val="56153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E93D-2A7B-22D1-3002-4E9D3375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38" y="365125"/>
            <a:ext cx="3340100" cy="1325563"/>
          </a:xfrm>
        </p:spPr>
        <p:txBody>
          <a:bodyPr/>
          <a:lstStyle/>
          <a:p>
            <a:r>
              <a:rPr lang="en-US" dirty="0"/>
              <a:t>A*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C8E5ED-E61C-D03C-F580-B9CF68BC3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535987"/>
              </p:ext>
            </p:extLst>
          </p:nvPr>
        </p:nvGraphicFramePr>
        <p:xfrm>
          <a:off x="3917482" y="2058194"/>
          <a:ext cx="787908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156">
                  <a:extLst>
                    <a:ext uri="{9D8B030D-6E8A-4147-A177-3AD203B41FA5}">
                      <a16:colId xmlns:a16="http://schemas.microsoft.com/office/drawing/2014/main" val="1779803798"/>
                    </a:ext>
                  </a:extLst>
                </a:gridCol>
                <a:gridCol w="2540810">
                  <a:extLst>
                    <a:ext uri="{9D8B030D-6E8A-4147-A177-3AD203B41FA5}">
                      <a16:colId xmlns:a16="http://schemas.microsoft.com/office/drawing/2014/main" val="2947657464"/>
                    </a:ext>
                  </a:extLst>
                </a:gridCol>
                <a:gridCol w="4539114">
                  <a:extLst>
                    <a:ext uri="{9D8B030D-6E8A-4147-A177-3AD203B41FA5}">
                      <a16:colId xmlns:a16="http://schemas.microsoft.com/office/drawing/2014/main" val="183337052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NEW NODES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FRINGE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195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S(–, 0+190)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9567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M(S, 90+90), J(S, 85+130)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M(S, 180), J(S, 215)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984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E(SM, 155+80), K(SM, 150+95)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J(S, 215), E(SM, 235), K(SM, 245)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6346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H(SJ, 120+90), N(SJ, 135+85)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H(SJ, 210), N(SJ, 220), E(SM, 235), K(SM, 245)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1799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C(SJH, 165+50)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C(SJH, 215), N(SJ, 220), E(SM, 235), K(SM, 245)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268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G(SJHC, 220+0)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N(SJ, 220), G(SJHC, 220), E(SM, 235), K(SM, 245)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3783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G(SJN, 230+0)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G(SJHC, 220), G(SJN, 230), E(SM, 235), K(SM, 245)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611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485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3451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919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245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996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15437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2485690-B899-704A-2F1D-505CBE30F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38" y="2058194"/>
            <a:ext cx="3340100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06A09-1740-FCD1-F17F-932219058975}"/>
              </a:ext>
            </a:extLst>
          </p:cNvPr>
          <p:cNvSpPr txBox="1"/>
          <p:nvPr/>
        </p:nvSpPr>
        <p:spPr>
          <a:xfrm>
            <a:off x="3917481" y="365125"/>
            <a:ext cx="78790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Following the example from homework, fill in the chart below for A*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 is starting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 is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values on arcs represent actual cost for that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values in nodes represent estimated cost to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include ‘path so far’ (e.g., node E can be reached via SM or via SMKB)</a:t>
            </a:r>
          </a:p>
        </p:txBody>
      </p:sp>
    </p:spTree>
    <p:extLst>
      <p:ext uri="{BB962C8B-B14F-4D97-AF65-F5344CB8AC3E}">
        <p14:creationId xmlns:p14="http://schemas.microsoft.com/office/powerpoint/2010/main" val="310617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996</Words>
  <Application>Microsoft Office PowerPoint</Application>
  <PresentationFormat>Widescreen</PresentationFormat>
  <Paragraphs>180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CISC 233 Exam 4 Exercises</vt:lpstr>
      <vt:lpstr>Search Instructions</vt:lpstr>
      <vt:lpstr>EX 1: Breadth-First</vt:lpstr>
      <vt:lpstr>EX 2: Depth-First</vt:lpstr>
      <vt:lpstr>Uniform Cost</vt:lpstr>
      <vt:lpstr>Greedy</vt:lpstr>
      <vt:lpstr>A*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Rohrbaugh</dc:creator>
  <cp:lastModifiedBy>Matthew Sabo</cp:lastModifiedBy>
  <cp:revision>43</cp:revision>
  <dcterms:created xsi:type="dcterms:W3CDTF">2021-03-08T12:44:15Z</dcterms:created>
  <dcterms:modified xsi:type="dcterms:W3CDTF">2023-04-21T19:40:59Z</dcterms:modified>
</cp:coreProperties>
</file>