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416" r:id="rId2"/>
    <p:sldId id="433" r:id="rId3"/>
    <p:sldId id="434" r:id="rId4"/>
    <p:sldId id="436" r:id="rId5"/>
    <p:sldId id="435" r:id="rId6"/>
    <p:sldId id="437" r:id="rId7"/>
    <p:sldId id="442" r:id="rId8"/>
    <p:sldId id="445" r:id="rId9"/>
    <p:sldId id="444" r:id="rId10"/>
    <p:sldId id="446" r:id="rId11"/>
    <p:sldId id="417" r:id="rId12"/>
    <p:sldId id="419" r:id="rId13"/>
    <p:sldId id="420" r:id="rId14"/>
    <p:sldId id="421" r:id="rId15"/>
    <p:sldId id="448" r:id="rId16"/>
    <p:sldId id="418" r:id="rId17"/>
    <p:sldId id="413" r:id="rId18"/>
    <p:sldId id="447" r:id="rId19"/>
    <p:sldId id="440" r:id="rId20"/>
    <p:sldId id="44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BED847-894F-8349-A475-DAB8160FD3A2}">
          <p14:sldIdLst>
            <p14:sldId id="416"/>
            <p14:sldId id="433"/>
          </p14:sldIdLst>
        </p14:section>
        <p14:section name="In-Class" id="{E117F438-170F-CD44-9C86-E2C233705DD9}">
          <p14:sldIdLst>
            <p14:sldId id="434"/>
            <p14:sldId id="436"/>
            <p14:sldId id="435"/>
            <p14:sldId id="437"/>
            <p14:sldId id="442"/>
            <p14:sldId id="445"/>
            <p14:sldId id="444"/>
            <p14:sldId id="446"/>
            <p14:sldId id="417"/>
            <p14:sldId id="419"/>
            <p14:sldId id="420"/>
            <p14:sldId id="421"/>
          </p14:sldIdLst>
        </p14:section>
        <p14:section name="Homework" id="{62194F6F-6061-034B-A823-31D42B491447}">
          <p14:sldIdLst>
            <p14:sldId id="448"/>
            <p14:sldId id="418"/>
            <p14:sldId id="413"/>
            <p14:sldId id="447"/>
            <p14:sldId id="440"/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2EAB4-6560-4FEE-8028-A1BD36596B60}" v="35" dt="2023-04-24T00:26:35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18"/>
    <p:restoredTop sz="96197"/>
  </p:normalViewPr>
  <p:slideViewPr>
    <p:cSldViewPr snapToGrid="0" snapToObjects="1">
      <p:cViewPr varScale="1">
        <p:scale>
          <a:sx n="58" d="100"/>
          <a:sy n="58" d="100"/>
        </p:scale>
        <p:origin x="9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abo" userId="0a9be0c1-9800-49c1-92f6-d8e44c4ef445" providerId="ADAL" clId="{65D2EAB4-6560-4FEE-8028-A1BD36596B60}"/>
    <pc:docChg chg="undo custSel modSld">
      <pc:chgData name="Matthew Sabo" userId="0a9be0c1-9800-49c1-92f6-d8e44c4ef445" providerId="ADAL" clId="{65D2EAB4-6560-4FEE-8028-A1BD36596B60}" dt="2023-04-24T00:26:38.840" v="591" actId="20577"/>
      <pc:docMkLst>
        <pc:docMk/>
      </pc:docMkLst>
      <pc:sldChg chg="modSp mod">
        <pc:chgData name="Matthew Sabo" userId="0a9be0c1-9800-49c1-92f6-d8e44c4ef445" providerId="ADAL" clId="{65D2EAB4-6560-4FEE-8028-A1BD36596B60}" dt="2023-04-24T00:18:16.620" v="445" actId="20577"/>
        <pc:sldMkLst>
          <pc:docMk/>
          <pc:sldMk cId="191620825" sldId="440"/>
        </pc:sldMkLst>
        <pc:graphicFrameChg chg="mod modGraphic">
          <ac:chgData name="Matthew Sabo" userId="0a9be0c1-9800-49c1-92f6-d8e44c4ef445" providerId="ADAL" clId="{65D2EAB4-6560-4FEE-8028-A1BD36596B60}" dt="2023-04-24T00:18:16.620" v="445" actId="20577"/>
          <ac:graphicFrameMkLst>
            <pc:docMk/>
            <pc:sldMk cId="191620825" sldId="440"/>
            <ac:graphicFrameMk id="4" creationId="{C771123E-AB28-4641-9FCC-0AA28E569DB3}"/>
          </ac:graphicFrameMkLst>
        </pc:graphicFrameChg>
      </pc:sldChg>
      <pc:sldChg chg="modSp mod">
        <pc:chgData name="Matthew Sabo" userId="0a9be0c1-9800-49c1-92f6-d8e44c4ef445" providerId="ADAL" clId="{65D2EAB4-6560-4FEE-8028-A1BD36596B60}" dt="2023-04-24T00:26:38.840" v="591" actId="20577"/>
        <pc:sldMkLst>
          <pc:docMk/>
          <pc:sldMk cId="1256758645" sldId="441"/>
        </pc:sldMkLst>
        <pc:graphicFrameChg chg="mod modGraphic">
          <ac:chgData name="Matthew Sabo" userId="0a9be0c1-9800-49c1-92f6-d8e44c4ef445" providerId="ADAL" clId="{65D2EAB4-6560-4FEE-8028-A1BD36596B60}" dt="2023-04-24T00:26:38.840" v="591" actId="20577"/>
          <ac:graphicFrameMkLst>
            <pc:docMk/>
            <pc:sldMk cId="1256758645" sldId="441"/>
            <ac:graphicFrameMk id="4" creationId="{C771123E-AB28-4641-9FCC-0AA28E569DB3}"/>
          </ac:graphicFrameMkLst>
        </pc:graphicFrameChg>
      </pc:sldChg>
      <pc:sldChg chg="modSp mod">
        <pc:chgData name="Matthew Sabo" userId="0a9be0c1-9800-49c1-92f6-d8e44c4ef445" providerId="ADAL" clId="{65D2EAB4-6560-4FEE-8028-A1BD36596B60}" dt="2023-04-12T00:06:27.056" v="144" actId="20577"/>
        <pc:sldMkLst>
          <pc:docMk/>
          <pc:sldMk cId="2151799552" sldId="442"/>
        </pc:sldMkLst>
        <pc:graphicFrameChg chg="modGraphic">
          <ac:chgData name="Matthew Sabo" userId="0a9be0c1-9800-49c1-92f6-d8e44c4ef445" providerId="ADAL" clId="{65D2EAB4-6560-4FEE-8028-A1BD36596B60}" dt="2023-04-12T00:06:27.056" v="144" actId="20577"/>
          <ac:graphicFrameMkLst>
            <pc:docMk/>
            <pc:sldMk cId="2151799552" sldId="442"/>
            <ac:graphicFrameMk id="2" creationId="{AAB508B7-41CA-4217-133A-640F02C4E237}"/>
          </ac:graphicFrameMkLst>
        </pc:graphicFrameChg>
      </pc:sldChg>
      <pc:sldChg chg="modSp mod">
        <pc:chgData name="Matthew Sabo" userId="0a9be0c1-9800-49c1-92f6-d8e44c4ef445" providerId="ADAL" clId="{65D2EAB4-6560-4FEE-8028-A1BD36596B60}" dt="2023-04-24T00:11:37.460" v="336" actId="20577"/>
        <pc:sldMkLst>
          <pc:docMk/>
          <pc:sldMk cId="3741578205" sldId="447"/>
        </pc:sldMkLst>
        <pc:graphicFrameChg chg="mod modGraphic">
          <ac:chgData name="Matthew Sabo" userId="0a9be0c1-9800-49c1-92f6-d8e44c4ef445" providerId="ADAL" clId="{65D2EAB4-6560-4FEE-8028-A1BD36596B60}" dt="2023-04-24T00:11:37.460" v="336" actId="20577"/>
          <ac:graphicFrameMkLst>
            <pc:docMk/>
            <pc:sldMk cId="3741578205" sldId="447"/>
            <ac:graphicFrameMk id="4" creationId="{C771123E-AB28-4641-9FCC-0AA28E569DB3}"/>
          </ac:graphicFrameMkLst>
        </pc:graphicFrameChg>
      </pc:sldChg>
    </pc:docChg>
  </pc:docChgLst>
  <pc:docChgLst>
    <pc:chgData name="Matthew Sabo" userId="0a9be0c1-9800-49c1-92f6-d8e44c4ef445" providerId="ADAL" clId="{2D6DF8D1-66B3-4C63-B597-A8752863D9FC}"/>
    <pc:docChg chg="modSld">
      <pc:chgData name="Matthew Sabo" userId="0a9be0c1-9800-49c1-92f6-d8e44c4ef445" providerId="ADAL" clId="{2D6DF8D1-66B3-4C63-B597-A8752863D9FC}" dt="2023-04-13T14:28:30.625" v="1033" actId="20577"/>
      <pc:docMkLst>
        <pc:docMk/>
      </pc:docMkLst>
      <pc:sldChg chg="modSp mod">
        <pc:chgData name="Matthew Sabo" userId="0a9be0c1-9800-49c1-92f6-d8e44c4ef445" providerId="ADAL" clId="{2D6DF8D1-66B3-4C63-B597-A8752863D9FC}" dt="2023-04-11T15:17:38.448" v="607" actId="20577"/>
        <pc:sldMkLst>
          <pc:docMk/>
          <pc:sldMk cId="3858582253" sldId="419"/>
        </pc:sldMkLst>
        <pc:graphicFrameChg chg="modGraphic">
          <ac:chgData name="Matthew Sabo" userId="0a9be0c1-9800-49c1-92f6-d8e44c4ef445" providerId="ADAL" clId="{2D6DF8D1-66B3-4C63-B597-A8752863D9FC}" dt="2023-04-11T15:17:38.448" v="607" actId="20577"/>
          <ac:graphicFrameMkLst>
            <pc:docMk/>
            <pc:sldMk cId="3858582253" sldId="419"/>
            <ac:graphicFrameMk id="4" creationId="{C771123E-AB28-4641-9FCC-0AA28E569DB3}"/>
          </ac:graphicFrameMkLst>
        </pc:graphicFrameChg>
      </pc:sldChg>
      <pc:sldChg chg="modSp mod">
        <pc:chgData name="Matthew Sabo" userId="0a9be0c1-9800-49c1-92f6-d8e44c4ef445" providerId="ADAL" clId="{2D6DF8D1-66B3-4C63-B597-A8752863D9FC}" dt="2023-04-13T14:28:30.625" v="1033" actId="20577"/>
        <pc:sldMkLst>
          <pc:docMk/>
          <pc:sldMk cId="3988313300" sldId="421"/>
        </pc:sldMkLst>
        <pc:graphicFrameChg chg="mod modGraphic">
          <ac:chgData name="Matthew Sabo" userId="0a9be0c1-9800-49c1-92f6-d8e44c4ef445" providerId="ADAL" clId="{2D6DF8D1-66B3-4C63-B597-A8752863D9FC}" dt="2023-04-13T14:28:30.625" v="1033" actId="20577"/>
          <ac:graphicFrameMkLst>
            <pc:docMk/>
            <pc:sldMk cId="3988313300" sldId="421"/>
            <ac:graphicFrameMk id="4" creationId="{C771123E-AB28-4641-9FCC-0AA28E569DB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8DEDE-4577-144E-BEE9-E089EDDB37B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4124E-2C90-374F-BA11-1B3DFCA6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2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costs on paths</a:t>
            </a:r>
          </a:p>
          <a:p>
            <a:r>
              <a:rPr lang="en-US" dirty="0"/>
              <a:t>SLD heuristic in circles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BF2-0040-2344-B8A5-B3AC249CD47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75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costs on paths</a:t>
            </a:r>
          </a:p>
          <a:p>
            <a:r>
              <a:rPr lang="en-US" dirty="0"/>
              <a:t>SLD heuristic in circles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BF2-0040-2344-B8A5-B3AC249CD47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0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D98B-8659-574F-93E5-D9230EFDF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61C40-536F-614F-975F-FB887867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22B40-97C5-7340-979A-CE7B3917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DF629-FBC9-154F-B2AE-10CBC3BE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62984-A2CC-7649-9CF7-098A6A9B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A8AF-D7BA-4949-A231-466F2601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C855F-474E-2545-99A5-2B6955C61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AC99-9FA0-1C41-A0A0-4A994225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DCA6E-3861-174D-84AC-289BA391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9A689-0E96-6147-BB2E-D2480818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0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23F26-268C-A549-8683-D6D550644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685E8-49A3-B04E-AFD2-E6C2A8111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0B8D-AA6A-0541-A50D-4D8365D2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7F57-96A6-7E48-85EE-A063C009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6F8C-7B6D-6944-BAF6-68A2313B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4CA1-4FDE-AC42-9DCA-B780AD60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5A753-6ADE-D546-A8A3-77449DE8B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7522-1190-364D-BAD1-E7927040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2359-B20D-454E-9B9D-C9AEC548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8D197-BEE9-4940-B5F1-490DA09C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2FD5-F7B5-F84F-A707-752015D8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28726-EDD6-1743-9825-87EE5EA1E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697D0-DBEF-4646-B870-6BA13F80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828E9-DA6F-E64B-B9C7-1942E1E3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F12DC-3BEE-1643-9074-72D95198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1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F9A1-DF83-714E-BC3D-F1D96961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DAAF-4DB1-CE4B-AE9E-44950681F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08D3-AE91-654E-B1CE-A8EC82D1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87247-2CD1-6D4F-BD25-6FAD81FF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99AF0-C47C-0646-A74E-CF8486D7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3E552-4B7E-314B-8368-AB97BFF2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1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0537-6550-F34E-905E-3B018BFF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596CE-DB01-8B48-8187-E0054301B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FA8AB-2CAC-5F4D-A781-C120497ED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D21E0-E965-1B4A-9BAF-0D9BD0827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0E050-1822-CE44-B2E0-CF6537071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7B361-FBD4-774D-B0AF-D0BE6351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F8500-6FC0-CB4B-879B-CEF90CEC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A68CF-0313-534B-B4BC-567221A1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C429-35C3-BF4D-81A7-327F7736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76B3E-96CD-564A-8C70-104ACCFF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0D0D0-5605-4A48-B6C5-4236A503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A4F52-FF9A-9641-925C-D2860BEA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9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0A4D3-9C3F-3A44-A57F-C4DDEBA9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8FC1C-C590-7D4A-B4D6-366C6E74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4CB15-3C61-AC4B-BC8E-2C51335C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40DD-2B40-984E-95CD-8CF789D2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E889-827F-094C-BB60-C9DFC2F4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83DFE-2188-E04E-9B66-F129192AD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444B7-C1D0-EE4A-8A67-DB8CCFE7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A2B70-43BC-8242-9FB4-B3B2A24B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B56CC-F26C-0742-8B4A-F1F3086B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6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B51C-7780-F24B-BD7D-418692BF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FF442-C31C-C54C-94D1-F7305461B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CD517-CEB8-C14A-B743-769DDF61A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B81F3-09B5-C342-8CCB-A62D7A3E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10878-2407-EE4E-8E81-A3647C5F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AC34-B145-E247-BC1C-1C6332E1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0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40BBC-1674-3A4E-844A-28D49D91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3A392-9A16-A945-A97F-92EEBF666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B0252-BAE5-4C4F-B78E-6FB169797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77FB-3741-644A-82F9-33F46C88F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A4E38-A8D6-6241-AC02-4E038D39F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0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949C7-0ED7-F64E-A995-5F673E45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Informed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4FF48-7063-4B43-AE76-C2C7242FD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Greedy best-first, A*</a:t>
            </a:r>
          </a:p>
        </p:txBody>
      </p:sp>
    </p:spTree>
    <p:extLst>
      <p:ext uri="{BB962C8B-B14F-4D97-AF65-F5344CB8AC3E}">
        <p14:creationId xmlns:p14="http://schemas.microsoft.com/office/powerpoint/2010/main" val="333761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E17F-98DD-47A7-41A9-D4D198BC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53" y="365125"/>
            <a:ext cx="6157053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I2 A*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D12293-F124-5D5A-9CF2-94000C581071}"/>
              </a:ext>
            </a:extLst>
          </p:cNvPr>
          <p:cNvCxnSpPr>
            <a:cxnSpLocks/>
          </p:cNvCxnSpPr>
          <p:nvPr/>
        </p:nvCxnSpPr>
        <p:spPr>
          <a:xfrm>
            <a:off x="691953" y="3840480"/>
            <a:ext cx="662353" cy="99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2" name="Table 6">
            <a:extLst>
              <a:ext uri="{FF2B5EF4-FFF2-40B4-BE49-F238E27FC236}">
                <a16:creationId xmlns:a16="http://schemas.microsoft.com/office/drawing/2014/main" id="{D6829CC6-CFEF-308C-9BDE-C1272A52D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18498"/>
              </p:ext>
            </p:extLst>
          </p:nvPr>
        </p:nvGraphicFramePr>
        <p:xfrm>
          <a:off x="715598" y="1640324"/>
          <a:ext cx="6109763" cy="341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91">
                  <a:extLst>
                    <a:ext uri="{9D8B030D-6E8A-4147-A177-3AD203B41FA5}">
                      <a16:colId xmlns:a16="http://schemas.microsoft.com/office/drawing/2014/main" val="2746680496"/>
                    </a:ext>
                  </a:extLst>
                </a:gridCol>
                <a:gridCol w="3078984">
                  <a:extLst>
                    <a:ext uri="{9D8B030D-6E8A-4147-A177-3AD203B41FA5}">
                      <a16:colId xmlns:a16="http://schemas.microsoft.com/office/drawing/2014/main" val="948420736"/>
                    </a:ext>
                  </a:extLst>
                </a:gridCol>
                <a:gridCol w="2036588">
                  <a:extLst>
                    <a:ext uri="{9D8B030D-6E8A-4147-A177-3AD203B41FA5}">
                      <a16:colId xmlns:a16="http://schemas.microsoft.com/office/drawing/2014/main" val="843462223"/>
                    </a:ext>
                  </a:extLst>
                </a:gridCol>
              </a:tblGrid>
              <a:tr h="427343">
                <a:tc>
                  <a:txBody>
                    <a:bodyPr/>
                    <a:lstStyle/>
                    <a:p>
                      <a:r>
                        <a:rPr lang="en-US" sz="1800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EXPAND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66199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Q(0+12)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3758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T(5+9), R(9+3), E(12+2)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R(12), T(14), E(14)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72789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X(13+0)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X(13), T(14), E(14)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5743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r>
                        <a:rPr lang="en-US" sz="1800" dirty="0"/>
                        <a:t>X*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30988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78454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720427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16131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181B409-B53B-E508-089B-741DBE798946}"/>
              </a:ext>
            </a:extLst>
          </p:cNvPr>
          <p:cNvSpPr txBox="1"/>
          <p:nvPr/>
        </p:nvSpPr>
        <p:spPr>
          <a:xfrm>
            <a:off x="844353" y="5760977"/>
            <a:ext cx="551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A* considers both cost so far and estimated cost to goal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B88E87F-B665-4086-7AD2-553C304F61A2}"/>
              </a:ext>
            </a:extLst>
          </p:cNvPr>
          <p:cNvSpPr/>
          <p:nvPr/>
        </p:nvSpPr>
        <p:spPr>
          <a:xfrm>
            <a:off x="8391063" y="365125"/>
            <a:ext cx="822960" cy="82296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  <a:br>
              <a:rPr lang="en-US" b="1" dirty="0"/>
            </a:br>
            <a:r>
              <a:rPr lang="en-US" b="1" dirty="0"/>
              <a:t>(12)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63D4C8C-AB91-1FB4-5AEA-834CAA7AFBC7}"/>
              </a:ext>
            </a:extLst>
          </p:cNvPr>
          <p:cNvSpPr/>
          <p:nvPr/>
        </p:nvSpPr>
        <p:spPr>
          <a:xfrm>
            <a:off x="7339045" y="2436879"/>
            <a:ext cx="822960" cy="8229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  <a:br>
              <a:rPr lang="en-US" b="1" dirty="0"/>
            </a:br>
            <a:r>
              <a:rPr lang="en-US" b="1" dirty="0"/>
              <a:t>(9)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3F2C3B-4A38-5EEE-D9B2-93543A25C1CD}"/>
              </a:ext>
            </a:extLst>
          </p:cNvPr>
          <p:cNvSpPr/>
          <p:nvPr/>
        </p:nvSpPr>
        <p:spPr>
          <a:xfrm>
            <a:off x="7343635" y="4008524"/>
            <a:ext cx="822960" cy="8229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</a:t>
            </a:r>
            <a:br>
              <a:rPr lang="en-US" b="1" dirty="0"/>
            </a:br>
            <a:r>
              <a:rPr lang="en-US" b="1" dirty="0"/>
              <a:t>(5)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E13F13A-F65F-D4C2-4B39-904A00501E5E}"/>
              </a:ext>
            </a:extLst>
          </p:cNvPr>
          <p:cNvSpPr/>
          <p:nvPr/>
        </p:nvSpPr>
        <p:spPr>
          <a:xfrm>
            <a:off x="8583573" y="4013970"/>
            <a:ext cx="822960" cy="8229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  <a:br>
              <a:rPr lang="en-US" b="1" dirty="0"/>
            </a:br>
            <a:r>
              <a:rPr lang="en-US" b="1" dirty="0"/>
              <a:t>(3)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A1607B8-9504-6069-93AB-C8696726002C}"/>
              </a:ext>
            </a:extLst>
          </p:cNvPr>
          <p:cNvSpPr/>
          <p:nvPr/>
        </p:nvSpPr>
        <p:spPr>
          <a:xfrm>
            <a:off x="9623269" y="4420773"/>
            <a:ext cx="822960" cy="8229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  <a:br>
              <a:rPr lang="en-US" b="1" dirty="0"/>
            </a:br>
            <a:r>
              <a:rPr lang="en-US" b="1" dirty="0"/>
              <a:t>(2)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814EB86-47FC-1826-C63E-D2B8469F810D}"/>
              </a:ext>
            </a:extLst>
          </p:cNvPr>
          <p:cNvSpPr/>
          <p:nvPr/>
        </p:nvSpPr>
        <p:spPr>
          <a:xfrm>
            <a:off x="11369040" y="5301341"/>
            <a:ext cx="822960" cy="8229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  <a:br>
              <a:rPr lang="en-US" b="1" dirty="0"/>
            </a:br>
            <a:r>
              <a:rPr lang="en-US" b="1" dirty="0"/>
              <a:t>(4)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8F1F994-6044-95C1-AF1C-38424AF8E560}"/>
              </a:ext>
            </a:extLst>
          </p:cNvPr>
          <p:cNvSpPr/>
          <p:nvPr/>
        </p:nvSpPr>
        <p:spPr>
          <a:xfrm>
            <a:off x="9211789" y="5642732"/>
            <a:ext cx="822960" cy="8229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  <a:br>
              <a:rPr lang="en-US" b="1" dirty="0"/>
            </a:br>
            <a:r>
              <a:rPr lang="en-US" b="1" dirty="0"/>
              <a:t>(0)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99F0D5-C576-C120-D8D9-50FF1F27CFF4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7750525" y="1188085"/>
            <a:ext cx="1052018" cy="124879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4B437B-B652-9AA7-1A63-DA73F117355F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8802543" y="1188085"/>
            <a:ext cx="1232206" cy="32326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67A825-F848-F37F-C27A-EBFC30E21EE1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8802543" y="1188085"/>
            <a:ext cx="192510" cy="282588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70DB2F-67CF-090E-D8A5-10EA8479BFA9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7750525" y="3259839"/>
            <a:ext cx="4590" cy="74868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04AEB1-6006-13AC-CD2C-481C289554C8}"/>
              </a:ext>
            </a:extLst>
          </p:cNvPr>
          <p:cNvCxnSpPr>
            <a:cxnSpLocks/>
            <a:stCxn id="33" idx="2"/>
            <a:endCxn id="38" idx="1"/>
          </p:cNvCxnSpPr>
          <p:nvPr/>
        </p:nvCxnSpPr>
        <p:spPr>
          <a:xfrm>
            <a:off x="7755115" y="4831484"/>
            <a:ext cx="1456674" cy="122272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5F7613-A340-6C00-13A0-ED0AFF266CB8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8995053" y="4836930"/>
            <a:ext cx="628216" cy="8058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0BA404-5B38-761C-3D6E-C2A7FDFD39F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10446229" y="4832253"/>
            <a:ext cx="922811" cy="8805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85E930-6C75-A14E-6F3E-FE0A966672F1}"/>
              </a:ext>
            </a:extLst>
          </p:cNvPr>
          <p:cNvCxnSpPr>
            <a:cxnSpLocks/>
            <a:stCxn id="37" idx="1"/>
            <a:endCxn id="38" idx="3"/>
          </p:cNvCxnSpPr>
          <p:nvPr/>
        </p:nvCxnSpPr>
        <p:spPr>
          <a:xfrm flipH="1">
            <a:off x="10034749" y="5712821"/>
            <a:ext cx="1334291" cy="3413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E45BE5B-13C7-DFEB-095A-29B2A3D8D21A}"/>
              </a:ext>
            </a:extLst>
          </p:cNvPr>
          <p:cNvSpPr txBox="1"/>
          <p:nvPr/>
        </p:nvSpPr>
        <p:spPr>
          <a:xfrm>
            <a:off x="7872789" y="1497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817EC0-9F93-F9AC-59EA-383ACF00B029}"/>
              </a:ext>
            </a:extLst>
          </p:cNvPr>
          <p:cNvSpPr txBox="1"/>
          <p:nvPr/>
        </p:nvSpPr>
        <p:spPr>
          <a:xfrm>
            <a:off x="7448839" y="3388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4BEDA1-96F5-48CE-981F-91B63E5C4498}"/>
              </a:ext>
            </a:extLst>
          </p:cNvPr>
          <p:cNvSpPr txBox="1"/>
          <p:nvPr/>
        </p:nvSpPr>
        <p:spPr>
          <a:xfrm>
            <a:off x="9512682" y="25825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0C8765-22D2-52F0-0DA0-EE7470ABBAF6}"/>
              </a:ext>
            </a:extLst>
          </p:cNvPr>
          <p:cNvSpPr txBox="1"/>
          <p:nvPr/>
        </p:nvSpPr>
        <p:spPr>
          <a:xfrm>
            <a:off x="8420819" y="2684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C802ED-EC14-2E72-5048-A2A1D2F3152E}"/>
              </a:ext>
            </a:extLst>
          </p:cNvPr>
          <p:cNvSpPr txBox="1"/>
          <p:nvPr/>
        </p:nvSpPr>
        <p:spPr>
          <a:xfrm>
            <a:off x="10692311" y="5927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E638B7-3E4F-33AD-4EAC-1E5FFA556C0F}"/>
              </a:ext>
            </a:extLst>
          </p:cNvPr>
          <p:cNvSpPr txBox="1"/>
          <p:nvPr/>
        </p:nvSpPr>
        <p:spPr>
          <a:xfrm>
            <a:off x="8872646" y="5059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0DBA6A-A8E7-0D01-0E6D-E228A78DD918}"/>
              </a:ext>
            </a:extLst>
          </p:cNvPr>
          <p:cNvSpPr txBox="1"/>
          <p:nvPr/>
        </p:nvSpPr>
        <p:spPr>
          <a:xfrm>
            <a:off x="10835717" y="4874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4D34FC-389C-EA30-8B41-5823BB39FC6E}"/>
              </a:ext>
            </a:extLst>
          </p:cNvPr>
          <p:cNvSpPr txBox="1"/>
          <p:nvPr/>
        </p:nvSpPr>
        <p:spPr>
          <a:xfrm>
            <a:off x="7954191" y="5146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3509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>
            <a:extLst>
              <a:ext uri="{FF2B5EF4-FFF2-40B4-BE49-F238E27FC236}">
                <a16:creationId xmlns:a16="http://schemas.microsoft.com/office/drawing/2014/main" id="{E2B5E60B-9418-7F44-B3F7-2F677BAA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E47EB80-CAB3-4F4B-8969-5B0A3A544757}" type="slidenum">
              <a:rPr lang="en-US" altLang="en-US" sz="1400"/>
              <a:pPr/>
              <a:t>11</a:t>
            </a:fld>
            <a:endParaRPr lang="en-US" altLang="en-US" sz="14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A5EE807-6B41-CF4E-9141-348FC76A11CA}"/>
              </a:ext>
            </a:extLst>
          </p:cNvPr>
          <p:cNvSpPr>
            <a:spLocks noChangeAspect="1"/>
          </p:cNvSpPr>
          <p:nvPr/>
        </p:nvSpPr>
        <p:spPr>
          <a:xfrm>
            <a:off x="1164559" y="4962969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</a:t>
            </a:r>
            <a:r>
              <a:rPr lang="en-US" b="1" dirty="0"/>
              <a:t> </a:t>
            </a:r>
            <a:r>
              <a:rPr lang="en-US" sz="1200" b="1" dirty="0"/>
              <a:t>(72)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223717-295C-4D46-840E-E7EF43D16BAC}"/>
              </a:ext>
            </a:extLst>
          </p:cNvPr>
          <p:cNvSpPr>
            <a:spLocks noChangeAspect="1"/>
          </p:cNvSpPr>
          <p:nvPr/>
        </p:nvSpPr>
        <p:spPr>
          <a:xfrm>
            <a:off x="6968911" y="1715285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J </a:t>
            </a:r>
            <a:r>
              <a:rPr lang="en-US" sz="1200" b="1" dirty="0"/>
              <a:t>(13)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1C49D9-51FD-364A-AB70-E8FC3BDDE035}"/>
              </a:ext>
            </a:extLst>
          </p:cNvPr>
          <p:cNvSpPr>
            <a:spLocks noChangeAspect="1"/>
          </p:cNvSpPr>
          <p:nvPr/>
        </p:nvSpPr>
        <p:spPr>
          <a:xfrm>
            <a:off x="3241883" y="387190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 </a:t>
            </a:r>
            <a:r>
              <a:rPr lang="en-US" sz="1200" b="1" dirty="0"/>
              <a:t>(53)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E94299-AD0F-0541-A975-B2EFA169BA94}"/>
              </a:ext>
            </a:extLst>
          </p:cNvPr>
          <p:cNvSpPr>
            <a:spLocks noChangeAspect="1"/>
          </p:cNvSpPr>
          <p:nvPr/>
        </p:nvSpPr>
        <p:spPr>
          <a:xfrm>
            <a:off x="8797935" y="2748560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B(0)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41CE09-24A5-0F4F-AFB7-160F36DBADE3}"/>
              </a:ext>
            </a:extLst>
          </p:cNvPr>
          <p:cNvSpPr>
            <a:spLocks noChangeAspect="1"/>
          </p:cNvSpPr>
          <p:nvPr/>
        </p:nvSpPr>
        <p:spPr>
          <a:xfrm>
            <a:off x="7259856" y="5253914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 </a:t>
            </a:r>
            <a:r>
              <a:rPr lang="en-US" sz="1200" b="1" dirty="0"/>
              <a:t>(25)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DA12F6-E4E0-3D45-8CE4-ECBF91FE706B}"/>
              </a:ext>
            </a:extLst>
          </p:cNvPr>
          <p:cNvSpPr>
            <a:spLocks noChangeAspect="1"/>
          </p:cNvSpPr>
          <p:nvPr/>
        </p:nvSpPr>
        <p:spPr>
          <a:xfrm>
            <a:off x="9957614" y="785802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 </a:t>
            </a:r>
            <a:r>
              <a:rPr lang="en-US" sz="1200" b="1" dirty="0"/>
              <a:t>(17)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AA1E71-CE0B-AB4C-871A-7E538962AF06}"/>
              </a:ext>
            </a:extLst>
          </p:cNvPr>
          <p:cNvSpPr>
            <a:spLocks noChangeAspect="1"/>
          </p:cNvSpPr>
          <p:nvPr/>
        </p:nvSpPr>
        <p:spPr>
          <a:xfrm>
            <a:off x="4793340" y="2973004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 </a:t>
            </a:r>
            <a:r>
              <a:rPr lang="en-US" sz="1200" b="1" dirty="0"/>
              <a:t>(33)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1ED197-D062-C240-B1BE-F1AFB6F57938}"/>
              </a:ext>
            </a:extLst>
          </p:cNvPr>
          <p:cNvSpPr>
            <a:spLocks noChangeAspect="1"/>
          </p:cNvSpPr>
          <p:nvPr/>
        </p:nvSpPr>
        <p:spPr>
          <a:xfrm>
            <a:off x="1869757" y="785803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 </a:t>
            </a:r>
            <a:r>
              <a:rPr lang="en-US" sz="1200" b="1" dirty="0"/>
              <a:t>(65)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1D042A-C244-2C46-9F26-7CC172677C3B}"/>
              </a:ext>
            </a:extLst>
          </p:cNvPr>
          <p:cNvSpPr>
            <a:spLocks noChangeAspect="1"/>
          </p:cNvSpPr>
          <p:nvPr/>
        </p:nvSpPr>
        <p:spPr>
          <a:xfrm>
            <a:off x="3823774" y="4997679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 </a:t>
            </a:r>
            <a:r>
              <a:rPr lang="en-US" sz="1200" b="1" dirty="0"/>
              <a:t>(47)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1AF540-5F7D-9840-9DBF-77815B75A576}"/>
              </a:ext>
            </a:extLst>
          </p:cNvPr>
          <p:cNvSpPr>
            <a:spLocks noChangeAspect="1"/>
          </p:cNvSpPr>
          <p:nvPr/>
        </p:nvSpPr>
        <p:spPr>
          <a:xfrm>
            <a:off x="11271341" y="1971216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 </a:t>
            </a:r>
            <a:r>
              <a:rPr lang="en-US" sz="1200" b="1" dirty="0"/>
              <a:t>(20)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7EA0C6-9B51-3F47-BFCD-0D012B691CF5}"/>
              </a:ext>
            </a:extLst>
          </p:cNvPr>
          <p:cNvSpPr>
            <a:spLocks noChangeAspect="1"/>
          </p:cNvSpPr>
          <p:nvPr/>
        </p:nvSpPr>
        <p:spPr>
          <a:xfrm>
            <a:off x="2451648" y="5393632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 </a:t>
            </a:r>
            <a:r>
              <a:rPr lang="en-US" sz="1200" b="1" dirty="0"/>
              <a:t>(62)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653C8-E6C7-4F45-83F0-C9D5B37A49F9}"/>
              </a:ext>
            </a:extLst>
          </p:cNvPr>
          <p:cNvSpPr txBox="1"/>
          <p:nvPr/>
        </p:nvSpPr>
        <p:spPr>
          <a:xfrm>
            <a:off x="1401882" y="27586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0D89CC-7B4C-6649-A231-45BE4F98030D}"/>
              </a:ext>
            </a:extLst>
          </p:cNvPr>
          <p:cNvCxnSpPr>
            <a:stCxn id="2" idx="0"/>
            <a:endCxn id="25" idx="4"/>
          </p:cNvCxnSpPr>
          <p:nvPr/>
        </p:nvCxnSpPr>
        <p:spPr>
          <a:xfrm flipV="1">
            <a:off x="1507459" y="1471603"/>
            <a:ext cx="705198" cy="349136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4CB87-BE18-C248-B2FB-FC98009C7249}"/>
              </a:ext>
            </a:extLst>
          </p:cNvPr>
          <p:cNvCxnSpPr>
            <a:stCxn id="2" idx="6"/>
            <a:endCxn id="42" idx="2"/>
          </p:cNvCxnSpPr>
          <p:nvPr/>
        </p:nvCxnSpPr>
        <p:spPr>
          <a:xfrm>
            <a:off x="1850359" y="5305869"/>
            <a:ext cx="601289" cy="4306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B83CC2-352B-9542-BD81-69323FDDB5C4}"/>
              </a:ext>
            </a:extLst>
          </p:cNvPr>
          <p:cNvSpPr txBox="1"/>
          <p:nvPr/>
        </p:nvSpPr>
        <p:spPr>
          <a:xfrm>
            <a:off x="1858889" y="54319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0CE5E8-C9D2-2C49-9EFB-2785D87B3B7F}"/>
              </a:ext>
            </a:extLst>
          </p:cNvPr>
          <p:cNvCxnSpPr>
            <a:stCxn id="2" idx="7"/>
            <a:endCxn id="24" idx="2"/>
          </p:cNvCxnSpPr>
          <p:nvPr/>
        </p:nvCxnSpPr>
        <p:spPr>
          <a:xfrm flipV="1">
            <a:off x="1749926" y="3315904"/>
            <a:ext cx="3043414" cy="174749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FCC9376-7D29-E34A-AA0C-13ECF51BAD60}"/>
              </a:ext>
            </a:extLst>
          </p:cNvPr>
          <p:cNvSpPr txBox="1"/>
          <p:nvPr/>
        </p:nvSpPr>
        <p:spPr>
          <a:xfrm>
            <a:off x="3019539" y="3786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99B727-E676-3A41-9BB5-410559D0466A}"/>
              </a:ext>
            </a:extLst>
          </p:cNvPr>
          <p:cNvCxnSpPr>
            <a:stCxn id="42" idx="6"/>
          </p:cNvCxnSpPr>
          <p:nvPr/>
        </p:nvCxnSpPr>
        <p:spPr>
          <a:xfrm flipV="1">
            <a:off x="3137448" y="5393633"/>
            <a:ext cx="686327" cy="34289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B81E3E-D6A6-DF44-A982-9D47F8A9BEE8}"/>
              </a:ext>
            </a:extLst>
          </p:cNvPr>
          <p:cNvSpPr txBox="1"/>
          <p:nvPr/>
        </p:nvSpPr>
        <p:spPr>
          <a:xfrm>
            <a:off x="3315808" y="55026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219B6B-AE77-A040-A857-96F566D5B139}"/>
              </a:ext>
            </a:extLst>
          </p:cNvPr>
          <p:cNvCxnSpPr>
            <a:stCxn id="25" idx="6"/>
            <a:endCxn id="12" idx="2"/>
          </p:cNvCxnSpPr>
          <p:nvPr/>
        </p:nvCxnSpPr>
        <p:spPr>
          <a:xfrm flipV="1">
            <a:off x="2555557" y="730090"/>
            <a:ext cx="686326" cy="39861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51DBFD-F16D-814E-8C4A-734ACAA0D23F}"/>
              </a:ext>
            </a:extLst>
          </p:cNvPr>
          <p:cNvSpPr txBox="1"/>
          <p:nvPr/>
        </p:nvSpPr>
        <p:spPr>
          <a:xfrm>
            <a:off x="2648791" y="6305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BBED73-286D-CE46-A9EB-145A402C4129}"/>
              </a:ext>
            </a:extLst>
          </p:cNvPr>
          <p:cNvCxnSpPr>
            <a:stCxn id="12" idx="6"/>
            <a:endCxn id="11" idx="1"/>
          </p:cNvCxnSpPr>
          <p:nvPr/>
        </p:nvCxnSpPr>
        <p:spPr>
          <a:xfrm>
            <a:off x="3927683" y="730090"/>
            <a:ext cx="3141661" cy="108562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35CA85D-5615-2F4B-9174-6D46667D8A00}"/>
              </a:ext>
            </a:extLst>
          </p:cNvPr>
          <p:cNvSpPr txBox="1"/>
          <p:nvPr/>
        </p:nvSpPr>
        <p:spPr>
          <a:xfrm>
            <a:off x="5486539" y="975764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ECE325-A238-E04A-AC57-D85EF7D5DCC0}"/>
              </a:ext>
            </a:extLst>
          </p:cNvPr>
          <p:cNvCxnSpPr>
            <a:stCxn id="12" idx="5"/>
            <a:endCxn id="24" idx="1"/>
          </p:cNvCxnSpPr>
          <p:nvPr/>
        </p:nvCxnSpPr>
        <p:spPr>
          <a:xfrm>
            <a:off x="3827250" y="972557"/>
            <a:ext cx="1066523" cy="210088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005EE57-8E67-C944-82D4-C3D85AF1C162}"/>
              </a:ext>
            </a:extLst>
          </p:cNvPr>
          <p:cNvSpPr txBox="1"/>
          <p:nvPr/>
        </p:nvSpPr>
        <p:spPr>
          <a:xfrm>
            <a:off x="3985689" y="19464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C1487E-75AC-504D-BA8B-FD2E20A6B928}"/>
              </a:ext>
            </a:extLst>
          </p:cNvPr>
          <p:cNvCxnSpPr>
            <a:stCxn id="36" idx="6"/>
            <a:endCxn id="14" idx="2"/>
          </p:cNvCxnSpPr>
          <p:nvPr/>
        </p:nvCxnSpPr>
        <p:spPr>
          <a:xfrm>
            <a:off x="4509574" y="5340579"/>
            <a:ext cx="2750282" cy="2562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6A03BE2-A5EC-5F43-9C2E-829D4CD310E0}"/>
              </a:ext>
            </a:extLst>
          </p:cNvPr>
          <p:cNvSpPr txBox="1"/>
          <p:nvPr/>
        </p:nvSpPr>
        <p:spPr>
          <a:xfrm>
            <a:off x="5595189" y="53738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CBF6C7-D9C9-324E-9096-E0EAD8879841}"/>
              </a:ext>
            </a:extLst>
          </p:cNvPr>
          <p:cNvCxnSpPr>
            <a:stCxn id="14" idx="6"/>
            <a:endCxn id="38" idx="3"/>
          </p:cNvCxnSpPr>
          <p:nvPr/>
        </p:nvCxnSpPr>
        <p:spPr>
          <a:xfrm flipV="1">
            <a:off x="7945656" y="2556583"/>
            <a:ext cx="3426118" cy="30402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98DA99A-843E-E04B-A60B-B46791739F60}"/>
              </a:ext>
            </a:extLst>
          </p:cNvPr>
          <p:cNvSpPr txBox="1"/>
          <p:nvPr/>
        </p:nvSpPr>
        <p:spPr>
          <a:xfrm>
            <a:off x="9086862" y="38271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49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353DE4-524C-EB47-B4C2-D35CE011E1E0}"/>
              </a:ext>
            </a:extLst>
          </p:cNvPr>
          <p:cNvCxnSpPr>
            <a:cxnSpLocks/>
            <a:stCxn id="38" idx="2"/>
            <a:endCxn id="13" idx="6"/>
          </p:cNvCxnSpPr>
          <p:nvPr/>
        </p:nvCxnSpPr>
        <p:spPr>
          <a:xfrm flipH="1">
            <a:off x="9483735" y="2314116"/>
            <a:ext cx="1787606" cy="7773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742E7E-C308-5941-81D0-74CEFA54D341}"/>
              </a:ext>
            </a:extLst>
          </p:cNvPr>
          <p:cNvSpPr txBox="1"/>
          <p:nvPr/>
        </p:nvSpPr>
        <p:spPr>
          <a:xfrm>
            <a:off x="10069331" y="22456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D280D0-915F-9F44-ABA6-048583726145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7654711" y="1128702"/>
            <a:ext cx="2302903" cy="9294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3B49075-2917-434A-A5CD-1D6F8B3D099A}"/>
              </a:ext>
            </a:extLst>
          </p:cNvPr>
          <p:cNvSpPr txBox="1"/>
          <p:nvPr/>
        </p:nvSpPr>
        <p:spPr>
          <a:xfrm>
            <a:off x="8597775" y="11528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28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485388-65E7-654B-B409-6DBD4701FA7B}"/>
              </a:ext>
            </a:extLst>
          </p:cNvPr>
          <p:cNvCxnSpPr>
            <a:cxnSpLocks/>
            <a:stCxn id="18" idx="4"/>
            <a:endCxn id="13" idx="7"/>
          </p:cNvCxnSpPr>
          <p:nvPr/>
        </p:nvCxnSpPr>
        <p:spPr>
          <a:xfrm flipH="1">
            <a:off x="9383302" y="1471602"/>
            <a:ext cx="917212" cy="13773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1DCA448-1BD6-AC4A-92D9-79FBBFCDA687}"/>
              </a:ext>
            </a:extLst>
          </p:cNvPr>
          <p:cNvSpPr txBox="1"/>
          <p:nvPr/>
        </p:nvSpPr>
        <p:spPr>
          <a:xfrm>
            <a:off x="9351722" y="18466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95BB19-84FC-2848-9521-FDB08B61644C}"/>
              </a:ext>
            </a:extLst>
          </p:cNvPr>
          <p:cNvCxnSpPr>
            <a:stCxn id="24" idx="6"/>
            <a:endCxn id="14" idx="1"/>
          </p:cNvCxnSpPr>
          <p:nvPr/>
        </p:nvCxnSpPr>
        <p:spPr>
          <a:xfrm>
            <a:off x="5479140" y="3315904"/>
            <a:ext cx="1881149" cy="20384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08" name="TextBox 43007">
            <a:extLst>
              <a:ext uri="{FF2B5EF4-FFF2-40B4-BE49-F238E27FC236}">
                <a16:creationId xmlns:a16="http://schemas.microsoft.com/office/drawing/2014/main" id="{9FC9150F-7682-D342-8CCB-E8B2CAE8074E}"/>
              </a:ext>
            </a:extLst>
          </p:cNvPr>
          <p:cNvSpPr txBox="1"/>
          <p:nvPr/>
        </p:nvSpPr>
        <p:spPr>
          <a:xfrm>
            <a:off x="6289766" y="39889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31</a:t>
            </a:r>
          </a:p>
        </p:txBody>
      </p:sp>
      <p:cxnSp>
        <p:nvCxnSpPr>
          <p:cNvPr id="43011" name="Straight Connector 43010">
            <a:extLst>
              <a:ext uri="{FF2B5EF4-FFF2-40B4-BE49-F238E27FC236}">
                <a16:creationId xmlns:a16="http://schemas.microsoft.com/office/drawing/2014/main" id="{CD1242A3-8154-AD48-9EAD-E13D2915C985}"/>
              </a:ext>
            </a:extLst>
          </p:cNvPr>
          <p:cNvCxnSpPr>
            <a:stCxn id="24" idx="7"/>
            <a:endCxn id="11" idx="3"/>
          </p:cNvCxnSpPr>
          <p:nvPr/>
        </p:nvCxnSpPr>
        <p:spPr>
          <a:xfrm flipV="1">
            <a:off x="5378707" y="2300652"/>
            <a:ext cx="1690637" cy="77278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2" name="TextBox 43011">
            <a:extLst>
              <a:ext uri="{FF2B5EF4-FFF2-40B4-BE49-F238E27FC236}">
                <a16:creationId xmlns:a16="http://schemas.microsoft.com/office/drawing/2014/main" id="{3203BBAB-5F11-F840-99C8-107F84B44910}"/>
              </a:ext>
            </a:extLst>
          </p:cNvPr>
          <p:cNvSpPr txBox="1"/>
          <p:nvPr/>
        </p:nvSpPr>
        <p:spPr>
          <a:xfrm>
            <a:off x="5913171" y="22788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ECD9AB-8F16-C04B-BBCF-456BB1A97C1A}"/>
              </a:ext>
            </a:extLst>
          </p:cNvPr>
          <p:cNvSpPr txBox="1"/>
          <p:nvPr/>
        </p:nvSpPr>
        <p:spPr>
          <a:xfrm>
            <a:off x="681370" y="543927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I3</a:t>
            </a:r>
          </a:p>
        </p:txBody>
      </p:sp>
    </p:spTree>
    <p:extLst>
      <p:ext uri="{BB962C8B-B14F-4D97-AF65-F5344CB8AC3E}">
        <p14:creationId xmlns:p14="http://schemas.microsoft.com/office/powerpoint/2010/main" val="215741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BAB4-82DA-BB47-BE11-46A52B66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Uniform Cost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1123E-AB28-4641-9FCC-0AA28E569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184144"/>
              </p:ext>
            </p:extLst>
          </p:nvPr>
        </p:nvGraphicFramePr>
        <p:xfrm>
          <a:off x="838200" y="1825625"/>
          <a:ext cx="1051559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725">
                  <a:extLst>
                    <a:ext uri="{9D8B030D-6E8A-4147-A177-3AD203B41FA5}">
                      <a16:colId xmlns:a16="http://schemas.microsoft.com/office/drawing/2014/main" val="361421992"/>
                    </a:ext>
                  </a:extLst>
                </a:gridCol>
                <a:gridCol w="4263241">
                  <a:extLst>
                    <a:ext uri="{9D8B030D-6E8A-4147-A177-3AD203B41FA5}">
                      <a16:colId xmlns:a16="http://schemas.microsoft.com/office/drawing/2014/main" val="1465500315"/>
                    </a:ext>
                  </a:extLst>
                </a:gridCol>
                <a:gridCol w="5273631">
                  <a:extLst>
                    <a:ext uri="{9D8B030D-6E8A-4147-A177-3AD203B41FA5}">
                      <a16:colId xmlns:a16="http://schemas.microsoft.com/office/drawing/2014/main" val="184790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7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6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D(K, 40), N(K, 38), W(K, 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W(K, 9), N(K, 38), D(K, 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67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G(KW, 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G(KW, 18), N(K, 38), D(K, 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8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P(KWG, 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N(K, 38), D(K, 40), P(KWG, 49)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7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E(KN, 63), J(KN, 58), </a:t>
                      </a:r>
                      <a:r>
                        <a:rPr lang="en-US" strike="sngStrike" dirty="0"/>
                        <a:t>P(KN, 69)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D(K, 40), P(KWG, 49), J(KN, 58), E(KN, 63)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5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E(KD, 48)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E(KD, 48), P(KWG, 49), J(KN, 58), </a:t>
                      </a:r>
                      <a:r>
                        <a:rPr lang="en-US" strike="sngStrike" dirty="0"/>
                        <a:t>E(KN, 63)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79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N(KDE, 73), J(KDE, 86)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P(KWG, 49), J(KN, 58)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N(KWGP, 80), </a:t>
                      </a:r>
                      <a:r>
                        <a:rPr lang="en-US" dirty="0"/>
                        <a:t>M(KWGP, 98)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J(KN, 58), M(KWGP, 98)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9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C(KNJ, 86), </a:t>
                      </a:r>
                      <a:r>
                        <a:rPr lang="en-US" strike="sngStrike" dirty="0"/>
                        <a:t>E(KNJ, 96)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C(KNJ, 86), M(KWGP, 98)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7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B(KNJC, 105)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M(KWGP, 98), B(KNJC, 105)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4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B(KWGPM, 120)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B(KNJC, 105), B(KWGPM, 120)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6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5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58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BAB4-82DA-BB47-BE11-46A52B66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Greedy Best-First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1123E-AB28-4641-9FCC-0AA28E569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850859"/>
              </p:ext>
            </p:extLst>
          </p:nvPr>
        </p:nvGraphicFramePr>
        <p:xfrm>
          <a:off x="838200" y="1825625"/>
          <a:ext cx="1051559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99">
                  <a:extLst>
                    <a:ext uri="{9D8B030D-6E8A-4147-A177-3AD203B41FA5}">
                      <a16:colId xmlns:a16="http://schemas.microsoft.com/office/drawing/2014/main" val="361421992"/>
                    </a:ext>
                  </a:extLst>
                </a:gridCol>
                <a:gridCol w="4346369">
                  <a:extLst>
                    <a:ext uri="{9D8B030D-6E8A-4147-A177-3AD203B41FA5}">
                      <a16:colId xmlns:a16="http://schemas.microsoft.com/office/drawing/2014/main" val="1465500315"/>
                    </a:ext>
                  </a:extLst>
                </a:gridCol>
                <a:gridCol w="5226129">
                  <a:extLst>
                    <a:ext uri="{9D8B030D-6E8A-4147-A177-3AD203B41FA5}">
                      <a16:colId xmlns:a16="http://schemas.microsoft.com/office/drawing/2014/main" val="184790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7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K(45)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6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E(K, 15), J(K, 25), P(K,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E(K, 15), P(K, 20), J(K, 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67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8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7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5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79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9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7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887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BAB4-82DA-BB47-BE11-46A52B66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A*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1123E-AB28-4641-9FCC-0AA28E569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214993"/>
              </p:ext>
            </p:extLst>
          </p:nvPr>
        </p:nvGraphicFramePr>
        <p:xfrm>
          <a:off x="838200" y="1825625"/>
          <a:ext cx="10515597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971">
                  <a:extLst>
                    <a:ext uri="{9D8B030D-6E8A-4147-A177-3AD203B41FA5}">
                      <a16:colId xmlns:a16="http://schemas.microsoft.com/office/drawing/2014/main" val="361421992"/>
                    </a:ext>
                  </a:extLst>
                </a:gridCol>
                <a:gridCol w="4393871">
                  <a:extLst>
                    <a:ext uri="{9D8B030D-6E8A-4147-A177-3AD203B41FA5}">
                      <a16:colId xmlns:a16="http://schemas.microsoft.com/office/drawing/2014/main" val="1465500315"/>
                    </a:ext>
                  </a:extLst>
                </a:gridCol>
                <a:gridCol w="5261755">
                  <a:extLst>
                    <a:ext uri="{9D8B030D-6E8A-4147-A177-3AD203B41FA5}">
                      <a16:colId xmlns:a16="http://schemas.microsoft.com/office/drawing/2014/main" val="184790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7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K(–, 0+45)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6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D(K, 40+65), N(K, 38+33), W(K, 9+62)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N(K, 71), W(K, 71), D(K, 105)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67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E(KN, 63+53), J(KN, 58+13), P(KN, 69+25)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W(K, 71), J(KN, 71), P(KN, 94), D(K, 105), E(KN, 116)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8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G(KW, 18+47)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G(KW, 65), J(KN, 71), P(KN, 94), D(K, 105), E(KN, 116)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7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P(KWG, 49+25)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J(KN, 71), P(KWG, 74), </a:t>
                      </a:r>
                      <a:r>
                        <a:rPr lang="en-US" strike="sngStrike" dirty="0"/>
                        <a:t>P(KN, 94), </a:t>
                      </a:r>
                      <a:r>
                        <a:rPr lang="en-US" dirty="0"/>
                        <a:t>D(K, 105), E(KN, 116)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5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E(KNJ, 96+53), </a:t>
                      </a:r>
                      <a:r>
                        <a:rPr lang="en-US" dirty="0"/>
                        <a:t>C(KNJ, 86+17)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P(KWG, 74), P(KN, 94), C(KNJ, 103), D(K, 105), E(KN, 116)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79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M(KWGP, 98+20)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C(KNJ, 103), D(K, 105), E(KN, 116), M(KWGP, 118)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B(KNJC, 105+0)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D(K, 105), B(KNJC, 105), E(KN, 116), M(KWGP, 118)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9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E(KD, 48+53)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E(KD, 101), B(KNJC, 105), E(KN, 116), M(KWGP, 118)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7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B(KNJC, 105), E(KN, 116), M(KWGP, 118)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4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48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31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D2A8-2891-4919-B3DD-58DEBDBF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Homework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68E29-6D98-FA78-2C1A-99CA8EBA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Complete Uniform Cost, Greedy Best-First, and A* for map I4</a:t>
            </a:r>
          </a:p>
          <a:p>
            <a:r>
              <a:rPr lang="en-US" dirty="0">
                <a:solidFill>
                  <a:schemeClr val="bg1"/>
                </a:solidFill>
              </a:rPr>
              <a:t>As we did in class, include relevant data in </a:t>
            </a:r>
            <a:r>
              <a:rPr lang="en-US" dirty="0" err="1">
                <a:solidFill>
                  <a:schemeClr val="bg1"/>
                </a:solidFill>
              </a:rPr>
              <a:t>parens</a:t>
            </a:r>
            <a:r>
              <a:rPr lang="en-US" dirty="0">
                <a:solidFill>
                  <a:schemeClr val="bg1"/>
                </a:solidFill>
              </a:rPr>
              <a:t> next to the node</a:t>
            </a:r>
          </a:p>
          <a:p>
            <a:r>
              <a:rPr lang="en-US" dirty="0">
                <a:solidFill>
                  <a:schemeClr val="bg1"/>
                </a:solidFill>
              </a:rPr>
              <a:t>Add any notes or comments in the comments section for each slide</a:t>
            </a:r>
          </a:p>
          <a:p>
            <a:r>
              <a:rPr lang="en-US" dirty="0">
                <a:solidFill>
                  <a:schemeClr val="bg1"/>
                </a:solidFill>
              </a:rPr>
              <a:t>Use strike-through when a node is removed from consideration</a:t>
            </a:r>
          </a:p>
        </p:txBody>
      </p:sp>
    </p:spTree>
    <p:extLst>
      <p:ext uri="{BB962C8B-B14F-4D97-AF65-F5344CB8AC3E}">
        <p14:creationId xmlns:p14="http://schemas.microsoft.com/office/powerpoint/2010/main" val="126308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5">
            <a:extLst>
              <a:ext uri="{FF2B5EF4-FFF2-40B4-BE49-F238E27FC236}">
                <a16:creationId xmlns:a16="http://schemas.microsoft.com/office/drawing/2014/main" id="{E2B5E60B-9418-7F44-B3F7-2F677BAA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E47EB80-CAB3-4F4B-8969-5B0A3A544757}" type="slidenum">
              <a:rPr lang="en-US" altLang="en-US" sz="1400"/>
              <a:pPr/>
              <a:t>16</a:t>
            </a:fld>
            <a:endParaRPr lang="en-US" altLang="en-US" sz="14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A5EE807-6B41-CF4E-9141-348FC76A11CA}"/>
              </a:ext>
            </a:extLst>
          </p:cNvPr>
          <p:cNvSpPr>
            <a:spLocks noChangeAspect="1"/>
          </p:cNvSpPr>
          <p:nvPr/>
        </p:nvSpPr>
        <p:spPr>
          <a:xfrm>
            <a:off x="8647785" y="605616"/>
            <a:ext cx="685800" cy="685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</a:t>
            </a:r>
            <a:r>
              <a:rPr lang="en-US" b="1" dirty="0"/>
              <a:t> </a:t>
            </a:r>
            <a:r>
              <a:rPr lang="en-US" sz="1200" b="1" dirty="0"/>
              <a:t>(45)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223717-295C-4D46-840E-E7EF43D16BAC}"/>
              </a:ext>
            </a:extLst>
          </p:cNvPr>
          <p:cNvSpPr>
            <a:spLocks noChangeAspect="1"/>
          </p:cNvSpPr>
          <p:nvPr/>
        </p:nvSpPr>
        <p:spPr>
          <a:xfrm>
            <a:off x="6932163" y="1843596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J </a:t>
            </a:r>
            <a:r>
              <a:rPr lang="en-US" sz="1200" b="1" dirty="0"/>
              <a:t>(25)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1C49D9-51FD-364A-AB70-E8FC3BDDE035}"/>
              </a:ext>
            </a:extLst>
          </p:cNvPr>
          <p:cNvSpPr>
            <a:spLocks noChangeAspect="1"/>
          </p:cNvSpPr>
          <p:nvPr/>
        </p:nvSpPr>
        <p:spPr>
          <a:xfrm>
            <a:off x="4557366" y="1622590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 </a:t>
            </a:r>
            <a:r>
              <a:rPr lang="en-US" sz="1200" b="1" dirty="0"/>
              <a:t>(15)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E94299-AD0F-0541-A975-B2EFA169BA94}"/>
              </a:ext>
            </a:extLst>
          </p:cNvPr>
          <p:cNvSpPr>
            <a:spLocks noChangeAspect="1"/>
          </p:cNvSpPr>
          <p:nvPr/>
        </p:nvSpPr>
        <p:spPr>
          <a:xfrm>
            <a:off x="4525903" y="3501132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</a:t>
            </a:r>
          </a:p>
          <a:p>
            <a:pPr algn="ctr"/>
            <a:r>
              <a:rPr lang="en-US" sz="1200" b="1" dirty="0"/>
              <a:t>(0)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41CE09-24A5-0F4F-AFB7-160F36DBADE3}"/>
              </a:ext>
            </a:extLst>
          </p:cNvPr>
          <p:cNvSpPr>
            <a:spLocks noChangeAspect="1"/>
          </p:cNvSpPr>
          <p:nvPr/>
        </p:nvSpPr>
        <p:spPr>
          <a:xfrm>
            <a:off x="6166981" y="5493054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 </a:t>
            </a:r>
            <a:r>
              <a:rPr lang="en-US" sz="1200" b="1" dirty="0"/>
              <a:t>(20)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AA1E71-CE0B-AB4C-871A-7E538962AF06}"/>
              </a:ext>
            </a:extLst>
          </p:cNvPr>
          <p:cNvSpPr>
            <a:spLocks noChangeAspect="1"/>
          </p:cNvSpPr>
          <p:nvPr/>
        </p:nvSpPr>
        <p:spPr>
          <a:xfrm>
            <a:off x="5581068" y="2846402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 </a:t>
            </a:r>
            <a:r>
              <a:rPr lang="en-US" sz="1200" b="1" dirty="0"/>
              <a:t>(5)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1ED197-D062-C240-B1BE-F1AFB6F57938}"/>
              </a:ext>
            </a:extLst>
          </p:cNvPr>
          <p:cNvSpPr>
            <a:spLocks noChangeAspect="1"/>
          </p:cNvSpPr>
          <p:nvPr/>
        </p:nvSpPr>
        <p:spPr>
          <a:xfrm>
            <a:off x="2810877" y="2616890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 </a:t>
            </a:r>
            <a:r>
              <a:rPr lang="en-US" sz="1200" b="1" dirty="0"/>
              <a:t>(15)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1D042A-C244-2C46-9F26-7CC172677C3B}"/>
              </a:ext>
            </a:extLst>
          </p:cNvPr>
          <p:cNvSpPr>
            <a:spLocks noChangeAspect="1"/>
          </p:cNvSpPr>
          <p:nvPr/>
        </p:nvSpPr>
        <p:spPr>
          <a:xfrm>
            <a:off x="4631691" y="5499550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 </a:t>
            </a:r>
            <a:r>
              <a:rPr lang="en-US" sz="1200" b="1" dirty="0"/>
              <a:t>(15)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7EA0C6-9B51-3F47-BFCD-0D012B691CF5}"/>
              </a:ext>
            </a:extLst>
          </p:cNvPr>
          <p:cNvSpPr>
            <a:spLocks noChangeAspect="1"/>
          </p:cNvSpPr>
          <p:nvPr/>
        </p:nvSpPr>
        <p:spPr>
          <a:xfrm>
            <a:off x="2679112" y="4643368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 </a:t>
            </a:r>
            <a:r>
              <a:rPr lang="en-US" sz="1200" b="1" dirty="0"/>
              <a:t>(15)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653C8-E6C7-4F45-83F0-C9D5B37A49F9}"/>
              </a:ext>
            </a:extLst>
          </p:cNvPr>
          <p:cNvSpPr txBox="1"/>
          <p:nvPr/>
        </p:nvSpPr>
        <p:spPr>
          <a:xfrm>
            <a:off x="3614048" y="55355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83CC2-352B-9542-BD81-69323FDDB5C4}"/>
              </a:ext>
            </a:extLst>
          </p:cNvPr>
          <p:cNvSpPr txBox="1"/>
          <p:nvPr/>
        </p:nvSpPr>
        <p:spPr>
          <a:xfrm>
            <a:off x="4525903" y="47282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C9376-7D29-E34A-AA0C-13ECF51BAD60}"/>
              </a:ext>
            </a:extLst>
          </p:cNvPr>
          <p:cNvSpPr txBox="1"/>
          <p:nvPr/>
        </p:nvSpPr>
        <p:spPr>
          <a:xfrm>
            <a:off x="2741061" y="37019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B81E3E-D6A6-DF44-A982-9D47F8A9BEE8}"/>
              </a:ext>
            </a:extLst>
          </p:cNvPr>
          <p:cNvSpPr txBox="1"/>
          <p:nvPr/>
        </p:nvSpPr>
        <p:spPr>
          <a:xfrm>
            <a:off x="8064556" y="15590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51DBFD-F16D-814E-8C4A-734ACAA0D23F}"/>
              </a:ext>
            </a:extLst>
          </p:cNvPr>
          <p:cNvSpPr txBox="1"/>
          <p:nvPr/>
        </p:nvSpPr>
        <p:spPr>
          <a:xfrm>
            <a:off x="5573081" y="54088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5CA85D-5615-2F4B-9174-6D46667D8A00}"/>
              </a:ext>
            </a:extLst>
          </p:cNvPr>
          <p:cNvSpPr txBox="1"/>
          <p:nvPr/>
        </p:nvSpPr>
        <p:spPr>
          <a:xfrm>
            <a:off x="6644194" y="966437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05EE57-8E67-C944-82D4-C3D85AF1C162}"/>
              </a:ext>
            </a:extLst>
          </p:cNvPr>
          <p:cNvSpPr txBox="1"/>
          <p:nvPr/>
        </p:nvSpPr>
        <p:spPr>
          <a:xfrm>
            <a:off x="7388296" y="33357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A03BE2-A5EC-5F43-9C2E-829D4CD310E0}"/>
              </a:ext>
            </a:extLst>
          </p:cNvPr>
          <p:cNvSpPr txBox="1"/>
          <p:nvPr/>
        </p:nvSpPr>
        <p:spPr>
          <a:xfrm>
            <a:off x="3611530" y="19654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8DA99A-843E-E04B-A60B-B46791739F60}"/>
              </a:ext>
            </a:extLst>
          </p:cNvPr>
          <p:cNvSpPr txBox="1"/>
          <p:nvPr/>
        </p:nvSpPr>
        <p:spPr>
          <a:xfrm>
            <a:off x="3611530" y="39788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43008" name="TextBox 43007">
            <a:extLst>
              <a:ext uri="{FF2B5EF4-FFF2-40B4-BE49-F238E27FC236}">
                <a16:creationId xmlns:a16="http://schemas.microsoft.com/office/drawing/2014/main" id="{9FC9150F-7682-D342-8CCB-E8B2CAE8074E}"/>
              </a:ext>
            </a:extLst>
          </p:cNvPr>
          <p:cNvSpPr txBox="1"/>
          <p:nvPr/>
        </p:nvSpPr>
        <p:spPr>
          <a:xfrm>
            <a:off x="6581653" y="2626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43012" name="TextBox 43011">
            <a:extLst>
              <a:ext uri="{FF2B5EF4-FFF2-40B4-BE49-F238E27FC236}">
                <a16:creationId xmlns:a16="http://schemas.microsoft.com/office/drawing/2014/main" id="{3203BBAB-5F11-F840-99C8-107F84B44910}"/>
              </a:ext>
            </a:extLst>
          </p:cNvPr>
          <p:cNvSpPr txBox="1"/>
          <p:nvPr/>
        </p:nvSpPr>
        <p:spPr>
          <a:xfrm>
            <a:off x="6095691" y="40845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A6B586-5408-6F43-8AA0-C0C9ABB682CD}"/>
              </a:ext>
            </a:extLst>
          </p:cNvPr>
          <p:cNvCxnSpPr>
            <a:cxnSpLocks/>
            <a:stCxn id="2" idx="3"/>
            <a:endCxn id="11" idx="7"/>
          </p:cNvCxnSpPr>
          <p:nvPr/>
        </p:nvCxnSpPr>
        <p:spPr>
          <a:xfrm flipH="1">
            <a:off x="7517530" y="1190983"/>
            <a:ext cx="1230688" cy="7530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D6BB5C-6A3D-DF41-9114-0E8BD7EE9205}"/>
              </a:ext>
            </a:extLst>
          </p:cNvPr>
          <p:cNvCxnSpPr>
            <a:cxnSpLocks/>
            <a:stCxn id="11" idx="3"/>
            <a:endCxn id="24" idx="7"/>
          </p:cNvCxnSpPr>
          <p:nvPr/>
        </p:nvCxnSpPr>
        <p:spPr>
          <a:xfrm flipH="1">
            <a:off x="6166435" y="2428963"/>
            <a:ext cx="866161" cy="5178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856B7A-43D5-FA48-8314-9E3DC7C164CA}"/>
              </a:ext>
            </a:extLst>
          </p:cNvPr>
          <p:cNvCxnSpPr>
            <a:stCxn id="2" idx="4"/>
            <a:endCxn id="14" idx="7"/>
          </p:cNvCxnSpPr>
          <p:nvPr/>
        </p:nvCxnSpPr>
        <p:spPr>
          <a:xfrm flipH="1">
            <a:off x="6752348" y="1291416"/>
            <a:ext cx="2238337" cy="430207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6E4535-454B-A54D-822E-BD0C165235DF}"/>
              </a:ext>
            </a:extLst>
          </p:cNvPr>
          <p:cNvCxnSpPr>
            <a:stCxn id="14" idx="2"/>
            <a:endCxn id="36" idx="6"/>
          </p:cNvCxnSpPr>
          <p:nvPr/>
        </p:nvCxnSpPr>
        <p:spPr>
          <a:xfrm flipH="1">
            <a:off x="5317491" y="5835954"/>
            <a:ext cx="849490" cy="64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0110B3-B259-AC45-9AB7-018C75C532FA}"/>
              </a:ext>
            </a:extLst>
          </p:cNvPr>
          <p:cNvCxnSpPr>
            <a:stCxn id="36" idx="0"/>
            <a:endCxn id="13" idx="4"/>
          </p:cNvCxnSpPr>
          <p:nvPr/>
        </p:nvCxnSpPr>
        <p:spPr>
          <a:xfrm flipH="1" flipV="1">
            <a:off x="4868803" y="4186932"/>
            <a:ext cx="105788" cy="131261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90A632-DCC4-104C-8E6C-D6865CCD09F0}"/>
              </a:ext>
            </a:extLst>
          </p:cNvPr>
          <p:cNvCxnSpPr>
            <a:stCxn id="24" idx="3"/>
            <a:endCxn id="14" idx="0"/>
          </p:cNvCxnSpPr>
          <p:nvPr/>
        </p:nvCxnSpPr>
        <p:spPr>
          <a:xfrm>
            <a:off x="5681501" y="3431769"/>
            <a:ext cx="828380" cy="206128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9BAD630-B40F-3B41-88A3-9176B54EA436}"/>
              </a:ext>
            </a:extLst>
          </p:cNvPr>
          <p:cNvCxnSpPr>
            <a:stCxn id="12" idx="7"/>
            <a:endCxn id="2" idx="2"/>
          </p:cNvCxnSpPr>
          <p:nvPr/>
        </p:nvCxnSpPr>
        <p:spPr>
          <a:xfrm flipV="1">
            <a:off x="5142733" y="948516"/>
            <a:ext cx="3505052" cy="77450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44F2AF2-F50B-7D40-8239-8D63E2FF6F17}"/>
              </a:ext>
            </a:extLst>
          </p:cNvPr>
          <p:cNvCxnSpPr>
            <a:stCxn id="12" idx="2"/>
            <a:endCxn id="25" idx="7"/>
          </p:cNvCxnSpPr>
          <p:nvPr/>
        </p:nvCxnSpPr>
        <p:spPr>
          <a:xfrm flipH="1">
            <a:off x="3396244" y="1965490"/>
            <a:ext cx="1161122" cy="7518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3BE2AA-60C5-014F-8DA2-1331229D4C05}"/>
              </a:ext>
            </a:extLst>
          </p:cNvPr>
          <p:cNvCxnSpPr>
            <a:cxnSpLocks/>
            <a:stCxn id="25" idx="4"/>
            <a:endCxn id="42" idx="0"/>
          </p:cNvCxnSpPr>
          <p:nvPr/>
        </p:nvCxnSpPr>
        <p:spPr>
          <a:xfrm flipH="1">
            <a:off x="3022012" y="3302690"/>
            <a:ext cx="131765" cy="134067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10" name="Straight Connector 43009">
            <a:extLst>
              <a:ext uri="{FF2B5EF4-FFF2-40B4-BE49-F238E27FC236}">
                <a16:creationId xmlns:a16="http://schemas.microsoft.com/office/drawing/2014/main" id="{EAAB689C-3BCE-684D-94A4-A4356A71575D}"/>
              </a:ext>
            </a:extLst>
          </p:cNvPr>
          <p:cNvCxnSpPr>
            <a:stCxn id="36" idx="2"/>
            <a:endCxn id="42" idx="5"/>
          </p:cNvCxnSpPr>
          <p:nvPr/>
        </p:nvCxnSpPr>
        <p:spPr>
          <a:xfrm flipH="1" flipV="1">
            <a:off x="3264479" y="5228735"/>
            <a:ext cx="1367212" cy="6137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14" name="Straight Connector 43013">
            <a:extLst>
              <a:ext uri="{FF2B5EF4-FFF2-40B4-BE49-F238E27FC236}">
                <a16:creationId xmlns:a16="http://schemas.microsoft.com/office/drawing/2014/main" id="{87D1DBE3-0887-3348-AFAD-6E9DEC4B3814}"/>
              </a:ext>
            </a:extLst>
          </p:cNvPr>
          <p:cNvCxnSpPr>
            <a:cxnSpLocks/>
            <a:stCxn id="42" idx="7"/>
            <a:endCxn id="13" idx="2"/>
          </p:cNvCxnSpPr>
          <p:nvPr/>
        </p:nvCxnSpPr>
        <p:spPr>
          <a:xfrm flipV="1">
            <a:off x="3264479" y="3844032"/>
            <a:ext cx="1261424" cy="899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E8B86D-9246-5E44-B823-0445005CECC8}"/>
              </a:ext>
            </a:extLst>
          </p:cNvPr>
          <p:cNvSpPr txBox="1"/>
          <p:nvPr/>
        </p:nvSpPr>
        <p:spPr>
          <a:xfrm>
            <a:off x="766482" y="605616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I4</a:t>
            </a:r>
          </a:p>
        </p:txBody>
      </p:sp>
    </p:spTree>
    <p:extLst>
      <p:ext uri="{BB962C8B-B14F-4D97-AF65-F5344CB8AC3E}">
        <p14:creationId xmlns:p14="http://schemas.microsoft.com/office/powerpoint/2010/main" val="18995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C2BF-F3AF-FB4A-AA97-AE4F4FA4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 Values for Practice Map 3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1286BD-549C-5742-B8E2-F6C36C669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490583"/>
              </p:ext>
            </p:extLst>
          </p:nvPr>
        </p:nvGraphicFramePr>
        <p:xfrm>
          <a:off x="838200" y="1988979"/>
          <a:ext cx="10515600" cy="45860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1702">
                  <a:extLst>
                    <a:ext uri="{9D8B030D-6E8A-4147-A177-3AD203B41FA5}">
                      <a16:colId xmlns:a16="http://schemas.microsoft.com/office/drawing/2014/main" val="2763548581"/>
                    </a:ext>
                  </a:extLst>
                </a:gridCol>
                <a:gridCol w="2929446">
                  <a:extLst>
                    <a:ext uri="{9D8B030D-6E8A-4147-A177-3AD203B41FA5}">
                      <a16:colId xmlns:a16="http://schemas.microsoft.com/office/drawing/2014/main" val="1497523441"/>
                    </a:ext>
                  </a:extLst>
                </a:gridCol>
                <a:gridCol w="3005527">
                  <a:extLst>
                    <a:ext uri="{9D8B030D-6E8A-4147-A177-3AD203B41FA5}">
                      <a16:colId xmlns:a16="http://schemas.microsoft.com/office/drawing/2014/main" val="2280591545"/>
                    </a:ext>
                  </a:extLst>
                </a:gridCol>
                <a:gridCol w="2968925">
                  <a:extLst>
                    <a:ext uri="{9D8B030D-6E8A-4147-A177-3AD203B41FA5}">
                      <a16:colId xmlns:a16="http://schemas.microsoft.com/office/drawing/2014/main" val="853778392"/>
                    </a:ext>
                  </a:extLst>
                </a:gridCol>
              </a:tblGrid>
              <a:tr h="406908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g(n) </a:t>
                      </a:r>
                    </a:p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cost so far</a:t>
                      </a:r>
                    </a:p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(used for Uniform Cost)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h(n) </a:t>
                      </a:r>
                    </a:p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projected cost to goal</a:t>
                      </a:r>
                    </a:p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(used for Greedy)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f(n)</a:t>
                      </a:r>
                    </a:p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sum of g(n)+h(n)</a:t>
                      </a:r>
                    </a:p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(used for A*)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479928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812368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65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281910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j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45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226459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114396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70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533019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777567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w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110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125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522299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105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723612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115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115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59597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BC09E-2BCA-5A44-B91D-1394E7BE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9D90-0FAC-2C41-8357-BECA9780CC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2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BAB4-82DA-BB47-BE11-46A52B66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49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I4 Uniform Cost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1123E-AB28-4641-9FCC-0AA28E569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540989"/>
              </p:ext>
            </p:extLst>
          </p:nvPr>
        </p:nvGraphicFramePr>
        <p:xfrm>
          <a:off x="552449" y="2327281"/>
          <a:ext cx="1107596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302">
                  <a:extLst>
                    <a:ext uri="{9D8B030D-6E8A-4147-A177-3AD203B41FA5}">
                      <a16:colId xmlns:a16="http://schemas.microsoft.com/office/drawing/2014/main" val="361421992"/>
                    </a:ext>
                  </a:extLst>
                </a:gridCol>
                <a:gridCol w="4068094">
                  <a:extLst>
                    <a:ext uri="{9D8B030D-6E8A-4147-A177-3AD203B41FA5}">
                      <a16:colId xmlns:a16="http://schemas.microsoft.com/office/drawing/2014/main" val="1465500315"/>
                    </a:ext>
                  </a:extLst>
                </a:gridCol>
                <a:gridCol w="5059564">
                  <a:extLst>
                    <a:ext uri="{9D8B030D-6E8A-4147-A177-3AD203B41FA5}">
                      <a16:colId xmlns:a16="http://schemas.microsoft.com/office/drawing/2014/main" val="184790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7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K(–, 0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6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J(K, 20), E(K, 50), P(K, 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J(K, 20), E(K, 50), P(K, 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67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N(KJ, 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N(KJ, 40) , E(K, 50), P(K, 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8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sngStrike" dirty="0"/>
                        <a:t>P(KJN, 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E(K, 50), P(K, 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7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D(KE, 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P(K, 70), D(KE, 80)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5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G(KP, 90)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D(KE, 80), G(KP, 90)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79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W(KED, 110)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G(KP, 90), W(KED, 110)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sngStrike" dirty="0"/>
                        <a:t>W(KPG, 120)</a:t>
                      </a:r>
                      <a:r>
                        <a:rPr lang="en-US" sz="1600" strike="noStrike" dirty="0"/>
                        <a:t>, B(KPG, 115)</a:t>
                      </a:r>
                      <a:endParaRPr lang="en-US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W(KED, 110),</a:t>
                      </a:r>
                      <a:r>
                        <a:rPr lang="en-US" sz="1600" strike="noStrike" dirty="0"/>
                        <a:t> B(KPG, 115)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9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sngStrike" dirty="0"/>
                        <a:t>G(KEDW, 140), B(KEDW, 135)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/>
                        <a:t>B(KPG, 115)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7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473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55CB33-5E3F-BCB9-2415-538DD9084CC7}"/>
              </a:ext>
            </a:extLst>
          </p:cNvPr>
          <p:cNvSpPr txBox="1"/>
          <p:nvPr/>
        </p:nvSpPr>
        <p:spPr>
          <a:xfrm>
            <a:off x="552449" y="1506022"/>
            <a:ext cx="1056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Uniform cost orders the fringe by  g(n) cost so far. Include path so far and g(n) in </a:t>
            </a:r>
            <a:r>
              <a:rPr lang="en-US" dirty="0" err="1">
                <a:solidFill>
                  <a:schemeClr val="bg1"/>
                </a:solidFill>
              </a:rPr>
              <a:t>parens</a:t>
            </a:r>
            <a:r>
              <a:rPr lang="en-US" dirty="0">
                <a:solidFill>
                  <a:schemeClr val="bg1"/>
                </a:solidFill>
              </a:rPr>
              <a:t> next to the node name</a:t>
            </a:r>
          </a:p>
        </p:txBody>
      </p:sp>
    </p:spTree>
    <p:extLst>
      <p:ext uri="{BB962C8B-B14F-4D97-AF65-F5344CB8AC3E}">
        <p14:creationId xmlns:p14="http://schemas.microsoft.com/office/powerpoint/2010/main" val="3741578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BAB4-82DA-BB47-BE11-46A52B66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GREEDY BEST-FIRST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1123E-AB28-4641-9FCC-0AA28E569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912630"/>
              </p:ext>
            </p:extLst>
          </p:nvPr>
        </p:nvGraphicFramePr>
        <p:xfrm>
          <a:off x="552449" y="2136176"/>
          <a:ext cx="1108710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262">
                  <a:extLst>
                    <a:ext uri="{9D8B030D-6E8A-4147-A177-3AD203B41FA5}">
                      <a16:colId xmlns:a16="http://schemas.microsoft.com/office/drawing/2014/main" val="361421992"/>
                    </a:ext>
                  </a:extLst>
                </a:gridCol>
                <a:gridCol w="4072186">
                  <a:extLst>
                    <a:ext uri="{9D8B030D-6E8A-4147-A177-3AD203B41FA5}">
                      <a16:colId xmlns:a16="http://schemas.microsoft.com/office/drawing/2014/main" val="1465500315"/>
                    </a:ext>
                  </a:extLst>
                </a:gridCol>
                <a:gridCol w="5064653">
                  <a:extLst>
                    <a:ext uri="{9D8B030D-6E8A-4147-A177-3AD203B41FA5}">
                      <a16:colId xmlns:a16="http://schemas.microsoft.com/office/drawing/2014/main" val="184790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7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K(–, 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6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E(K, 15), P(K, 20), J(K, 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E(K, 15), P(K, 20), J(K, 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67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D(KE, 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D(KE, 15), P(K, 20), J(K, 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8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/>
                        <a:t>W(KED, 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trike="noStrike" dirty="0"/>
                        <a:t>W(KED, 15), </a:t>
                      </a:r>
                      <a:r>
                        <a:rPr lang="en-US" sz="1600" dirty="0"/>
                        <a:t>P(K, 20), J(K, 25)</a:t>
                      </a:r>
                      <a:endParaRPr lang="en-US" sz="16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7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B(KEDW,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B(KEDW, 0), P(K, 20), J(K, 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5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79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9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7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473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CA089D-C7E3-A4A3-0F54-6C08BC07F5ED}"/>
              </a:ext>
            </a:extLst>
          </p:cNvPr>
          <p:cNvSpPr txBox="1"/>
          <p:nvPr/>
        </p:nvSpPr>
        <p:spPr>
          <a:xfrm>
            <a:off x="567545" y="1506022"/>
            <a:ext cx="114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Greedy best-first orders the fringe by  h(n) projected cost to goal. Include path and h(n) in </a:t>
            </a:r>
            <a:r>
              <a:rPr lang="en-US" dirty="0" err="1">
                <a:solidFill>
                  <a:schemeClr val="bg1"/>
                </a:solidFill>
              </a:rPr>
              <a:t>parens</a:t>
            </a:r>
            <a:r>
              <a:rPr lang="en-US" dirty="0">
                <a:solidFill>
                  <a:schemeClr val="bg1"/>
                </a:solidFill>
              </a:rPr>
              <a:t> next to the node name</a:t>
            </a:r>
          </a:p>
        </p:txBody>
      </p:sp>
    </p:spTree>
    <p:extLst>
      <p:ext uri="{BB962C8B-B14F-4D97-AF65-F5344CB8AC3E}">
        <p14:creationId xmlns:p14="http://schemas.microsoft.com/office/powerpoint/2010/main" val="19162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04B187-25F1-A946-95F0-91234223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F0212-4B69-6440-A3C2-1104FC177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335A5-24AC-9F4A-B228-EEB0721424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2E9F21-A8AF-0946-A4B4-D3FD1C013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DB1399-2E3C-1A40-BC3C-659B24797E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0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BAB4-82DA-BB47-BE11-46A52B66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49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A* SEARCH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71123E-AB28-4641-9FCC-0AA28E569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266874"/>
              </p:ext>
            </p:extLst>
          </p:nvPr>
        </p:nvGraphicFramePr>
        <p:xfrm>
          <a:off x="552449" y="2205187"/>
          <a:ext cx="11127717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758">
                  <a:extLst>
                    <a:ext uri="{9D8B030D-6E8A-4147-A177-3AD203B41FA5}">
                      <a16:colId xmlns:a16="http://schemas.microsoft.com/office/drawing/2014/main" val="361421992"/>
                    </a:ext>
                  </a:extLst>
                </a:gridCol>
                <a:gridCol w="4344090">
                  <a:extLst>
                    <a:ext uri="{9D8B030D-6E8A-4147-A177-3AD203B41FA5}">
                      <a16:colId xmlns:a16="http://schemas.microsoft.com/office/drawing/2014/main" val="1465500315"/>
                    </a:ext>
                  </a:extLst>
                </a:gridCol>
                <a:gridCol w="5135869">
                  <a:extLst>
                    <a:ext uri="{9D8B030D-6E8A-4147-A177-3AD203B41FA5}">
                      <a16:colId xmlns:a16="http://schemas.microsoft.com/office/drawing/2014/main" val="184790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67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K(–, 0, 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6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J(K, 45), E(K, 65), P(K, 90)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J(K, 45), E(K, 65), P(K, 90)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678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N(KJ, 45)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N(KJ, 45), E(K, 65), P(K, 90)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8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sngStrike" dirty="0"/>
                        <a:t>P(KJN, 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E(K, 65), P(K, 90)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764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D(KE, 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P(K, 90), D(KE, 95)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45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G(KP, 105)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D(KE, 95), G(KP, 105)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79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W(KED, 125)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G(KP, 105), W(KED, 125)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sngStrike" dirty="0"/>
                        <a:t>W(KPG, 135), </a:t>
                      </a:r>
                      <a:r>
                        <a:rPr lang="en-US" sz="1600" strike="noStrike" dirty="0"/>
                        <a:t>B(KPG, 115)</a:t>
                      </a:r>
                      <a:endParaRPr lang="en-US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trike="noStrike" dirty="0"/>
                        <a:t>B(KPG, 115), </a:t>
                      </a:r>
                      <a:r>
                        <a:rPr lang="en-US" sz="1600" dirty="0"/>
                        <a:t>W(KED, 125)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29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7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473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19E52C-9E37-B324-25D8-BB243D27CB10}"/>
              </a:ext>
            </a:extLst>
          </p:cNvPr>
          <p:cNvSpPr txBox="1"/>
          <p:nvPr/>
        </p:nvSpPr>
        <p:spPr>
          <a:xfrm>
            <a:off x="552449" y="1506022"/>
            <a:ext cx="900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A* orders the fringe by f(n) = g(n)+h(n). Include path and f(n) in </a:t>
            </a:r>
            <a:r>
              <a:rPr lang="en-US" dirty="0" err="1">
                <a:solidFill>
                  <a:schemeClr val="bg1"/>
                </a:solidFill>
              </a:rPr>
              <a:t>parens</a:t>
            </a:r>
            <a:r>
              <a:rPr lang="en-US" dirty="0">
                <a:solidFill>
                  <a:schemeClr val="bg1"/>
                </a:solidFill>
              </a:rPr>
              <a:t> next to the node name</a:t>
            </a:r>
          </a:p>
        </p:txBody>
      </p:sp>
    </p:spTree>
    <p:extLst>
      <p:ext uri="{BB962C8B-B14F-4D97-AF65-F5344CB8AC3E}">
        <p14:creationId xmlns:p14="http://schemas.microsoft.com/office/powerpoint/2010/main" val="125675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1"/>
          <p:cNvSpPr txBox="1">
            <a:spLocks noChangeArrowheads="1"/>
          </p:cNvSpPr>
          <p:nvPr/>
        </p:nvSpPr>
        <p:spPr bwMode="auto">
          <a:xfrm>
            <a:off x="5568714" y="1403569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146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289316" y="1786007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O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DC42C1A-8EA2-0548-87AD-2853490CBF03}"/>
              </a:ext>
            </a:extLst>
          </p:cNvPr>
          <p:cNvSpPr txBox="1"/>
          <p:nvPr/>
        </p:nvSpPr>
        <p:spPr>
          <a:xfrm>
            <a:off x="766482" y="605616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I1</a:t>
            </a:r>
          </a:p>
        </p:txBody>
      </p:sp>
      <p:sp>
        <p:nvSpPr>
          <p:cNvPr id="144" name="Text Box 47">
            <a:extLst>
              <a:ext uri="{FF2B5EF4-FFF2-40B4-BE49-F238E27FC236}">
                <a16:creationId xmlns:a16="http://schemas.microsoft.com/office/drawing/2014/main" id="{35A4576A-F16C-4047-BD0C-7D51B7DB7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653" y="260595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456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78*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E7125-EF67-A244-8DB6-AD9092C47E47}"/>
              </a:ext>
            </a:extLst>
          </p:cNvPr>
          <p:cNvSpPr txBox="1"/>
          <p:nvPr/>
        </p:nvSpPr>
        <p:spPr>
          <a:xfrm>
            <a:off x="9759238" y="457844"/>
            <a:ext cx="120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Goal State: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3B201-4CFA-734B-B28B-A7953F975C95}"/>
              </a:ext>
            </a:extLst>
          </p:cNvPr>
          <p:cNvSpPr txBox="1"/>
          <p:nvPr/>
        </p:nvSpPr>
        <p:spPr>
          <a:xfrm>
            <a:off x="777538" y="5118082"/>
            <a:ext cx="10640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Consider the 8-puzzle given here, using h(x) = number of misplaced tiles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What is h(O) (the heuristic value for the game state given)?</a:t>
            </a:r>
          </a:p>
        </p:txBody>
      </p:sp>
    </p:spTree>
    <p:extLst>
      <p:ext uri="{BB962C8B-B14F-4D97-AF65-F5344CB8AC3E}">
        <p14:creationId xmlns:p14="http://schemas.microsoft.com/office/powerpoint/2010/main" val="299068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1"/>
          <p:cNvSpPr txBox="1">
            <a:spLocks noChangeArrowheads="1"/>
          </p:cNvSpPr>
          <p:nvPr/>
        </p:nvSpPr>
        <p:spPr bwMode="auto">
          <a:xfrm>
            <a:off x="5594231" y="89377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*23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146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2093385" y="2093713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2*3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146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9263405" y="209371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*46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cxnSp>
        <p:nvCxnSpPr>
          <p:cNvPr id="58" name="AutoShape 12"/>
          <p:cNvCxnSpPr>
            <a:cxnSpLocks noChangeShapeType="1"/>
            <a:stCxn id="51" idx="2"/>
            <a:endCxn id="52" idx="0"/>
          </p:cNvCxnSpPr>
          <p:nvPr/>
        </p:nvCxnSpPr>
        <p:spPr bwMode="auto">
          <a:xfrm flipH="1">
            <a:off x="2436285" y="1579573"/>
            <a:ext cx="3500846" cy="51414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AutoShape 13"/>
          <p:cNvCxnSpPr>
            <a:cxnSpLocks noChangeShapeType="1"/>
            <a:stCxn id="51" idx="2"/>
            <a:endCxn id="53" idx="0"/>
          </p:cNvCxnSpPr>
          <p:nvPr/>
        </p:nvCxnSpPr>
        <p:spPr bwMode="auto">
          <a:xfrm>
            <a:off x="5937131" y="1579573"/>
            <a:ext cx="3669174" cy="51414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" name="TextBox 111"/>
          <p:cNvSpPr txBox="1"/>
          <p:nvPr/>
        </p:nvSpPr>
        <p:spPr>
          <a:xfrm>
            <a:off x="6317239" y="127621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O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013346" y="2471281"/>
            <a:ext cx="272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69655" y="2459001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W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DC42C1A-8EA2-0548-87AD-2853490CBF03}"/>
              </a:ext>
            </a:extLst>
          </p:cNvPr>
          <p:cNvSpPr txBox="1"/>
          <p:nvPr/>
        </p:nvSpPr>
        <p:spPr>
          <a:xfrm>
            <a:off x="766482" y="605616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I1</a:t>
            </a:r>
          </a:p>
        </p:txBody>
      </p:sp>
      <p:sp>
        <p:nvSpPr>
          <p:cNvPr id="144" name="Text Box 47">
            <a:extLst>
              <a:ext uri="{FF2B5EF4-FFF2-40B4-BE49-F238E27FC236}">
                <a16:creationId xmlns:a16="http://schemas.microsoft.com/office/drawing/2014/main" id="{35A4576A-F16C-4047-BD0C-7D51B7DB7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653" y="260595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456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78*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E7125-EF67-A244-8DB6-AD9092C47E47}"/>
              </a:ext>
            </a:extLst>
          </p:cNvPr>
          <p:cNvSpPr txBox="1"/>
          <p:nvPr/>
        </p:nvSpPr>
        <p:spPr>
          <a:xfrm>
            <a:off x="9759238" y="457844"/>
            <a:ext cx="120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Goal State:</a:t>
            </a:r>
          </a:p>
        </p:txBody>
      </p:sp>
    </p:spTree>
    <p:extLst>
      <p:ext uri="{BB962C8B-B14F-4D97-AF65-F5344CB8AC3E}">
        <p14:creationId xmlns:p14="http://schemas.microsoft.com/office/powerpoint/2010/main" val="384120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1"/>
          <p:cNvSpPr txBox="1">
            <a:spLocks noChangeArrowheads="1"/>
          </p:cNvSpPr>
          <p:nvPr/>
        </p:nvSpPr>
        <p:spPr bwMode="auto">
          <a:xfrm>
            <a:off x="5654439" y="278368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146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2153593" y="1478308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2*3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146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9323613" y="1478308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*46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461235" y="28818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23*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146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3973136" y="28818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243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1*6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7485037" y="28818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4*6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10996937" y="28818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746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*58</a:t>
            </a:r>
          </a:p>
        </p:txBody>
      </p:sp>
      <p:cxnSp>
        <p:nvCxnSpPr>
          <p:cNvPr id="58" name="AutoShape 12"/>
          <p:cNvCxnSpPr>
            <a:cxnSpLocks noChangeShapeType="1"/>
            <a:stCxn id="51" idx="2"/>
            <a:endCxn id="52" idx="0"/>
          </p:cNvCxnSpPr>
          <p:nvPr/>
        </p:nvCxnSpPr>
        <p:spPr bwMode="auto">
          <a:xfrm flipH="1">
            <a:off x="2496493" y="964168"/>
            <a:ext cx="3500846" cy="51414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AutoShape 13"/>
          <p:cNvCxnSpPr>
            <a:cxnSpLocks noChangeShapeType="1"/>
            <a:stCxn id="51" idx="2"/>
            <a:endCxn id="53" idx="0"/>
          </p:cNvCxnSpPr>
          <p:nvPr/>
        </p:nvCxnSpPr>
        <p:spPr bwMode="auto">
          <a:xfrm>
            <a:off x="5997339" y="964168"/>
            <a:ext cx="3669174" cy="51414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0" name="AutoShape 14"/>
          <p:cNvCxnSpPr>
            <a:cxnSpLocks noChangeShapeType="1"/>
            <a:stCxn id="52" idx="2"/>
            <a:endCxn id="54" idx="0"/>
          </p:cNvCxnSpPr>
          <p:nvPr/>
        </p:nvCxnSpPr>
        <p:spPr bwMode="auto">
          <a:xfrm flipH="1">
            <a:off x="804135" y="2164108"/>
            <a:ext cx="1692358" cy="717755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1" name="AutoShape 15"/>
          <p:cNvCxnSpPr>
            <a:cxnSpLocks noChangeShapeType="1"/>
            <a:stCxn id="52" idx="2"/>
            <a:endCxn id="55" idx="0"/>
          </p:cNvCxnSpPr>
          <p:nvPr/>
        </p:nvCxnSpPr>
        <p:spPr bwMode="auto">
          <a:xfrm>
            <a:off x="2496493" y="2164108"/>
            <a:ext cx="1819543" cy="717755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2" name="AutoShape 16"/>
          <p:cNvCxnSpPr>
            <a:cxnSpLocks noChangeShapeType="1"/>
            <a:stCxn id="53" idx="2"/>
            <a:endCxn id="56" idx="0"/>
          </p:cNvCxnSpPr>
          <p:nvPr/>
        </p:nvCxnSpPr>
        <p:spPr bwMode="auto">
          <a:xfrm flipH="1">
            <a:off x="7827937" y="2164108"/>
            <a:ext cx="1838576" cy="717755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3" name="AutoShape 17"/>
          <p:cNvCxnSpPr>
            <a:cxnSpLocks noChangeShapeType="1"/>
            <a:stCxn id="53" idx="2"/>
            <a:endCxn id="57" idx="0"/>
          </p:cNvCxnSpPr>
          <p:nvPr/>
        </p:nvCxnSpPr>
        <p:spPr bwMode="auto">
          <a:xfrm>
            <a:off x="9666513" y="2164108"/>
            <a:ext cx="1673324" cy="717755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4" name="Text Box 18"/>
          <p:cNvSpPr txBox="1">
            <a:spLocks noChangeArrowheads="1"/>
          </p:cNvSpPr>
          <p:nvPr/>
        </p:nvSpPr>
        <p:spPr bwMode="auto">
          <a:xfrm>
            <a:off x="455677" y="42534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236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14*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1961571" y="42534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243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*16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66" name="Text Box 20"/>
          <p:cNvSpPr txBox="1">
            <a:spLocks noChangeArrowheads="1"/>
          </p:cNvSpPr>
          <p:nvPr/>
        </p:nvSpPr>
        <p:spPr bwMode="auto">
          <a:xfrm>
            <a:off x="3467465" y="42534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243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16*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4973359" y="42534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243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156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7*8</a:t>
            </a:r>
          </a:p>
        </p:txBody>
      </p:sp>
      <p:cxnSp>
        <p:nvCxnSpPr>
          <p:cNvPr id="68" name="AutoShape 22"/>
          <p:cNvCxnSpPr>
            <a:cxnSpLocks noChangeShapeType="1"/>
            <a:stCxn id="54" idx="2"/>
            <a:endCxn id="64" idx="0"/>
          </p:cNvCxnSpPr>
          <p:nvPr/>
        </p:nvCxnSpPr>
        <p:spPr bwMode="auto">
          <a:xfrm flipH="1">
            <a:off x="798577" y="3567663"/>
            <a:ext cx="5558" cy="68580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9" name="AutoShape 23"/>
          <p:cNvCxnSpPr>
            <a:cxnSpLocks noChangeShapeType="1"/>
            <a:stCxn id="55" idx="2"/>
            <a:endCxn id="65" idx="0"/>
          </p:cNvCxnSpPr>
          <p:nvPr/>
        </p:nvCxnSpPr>
        <p:spPr bwMode="auto">
          <a:xfrm flipH="1">
            <a:off x="2304471" y="3567663"/>
            <a:ext cx="2011565" cy="68580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0" name="AutoShape 24"/>
          <p:cNvCxnSpPr>
            <a:cxnSpLocks noChangeShapeType="1"/>
            <a:stCxn id="55" idx="2"/>
            <a:endCxn id="66" idx="0"/>
          </p:cNvCxnSpPr>
          <p:nvPr/>
        </p:nvCxnSpPr>
        <p:spPr bwMode="auto">
          <a:xfrm flipH="1">
            <a:off x="3810365" y="3567663"/>
            <a:ext cx="505671" cy="68580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" name="AutoShape 25"/>
          <p:cNvCxnSpPr>
            <a:cxnSpLocks noChangeShapeType="1"/>
            <a:stCxn id="55" idx="2"/>
            <a:endCxn id="67" idx="0"/>
          </p:cNvCxnSpPr>
          <p:nvPr/>
        </p:nvCxnSpPr>
        <p:spPr bwMode="auto">
          <a:xfrm>
            <a:off x="4316036" y="3567663"/>
            <a:ext cx="1000223" cy="68580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2" name="Text Box 26"/>
          <p:cNvSpPr txBox="1">
            <a:spLocks noChangeArrowheads="1"/>
          </p:cNvSpPr>
          <p:nvPr/>
        </p:nvSpPr>
        <p:spPr bwMode="auto">
          <a:xfrm>
            <a:off x="6479253" y="42534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1*3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426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73" name="Text Box 27"/>
          <p:cNvSpPr txBox="1">
            <a:spLocks noChangeArrowheads="1"/>
          </p:cNvSpPr>
          <p:nvPr/>
        </p:nvSpPr>
        <p:spPr bwMode="auto">
          <a:xfrm>
            <a:off x="9491041" y="42534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456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7*8</a:t>
            </a:r>
          </a:p>
        </p:txBody>
      </p: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7985147" y="42534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46*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75" name="Text Box 29"/>
          <p:cNvSpPr txBox="1">
            <a:spLocks noChangeArrowheads="1"/>
          </p:cNvSpPr>
          <p:nvPr/>
        </p:nvSpPr>
        <p:spPr bwMode="auto">
          <a:xfrm>
            <a:off x="10996937" y="42534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746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5*8</a:t>
            </a:r>
          </a:p>
        </p:txBody>
      </p:sp>
      <p:cxnSp>
        <p:nvCxnSpPr>
          <p:cNvPr id="76" name="AutoShape 30"/>
          <p:cNvCxnSpPr>
            <a:cxnSpLocks noChangeShapeType="1"/>
            <a:stCxn id="56" idx="2"/>
            <a:endCxn id="72" idx="0"/>
          </p:cNvCxnSpPr>
          <p:nvPr/>
        </p:nvCxnSpPr>
        <p:spPr bwMode="auto">
          <a:xfrm flipH="1">
            <a:off x="6822153" y="3567663"/>
            <a:ext cx="1005784" cy="68580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7" name="AutoShape 31"/>
          <p:cNvCxnSpPr>
            <a:cxnSpLocks noChangeShapeType="1"/>
            <a:stCxn id="56" idx="2"/>
            <a:endCxn id="74" idx="0"/>
          </p:cNvCxnSpPr>
          <p:nvPr/>
        </p:nvCxnSpPr>
        <p:spPr bwMode="auto">
          <a:xfrm>
            <a:off x="7827937" y="3567663"/>
            <a:ext cx="500110" cy="68580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8" name="AutoShape 32"/>
          <p:cNvCxnSpPr>
            <a:cxnSpLocks noChangeShapeType="1"/>
            <a:stCxn id="56" idx="2"/>
            <a:endCxn id="73" idx="0"/>
          </p:cNvCxnSpPr>
          <p:nvPr/>
        </p:nvCxnSpPr>
        <p:spPr bwMode="auto">
          <a:xfrm>
            <a:off x="7827937" y="3567663"/>
            <a:ext cx="2006004" cy="68580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9" name="AutoShape 33"/>
          <p:cNvCxnSpPr>
            <a:cxnSpLocks noChangeShapeType="1"/>
            <a:stCxn id="57" idx="2"/>
            <a:endCxn id="75" idx="0"/>
          </p:cNvCxnSpPr>
          <p:nvPr/>
        </p:nvCxnSpPr>
        <p:spPr bwMode="auto">
          <a:xfrm>
            <a:off x="11339837" y="3567663"/>
            <a:ext cx="0" cy="68580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0" name="Text Box 34"/>
          <p:cNvSpPr txBox="1">
            <a:spLocks noChangeArrowheads="1"/>
          </p:cNvSpPr>
          <p:nvPr/>
        </p:nvSpPr>
        <p:spPr bwMode="auto">
          <a:xfrm>
            <a:off x="7542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236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1*4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81" name="Text Box 35"/>
          <p:cNvSpPr txBox="1">
            <a:spLocks noChangeArrowheads="1"/>
          </p:cNvSpPr>
          <p:nvPr/>
        </p:nvSpPr>
        <p:spPr bwMode="auto">
          <a:xfrm>
            <a:off x="83215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236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148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75*</a:t>
            </a:r>
          </a:p>
        </p:txBody>
      </p:sp>
      <p:sp>
        <p:nvSpPr>
          <p:cNvPr id="82" name="Text Box 36"/>
          <p:cNvSpPr txBox="1">
            <a:spLocks noChangeArrowheads="1"/>
          </p:cNvSpPr>
          <p:nvPr/>
        </p:nvSpPr>
        <p:spPr bwMode="auto">
          <a:xfrm>
            <a:off x="158888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*43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216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83" name="Text Box 37"/>
          <p:cNvSpPr txBox="1">
            <a:spLocks noChangeArrowheads="1"/>
          </p:cNvSpPr>
          <p:nvPr/>
        </p:nvSpPr>
        <p:spPr bwMode="auto">
          <a:xfrm>
            <a:off x="234561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243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716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*58</a:t>
            </a:r>
          </a:p>
        </p:txBody>
      </p:sp>
      <p:sp>
        <p:nvSpPr>
          <p:cNvPr id="84" name="Text Box 38"/>
          <p:cNvSpPr txBox="1">
            <a:spLocks noChangeArrowheads="1"/>
          </p:cNvSpPr>
          <p:nvPr/>
        </p:nvSpPr>
        <p:spPr bwMode="auto">
          <a:xfrm>
            <a:off x="310234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24*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163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85" name="Text Box 39"/>
          <p:cNvSpPr txBox="1">
            <a:spLocks noChangeArrowheads="1"/>
          </p:cNvSpPr>
          <p:nvPr/>
        </p:nvSpPr>
        <p:spPr bwMode="auto">
          <a:xfrm>
            <a:off x="385907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243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168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75*</a:t>
            </a:r>
          </a:p>
        </p:txBody>
      </p:sp>
      <p:sp>
        <p:nvSpPr>
          <p:cNvPr id="86" name="Text Box 40"/>
          <p:cNvSpPr txBox="1">
            <a:spLocks noChangeArrowheads="1"/>
          </p:cNvSpPr>
          <p:nvPr/>
        </p:nvSpPr>
        <p:spPr bwMode="auto">
          <a:xfrm>
            <a:off x="461580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243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156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*78</a:t>
            </a:r>
          </a:p>
        </p:txBody>
      </p:sp>
      <p:sp>
        <p:nvSpPr>
          <p:cNvPr id="87" name="Text Box 41"/>
          <p:cNvSpPr txBox="1">
            <a:spLocks noChangeArrowheads="1"/>
          </p:cNvSpPr>
          <p:nvPr/>
        </p:nvSpPr>
        <p:spPr bwMode="auto">
          <a:xfrm>
            <a:off x="537253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243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156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78*</a:t>
            </a:r>
          </a:p>
        </p:txBody>
      </p:sp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688599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13*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426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89" name="Text Box 43"/>
          <p:cNvSpPr txBox="1">
            <a:spLocks noChangeArrowheads="1"/>
          </p:cNvSpPr>
          <p:nvPr/>
        </p:nvSpPr>
        <p:spPr bwMode="auto">
          <a:xfrm>
            <a:off x="612926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*13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426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90" name="Text Box 44"/>
          <p:cNvSpPr txBox="1">
            <a:spLocks noChangeArrowheads="1"/>
          </p:cNvSpPr>
          <p:nvPr/>
        </p:nvSpPr>
        <p:spPr bwMode="auto">
          <a:xfrm>
            <a:off x="764272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12*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463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91" name="Text Box 45"/>
          <p:cNvSpPr txBox="1">
            <a:spLocks noChangeArrowheads="1"/>
          </p:cNvSpPr>
          <p:nvPr/>
        </p:nvSpPr>
        <p:spPr bwMode="auto">
          <a:xfrm>
            <a:off x="839945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468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75*</a:t>
            </a:r>
          </a:p>
        </p:txBody>
      </p:sp>
      <p:sp>
        <p:nvSpPr>
          <p:cNvPr id="92" name="Text Box 46"/>
          <p:cNvSpPr txBox="1">
            <a:spLocks noChangeArrowheads="1"/>
          </p:cNvSpPr>
          <p:nvPr/>
        </p:nvSpPr>
        <p:spPr bwMode="auto">
          <a:xfrm>
            <a:off x="915618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456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*78</a:t>
            </a:r>
          </a:p>
        </p:txBody>
      </p:sp>
      <p:sp>
        <p:nvSpPr>
          <p:cNvPr id="93" name="Text Box 47"/>
          <p:cNvSpPr txBox="1">
            <a:spLocks noChangeArrowheads="1"/>
          </p:cNvSpPr>
          <p:nvPr/>
        </p:nvSpPr>
        <p:spPr bwMode="auto">
          <a:xfrm>
            <a:off x="991291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456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78*</a:t>
            </a:r>
          </a:p>
        </p:txBody>
      </p:sp>
      <p:sp>
        <p:nvSpPr>
          <p:cNvPr id="94" name="Text Box 48"/>
          <p:cNvSpPr txBox="1">
            <a:spLocks noChangeArrowheads="1"/>
          </p:cNvSpPr>
          <p:nvPr/>
        </p:nvSpPr>
        <p:spPr bwMode="auto">
          <a:xfrm>
            <a:off x="1066964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7*6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548</a:t>
            </a:r>
          </a:p>
        </p:txBody>
      </p:sp>
      <p:sp>
        <p:nvSpPr>
          <p:cNvPr id="95" name="Text Box 49"/>
          <p:cNvSpPr txBox="1">
            <a:spLocks noChangeArrowheads="1"/>
          </p:cNvSpPr>
          <p:nvPr/>
        </p:nvSpPr>
        <p:spPr bwMode="auto">
          <a:xfrm>
            <a:off x="11426371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746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58*</a:t>
            </a:r>
          </a:p>
        </p:txBody>
      </p:sp>
      <p:cxnSp>
        <p:nvCxnSpPr>
          <p:cNvPr id="96" name="AutoShape 50"/>
          <p:cNvCxnSpPr>
            <a:cxnSpLocks noChangeShapeType="1"/>
            <a:stCxn id="64" idx="2"/>
            <a:endCxn id="80" idx="0"/>
          </p:cNvCxnSpPr>
          <p:nvPr/>
        </p:nvCxnSpPr>
        <p:spPr bwMode="auto">
          <a:xfrm flipH="1">
            <a:off x="418326" y="4939263"/>
            <a:ext cx="380251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7" name="AutoShape 51"/>
          <p:cNvCxnSpPr>
            <a:cxnSpLocks noChangeShapeType="1"/>
            <a:stCxn id="64" idx="2"/>
            <a:endCxn id="81" idx="0"/>
          </p:cNvCxnSpPr>
          <p:nvPr/>
        </p:nvCxnSpPr>
        <p:spPr bwMode="auto">
          <a:xfrm>
            <a:off x="798577" y="4939263"/>
            <a:ext cx="376479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8" name="AutoShape 52"/>
          <p:cNvCxnSpPr>
            <a:cxnSpLocks noChangeShapeType="1"/>
            <a:stCxn id="65" idx="2"/>
            <a:endCxn id="82" idx="0"/>
          </p:cNvCxnSpPr>
          <p:nvPr/>
        </p:nvCxnSpPr>
        <p:spPr bwMode="auto">
          <a:xfrm flipH="1">
            <a:off x="1931786" y="4939263"/>
            <a:ext cx="372685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9" name="AutoShape 53"/>
          <p:cNvCxnSpPr>
            <a:cxnSpLocks noChangeShapeType="1"/>
            <a:stCxn id="65" idx="2"/>
            <a:endCxn id="83" idx="0"/>
          </p:cNvCxnSpPr>
          <p:nvPr/>
        </p:nvCxnSpPr>
        <p:spPr bwMode="auto">
          <a:xfrm>
            <a:off x="2304471" y="4939263"/>
            <a:ext cx="384045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" name="AutoShape 54"/>
          <p:cNvCxnSpPr>
            <a:cxnSpLocks noChangeShapeType="1"/>
            <a:stCxn id="66" idx="2"/>
            <a:endCxn id="84" idx="0"/>
          </p:cNvCxnSpPr>
          <p:nvPr/>
        </p:nvCxnSpPr>
        <p:spPr bwMode="auto">
          <a:xfrm flipH="1">
            <a:off x="3445246" y="4939263"/>
            <a:ext cx="365119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1" name="AutoShape 55"/>
          <p:cNvCxnSpPr>
            <a:cxnSpLocks noChangeShapeType="1"/>
            <a:stCxn id="66" idx="2"/>
            <a:endCxn id="85" idx="0"/>
          </p:cNvCxnSpPr>
          <p:nvPr/>
        </p:nvCxnSpPr>
        <p:spPr bwMode="auto">
          <a:xfrm>
            <a:off x="3810365" y="4939263"/>
            <a:ext cx="391611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" name="AutoShape 56"/>
          <p:cNvCxnSpPr>
            <a:cxnSpLocks noChangeShapeType="1"/>
            <a:stCxn id="67" idx="2"/>
            <a:endCxn id="86" idx="0"/>
          </p:cNvCxnSpPr>
          <p:nvPr/>
        </p:nvCxnSpPr>
        <p:spPr bwMode="auto">
          <a:xfrm flipH="1">
            <a:off x="4958706" y="4939263"/>
            <a:ext cx="357553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3" name="AutoShape 57"/>
          <p:cNvCxnSpPr>
            <a:cxnSpLocks noChangeShapeType="1"/>
            <a:stCxn id="67" idx="2"/>
            <a:endCxn id="87" idx="0"/>
          </p:cNvCxnSpPr>
          <p:nvPr/>
        </p:nvCxnSpPr>
        <p:spPr bwMode="auto">
          <a:xfrm>
            <a:off x="5316259" y="4939263"/>
            <a:ext cx="399177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4" name="AutoShape 58"/>
          <p:cNvCxnSpPr>
            <a:cxnSpLocks noChangeShapeType="1"/>
            <a:stCxn id="72" idx="2"/>
            <a:endCxn id="89" idx="0"/>
          </p:cNvCxnSpPr>
          <p:nvPr/>
        </p:nvCxnSpPr>
        <p:spPr bwMode="auto">
          <a:xfrm flipH="1">
            <a:off x="6472166" y="4939263"/>
            <a:ext cx="349987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5" name="AutoShape 59"/>
          <p:cNvCxnSpPr>
            <a:cxnSpLocks noChangeShapeType="1"/>
            <a:stCxn id="72" idx="2"/>
            <a:endCxn id="88" idx="0"/>
          </p:cNvCxnSpPr>
          <p:nvPr/>
        </p:nvCxnSpPr>
        <p:spPr bwMode="auto">
          <a:xfrm>
            <a:off x="6822153" y="4939263"/>
            <a:ext cx="406743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6" name="AutoShape 60"/>
          <p:cNvCxnSpPr>
            <a:cxnSpLocks noChangeShapeType="1"/>
            <a:stCxn id="74" idx="2"/>
            <a:endCxn id="90" idx="0"/>
          </p:cNvCxnSpPr>
          <p:nvPr/>
        </p:nvCxnSpPr>
        <p:spPr bwMode="auto">
          <a:xfrm flipH="1">
            <a:off x="7985626" y="4939263"/>
            <a:ext cx="342421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7" name="AutoShape 61"/>
          <p:cNvCxnSpPr>
            <a:cxnSpLocks noChangeShapeType="1"/>
            <a:stCxn id="74" idx="2"/>
            <a:endCxn id="91" idx="0"/>
          </p:cNvCxnSpPr>
          <p:nvPr/>
        </p:nvCxnSpPr>
        <p:spPr bwMode="auto">
          <a:xfrm>
            <a:off x="8328047" y="4939263"/>
            <a:ext cx="414309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8" name="AutoShape 62"/>
          <p:cNvCxnSpPr>
            <a:cxnSpLocks noChangeShapeType="1"/>
            <a:stCxn id="73" idx="2"/>
            <a:endCxn id="92" idx="0"/>
          </p:cNvCxnSpPr>
          <p:nvPr/>
        </p:nvCxnSpPr>
        <p:spPr bwMode="auto">
          <a:xfrm flipH="1">
            <a:off x="9499086" y="4939263"/>
            <a:ext cx="334855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9" name="AutoShape 63"/>
          <p:cNvCxnSpPr>
            <a:cxnSpLocks noChangeShapeType="1"/>
            <a:stCxn id="73" idx="2"/>
            <a:endCxn id="93" idx="0"/>
          </p:cNvCxnSpPr>
          <p:nvPr/>
        </p:nvCxnSpPr>
        <p:spPr bwMode="auto">
          <a:xfrm>
            <a:off x="9833941" y="4939263"/>
            <a:ext cx="421875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0" name="AutoShape 64"/>
          <p:cNvCxnSpPr>
            <a:cxnSpLocks noChangeShapeType="1"/>
            <a:stCxn id="75" idx="2"/>
            <a:endCxn id="94" idx="0"/>
          </p:cNvCxnSpPr>
          <p:nvPr/>
        </p:nvCxnSpPr>
        <p:spPr bwMode="auto">
          <a:xfrm flipH="1">
            <a:off x="11012546" y="4939263"/>
            <a:ext cx="327291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1" name="AutoShape 65"/>
          <p:cNvCxnSpPr>
            <a:cxnSpLocks noChangeShapeType="1"/>
            <a:stCxn id="75" idx="2"/>
            <a:endCxn id="95" idx="0"/>
          </p:cNvCxnSpPr>
          <p:nvPr/>
        </p:nvCxnSpPr>
        <p:spPr bwMode="auto">
          <a:xfrm>
            <a:off x="11339837" y="4939263"/>
            <a:ext cx="429434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" name="TextBox 111"/>
          <p:cNvSpPr txBox="1"/>
          <p:nvPr/>
        </p:nvSpPr>
        <p:spPr>
          <a:xfrm>
            <a:off x="6377447" y="66080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O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073554" y="1855876"/>
            <a:ext cx="272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29863" y="1843596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W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98707" y="3259886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87956" y="331321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665991" y="4669076"/>
            <a:ext cx="218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I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1773279" y="3313210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205870" y="3325591"/>
            <a:ext cx="272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Y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707676" y="463738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O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1711359" y="468481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A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190840" y="464820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P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230810" y="4684811"/>
            <a:ext cx="266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195154" y="4669075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F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705399" y="4669075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D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88508" y="632297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J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33432" y="471904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39362" y="632297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H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737654" y="632297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K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75578" y="632297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L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224724" y="632297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Z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962648" y="6322971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X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723014" y="632297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C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472160" y="632297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V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221306" y="632297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B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970452" y="6322971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N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730818" y="632297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M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8502406" y="632297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@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083252" y="63229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#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0809154" y="63229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$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1526235" y="632297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&amp;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302848" y="6322971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DC42C1A-8EA2-0548-87AD-2853490CBF03}"/>
              </a:ext>
            </a:extLst>
          </p:cNvPr>
          <p:cNvSpPr txBox="1"/>
          <p:nvPr/>
        </p:nvSpPr>
        <p:spPr>
          <a:xfrm>
            <a:off x="766482" y="605616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I1</a:t>
            </a:r>
          </a:p>
        </p:txBody>
      </p:sp>
      <p:sp>
        <p:nvSpPr>
          <p:cNvPr id="144" name="Text Box 47">
            <a:extLst>
              <a:ext uri="{FF2B5EF4-FFF2-40B4-BE49-F238E27FC236}">
                <a16:creationId xmlns:a16="http://schemas.microsoft.com/office/drawing/2014/main" id="{35A4576A-F16C-4047-BD0C-7D51B7DB7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653" y="260595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456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78*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E7125-EF67-A244-8DB6-AD9092C47E47}"/>
              </a:ext>
            </a:extLst>
          </p:cNvPr>
          <p:cNvSpPr txBox="1"/>
          <p:nvPr/>
        </p:nvSpPr>
        <p:spPr>
          <a:xfrm>
            <a:off x="9759238" y="457844"/>
            <a:ext cx="120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Goal State:</a:t>
            </a:r>
          </a:p>
        </p:txBody>
      </p:sp>
    </p:spTree>
    <p:extLst>
      <p:ext uri="{BB962C8B-B14F-4D97-AF65-F5344CB8AC3E}">
        <p14:creationId xmlns:p14="http://schemas.microsoft.com/office/powerpoint/2010/main" val="284243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1"/>
          <p:cNvSpPr txBox="1">
            <a:spLocks noChangeArrowheads="1"/>
          </p:cNvSpPr>
          <p:nvPr/>
        </p:nvSpPr>
        <p:spPr bwMode="auto">
          <a:xfrm>
            <a:off x="5654439" y="278368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146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2153593" y="1478308"/>
            <a:ext cx="6858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2*3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146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9323613" y="1478308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*46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461235" y="28818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23*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146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3973136" y="28818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243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1*6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7485037" y="28818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4*6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10996937" y="28818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746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*58</a:t>
            </a:r>
          </a:p>
        </p:txBody>
      </p:sp>
      <p:cxnSp>
        <p:nvCxnSpPr>
          <p:cNvPr id="58" name="AutoShape 12"/>
          <p:cNvCxnSpPr>
            <a:cxnSpLocks noChangeShapeType="1"/>
            <a:stCxn id="51" idx="2"/>
            <a:endCxn id="52" idx="0"/>
          </p:cNvCxnSpPr>
          <p:nvPr/>
        </p:nvCxnSpPr>
        <p:spPr bwMode="auto">
          <a:xfrm flipH="1">
            <a:off x="2496493" y="964168"/>
            <a:ext cx="3500846" cy="51414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13"/>
          <p:cNvCxnSpPr>
            <a:cxnSpLocks noChangeShapeType="1"/>
            <a:stCxn id="51" idx="2"/>
            <a:endCxn id="53" idx="0"/>
          </p:cNvCxnSpPr>
          <p:nvPr/>
        </p:nvCxnSpPr>
        <p:spPr bwMode="auto">
          <a:xfrm>
            <a:off x="5997339" y="964168"/>
            <a:ext cx="3669174" cy="51414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14"/>
          <p:cNvCxnSpPr>
            <a:cxnSpLocks noChangeShapeType="1"/>
            <a:stCxn id="52" idx="2"/>
            <a:endCxn id="54" idx="0"/>
          </p:cNvCxnSpPr>
          <p:nvPr/>
        </p:nvCxnSpPr>
        <p:spPr bwMode="auto">
          <a:xfrm flipH="1">
            <a:off x="804135" y="2164108"/>
            <a:ext cx="1692358" cy="717755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15"/>
          <p:cNvCxnSpPr>
            <a:cxnSpLocks noChangeShapeType="1"/>
            <a:stCxn id="52" idx="2"/>
            <a:endCxn id="55" idx="0"/>
          </p:cNvCxnSpPr>
          <p:nvPr/>
        </p:nvCxnSpPr>
        <p:spPr bwMode="auto">
          <a:xfrm>
            <a:off x="2496493" y="2164108"/>
            <a:ext cx="1819543" cy="717755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2" name="AutoShape 16"/>
          <p:cNvCxnSpPr>
            <a:cxnSpLocks noChangeShapeType="1"/>
            <a:stCxn id="53" idx="2"/>
            <a:endCxn id="56" idx="0"/>
          </p:cNvCxnSpPr>
          <p:nvPr/>
        </p:nvCxnSpPr>
        <p:spPr bwMode="auto">
          <a:xfrm flipH="1">
            <a:off x="7827937" y="2164108"/>
            <a:ext cx="1838576" cy="717755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17"/>
          <p:cNvCxnSpPr>
            <a:cxnSpLocks noChangeShapeType="1"/>
            <a:stCxn id="53" idx="2"/>
            <a:endCxn id="57" idx="0"/>
          </p:cNvCxnSpPr>
          <p:nvPr/>
        </p:nvCxnSpPr>
        <p:spPr bwMode="auto">
          <a:xfrm>
            <a:off x="9666513" y="2164108"/>
            <a:ext cx="1673324" cy="717755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4" name="Text Box 18"/>
          <p:cNvSpPr txBox="1">
            <a:spLocks noChangeArrowheads="1"/>
          </p:cNvSpPr>
          <p:nvPr/>
        </p:nvSpPr>
        <p:spPr bwMode="auto">
          <a:xfrm>
            <a:off x="455677" y="42534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236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14*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65" name="Text Box 19"/>
          <p:cNvSpPr txBox="1">
            <a:spLocks noChangeArrowheads="1"/>
          </p:cNvSpPr>
          <p:nvPr/>
        </p:nvSpPr>
        <p:spPr bwMode="auto">
          <a:xfrm>
            <a:off x="1961571" y="42534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243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*16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66" name="Text Box 20"/>
          <p:cNvSpPr txBox="1">
            <a:spLocks noChangeArrowheads="1"/>
          </p:cNvSpPr>
          <p:nvPr/>
        </p:nvSpPr>
        <p:spPr bwMode="auto">
          <a:xfrm>
            <a:off x="3467465" y="42534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243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16*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4973359" y="42534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243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156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7*8</a:t>
            </a:r>
          </a:p>
        </p:txBody>
      </p:sp>
      <p:cxnSp>
        <p:nvCxnSpPr>
          <p:cNvPr id="68" name="AutoShape 22"/>
          <p:cNvCxnSpPr>
            <a:cxnSpLocks noChangeShapeType="1"/>
            <a:stCxn id="54" idx="2"/>
            <a:endCxn id="64" idx="0"/>
          </p:cNvCxnSpPr>
          <p:nvPr/>
        </p:nvCxnSpPr>
        <p:spPr bwMode="auto">
          <a:xfrm flipH="1">
            <a:off x="798577" y="3567663"/>
            <a:ext cx="5558" cy="68580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9" name="AutoShape 23"/>
          <p:cNvCxnSpPr>
            <a:cxnSpLocks noChangeShapeType="1"/>
            <a:stCxn id="55" idx="2"/>
            <a:endCxn id="65" idx="0"/>
          </p:cNvCxnSpPr>
          <p:nvPr/>
        </p:nvCxnSpPr>
        <p:spPr bwMode="auto">
          <a:xfrm flipH="1">
            <a:off x="2304471" y="3567663"/>
            <a:ext cx="2011565" cy="68580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0" name="AutoShape 24"/>
          <p:cNvCxnSpPr>
            <a:cxnSpLocks noChangeShapeType="1"/>
            <a:stCxn id="55" idx="2"/>
            <a:endCxn id="66" idx="0"/>
          </p:cNvCxnSpPr>
          <p:nvPr/>
        </p:nvCxnSpPr>
        <p:spPr bwMode="auto">
          <a:xfrm flipH="1">
            <a:off x="3810365" y="3567663"/>
            <a:ext cx="505671" cy="68580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5"/>
          <p:cNvCxnSpPr>
            <a:cxnSpLocks noChangeShapeType="1"/>
            <a:stCxn id="55" idx="2"/>
            <a:endCxn id="67" idx="0"/>
          </p:cNvCxnSpPr>
          <p:nvPr/>
        </p:nvCxnSpPr>
        <p:spPr bwMode="auto">
          <a:xfrm>
            <a:off x="4316036" y="3567663"/>
            <a:ext cx="1000223" cy="68580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26"/>
          <p:cNvSpPr txBox="1">
            <a:spLocks noChangeArrowheads="1"/>
          </p:cNvSpPr>
          <p:nvPr/>
        </p:nvSpPr>
        <p:spPr bwMode="auto">
          <a:xfrm>
            <a:off x="6479253" y="42534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1*3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426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73" name="Text Box 27"/>
          <p:cNvSpPr txBox="1">
            <a:spLocks noChangeArrowheads="1"/>
          </p:cNvSpPr>
          <p:nvPr/>
        </p:nvSpPr>
        <p:spPr bwMode="auto">
          <a:xfrm>
            <a:off x="9491041" y="42534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456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7*8</a:t>
            </a:r>
          </a:p>
        </p:txBody>
      </p: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7985147" y="42534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46*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75" name="Text Box 29"/>
          <p:cNvSpPr txBox="1">
            <a:spLocks noChangeArrowheads="1"/>
          </p:cNvSpPr>
          <p:nvPr/>
        </p:nvSpPr>
        <p:spPr bwMode="auto">
          <a:xfrm>
            <a:off x="10996937" y="4253463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746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5*8</a:t>
            </a:r>
          </a:p>
        </p:txBody>
      </p:sp>
      <p:cxnSp>
        <p:nvCxnSpPr>
          <p:cNvPr id="76" name="AutoShape 30"/>
          <p:cNvCxnSpPr>
            <a:cxnSpLocks noChangeShapeType="1"/>
            <a:stCxn id="56" idx="2"/>
            <a:endCxn id="72" idx="0"/>
          </p:cNvCxnSpPr>
          <p:nvPr/>
        </p:nvCxnSpPr>
        <p:spPr bwMode="auto">
          <a:xfrm flipH="1">
            <a:off x="6822153" y="3567663"/>
            <a:ext cx="1005784" cy="68580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31"/>
          <p:cNvCxnSpPr>
            <a:cxnSpLocks noChangeShapeType="1"/>
            <a:stCxn id="56" idx="2"/>
            <a:endCxn id="74" idx="0"/>
          </p:cNvCxnSpPr>
          <p:nvPr/>
        </p:nvCxnSpPr>
        <p:spPr bwMode="auto">
          <a:xfrm>
            <a:off x="7827937" y="3567663"/>
            <a:ext cx="500110" cy="68580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32"/>
          <p:cNvCxnSpPr>
            <a:cxnSpLocks noChangeShapeType="1"/>
            <a:stCxn id="56" idx="2"/>
            <a:endCxn id="73" idx="0"/>
          </p:cNvCxnSpPr>
          <p:nvPr/>
        </p:nvCxnSpPr>
        <p:spPr bwMode="auto">
          <a:xfrm>
            <a:off x="7827937" y="3567663"/>
            <a:ext cx="2006004" cy="68580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33"/>
          <p:cNvCxnSpPr>
            <a:cxnSpLocks noChangeShapeType="1"/>
            <a:stCxn id="57" idx="2"/>
            <a:endCxn id="75" idx="0"/>
          </p:cNvCxnSpPr>
          <p:nvPr/>
        </p:nvCxnSpPr>
        <p:spPr bwMode="auto">
          <a:xfrm>
            <a:off x="11339837" y="3567663"/>
            <a:ext cx="0" cy="685800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0" name="Text Box 34"/>
          <p:cNvSpPr txBox="1">
            <a:spLocks noChangeArrowheads="1"/>
          </p:cNvSpPr>
          <p:nvPr/>
        </p:nvSpPr>
        <p:spPr bwMode="auto">
          <a:xfrm>
            <a:off x="7542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236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1*4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81" name="Text Box 35"/>
          <p:cNvSpPr txBox="1">
            <a:spLocks noChangeArrowheads="1"/>
          </p:cNvSpPr>
          <p:nvPr/>
        </p:nvSpPr>
        <p:spPr bwMode="auto">
          <a:xfrm>
            <a:off x="83215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236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148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75*</a:t>
            </a:r>
          </a:p>
        </p:txBody>
      </p:sp>
      <p:sp>
        <p:nvSpPr>
          <p:cNvPr id="82" name="Text Box 36"/>
          <p:cNvSpPr txBox="1">
            <a:spLocks noChangeArrowheads="1"/>
          </p:cNvSpPr>
          <p:nvPr/>
        </p:nvSpPr>
        <p:spPr bwMode="auto">
          <a:xfrm>
            <a:off x="158888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*43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216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83" name="Text Box 37"/>
          <p:cNvSpPr txBox="1">
            <a:spLocks noChangeArrowheads="1"/>
          </p:cNvSpPr>
          <p:nvPr/>
        </p:nvSpPr>
        <p:spPr bwMode="auto">
          <a:xfrm>
            <a:off x="234561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243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716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*58</a:t>
            </a:r>
          </a:p>
        </p:txBody>
      </p:sp>
      <p:sp>
        <p:nvSpPr>
          <p:cNvPr id="84" name="Text Box 38"/>
          <p:cNvSpPr txBox="1">
            <a:spLocks noChangeArrowheads="1"/>
          </p:cNvSpPr>
          <p:nvPr/>
        </p:nvSpPr>
        <p:spPr bwMode="auto">
          <a:xfrm>
            <a:off x="310234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24*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163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85" name="Text Box 39"/>
          <p:cNvSpPr txBox="1">
            <a:spLocks noChangeArrowheads="1"/>
          </p:cNvSpPr>
          <p:nvPr/>
        </p:nvSpPr>
        <p:spPr bwMode="auto">
          <a:xfrm>
            <a:off x="385907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243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168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75*</a:t>
            </a:r>
          </a:p>
        </p:txBody>
      </p:sp>
      <p:sp>
        <p:nvSpPr>
          <p:cNvPr id="86" name="Text Box 40"/>
          <p:cNvSpPr txBox="1">
            <a:spLocks noChangeArrowheads="1"/>
          </p:cNvSpPr>
          <p:nvPr/>
        </p:nvSpPr>
        <p:spPr bwMode="auto">
          <a:xfrm>
            <a:off x="461580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243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156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*78</a:t>
            </a:r>
          </a:p>
        </p:txBody>
      </p:sp>
      <p:sp>
        <p:nvSpPr>
          <p:cNvPr id="87" name="Text Box 41"/>
          <p:cNvSpPr txBox="1">
            <a:spLocks noChangeArrowheads="1"/>
          </p:cNvSpPr>
          <p:nvPr/>
        </p:nvSpPr>
        <p:spPr bwMode="auto">
          <a:xfrm>
            <a:off x="537253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243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156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78*</a:t>
            </a:r>
          </a:p>
        </p:txBody>
      </p:sp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688599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13*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426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89" name="Text Box 43"/>
          <p:cNvSpPr txBox="1">
            <a:spLocks noChangeArrowheads="1"/>
          </p:cNvSpPr>
          <p:nvPr/>
        </p:nvSpPr>
        <p:spPr bwMode="auto">
          <a:xfrm>
            <a:off x="612926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*13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426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90" name="Text Box 44"/>
          <p:cNvSpPr txBox="1">
            <a:spLocks noChangeArrowheads="1"/>
          </p:cNvSpPr>
          <p:nvPr/>
        </p:nvSpPr>
        <p:spPr bwMode="auto">
          <a:xfrm>
            <a:off x="764272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12*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463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758</a:t>
            </a:r>
          </a:p>
        </p:txBody>
      </p:sp>
      <p:sp>
        <p:nvSpPr>
          <p:cNvPr id="91" name="Text Box 45"/>
          <p:cNvSpPr txBox="1">
            <a:spLocks noChangeArrowheads="1"/>
          </p:cNvSpPr>
          <p:nvPr/>
        </p:nvSpPr>
        <p:spPr bwMode="auto">
          <a:xfrm>
            <a:off x="839945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468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75*</a:t>
            </a:r>
          </a:p>
        </p:txBody>
      </p:sp>
      <p:sp>
        <p:nvSpPr>
          <p:cNvPr id="92" name="Text Box 46"/>
          <p:cNvSpPr txBox="1">
            <a:spLocks noChangeArrowheads="1"/>
          </p:cNvSpPr>
          <p:nvPr/>
        </p:nvSpPr>
        <p:spPr bwMode="auto">
          <a:xfrm>
            <a:off x="915618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456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*78</a:t>
            </a:r>
          </a:p>
        </p:txBody>
      </p:sp>
      <p:sp>
        <p:nvSpPr>
          <p:cNvPr id="93" name="Text Box 47"/>
          <p:cNvSpPr txBox="1">
            <a:spLocks noChangeArrowheads="1"/>
          </p:cNvSpPr>
          <p:nvPr/>
        </p:nvSpPr>
        <p:spPr bwMode="auto">
          <a:xfrm>
            <a:off x="991291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456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78*</a:t>
            </a:r>
          </a:p>
        </p:txBody>
      </p:sp>
      <p:sp>
        <p:nvSpPr>
          <p:cNvPr id="94" name="Text Box 48"/>
          <p:cNvSpPr txBox="1">
            <a:spLocks noChangeArrowheads="1"/>
          </p:cNvSpPr>
          <p:nvPr/>
        </p:nvSpPr>
        <p:spPr bwMode="auto">
          <a:xfrm>
            <a:off x="10669646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7*6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548</a:t>
            </a:r>
          </a:p>
        </p:txBody>
      </p:sp>
      <p:sp>
        <p:nvSpPr>
          <p:cNvPr id="95" name="Text Box 49"/>
          <p:cNvSpPr txBox="1">
            <a:spLocks noChangeArrowheads="1"/>
          </p:cNvSpPr>
          <p:nvPr/>
        </p:nvSpPr>
        <p:spPr bwMode="auto">
          <a:xfrm>
            <a:off x="11426371" y="5524500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746</a:t>
            </a:r>
          </a:p>
          <a:p>
            <a:pPr algn="ctr" rtl="0">
              <a:defRPr sz="1000"/>
            </a:pPr>
            <a:r>
              <a:rPr lang="en-US" sz="1400" spc="40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58*</a:t>
            </a:r>
          </a:p>
        </p:txBody>
      </p:sp>
      <p:cxnSp>
        <p:nvCxnSpPr>
          <p:cNvPr id="96" name="AutoShape 50"/>
          <p:cNvCxnSpPr>
            <a:cxnSpLocks noChangeShapeType="1"/>
            <a:stCxn id="64" idx="2"/>
            <a:endCxn id="80" idx="0"/>
          </p:cNvCxnSpPr>
          <p:nvPr/>
        </p:nvCxnSpPr>
        <p:spPr bwMode="auto">
          <a:xfrm flipH="1">
            <a:off x="418326" y="4939263"/>
            <a:ext cx="380251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51"/>
          <p:cNvCxnSpPr>
            <a:cxnSpLocks noChangeShapeType="1"/>
            <a:stCxn id="64" idx="2"/>
            <a:endCxn id="81" idx="0"/>
          </p:cNvCxnSpPr>
          <p:nvPr/>
        </p:nvCxnSpPr>
        <p:spPr bwMode="auto">
          <a:xfrm>
            <a:off x="798577" y="4939263"/>
            <a:ext cx="376479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52"/>
          <p:cNvCxnSpPr>
            <a:cxnSpLocks noChangeShapeType="1"/>
            <a:stCxn id="65" idx="2"/>
            <a:endCxn id="82" idx="0"/>
          </p:cNvCxnSpPr>
          <p:nvPr/>
        </p:nvCxnSpPr>
        <p:spPr bwMode="auto">
          <a:xfrm flipH="1">
            <a:off x="1931786" y="4939263"/>
            <a:ext cx="372685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9" name="AutoShape 53"/>
          <p:cNvCxnSpPr>
            <a:cxnSpLocks noChangeShapeType="1"/>
            <a:stCxn id="65" idx="2"/>
            <a:endCxn id="83" idx="0"/>
          </p:cNvCxnSpPr>
          <p:nvPr/>
        </p:nvCxnSpPr>
        <p:spPr bwMode="auto">
          <a:xfrm>
            <a:off x="2304471" y="4939263"/>
            <a:ext cx="384045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54"/>
          <p:cNvCxnSpPr>
            <a:cxnSpLocks noChangeShapeType="1"/>
            <a:stCxn id="66" idx="2"/>
            <a:endCxn id="84" idx="0"/>
          </p:cNvCxnSpPr>
          <p:nvPr/>
        </p:nvCxnSpPr>
        <p:spPr bwMode="auto">
          <a:xfrm flipH="1">
            <a:off x="3445246" y="4939263"/>
            <a:ext cx="365119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55"/>
          <p:cNvCxnSpPr>
            <a:cxnSpLocks noChangeShapeType="1"/>
            <a:stCxn id="66" idx="2"/>
            <a:endCxn id="85" idx="0"/>
          </p:cNvCxnSpPr>
          <p:nvPr/>
        </p:nvCxnSpPr>
        <p:spPr bwMode="auto">
          <a:xfrm>
            <a:off x="3810365" y="4939263"/>
            <a:ext cx="391611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56"/>
          <p:cNvCxnSpPr>
            <a:cxnSpLocks noChangeShapeType="1"/>
            <a:stCxn id="67" idx="2"/>
            <a:endCxn id="86" idx="0"/>
          </p:cNvCxnSpPr>
          <p:nvPr/>
        </p:nvCxnSpPr>
        <p:spPr bwMode="auto">
          <a:xfrm flipH="1">
            <a:off x="4958706" y="4939263"/>
            <a:ext cx="357553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3" name="AutoShape 57"/>
          <p:cNvCxnSpPr>
            <a:cxnSpLocks noChangeShapeType="1"/>
            <a:stCxn id="67" idx="2"/>
            <a:endCxn id="87" idx="0"/>
          </p:cNvCxnSpPr>
          <p:nvPr/>
        </p:nvCxnSpPr>
        <p:spPr bwMode="auto">
          <a:xfrm>
            <a:off x="5316259" y="4939263"/>
            <a:ext cx="399177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4" name="AutoShape 58"/>
          <p:cNvCxnSpPr>
            <a:cxnSpLocks noChangeShapeType="1"/>
            <a:stCxn id="72" idx="2"/>
            <a:endCxn id="89" idx="0"/>
          </p:cNvCxnSpPr>
          <p:nvPr/>
        </p:nvCxnSpPr>
        <p:spPr bwMode="auto">
          <a:xfrm flipH="1">
            <a:off x="6472166" y="4939263"/>
            <a:ext cx="349987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5" name="AutoShape 59"/>
          <p:cNvCxnSpPr>
            <a:cxnSpLocks noChangeShapeType="1"/>
            <a:stCxn id="72" idx="2"/>
            <a:endCxn id="88" idx="0"/>
          </p:cNvCxnSpPr>
          <p:nvPr/>
        </p:nvCxnSpPr>
        <p:spPr bwMode="auto">
          <a:xfrm>
            <a:off x="6822153" y="4939263"/>
            <a:ext cx="406743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60"/>
          <p:cNvCxnSpPr>
            <a:cxnSpLocks noChangeShapeType="1"/>
            <a:stCxn id="74" idx="2"/>
            <a:endCxn id="90" idx="0"/>
          </p:cNvCxnSpPr>
          <p:nvPr/>
        </p:nvCxnSpPr>
        <p:spPr bwMode="auto">
          <a:xfrm flipH="1">
            <a:off x="7985626" y="4939263"/>
            <a:ext cx="342421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61"/>
          <p:cNvCxnSpPr>
            <a:cxnSpLocks noChangeShapeType="1"/>
            <a:stCxn id="74" idx="2"/>
            <a:endCxn id="91" idx="0"/>
          </p:cNvCxnSpPr>
          <p:nvPr/>
        </p:nvCxnSpPr>
        <p:spPr bwMode="auto">
          <a:xfrm>
            <a:off x="8328047" y="4939263"/>
            <a:ext cx="414309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8" name="AutoShape 62"/>
          <p:cNvCxnSpPr>
            <a:cxnSpLocks noChangeShapeType="1"/>
            <a:stCxn id="73" idx="2"/>
            <a:endCxn id="92" idx="0"/>
          </p:cNvCxnSpPr>
          <p:nvPr/>
        </p:nvCxnSpPr>
        <p:spPr bwMode="auto">
          <a:xfrm flipH="1">
            <a:off x="9499086" y="4939263"/>
            <a:ext cx="334855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9" name="AutoShape 63"/>
          <p:cNvCxnSpPr>
            <a:cxnSpLocks noChangeShapeType="1"/>
            <a:stCxn id="73" idx="2"/>
            <a:endCxn id="93" idx="0"/>
          </p:cNvCxnSpPr>
          <p:nvPr/>
        </p:nvCxnSpPr>
        <p:spPr bwMode="auto">
          <a:xfrm>
            <a:off x="9833941" y="4939263"/>
            <a:ext cx="421875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0" name="AutoShape 64"/>
          <p:cNvCxnSpPr>
            <a:cxnSpLocks noChangeShapeType="1"/>
            <a:stCxn id="75" idx="2"/>
            <a:endCxn id="94" idx="0"/>
          </p:cNvCxnSpPr>
          <p:nvPr/>
        </p:nvCxnSpPr>
        <p:spPr bwMode="auto">
          <a:xfrm flipH="1">
            <a:off x="11012546" y="4939263"/>
            <a:ext cx="327291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1" name="AutoShape 65"/>
          <p:cNvCxnSpPr>
            <a:cxnSpLocks noChangeShapeType="1"/>
            <a:stCxn id="75" idx="2"/>
            <a:endCxn id="95" idx="0"/>
          </p:cNvCxnSpPr>
          <p:nvPr/>
        </p:nvCxnSpPr>
        <p:spPr bwMode="auto">
          <a:xfrm>
            <a:off x="11339837" y="4939263"/>
            <a:ext cx="429434" cy="585237"/>
          </a:xfrm>
          <a:prstGeom prst="straightConnector1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" name="TextBox 111"/>
          <p:cNvSpPr txBox="1"/>
          <p:nvPr/>
        </p:nvSpPr>
        <p:spPr>
          <a:xfrm>
            <a:off x="6277259" y="66080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O(4)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973367" y="185587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E(3)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29675" y="1843596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W(5)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16153" y="325988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T(5)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00594" y="331321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R(6)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560193" y="4669076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I(5)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1673091" y="3313210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U(4)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105683" y="332559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Y(2)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607488" y="463738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O(3)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1609570" y="4684810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A(4)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090652" y="4648200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P(3)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130623" y="4684811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S(1)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115806" y="4669075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F(6)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611624" y="4669075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D(4)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88508" y="632297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J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8054" y="4719041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G(7)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39362" y="632297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H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737654" y="632297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K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75578" y="632297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L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224724" y="632297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Z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962648" y="6322971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X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723014" y="632297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C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472160" y="632297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V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221306" y="632297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B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970452" y="6322971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N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730818" y="632297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M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8502406" y="632297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@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983064" y="6322971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#(0)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0809154" y="63229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$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1526235" y="632297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&amp;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302848" y="6322971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nter The Grid" pitchFamily="2" charset="77"/>
              </a:rPr>
              <a:t>%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DC42C1A-8EA2-0548-87AD-2853490CBF03}"/>
              </a:ext>
            </a:extLst>
          </p:cNvPr>
          <p:cNvSpPr txBox="1"/>
          <p:nvPr/>
        </p:nvSpPr>
        <p:spPr>
          <a:xfrm>
            <a:off x="766482" y="605616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I1</a:t>
            </a:r>
          </a:p>
        </p:txBody>
      </p:sp>
      <p:sp>
        <p:nvSpPr>
          <p:cNvPr id="144" name="Text Box 47">
            <a:extLst>
              <a:ext uri="{FF2B5EF4-FFF2-40B4-BE49-F238E27FC236}">
                <a16:creationId xmlns:a16="http://schemas.microsoft.com/office/drawing/2014/main" id="{35A4576A-F16C-4047-BD0C-7D51B7DB7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653" y="260595"/>
            <a:ext cx="6858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123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456</a:t>
            </a:r>
          </a:p>
          <a:p>
            <a:pPr algn="ctr" rtl="0">
              <a:defRPr sz="1000"/>
            </a:pPr>
            <a:r>
              <a:rPr lang="en-US" sz="1400" spc="400" dirty="0">
                <a:solidFill>
                  <a:schemeClr val="accent1">
                    <a:lumMod val="50000"/>
                  </a:schemeClr>
                </a:solidFill>
                <a:latin typeface="Go Mono" panose="02060609050000000000" pitchFamily="49" charset="0"/>
                <a:ea typeface="Courier New"/>
                <a:cs typeface="Courier New"/>
              </a:rPr>
              <a:t>78*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E7125-EF67-A244-8DB6-AD9092C47E47}"/>
              </a:ext>
            </a:extLst>
          </p:cNvPr>
          <p:cNvSpPr txBox="1"/>
          <p:nvPr/>
        </p:nvSpPr>
        <p:spPr>
          <a:xfrm>
            <a:off x="9759238" y="457844"/>
            <a:ext cx="120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Goal State:</a:t>
            </a:r>
          </a:p>
        </p:txBody>
      </p:sp>
    </p:spTree>
    <p:extLst>
      <p:ext uri="{BB962C8B-B14F-4D97-AF65-F5344CB8AC3E}">
        <p14:creationId xmlns:p14="http://schemas.microsoft.com/office/powerpoint/2010/main" val="78958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AAB508B7-41CA-4217-133A-640F02C4E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430558"/>
              </p:ext>
            </p:extLst>
          </p:nvPr>
        </p:nvGraphicFramePr>
        <p:xfrm>
          <a:off x="838200" y="1945640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116">
                  <a:extLst>
                    <a:ext uri="{9D8B030D-6E8A-4147-A177-3AD203B41FA5}">
                      <a16:colId xmlns:a16="http://schemas.microsoft.com/office/drawing/2014/main" val="2746680496"/>
                    </a:ext>
                  </a:extLst>
                </a:gridCol>
                <a:gridCol w="4144092">
                  <a:extLst>
                    <a:ext uri="{9D8B030D-6E8A-4147-A177-3AD203B41FA5}">
                      <a16:colId xmlns:a16="http://schemas.microsoft.com/office/drawing/2014/main" val="948420736"/>
                    </a:ext>
                  </a:extLst>
                </a:gridCol>
                <a:gridCol w="4660392">
                  <a:extLst>
                    <a:ext uri="{9D8B030D-6E8A-4147-A177-3AD203B41FA5}">
                      <a16:colId xmlns:a16="http://schemas.microsoft.com/office/drawing/2014/main" val="843462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EXPAND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6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W(5), E(3)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E(3), W(5)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7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Y(2), U(4)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Y(2), U(4), W(5)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5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P(3), Q(3), S(1)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S(1), P(3), Q(3), U(4), W(5)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%(2), #(0)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#(0), %(2), P(3), Q(3), U(4), W(5)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7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#*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72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161311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40450EF5-05F9-8312-D8C7-C3B64410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I1 with Greedy Best-First Search</a:t>
            </a:r>
          </a:p>
        </p:txBody>
      </p:sp>
    </p:spTree>
    <p:extLst>
      <p:ext uri="{BB962C8B-B14F-4D97-AF65-F5344CB8AC3E}">
        <p14:creationId xmlns:p14="http://schemas.microsoft.com/office/powerpoint/2010/main" val="215179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E17F-98DD-47A7-41A9-D4D198BC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53" y="365125"/>
            <a:ext cx="6157053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I2 Uniform Cost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D1CA46-52CC-F7F2-F27D-AC80CE8A31D7}"/>
              </a:ext>
            </a:extLst>
          </p:cNvPr>
          <p:cNvSpPr/>
          <p:nvPr/>
        </p:nvSpPr>
        <p:spPr>
          <a:xfrm>
            <a:off x="8391063" y="365125"/>
            <a:ext cx="822960" cy="82296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  <a:br>
              <a:rPr lang="en-US" b="1" dirty="0"/>
            </a:br>
            <a:r>
              <a:rPr lang="en-US" b="1" dirty="0"/>
              <a:t>(12)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D094FA-02EC-5153-0FAF-355221BC9FF5}"/>
              </a:ext>
            </a:extLst>
          </p:cNvPr>
          <p:cNvSpPr/>
          <p:nvPr/>
        </p:nvSpPr>
        <p:spPr>
          <a:xfrm>
            <a:off x="7339045" y="2436879"/>
            <a:ext cx="822960" cy="8229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  <a:br>
              <a:rPr lang="en-US" b="1" dirty="0"/>
            </a:br>
            <a:r>
              <a:rPr lang="en-US" b="1" dirty="0"/>
              <a:t>(9)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5C8FA9-78FE-CB7E-13E1-1A3B228D16BB}"/>
              </a:ext>
            </a:extLst>
          </p:cNvPr>
          <p:cNvSpPr/>
          <p:nvPr/>
        </p:nvSpPr>
        <p:spPr>
          <a:xfrm>
            <a:off x="7343635" y="4008524"/>
            <a:ext cx="822960" cy="8229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</a:t>
            </a:r>
            <a:br>
              <a:rPr lang="en-US" b="1" dirty="0"/>
            </a:br>
            <a:r>
              <a:rPr lang="en-US" b="1" dirty="0"/>
              <a:t>(5)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5FF069F-6CC8-4ECF-BE63-0C4D3CB45557}"/>
              </a:ext>
            </a:extLst>
          </p:cNvPr>
          <p:cNvSpPr/>
          <p:nvPr/>
        </p:nvSpPr>
        <p:spPr>
          <a:xfrm>
            <a:off x="8583573" y="4013970"/>
            <a:ext cx="822960" cy="8229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  <a:br>
              <a:rPr lang="en-US" b="1" dirty="0"/>
            </a:br>
            <a:r>
              <a:rPr lang="en-US" b="1" dirty="0"/>
              <a:t>(3)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DB1B82C-FDB6-1B49-1935-CA35858FA15A}"/>
              </a:ext>
            </a:extLst>
          </p:cNvPr>
          <p:cNvSpPr/>
          <p:nvPr/>
        </p:nvSpPr>
        <p:spPr>
          <a:xfrm>
            <a:off x="9623269" y="4420773"/>
            <a:ext cx="822960" cy="8229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  <a:br>
              <a:rPr lang="en-US" b="1" dirty="0"/>
            </a:br>
            <a:r>
              <a:rPr lang="en-US" b="1" dirty="0"/>
              <a:t>(2)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16E826B-DA3A-D4B3-3088-2102F76468A5}"/>
              </a:ext>
            </a:extLst>
          </p:cNvPr>
          <p:cNvSpPr/>
          <p:nvPr/>
        </p:nvSpPr>
        <p:spPr>
          <a:xfrm>
            <a:off x="11369040" y="5301341"/>
            <a:ext cx="822960" cy="8229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  <a:br>
              <a:rPr lang="en-US" b="1" dirty="0"/>
            </a:br>
            <a:r>
              <a:rPr lang="en-US" b="1" dirty="0"/>
              <a:t>(4)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75682D-EC20-4F97-631F-59BBF72FC1F4}"/>
              </a:ext>
            </a:extLst>
          </p:cNvPr>
          <p:cNvSpPr/>
          <p:nvPr/>
        </p:nvSpPr>
        <p:spPr>
          <a:xfrm>
            <a:off x="9211789" y="5642732"/>
            <a:ext cx="822960" cy="8229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  <a:br>
              <a:rPr lang="en-US" b="1" dirty="0"/>
            </a:br>
            <a:r>
              <a:rPr lang="en-US" b="1" dirty="0"/>
              <a:t>(0)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D12293-F124-5D5A-9CF2-94000C581071}"/>
              </a:ext>
            </a:extLst>
          </p:cNvPr>
          <p:cNvCxnSpPr>
            <a:cxnSpLocks/>
          </p:cNvCxnSpPr>
          <p:nvPr/>
        </p:nvCxnSpPr>
        <p:spPr>
          <a:xfrm>
            <a:off x="691953" y="3840480"/>
            <a:ext cx="662353" cy="99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B7AF0F-C2A4-06A5-A9AD-795A6A4D906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750525" y="1188085"/>
            <a:ext cx="1052018" cy="124879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8C49E3-0861-77AE-3611-C1C639313A4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8802543" y="1188085"/>
            <a:ext cx="1232206" cy="32326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61FB77-0F7D-C42C-EB9B-725A598DFC5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8802543" y="1188085"/>
            <a:ext cx="192510" cy="282588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7BE228-DCCD-6822-7BD6-17D69600F79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750525" y="3259839"/>
            <a:ext cx="4590" cy="74868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524690-1D69-F2D9-10F8-4BEA3ACCB1FD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>
            <a:off x="7755115" y="4831484"/>
            <a:ext cx="1456674" cy="122272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833DDF-30F3-E386-B436-527D7656A0A8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8995053" y="4836930"/>
            <a:ext cx="628216" cy="8058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378CD2-5A9A-66C3-31BA-FBCFD8214AD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0446229" y="4832253"/>
            <a:ext cx="922811" cy="8805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D5F76F-987C-E609-D2B9-07F9E0B94DC8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10034749" y="5712821"/>
            <a:ext cx="1334291" cy="3413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79EC6AA-18DF-355C-6263-336DD854E31B}"/>
              </a:ext>
            </a:extLst>
          </p:cNvPr>
          <p:cNvSpPr txBox="1"/>
          <p:nvPr/>
        </p:nvSpPr>
        <p:spPr>
          <a:xfrm>
            <a:off x="7872789" y="1497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4E4FD6-560B-D146-6AF1-5661109A3950}"/>
              </a:ext>
            </a:extLst>
          </p:cNvPr>
          <p:cNvSpPr txBox="1"/>
          <p:nvPr/>
        </p:nvSpPr>
        <p:spPr>
          <a:xfrm>
            <a:off x="7448839" y="3388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398C65-6CAD-B4DF-FECF-671E1C0A75BE}"/>
              </a:ext>
            </a:extLst>
          </p:cNvPr>
          <p:cNvSpPr txBox="1"/>
          <p:nvPr/>
        </p:nvSpPr>
        <p:spPr>
          <a:xfrm>
            <a:off x="9512682" y="25825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D62576-CAFA-2E53-F797-85060F6C9363}"/>
              </a:ext>
            </a:extLst>
          </p:cNvPr>
          <p:cNvSpPr txBox="1"/>
          <p:nvPr/>
        </p:nvSpPr>
        <p:spPr>
          <a:xfrm>
            <a:off x="8420819" y="2684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C73611-E981-760B-4D23-DFE944E2D76A}"/>
              </a:ext>
            </a:extLst>
          </p:cNvPr>
          <p:cNvSpPr txBox="1"/>
          <p:nvPr/>
        </p:nvSpPr>
        <p:spPr>
          <a:xfrm>
            <a:off x="10692311" y="5927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92C7D2-C20F-7B60-3C9C-460B363E7BA6}"/>
              </a:ext>
            </a:extLst>
          </p:cNvPr>
          <p:cNvSpPr txBox="1"/>
          <p:nvPr/>
        </p:nvSpPr>
        <p:spPr>
          <a:xfrm>
            <a:off x="8872646" y="5059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B68E33-FC57-13AC-4C9A-D3874F7B950E}"/>
              </a:ext>
            </a:extLst>
          </p:cNvPr>
          <p:cNvSpPr txBox="1"/>
          <p:nvPr/>
        </p:nvSpPr>
        <p:spPr>
          <a:xfrm>
            <a:off x="10835717" y="4874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2CF8BB-D0EA-CA30-6A40-490C8E08D605}"/>
              </a:ext>
            </a:extLst>
          </p:cNvPr>
          <p:cNvSpPr txBox="1"/>
          <p:nvPr/>
        </p:nvSpPr>
        <p:spPr>
          <a:xfrm>
            <a:off x="7954191" y="5146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graphicFrame>
        <p:nvGraphicFramePr>
          <p:cNvPr id="142" name="Table 6">
            <a:extLst>
              <a:ext uri="{FF2B5EF4-FFF2-40B4-BE49-F238E27FC236}">
                <a16:creationId xmlns:a16="http://schemas.microsoft.com/office/drawing/2014/main" id="{D6829CC6-CFEF-308C-9BDE-C1272A52D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35856"/>
              </p:ext>
            </p:extLst>
          </p:nvPr>
        </p:nvGraphicFramePr>
        <p:xfrm>
          <a:off x="715598" y="1640324"/>
          <a:ext cx="6109763" cy="341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91">
                  <a:extLst>
                    <a:ext uri="{9D8B030D-6E8A-4147-A177-3AD203B41FA5}">
                      <a16:colId xmlns:a16="http://schemas.microsoft.com/office/drawing/2014/main" val="2746680496"/>
                    </a:ext>
                  </a:extLst>
                </a:gridCol>
                <a:gridCol w="3078984">
                  <a:extLst>
                    <a:ext uri="{9D8B030D-6E8A-4147-A177-3AD203B41FA5}">
                      <a16:colId xmlns:a16="http://schemas.microsoft.com/office/drawing/2014/main" val="948420736"/>
                    </a:ext>
                  </a:extLst>
                </a:gridCol>
                <a:gridCol w="2036588">
                  <a:extLst>
                    <a:ext uri="{9D8B030D-6E8A-4147-A177-3AD203B41FA5}">
                      <a16:colId xmlns:a16="http://schemas.microsoft.com/office/drawing/2014/main" val="843462223"/>
                    </a:ext>
                  </a:extLst>
                </a:gridCol>
              </a:tblGrid>
              <a:tr h="427343">
                <a:tc>
                  <a:txBody>
                    <a:bodyPr/>
                    <a:lstStyle/>
                    <a:p>
                      <a:r>
                        <a:rPr lang="en-US" sz="1800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EXPAND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66199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3758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T(5), R(9), E(12)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T(5), R(9), E(12)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72789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Y(8), R(9), E(12)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5743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r>
                        <a:rPr lang="en-US" sz="18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R(9), E(12), X(15)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30988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trike="noStrike" dirty="0"/>
                        <a:t>E(12), X(13), X(15)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78454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X(13), X(15), W(16)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720427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r>
                        <a:rPr lang="en-US" sz="1800" dirty="0"/>
                        <a:t>X*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16131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7A74FBD-4D33-DFED-1FCF-E15A0DCF5711}"/>
              </a:ext>
            </a:extLst>
          </p:cNvPr>
          <p:cNvSpPr txBox="1"/>
          <p:nvPr/>
        </p:nvSpPr>
        <p:spPr>
          <a:xfrm>
            <a:off x="691953" y="5608577"/>
            <a:ext cx="418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Uniform Cost considers only the cost so far</a:t>
            </a:r>
          </a:p>
        </p:txBody>
      </p:sp>
    </p:spTree>
    <p:extLst>
      <p:ext uri="{BB962C8B-B14F-4D97-AF65-F5344CB8AC3E}">
        <p14:creationId xmlns:p14="http://schemas.microsoft.com/office/powerpoint/2010/main" val="373964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E17F-98DD-47A7-41A9-D4D198BC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53" y="365125"/>
            <a:ext cx="6157053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I2 Greedy Best-First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D12293-F124-5D5A-9CF2-94000C581071}"/>
              </a:ext>
            </a:extLst>
          </p:cNvPr>
          <p:cNvCxnSpPr>
            <a:cxnSpLocks/>
          </p:cNvCxnSpPr>
          <p:nvPr/>
        </p:nvCxnSpPr>
        <p:spPr>
          <a:xfrm>
            <a:off x="691953" y="3840480"/>
            <a:ext cx="662353" cy="991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2" name="Table 6">
            <a:extLst>
              <a:ext uri="{FF2B5EF4-FFF2-40B4-BE49-F238E27FC236}">
                <a16:creationId xmlns:a16="http://schemas.microsoft.com/office/drawing/2014/main" id="{D6829CC6-CFEF-308C-9BDE-C1272A52D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751157"/>
              </p:ext>
            </p:extLst>
          </p:nvPr>
        </p:nvGraphicFramePr>
        <p:xfrm>
          <a:off x="715598" y="1640324"/>
          <a:ext cx="6109763" cy="3418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91">
                  <a:extLst>
                    <a:ext uri="{9D8B030D-6E8A-4147-A177-3AD203B41FA5}">
                      <a16:colId xmlns:a16="http://schemas.microsoft.com/office/drawing/2014/main" val="2746680496"/>
                    </a:ext>
                  </a:extLst>
                </a:gridCol>
                <a:gridCol w="3078984">
                  <a:extLst>
                    <a:ext uri="{9D8B030D-6E8A-4147-A177-3AD203B41FA5}">
                      <a16:colId xmlns:a16="http://schemas.microsoft.com/office/drawing/2014/main" val="948420736"/>
                    </a:ext>
                  </a:extLst>
                </a:gridCol>
                <a:gridCol w="2036588">
                  <a:extLst>
                    <a:ext uri="{9D8B030D-6E8A-4147-A177-3AD203B41FA5}">
                      <a16:colId xmlns:a16="http://schemas.microsoft.com/office/drawing/2014/main" val="843462223"/>
                    </a:ext>
                  </a:extLst>
                </a:gridCol>
              </a:tblGrid>
              <a:tr h="427343">
                <a:tc>
                  <a:txBody>
                    <a:bodyPr/>
                    <a:lstStyle/>
                    <a:p>
                      <a:r>
                        <a:rPr lang="en-US" sz="1800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EXPAND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966199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Q(12)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3758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r>
                        <a:rPr lang="en-US" sz="18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T(9), R(3), E(2)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E(2), R(3), T(9)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72789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R(3), W(4), T(9)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5743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r>
                        <a:rPr lang="en-US" sz="18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X(0), W(4), T(9)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30988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r>
                        <a:rPr lang="en-US" sz="1800" dirty="0"/>
                        <a:t>X*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78454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720427"/>
                  </a:ext>
                </a:extLst>
              </a:tr>
              <a:tr h="42734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161311"/>
                  </a:ext>
                </a:extLst>
              </a:tr>
            </a:tbl>
          </a:graphicData>
        </a:graphic>
      </p:graphicFrame>
      <p:sp>
        <p:nvSpPr>
          <p:cNvPr id="143" name="TextBox 142">
            <a:extLst>
              <a:ext uri="{FF2B5EF4-FFF2-40B4-BE49-F238E27FC236}">
                <a16:creationId xmlns:a16="http://schemas.microsoft.com/office/drawing/2014/main" id="{C0C20B4E-D886-7ED6-F4D9-2906DF9ADF0E}"/>
              </a:ext>
            </a:extLst>
          </p:cNvPr>
          <p:cNvSpPr txBox="1"/>
          <p:nvPr/>
        </p:nvSpPr>
        <p:spPr>
          <a:xfrm>
            <a:off x="844353" y="5760977"/>
            <a:ext cx="561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Greedy Best-First considers only the estimated cost to goal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C8EF46E1-9678-5A4B-6930-E7E63AA33556}"/>
              </a:ext>
            </a:extLst>
          </p:cNvPr>
          <p:cNvSpPr/>
          <p:nvPr/>
        </p:nvSpPr>
        <p:spPr>
          <a:xfrm>
            <a:off x="8391063" y="365125"/>
            <a:ext cx="822960" cy="82296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  <a:br>
              <a:rPr lang="en-US" b="1" dirty="0"/>
            </a:br>
            <a:r>
              <a:rPr lang="en-US" b="1" dirty="0"/>
              <a:t>(12)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1C41557F-3D0A-12AE-56C5-B2BA52171242}"/>
              </a:ext>
            </a:extLst>
          </p:cNvPr>
          <p:cNvSpPr/>
          <p:nvPr/>
        </p:nvSpPr>
        <p:spPr>
          <a:xfrm>
            <a:off x="7339045" y="2436879"/>
            <a:ext cx="822960" cy="8229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  <a:br>
              <a:rPr lang="en-US" b="1" dirty="0"/>
            </a:br>
            <a:r>
              <a:rPr lang="en-US" b="1" dirty="0"/>
              <a:t>(9)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8CBFA1B7-48A6-59CD-07FF-D280ED784D75}"/>
              </a:ext>
            </a:extLst>
          </p:cNvPr>
          <p:cNvSpPr/>
          <p:nvPr/>
        </p:nvSpPr>
        <p:spPr>
          <a:xfrm>
            <a:off x="7343635" y="4008524"/>
            <a:ext cx="822960" cy="8229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</a:t>
            </a:r>
            <a:br>
              <a:rPr lang="en-US" b="1" dirty="0"/>
            </a:br>
            <a:r>
              <a:rPr lang="en-US" b="1" dirty="0"/>
              <a:t>(5)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565CCD74-8BDE-D4EA-0768-37F94AC2866C}"/>
              </a:ext>
            </a:extLst>
          </p:cNvPr>
          <p:cNvSpPr/>
          <p:nvPr/>
        </p:nvSpPr>
        <p:spPr>
          <a:xfrm>
            <a:off x="8583573" y="4013970"/>
            <a:ext cx="822960" cy="8229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  <a:br>
              <a:rPr lang="en-US" b="1" dirty="0"/>
            </a:br>
            <a:r>
              <a:rPr lang="en-US" b="1" dirty="0"/>
              <a:t>(3)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1E54C0C9-2BB4-0EA6-8033-60BD81B49E70}"/>
              </a:ext>
            </a:extLst>
          </p:cNvPr>
          <p:cNvSpPr/>
          <p:nvPr/>
        </p:nvSpPr>
        <p:spPr>
          <a:xfrm>
            <a:off x="9623269" y="4420773"/>
            <a:ext cx="822960" cy="8229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  <a:br>
              <a:rPr lang="en-US" b="1" dirty="0"/>
            </a:br>
            <a:r>
              <a:rPr lang="en-US" b="1" dirty="0"/>
              <a:t>(2)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3E7984AC-11CF-D5EF-BDC7-9C3E9BA175B4}"/>
              </a:ext>
            </a:extLst>
          </p:cNvPr>
          <p:cNvSpPr/>
          <p:nvPr/>
        </p:nvSpPr>
        <p:spPr>
          <a:xfrm>
            <a:off x="11369040" y="5301341"/>
            <a:ext cx="822960" cy="82296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  <a:br>
              <a:rPr lang="en-US" b="1" dirty="0"/>
            </a:br>
            <a:r>
              <a:rPr lang="en-US" b="1" dirty="0"/>
              <a:t>(4)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FC9AA8F2-42F0-ABF9-67A5-CDE79C756EE6}"/>
              </a:ext>
            </a:extLst>
          </p:cNvPr>
          <p:cNvSpPr/>
          <p:nvPr/>
        </p:nvSpPr>
        <p:spPr>
          <a:xfrm>
            <a:off x="9211789" y="5642732"/>
            <a:ext cx="822960" cy="8229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  <a:br>
              <a:rPr lang="en-US" b="1" dirty="0"/>
            </a:br>
            <a:r>
              <a:rPr lang="en-US" b="1" dirty="0"/>
              <a:t>(0)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4009710-73C4-10D8-6C15-F6964481F223}"/>
              </a:ext>
            </a:extLst>
          </p:cNvPr>
          <p:cNvCxnSpPr>
            <a:cxnSpLocks/>
            <a:stCxn id="144" idx="2"/>
            <a:endCxn id="145" idx="0"/>
          </p:cNvCxnSpPr>
          <p:nvPr/>
        </p:nvCxnSpPr>
        <p:spPr>
          <a:xfrm flipH="1">
            <a:off x="7750525" y="1188085"/>
            <a:ext cx="1052018" cy="124879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7341AE9-71EF-1D20-E6C7-EE6B83356FDE}"/>
              </a:ext>
            </a:extLst>
          </p:cNvPr>
          <p:cNvCxnSpPr>
            <a:cxnSpLocks/>
            <a:stCxn id="144" idx="2"/>
            <a:endCxn id="148" idx="0"/>
          </p:cNvCxnSpPr>
          <p:nvPr/>
        </p:nvCxnSpPr>
        <p:spPr>
          <a:xfrm>
            <a:off x="8802543" y="1188085"/>
            <a:ext cx="1232206" cy="32326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E9F1E5E-87F4-2ED5-39A4-AE23444B2AF7}"/>
              </a:ext>
            </a:extLst>
          </p:cNvPr>
          <p:cNvCxnSpPr>
            <a:cxnSpLocks/>
            <a:stCxn id="144" idx="2"/>
            <a:endCxn id="147" idx="0"/>
          </p:cNvCxnSpPr>
          <p:nvPr/>
        </p:nvCxnSpPr>
        <p:spPr>
          <a:xfrm>
            <a:off x="8802543" y="1188085"/>
            <a:ext cx="192510" cy="282588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4473CD0-87AE-F34F-5361-B884CAD5A22F}"/>
              </a:ext>
            </a:extLst>
          </p:cNvPr>
          <p:cNvCxnSpPr>
            <a:cxnSpLocks/>
            <a:stCxn id="145" idx="2"/>
            <a:endCxn id="146" idx="0"/>
          </p:cNvCxnSpPr>
          <p:nvPr/>
        </p:nvCxnSpPr>
        <p:spPr>
          <a:xfrm>
            <a:off x="7750525" y="3259839"/>
            <a:ext cx="4590" cy="74868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54C0091-C8A6-4EF2-A0F4-041C265550FE}"/>
              </a:ext>
            </a:extLst>
          </p:cNvPr>
          <p:cNvCxnSpPr>
            <a:cxnSpLocks/>
            <a:stCxn id="146" idx="2"/>
            <a:endCxn id="150" idx="1"/>
          </p:cNvCxnSpPr>
          <p:nvPr/>
        </p:nvCxnSpPr>
        <p:spPr>
          <a:xfrm>
            <a:off x="7755115" y="4831484"/>
            <a:ext cx="1456674" cy="122272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453E78C-E66F-6FA7-A34E-A0918158CD9A}"/>
              </a:ext>
            </a:extLst>
          </p:cNvPr>
          <p:cNvCxnSpPr>
            <a:cxnSpLocks/>
            <a:stCxn id="147" idx="2"/>
            <a:endCxn id="150" idx="0"/>
          </p:cNvCxnSpPr>
          <p:nvPr/>
        </p:nvCxnSpPr>
        <p:spPr>
          <a:xfrm>
            <a:off x="8995053" y="4836930"/>
            <a:ext cx="628216" cy="8058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6B715B-5760-4DB5-7F3B-2BE6B421AFBB}"/>
              </a:ext>
            </a:extLst>
          </p:cNvPr>
          <p:cNvCxnSpPr>
            <a:cxnSpLocks/>
            <a:stCxn id="148" idx="3"/>
            <a:endCxn id="149" idx="1"/>
          </p:cNvCxnSpPr>
          <p:nvPr/>
        </p:nvCxnSpPr>
        <p:spPr>
          <a:xfrm>
            <a:off x="10446229" y="4832253"/>
            <a:ext cx="922811" cy="88056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9B83692-952E-CDDB-4F31-D5D775B26BAA}"/>
              </a:ext>
            </a:extLst>
          </p:cNvPr>
          <p:cNvCxnSpPr>
            <a:cxnSpLocks/>
            <a:stCxn id="149" idx="1"/>
            <a:endCxn id="150" idx="3"/>
          </p:cNvCxnSpPr>
          <p:nvPr/>
        </p:nvCxnSpPr>
        <p:spPr>
          <a:xfrm flipH="1">
            <a:off x="10034749" y="5712821"/>
            <a:ext cx="1334291" cy="34139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04D57E73-9AB1-3D84-2ED1-4EE283E50A65}"/>
              </a:ext>
            </a:extLst>
          </p:cNvPr>
          <p:cNvSpPr txBox="1"/>
          <p:nvPr/>
        </p:nvSpPr>
        <p:spPr>
          <a:xfrm>
            <a:off x="7872789" y="14978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272C226-0901-1500-3843-3E85F15C42B1}"/>
              </a:ext>
            </a:extLst>
          </p:cNvPr>
          <p:cNvSpPr txBox="1"/>
          <p:nvPr/>
        </p:nvSpPr>
        <p:spPr>
          <a:xfrm>
            <a:off x="7448839" y="3388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D9B1070-8305-3800-F9D5-0EC26930963F}"/>
              </a:ext>
            </a:extLst>
          </p:cNvPr>
          <p:cNvSpPr txBox="1"/>
          <p:nvPr/>
        </p:nvSpPr>
        <p:spPr>
          <a:xfrm>
            <a:off x="9512682" y="25825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7A098D5-10C0-08F9-90E1-14FE1F4772C3}"/>
              </a:ext>
            </a:extLst>
          </p:cNvPr>
          <p:cNvSpPr txBox="1"/>
          <p:nvPr/>
        </p:nvSpPr>
        <p:spPr>
          <a:xfrm>
            <a:off x="8420819" y="2684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D13FD7E-DC97-BEF4-8711-2843E73FF386}"/>
              </a:ext>
            </a:extLst>
          </p:cNvPr>
          <p:cNvSpPr txBox="1"/>
          <p:nvPr/>
        </p:nvSpPr>
        <p:spPr>
          <a:xfrm>
            <a:off x="10692311" y="5927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70B05DE-2638-74C9-1732-0B4198AE2C98}"/>
              </a:ext>
            </a:extLst>
          </p:cNvPr>
          <p:cNvSpPr txBox="1"/>
          <p:nvPr/>
        </p:nvSpPr>
        <p:spPr>
          <a:xfrm>
            <a:off x="8872646" y="5059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D30EE41-D8E3-D3F0-395C-2466FAAE2776}"/>
              </a:ext>
            </a:extLst>
          </p:cNvPr>
          <p:cNvSpPr txBox="1"/>
          <p:nvPr/>
        </p:nvSpPr>
        <p:spPr>
          <a:xfrm>
            <a:off x="10835717" y="4874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C09B3D1-6310-66C6-265F-0F5EEF30C638}"/>
              </a:ext>
            </a:extLst>
          </p:cNvPr>
          <p:cNvSpPr txBox="1"/>
          <p:nvPr/>
        </p:nvSpPr>
        <p:spPr>
          <a:xfrm>
            <a:off x="7954191" y="5146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3537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2444</Words>
  <Application>Microsoft Office PowerPoint</Application>
  <PresentationFormat>Widescreen</PresentationFormat>
  <Paragraphs>668</Paragraphs>
  <Slides>20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Enter The Grid</vt:lpstr>
      <vt:lpstr>Go Mono</vt:lpstr>
      <vt:lpstr>Tahoma</vt:lpstr>
      <vt:lpstr>Office Theme</vt:lpstr>
      <vt:lpstr>Informed Search</vt:lpstr>
      <vt:lpstr>SUMMARY OF EXAMPLES</vt:lpstr>
      <vt:lpstr>PowerPoint Presentation</vt:lpstr>
      <vt:lpstr>PowerPoint Presentation</vt:lpstr>
      <vt:lpstr>PowerPoint Presentation</vt:lpstr>
      <vt:lpstr>PowerPoint Presentation</vt:lpstr>
      <vt:lpstr>I1 with Greedy Best-First Search</vt:lpstr>
      <vt:lpstr>I2 Uniform Cost</vt:lpstr>
      <vt:lpstr>I2 Greedy Best-First</vt:lpstr>
      <vt:lpstr>I2 A*</vt:lpstr>
      <vt:lpstr>PowerPoint Presentation</vt:lpstr>
      <vt:lpstr>Uniform Cost</vt:lpstr>
      <vt:lpstr>Greedy Best-First</vt:lpstr>
      <vt:lpstr>A*</vt:lpstr>
      <vt:lpstr>Homework Instructions</vt:lpstr>
      <vt:lpstr>PowerPoint Presentation</vt:lpstr>
      <vt:lpstr>Function Values for Practice Map 3</vt:lpstr>
      <vt:lpstr>I4 Uniform Cost</vt:lpstr>
      <vt:lpstr>GREEDY BEST-FIRST</vt:lpstr>
      <vt:lpstr>A*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Practice</dc:title>
  <dc:creator>Eugene Rohrbaugh</dc:creator>
  <cp:lastModifiedBy>Matthew Sabo</cp:lastModifiedBy>
  <cp:revision>31</cp:revision>
  <dcterms:created xsi:type="dcterms:W3CDTF">2021-04-08T15:17:43Z</dcterms:created>
  <dcterms:modified xsi:type="dcterms:W3CDTF">2023-04-24T00:26:44Z</dcterms:modified>
</cp:coreProperties>
</file>