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1"/>
  </p:notesMasterIdLst>
  <p:sldIdLst>
    <p:sldId id="269" r:id="rId5"/>
    <p:sldId id="287" r:id="rId6"/>
    <p:sldId id="397" r:id="rId7"/>
    <p:sldId id="376" r:id="rId8"/>
    <p:sldId id="436" r:id="rId9"/>
    <p:sldId id="435" r:id="rId10"/>
    <p:sldId id="593" r:id="rId11"/>
    <p:sldId id="594" r:id="rId12"/>
    <p:sldId id="437" r:id="rId13"/>
    <p:sldId id="550" r:id="rId14"/>
    <p:sldId id="496" r:id="rId15"/>
    <p:sldId id="549" r:id="rId16"/>
    <p:sldId id="523" r:id="rId17"/>
    <p:sldId id="551" r:id="rId18"/>
    <p:sldId id="553" r:id="rId19"/>
    <p:sldId id="558" r:id="rId20"/>
    <p:sldId id="559" r:id="rId21"/>
    <p:sldId id="552" r:id="rId22"/>
    <p:sldId id="525" r:id="rId23"/>
    <p:sldId id="554" r:id="rId24"/>
    <p:sldId id="595" r:id="rId25"/>
    <p:sldId id="557" r:id="rId26"/>
    <p:sldId id="560" r:id="rId27"/>
    <p:sldId id="561" r:id="rId28"/>
    <p:sldId id="562" r:id="rId29"/>
    <p:sldId id="563" r:id="rId30"/>
    <p:sldId id="555" r:id="rId31"/>
    <p:sldId id="556" r:id="rId32"/>
    <p:sldId id="596" r:id="rId33"/>
    <p:sldId id="564" r:id="rId34"/>
    <p:sldId id="565" r:id="rId35"/>
    <p:sldId id="566" r:id="rId36"/>
    <p:sldId id="579" r:id="rId37"/>
    <p:sldId id="580" r:id="rId38"/>
    <p:sldId id="569" r:id="rId39"/>
    <p:sldId id="570" r:id="rId40"/>
    <p:sldId id="571" r:id="rId41"/>
    <p:sldId id="574" r:id="rId42"/>
    <p:sldId id="575" r:id="rId43"/>
    <p:sldId id="581" r:id="rId44"/>
    <p:sldId id="582" r:id="rId45"/>
    <p:sldId id="583" r:id="rId46"/>
    <p:sldId id="584" r:id="rId47"/>
    <p:sldId id="585" r:id="rId48"/>
    <p:sldId id="586" r:id="rId49"/>
    <p:sldId id="587" r:id="rId50"/>
    <p:sldId id="588" r:id="rId51"/>
    <p:sldId id="576" r:id="rId52"/>
    <p:sldId id="589" r:id="rId53"/>
    <p:sldId id="577" r:id="rId54"/>
    <p:sldId id="590" r:id="rId55"/>
    <p:sldId id="578" r:id="rId56"/>
    <p:sldId id="572" r:id="rId57"/>
    <p:sldId id="573" r:id="rId58"/>
    <p:sldId id="591" r:id="rId59"/>
    <p:sldId id="379" r:id="rId6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FC3"/>
    <a:srgbClr val="EFEAD8"/>
    <a:srgbClr val="1E1C09"/>
    <a:srgbClr val="00604E"/>
    <a:srgbClr val="DCD7C5"/>
    <a:srgbClr val="003D32"/>
    <a:srgbClr val="003C31"/>
    <a:srgbClr val="B85521"/>
    <a:srgbClr val="006F66"/>
    <a:srgbClr val="BFA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744145-D6B9-45AF-8A91-B55922A74EDF}" v="23" dt="2022-10-18T15:23:12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72236" autoAdjust="0"/>
  </p:normalViewPr>
  <p:slideViewPr>
    <p:cSldViewPr snapToGrid="0">
      <p:cViewPr varScale="1">
        <p:scale>
          <a:sx n="62" d="100"/>
          <a:sy n="62" d="100"/>
        </p:scale>
        <p:origin x="1349" y="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abo" userId="0a9be0c1-9800-49c1-92f6-d8e44c4ef445" providerId="ADAL" clId="{EE744145-D6B9-45AF-8A91-B55922A74EDF}"/>
    <pc:docChg chg="custSel addSld modSld sldOrd">
      <pc:chgData name="Matthew Sabo" userId="0a9be0c1-9800-49c1-92f6-d8e44c4ef445" providerId="ADAL" clId="{EE744145-D6B9-45AF-8A91-B55922A74EDF}" dt="2022-10-20T15:01:48.487" v="976" actId="20577"/>
      <pc:docMkLst>
        <pc:docMk/>
      </pc:docMkLst>
      <pc:sldChg chg="modSp modAnim">
        <pc:chgData name="Matthew Sabo" userId="0a9be0c1-9800-49c1-92f6-d8e44c4ef445" providerId="ADAL" clId="{EE744145-D6B9-45AF-8A91-B55922A74EDF}" dt="2022-10-18T15:23:12.579" v="22" actId="20577"/>
        <pc:sldMkLst>
          <pc:docMk/>
          <pc:sldMk cId="3070190364" sldId="570"/>
        </pc:sldMkLst>
        <pc:spChg chg="mod">
          <ac:chgData name="Matthew Sabo" userId="0a9be0c1-9800-49c1-92f6-d8e44c4ef445" providerId="ADAL" clId="{EE744145-D6B9-45AF-8A91-B55922A74EDF}" dt="2022-10-18T15:23:12.579" v="22" actId="20577"/>
          <ac:spMkLst>
            <pc:docMk/>
            <pc:sldMk cId="3070190364" sldId="570"/>
            <ac:spMk id="4" creationId="{ED4844DB-D908-415A-95B0-5C6259DE470E}"/>
          </ac:spMkLst>
        </pc:spChg>
      </pc:sldChg>
      <pc:sldChg chg="modNotesTx">
        <pc:chgData name="Matthew Sabo" userId="0a9be0c1-9800-49c1-92f6-d8e44c4ef445" providerId="ADAL" clId="{EE744145-D6B9-45AF-8A91-B55922A74EDF}" dt="2022-10-20T15:01:48.487" v="976" actId="20577"/>
        <pc:sldMkLst>
          <pc:docMk/>
          <pc:sldMk cId="883888910" sldId="578"/>
        </pc:sldMkLst>
      </pc:sldChg>
      <pc:sldChg chg="modSp new mod ord modShow">
        <pc:chgData name="Matthew Sabo" userId="0a9be0c1-9800-49c1-92f6-d8e44c4ef445" providerId="ADAL" clId="{EE744145-D6B9-45AF-8A91-B55922A74EDF}" dt="2022-10-20T14:36:53.361" v="908"/>
        <pc:sldMkLst>
          <pc:docMk/>
          <pc:sldMk cId="2928959159" sldId="595"/>
        </pc:sldMkLst>
        <pc:spChg chg="mod">
          <ac:chgData name="Matthew Sabo" userId="0a9be0c1-9800-49c1-92f6-d8e44c4ef445" providerId="ADAL" clId="{EE744145-D6B9-45AF-8A91-B55922A74EDF}" dt="2022-10-18T15:32:04.334" v="474" actId="1076"/>
          <ac:spMkLst>
            <pc:docMk/>
            <pc:sldMk cId="2928959159" sldId="595"/>
            <ac:spMk id="2" creationId="{390B31E6-7124-7F01-0D30-EEFBCECC4DF4}"/>
          </ac:spMkLst>
        </pc:spChg>
        <pc:spChg chg="mod">
          <ac:chgData name="Matthew Sabo" userId="0a9be0c1-9800-49c1-92f6-d8e44c4ef445" providerId="ADAL" clId="{EE744145-D6B9-45AF-8A91-B55922A74EDF}" dt="2022-10-18T15:32:09.514" v="475" actId="1076"/>
          <ac:spMkLst>
            <pc:docMk/>
            <pc:sldMk cId="2928959159" sldId="595"/>
            <ac:spMk id="3" creationId="{9775D593-E55E-C011-EE52-D04C6E3398D5}"/>
          </ac:spMkLst>
        </pc:spChg>
      </pc:sldChg>
      <pc:sldChg chg="modSp new mod modShow">
        <pc:chgData name="Matthew Sabo" userId="0a9be0c1-9800-49c1-92f6-d8e44c4ef445" providerId="ADAL" clId="{EE744145-D6B9-45AF-8A91-B55922A74EDF}" dt="2022-10-20T14:35:45.494" v="904" actId="729"/>
        <pc:sldMkLst>
          <pc:docMk/>
          <pc:sldMk cId="311818793" sldId="596"/>
        </pc:sldMkLst>
        <pc:spChg chg="mod">
          <ac:chgData name="Matthew Sabo" userId="0a9be0c1-9800-49c1-92f6-d8e44c4ef445" providerId="ADAL" clId="{EE744145-D6B9-45AF-8A91-B55922A74EDF}" dt="2022-10-20T14:24:14.564" v="618" actId="20577"/>
          <ac:spMkLst>
            <pc:docMk/>
            <pc:sldMk cId="311818793" sldId="596"/>
            <ac:spMk id="2" creationId="{44F49E6C-AA5E-E168-4250-70D8F2C97C82}"/>
          </ac:spMkLst>
        </pc:spChg>
        <pc:spChg chg="mod">
          <ac:chgData name="Matthew Sabo" userId="0a9be0c1-9800-49c1-92f6-d8e44c4ef445" providerId="ADAL" clId="{EE744145-D6B9-45AF-8A91-B55922A74EDF}" dt="2022-10-20T14:29:20.039" v="903" actId="20577"/>
          <ac:spMkLst>
            <pc:docMk/>
            <pc:sldMk cId="311818793" sldId="596"/>
            <ac:spMk id="3" creationId="{67355E55-B494-BB9D-D441-67EFDBF41D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B37D-2AC1-4723-B4CD-E1F3DA1C405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9F3FF-D1C2-4373-B068-7A539060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q.enqueue</a:t>
            </a:r>
            <a:r>
              <a:rPr lang="en-US" dirty="0"/>
              <a:t>(x)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	</a:t>
            </a:r>
            <a:r>
              <a:rPr lang="en-US" dirty="0" err="1"/>
              <a:t>q.enqueue</a:t>
            </a:r>
            <a:r>
              <a:rPr lang="en-US" dirty="0"/>
              <a:t>(x)</a:t>
            </a:r>
          </a:p>
          <a:p>
            <a:r>
              <a:rPr lang="en-US" dirty="0"/>
              <a:t>	</a:t>
            </a:r>
            <a:r>
              <a:rPr lang="en-US" dirty="0" err="1"/>
              <a:t>q.dequeue</a:t>
            </a:r>
            <a:r>
              <a:rPr lang="en-US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9F3FF-D1C2-4373-B068-7A5390603A8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0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D23F78D-1C89-44B2-80D0-66C564E554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B69AB9E-B40C-4151-A0A3-D2455E77A5EE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dirty="0">
              <a:solidFill>
                <a:srgbClr val="006F66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7177E3-1DF7-43BF-9AE4-2D1A951A92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18F2FB-B76F-420C-B6CC-F43209CC50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215F3FDD-818F-48B2-BDFD-31AD8E2B6477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406165" y="3738562"/>
            <a:ext cx="11379669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205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AC3BD-1967-4813-9A0A-1D6EC039A3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25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B38DC-74FD-448C-A8CA-0D23513E7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09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4213" y="157797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316747" y="6089775"/>
            <a:ext cx="45200" cy="121861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47650" y="6088857"/>
            <a:ext cx="50007" cy="126205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7282363-40E0-450D-86A2-058C26AF97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19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18E24-F30A-4BB5-8922-3FBD118A81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05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455B5-CF6E-45CB-A29A-2353C6145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98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0E0057-F69A-47C0-95EA-A7D06F9C7E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75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81D19E-A329-4BBC-9190-BA5192128AF2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6F510-5B9F-4A0D-8C64-D31B91626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3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56021-29F3-45A3-BCB3-8951DE68DC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77927F-92A6-4048-B7B1-23965948A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858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D6071-1DE9-48EE-A43C-5FF4003645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18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AA65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E8D77358-F277-43C7-BD1B-54663E9C1A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to edit Master text styles</a:t>
            </a:r>
            <a:endParaRPr kumimoji="1" lang="en-US" sz="32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level</a:t>
            </a:r>
            <a:endParaRPr kumimoji="1" lang="en-US" sz="24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Third Level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Fourth Level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Fifth</a:t>
            </a:r>
            <a:r>
              <a:rPr kumimoji="1" lang="en-US" sz="2400" kern="0" baseline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30FB5-5FDC-44CF-9081-011F2EC2B7E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7E798AD-B984-4E1D-AB30-3F4A82F5D2A5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44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exceptions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www.programiz.com/python-programming/user-defined-excep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umpy.org/doc/1.18/reference/generated/numpy.linalg.LinAlgError.html#numpy.linalg.LinAlgError" TargetMode="External"/><Relationship Id="rId5" Type="http://schemas.openxmlformats.org/officeDocument/2006/relationships/hyperlink" Target="https://www.programcreek.com/python/example/67364/pyodbc.Error" TargetMode="External"/><Relationship Id="rId4" Type="http://schemas.openxmlformats.org/officeDocument/2006/relationships/hyperlink" Target="https://www.pygame.org/docs/ref/pygame.html#pygame.error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772" y="666756"/>
            <a:ext cx="6156227" cy="7055524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406164" y="914400"/>
            <a:ext cx="11785835" cy="236219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6F66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Stacks &amp; Queues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3738562"/>
            <a:ext cx="12191998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CISC 160</a:t>
            </a:r>
          </a:p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Data Structures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Brian Grey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6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Abstract 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abstraction? (Again?)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Using only the essential elements to describe a system and leaving the more complex aspects to a lower level system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is the opposite of a concrete data structure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(A low-level data structure that is literally implemented as a well-defined solution to a problem)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Definitionally, abstract data types (ADTs) define: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interface of the data structure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Data stored within the data structure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Error conditions associate with any operations</a:t>
            </a:r>
          </a:p>
        </p:txBody>
      </p:sp>
    </p:spTree>
    <p:extLst>
      <p:ext uri="{BB962C8B-B14F-4D97-AF65-F5344CB8AC3E}">
        <p14:creationId xmlns:p14="http://schemas.microsoft.com/office/powerpoint/2010/main" val="239863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Abstract 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abstraction? (Again?)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Using only the essential elements to describe a system and leaving the more complex aspects to a lower level system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trick is being able to determine what </a:t>
            </a:r>
            <a:r>
              <a:rPr kumimoji="1" lang="en-US" sz="2800" u="sng" kern="0" dirty="0">
                <a:solidFill>
                  <a:srgbClr val="1E1C09"/>
                </a:solidFill>
                <a:latin typeface="Tahoma" pitchFamily="34" charset="0"/>
              </a:rPr>
              <a:t>are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essential elements and what aspects can be handed off to another system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Too abstract means that you will likely miss key functionality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Too detailed means that you are likely doing unnecessary work</a:t>
            </a:r>
          </a:p>
        </p:txBody>
      </p:sp>
      <p:pic>
        <p:nvPicPr>
          <p:cNvPr id="13" name="Picture 12" descr="A picture containing table&#10;&#10;Description automatically generated">
            <a:extLst>
              <a:ext uri="{FF2B5EF4-FFF2-40B4-BE49-F238E27FC236}">
                <a16:creationId xmlns:a16="http://schemas.microsoft.com/office/drawing/2014/main" id="{7598478F-3DCF-41BC-9D59-35B08FB3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94" y="0"/>
            <a:ext cx="9117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Abstract 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does this mean on a practical level?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ADTs explicitly defines interface and behavior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ADTs are implemented on top of another data structure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Think: dynamic arrays are implemented on top of </a:t>
            </a:r>
            <a:r>
              <a:rPr kumimoji="1" lang="en-US" sz="2800" kern="0">
                <a:solidFill>
                  <a:srgbClr val="1E1C09"/>
                </a:solidFill>
                <a:latin typeface="Tahoma" pitchFamily="34" charset="0"/>
              </a:rPr>
              <a:t>static arrays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May be implemented with concrete data structure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For example, as we will discuss, stacks and queues can be implemented with an array or a linked list backing it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May be implemented on top of another ADT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Stacks and queues may be implemented with a dynamic array which is an ADT on implemented with a static array</a:t>
            </a:r>
          </a:p>
        </p:txBody>
      </p:sp>
    </p:spTree>
    <p:extLst>
      <p:ext uri="{BB962C8B-B14F-4D97-AF65-F5344CB8AC3E}">
        <p14:creationId xmlns:p14="http://schemas.microsoft.com/office/powerpoint/2010/main" val="136411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Anyone know what this is?</a:t>
            </a:r>
          </a:p>
        </p:txBody>
      </p:sp>
      <p:pic>
        <p:nvPicPr>
          <p:cNvPr id="6" name="Picture 5" descr="A picture containing indoor, table, sitting, small&#10;&#10;Description automatically generated">
            <a:extLst>
              <a:ext uri="{FF2B5EF4-FFF2-40B4-BE49-F238E27FC236}">
                <a16:creationId xmlns:a16="http://schemas.microsoft.com/office/drawing/2014/main" id="{70D4BBBD-CABA-41DC-B8B7-6F60E56BB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50"/>
            <a:ext cx="12192000" cy="4762500"/>
          </a:xfrm>
          <a:prstGeom prst="rect">
            <a:avLst/>
          </a:prstGeom>
        </p:spPr>
      </p:pic>
      <p:pic>
        <p:nvPicPr>
          <p:cNvPr id="9" name="Picture 8" descr="A picture containing indoor, table, sitting, kitchen&#10;&#10;Description automatically generated">
            <a:extLst>
              <a:ext uri="{FF2B5EF4-FFF2-40B4-BE49-F238E27FC236}">
                <a16:creationId xmlns:a16="http://schemas.microsoft.com/office/drawing/2014/main" id="{BE140B7B-7A42-4C50-BB87-833FF22A1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0" y="1039352"/>
            <a:ext cx="10170159" cy="477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This spring-loaded plate stacker is the inspiration for the name of a stack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Stacks are last-in, first-out (LIFO) abstract data structures that can store objects of an arbitrary type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All access to the content of the stack is done from the same end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You can NEVER see inside of the stack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One of the oldest ADTs and is implemented at a low level for computer languages and operating systems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Proposed by Alan Turing in 1946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 been used in computer architecture since the mid-1950’s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The terminology surrounding a stack has not changed since it was first implemented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means that if you spoke to a computer scientist from 1960, you could discuss stacks using some standard terminology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Because stacks are named for the “plate stacker”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analogy, they take a vertical orientation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first/oldest element in a stack is said to be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“on the bottom of the stack”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257A9-74AC-4B53-BC4C-E9B8A80F4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3466" y="3429000"/>
            <a:ext cx="2633133" cy="394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2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The terminology surrounding a stack has not changed since it was first implemented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means that if you spoke to a computer scientist from 1960, you could discuss stacks using some standard terminology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Because stacks are named for the “plate stacker”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analogy, they take a vertical orientation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first/oldest element in a stack is said to be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“on the bottom of the stack”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most recently added element is “on top”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257A9-74AC-4B53-BC4C-E9B8A80F4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3466" y="3429000"/>
            <a:ext cx="2633132" cy="394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3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The terminology surrounding a stack has not changed since it was first implemented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means that if you spoke to a computer scientist from 1960, you could discuss stacks using some standard terminology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Because stacks are named for the “plate stacker”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analogy, they take a vertical orientation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first/oldest element in a stack is said to be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“on the bottom of the stack”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most recently added element is “on top”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FIRST AND LAST HAS NO MEANING WITH STACKS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257A9-74AC-4B53-BC4C-E9B8A80F4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3466" y="3429000"/>
            <a:ext cx="2633133" cy="394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8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67982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Similarly, the interface is largely unchanged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Primary methods of a stack: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S.push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(object)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puts a new object on top of the stack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S.pop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attempts to take an object off the top of the stack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Additional methods common to stacks: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S.peek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or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S.top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attempts to access the object on the top of the stack without removing it from the stack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len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(S)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returns the number of elements in the stack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S.is_empty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returns true if there are no elements in the stack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Errors occur if the stack is empty and pop, peek, or top is called</a:t>
            </a:r>
          </a:p>
        </p:txBody>
      </p:sp>
    </p:spTree>
    <p:extLst>
      <p:ext uri="{BB962C8B-B14F-4D97-AF65-F5344CB8AC3E}">
        <p14:creationId xmlns:p14="http://schemas.microsoft.com/office/powerpoint/2010/main" val="65374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Let’s examine the contents of a stack during the following: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200" kern="0" dirty="0">
                <a:solidFill>
                  <a:srgbClr val="1E1C09"/>
                </a:solidFill>
                <a:latin typeface="Tahoma" pitchFamily="34" charset="0"/>
              </a:rPr>
              <a:t>	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 = Stack()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s.push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(10)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s.push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(20)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len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(s)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s.push</a:t>
            </a:r>
            <a:r>
              <a:rPr kumimoji="1" lang="en-US" sz="2200" kern="0">
                <a:solidFill>
                  <a:srgbClr val="1E1C09"/>
                </a:solidFill>
                <a:latin typeface="Lucida Console" panose="020B0609040504020204" pitchFamily="49" charset="0"/>
              </a:rPr>
              <a:t>(30)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s.pop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s.pop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s.top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s.is_empty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s.pop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s.is_empty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s.top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s.push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(4)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2614B26-39E4-4738-A832-8687E8F2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520" y="742948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are we doing today?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Exceptions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E1C0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Stacks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Behavior and interface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 implementation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Queues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Behavior and interface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4129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Interface &amp; Implementations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67982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Let’s truly separate interface from implementation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(We can also drive home the purpose of an abstract object or method)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define an abstract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Stack_Interface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object before working on actual implementations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As a stack is an ADT, we need a data type as a backing data structure to store our data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Three options: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Array / Dynamic Array / Linked List</a:t>
            </a:r>
          </a:p>
        </p:txBody>
      </p:sp>
    </p:spTree>
    <p:extLst>
      <p:ext uri="{BB962C8B-B14F-4D97-AF65-F5344CB8AC3E}">
        <p14:creationId xmlns:p14="http://schemas.microsoft.com/office/powerpoint/2010/main" val="5665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31E6-7124-7F01-0D30-EEFBCECC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7392"/>
          </a:xfrm>
        </p:spPr>
        <p:txBody>
          <a:bodyPr/>
          <a:lstStyle/>
          <a:p>
            <a:r>
              <a:rPr lang="en-US" dirty="0"/>
              <a:t>Stack_interface.py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5D593-E55E-C011-EE52-D04C6E339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392"/>
            <a:ext cx="10515600" cy="5167312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abc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import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abstractmethod,ABC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Class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Stack_Interface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(ABC):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@abstractmethod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def __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init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__(self):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	pass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@abstractmethod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def push(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self,element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	pass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@abstractmethod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def pop(self):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	pass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@abstractmethod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def peek(self):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	pass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def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is_empty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	return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(self)==0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@abstractmethod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def __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__(self):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	pass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8959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Implementation #1: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Stacks only add and remove from one end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we are implementing using an array, what is the operation that we want to avoid using?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Adding an element at an arbitrary index is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Because all elements after the index must be copied down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What operations/list states do we want to take advantage of?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Accessing an arbitrary index is FAST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Overwriting data at an arbitrary index is FAST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So, if the slot is unused, then we can get to and overwrite it quickly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17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83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Implementation #1: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 does this mean for our design?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First, we must create an array that is larger than we need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we “left justify” the data, we know where the bottom is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We can then write to any unused slot in the array in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3" y="2959432"/>
            <a:ext cx="9682989" cy="26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5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Implementation #1: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does this mean for our design?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Therefore, the top of the stack should be the end of the currently used portion of our array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Pushing onto a stack = writing to the first slot past the used portion of the array (at an index of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len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(S)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)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Popping off of the stack = saving the element at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len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(S)-1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overwriting that slot, decrementing your length variable, and returning the saved element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Peeking at the top of the stack = accessing the element 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at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len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(S)-1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56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Implementation #1: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 does this mean for our design?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Therefore, the top of the stack should be the end of the currently used portion of our array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Under this design, all operations of the stack are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!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Just like the linked list implementation!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However, the memory representation is more tightly aligned and uses less memory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Of course, there is a risk that you didn’t make the array big enough in the beginning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 hate having to resize my arrays…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122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65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Implementation #2: Dynamic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The same as an array, only we don’t have to resize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All implementation details are identical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But we do not have to resize our array when we run out of space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Python uses a geometric resizing approach, meaning that resizes are done as a proportion of the current size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Resize operations become less common as the array grows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Under this paradigm, adding to a dynamic array is amortized to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Under this design, all operations of the stack are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!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But memory is still required to be contiguous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2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Implementation #3: Linked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Stacks only add and remove from one end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we are implementing using a linked list, what is the operation that we want to avoid using?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Access of an arbitrary element is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Getting to an element not near the front of the list is slow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What operations/list states do we want to take advantage of?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Adding to and removing from a linked list is FAST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Accessing the head node is FAST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7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Implementation #3: Linked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 does this mean for our design?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Therefore, the top of the stack should be the head node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Pushing onto a stack = adding in front of the current head node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Popping off of the stack = removing the current head node and returning the element inside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Peeking at the top of the stack = accessing the element at the current head node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Under this design, all operations of the stack are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!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But linked lists do eat up more memory than arrays…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10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4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9E6C-AA5E-E168-4250-70D8F2C9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ListStack</a:t>
            </a:r>
            <a:r>
              <a:rPr lang="en-US" dirty="0"/>
              <a:t>(</a:t>
            </a:r>
            <a:r>
              <a:rPr lang="en-US" dirty="0" err="1"/>
              <a:t>Stack_Interface</a:t>
            </a:r>
            <a:r>
              <a:rPr lang="en-US" dirty="0"/>
              <a:t>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55E55-B494-BB9D-D441-67EFDBF4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Def push (self, element):</a:t>
            </a:r>
          </a:p>
          <a:p>
            <a:pPr marL="0" indent="0">
              <a:buNone/>
            </a:pPr>
            <a:r>
              <a:rPr lang="en-US" sz="1400" dirty="0"/>
              <a:t>	self._</a:t>
            </a:r>
            <a:r>
              <a:rPr lang="en-US" sz="1400" dirty="0" err="1"/>
              <a:t>data.append</a:t>
            </a:r>
            <a:r>
              <a:rPr lang="en-US" sz="1400" dirty="0"/>
              <a:t>(element)</a:t>
            </a:r>
          </a:p>
          <a:p>
            <a:pPr marL="0" indent="0">
              <a:buNone/>
            </a:pPr>
            <a:r>
              <a:rPr lang="en-US" sz="1400" dirty="0"/>
              <a:t>Def pop(self):</a:t>
            </a:r>
          </a:p>
          <a:p>
            <a:pPr marL="0" indent="0">
              <a:buNone/>
            </a:pPr>
            <a:r>
              <a:rPr lang="en-US" sz="1400" dirty="0"/>
              <a:t>	if </a:t>
            </a:r>
            <a:r>
              <a:rPr lang="en-US" sz="1400" dirty="0" err="1"/>
              <a:t>self.is_empty</a:t>
            </a:r>
            <a:r>
              <a:rPr lang="en-US" sz="1400" dirty="0"/>
              <a:t>():</a:t>
            </a:r>
          </a:p>
          <a:p>
            <a:pPr marL="0" indent="0">
              <a:buNone/>
            </a:pPr>
            <a:r>
              <a:rPr lang="en-US" sz="1400" dirty="0"/>
              <a:t>		raise </a:t>
            </a:r>
            <a:r>
              <a:rPr lang="en-US" sz="1400" dirty="0" err="1"/>
              <a:t>StackException</a:t>
            </a:r>
            <a:r>
              <a:rPr lang="en-US" sz="1400" dirty="0"/>
              <a:t>(“Cannot check the top element of an empty stack”)#Stack Exception is an abstract class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return_value</a:t>
            </a:r>
            <a:r>
              <a:rPr lang="en-US" sz="1400" dirty="0"/>
              <a:t> = </a:t>
            </a:r>
            <a:r>
              <a:rPr lang="en-US" sz="1400" dirty="0" err="1"/>
              <a:t>self._data</a:t>
            </a:r>
            <a:r>
              <a:rPr lang="en-US" sz="1400" dirty="0"/>
              <a:t>[</a:t>
            </a:r>
            <a:r>
              <a:rPr lang="en-US" sz="1400" dirty="0" err="1"/>
              <a:t>len</a:t>
            </a:r>
            <a:r>
              <a:rPr lang="en-US" sz="1400" dirty="0"/>
              <a:t>(self) – 1]</a:t>
            </a:r>
          </a:p>
          <a:p>
            <a:pPr marL="0" indent="0">
              <a:buNone/>
            </a:pPr>
            <a:r>
              <a:rPr lang="en-US" sz="1400" dirty="0"/>
              <a:t>	del(</a:t>
            </a:r>
            <a:r>
              <a:rPr lang="en-US" sz="1400" dirty="0" err="1"/>
              <a:t>self._data</a:t>
            </a:r>
            <a:r>
              <a:rPr lang="en-US" sz="1400" dirty="0"/>
              <a:t>[</a:t>
            </a:r>
            <a:r>
              <a:rPr lang="en-US" sz="1400" dirty="0" err="1"/>
              <a:t>len</a:t>
            </a:r>
            <a:r>
              <a:rPr lang="en-US" sz="1400" dirty="0"/>
              <a:t>(self) – 1])</a:t>
            </a:r>
          </a:p>
          <a:p>
            <a:pPr marL="0" indent="0">
              <a:buNone/>
            </a:pPr>
            <a:r>
              <a:rPr lang="en-US" sz="1400" dirty="0"/>
              <a:t>	return </a:t>
            </a:r>
            <a:r>
              <a:rPr lang="en-US" sz="1400" dirty="0" err="1"/>
              <a:t>return_value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Def peek(self):</a:t>
            </a:r>
          </a:p>
          <a:p>
            <a:pPr marL="0" indent="0">
              <a:buNone/>
            </a:pPr>
            <a:r>
              <a:rPr lang="en-US" sz="1400" dirty="0"/>
              <a:t>	if </a:t>
            </a:r>
            <a:r>
              <a:rPr lang="en-US" sz="1400" dirty="0" err="1"/>
              <a:t>self.is_empty</a:t>
            </a:r>
            <a:r>
              <a:rPr lang="en-US" sz="1400" dirty="0"/>
              <a:t>():</a:t>
            </a:r>
          </a:p>
          <a:p>
            <a:pPr marL="0" indent="0">
              <a:buNone/>
            </a:pPr>
            <a:r>
              <a:rPr lang="en-US" sz="1400" dirty="0"/>
              <a:t>		raise </a:t>
            </a:r>
            <a:r>
              <a:rPr lang="en-US" sz="1400" dirty="0" err="1"/>
              <a:t>StackException</a:t>
            </a:r>
            <a:r>
              <a:rPr lang="en-US" sz="1400" dirty="0"/>
              <a:t>(“Cannot check the top element of an empty stack”)#Stack Exception is an abstract class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return_value</a:t>
            </a:r>
            <a:r>
              <a:rPr lang="en-US" sz="1400" dirty="0"/>
              <a:t> = </a:t>
            </a:r>
            <a:r>
              <a:rPr lang="en-US" sz="1400" dirty="0" err="1"/>
              <a:t>self._data</a:t>
            </a:r>
            <a:r>
              <a:rPr lang="en-US" sz="1400" dirty="0"/>
              <a:t>[</a:t>
            </a:r>
            <a:r>
              <a:rPr lang="en-US" sz="1400" dirty="0" err="1"/>
              <a:t>len</a:t>
            </a:r>
            <a:r>
              <a:rPr lang="en-US" sz="1400" dirty="0"/>
              <a:t>(self) – 1]</a:t>
            </a:r>
          </a:p>
          <a:p>
            <a:pPr marL="0" indent="0">
              <a:buNone/>
            </a:pPr>
            <a:r>
              <a:rPr lang="en-US" sz="1400" dirty="0"/>
              <a:t>	return </a:t>
            </a:r>
            <a:r>
              <a:rPr lang="en-US" sz="1400" dirty="0" err="1"/>
              <a:t>return_value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181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it?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process of anticipating, planning for, and handling run time exceptions in code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Helps programs fail gracefully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As previously mentioned, don’t over-plan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Don’t just catch everything and/or write an error message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(Although writing to the error log is a fine thing to do!)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3406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does the word “queue” conjure images of?</a:t>
            </a:r>
          </a:p>
        </p:txBody>
      </p:sp>
      <p:pic>
        <p:nvPicPr>
          <p:cNvPr id="5" name="Picture 4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4C23F776-84F0-47FA-A503-2652C861A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419100"/>
            <a:ext cx="104648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This bureaucratic nightmare is the inspiration for the name of a queue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Queues are first-in, </a:t>
            </a:r>
            <a:r>
              <a:rPr kumimoji="1" lang="en-US" sz="2800" kern="0">
                <a:solidFill>
                  <a:srgbClr val="1E1C09"/>
                </a:solidFill>
                <a:latin typeface="Tahoma" pitchFamily="34" charset="0"/>
              </a:rPr>
              <a:t>first-out (FIFO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) abstract data structures that can store objects of an arbitrary type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Access to the content of the queue is done on the opposite end of where the data is entered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You can NEVER see inside of the queue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Very common data structure for ordering and prioritizing data</a:t>
            </a:r>
          </a:p>
        </p:txBody>
      </p:sp>
    </p:spTree>
    <p:extLst>
      <p:ext uri="{BB962C8B-B14F-4D97-AF65-F5344CB8AC3E}">
        <p14:creationId xmlns:p14="http://schemas.microsoft.com/office/powerpoint/2010/main" val="187807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While not as old as stacks, the terminology surrounding queues has long been standardized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Like most linear data structures, they take a horizontal orientation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first/oldest element in a queue is said to be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“at the front of the queue”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0407B6EB-6E3A-4195-85B4-C1EB54DB8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40" y="5222076"/>
            <a:ext cx="4569298" cy="163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3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While not as old as stacks, the terminology surrounding queues has long been standardized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Like most linear data structures, they take a horizontal orientation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first/oldest element in a queue is said to be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“at the front of the queue”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most recently added element is “at the back”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7B6EB-6E3A-4195-85B4-C1EB54DB8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5340" y="5222076"/>
            <a:ext cx="4569298" cy="16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3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While not as old as stacks, the terminology surrounding queues has long been standardized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Like most linear data structures, they take a horizontal orientation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first/oldest element in a queue is said to be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“at the front of the queue”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most recently added element is “at the back”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7B6EB-6E3A-4195-85B4-C1EB54DB8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5341" y="5222076"/>
            <a:ext cx="4569295" cy="16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6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67982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Like its terminology, the queue’s interface is standardized 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Primary methods of a queue: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Q.enqueue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(object)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</a:t>
            </a:r>
            <a:r>
              <a:rPr kumimoji="1" lang="en-US" sz="2600" kern="0" dirty="0">
                <a:solidFill>
                  <a:srgbClr val="1E1C09"/>
                </a:solidFill>
                <a:latin typeface="Tahoma" pitchFamily="34" charset="0"/>
              </a:rPr>
              <a:t>puts a new object at the back of the queue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Q.dequeue()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</a:t>
            </a:r>
            <a:r>
              <a:rPr kumimoji="1" lang="en-US" sz="2600" kern="0" dirty="0">
                <a:solidFill>
                  <a:srgbClr val="1E1C09"/>
                </a:solidFill>
                <a:latin typeface="Tahoma" pitchFamily="34" charset="0"/>
              </a:rPr>
              <a:t>attempts to take an object off the front of the queue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Additional methods common to queues: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Q.front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or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Q.first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attempts to access the object on the front of the queue without removing it from the queue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len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(Q)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returns the number of elements in the queue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Q.is_empty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</a:t>
            </a:r>
            <a:r>
              <a:rPr kumimoji="1" lang="en-US" sz="2600" kern="0" dirty="0">
                <a:solidFill>
                  <a:srgbClr val="1E1C09"/>
                </a:solidFill>
                <a:latin typeface="Tahoma" pitchFamily="34" charset="0"/>
              </a:rPr>
              <a:t>returns true if there are no elements in the queue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600" kern="0" dirty="0">
                <a:solidFill>
                  <a:srgbClr val="1E1C09"/>
                </a:solidFill>
                <a:latin typeface="Tahoma" pitchFamily="34" charset="0"/>
              </a:rPr>
              <a:t>Errors occur if the queue is empty and dequeue, front, or first is called</a:t>
            </a:r>
          </a:p>
        </p:txBody>
      </p:sp>
    </p:spTree>
    <p:extLst>
      <p:ext uri="{BB962C8B-B14F-4D97-AF65-F5344CB8AC3E}">
        <p14:creationId xmlns:p14="http://schemas.microsoft.com/office/powerpoint/2010/main" val="319471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Let’s examine the contents of a queue during the following: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200" kern="0" dirty="0">
                <a:solidFill>
                  <a:srgbClr val="1E1C09"/>
                </a:solidFill>
                <a:latin typeface="Tahoma" pitchFamily="34" charset="0"/>
              </a:rPr>
              <a:t>	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q = Queue()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q.enqueue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(10)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q.enqueue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(20)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len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(q) )#2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q.enqueue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(30)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q.dequeue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)#30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q.dequeue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)#20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q.front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)#10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q.is_empty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)#FALSE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q.dequeue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)#10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q.is_empty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)#TRUE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q.front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)#NONE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q.enqueue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307019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Interface &amp; Implementations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Like a stack, let’s separate the interface from the implementation of a queue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define an abstract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Queue_Interface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object before working on actual implementations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As a queue is an ADT, we need a data type as a backing data structure to store our data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Three options: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Array / Dynamic Array / Linked List</a:t>
            </a:r>
          </a:p>
        </p:txBody>
      </p:sp>
    </p:spTree>
    <p:extLst>
      <p:ext uri="{BB962C8B-B14F-4D97-AF65-F5344CB8AC3E}">
        <p14:creationId xmlns:p14="http://schemas.microsoft.com/office/powerpoint/2010/main" val="275680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#1: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Queues add on one end and remove from the other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we are implementing using an array, what is the operation that we want to avoid using?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Adding an element at an arbitrary index is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Because all elements after the index must be copied down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What operations/list states do we want to take advantage of?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Accessing an arbitrary index is FAST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Overwriting data at an arbitrary index is FAST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So, if the slot is unused, then we can get to and overwrite it quickly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17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52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#1: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 does this mean for our design?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First, we must create an array that is larger than we need 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We can also “left justify” the data, just like we did with a stack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But then every time we dequeue, everything has to be shifted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This action is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3" y="2959432"/>
            <a:ext cx="9682989" cy="26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4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7" y="-98762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Are exceptions the same in all languages?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Eh…no and yes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You’re generally going to get the same flavors of exceptions as run-time exceptions are generally classifiable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Certain languages will have specific exception types unique to the language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Hierarchy of exceptions will be different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hlinkClick r:id="rId4"/>
              </a:rPr>
              <a:t>Let’s look at Python’s standard exceptions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(Oh, and what are warnings?)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Exceptions in Python</a:t>
            </a:r>
          </a:p>
        </p:txBody>
      </p:sp>
    </p:spTree>
    <p:extLst>
      <p:ext uri="{BB962C8B-B14F-4D97-AF65-F5344CB8AC3E}">
        <p14:creationId xmlns:p14="http://schemas.microsoft.com/office/powerpoint/2010/main" val="157015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#1: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does this mean for our design?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we don’t “left justify” the data, now need to track the front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3" y="2959432"/>
            <a:ext cx="9682989" cy="26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1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#1: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 does this mean for our design?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we don’t “left justify” the data, now need to track the front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Also need know where the back is (front + queue length – 1)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All actions are writing to empty slots or incrementing indicies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These actions are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4" y="2959432"/>
            <a:ext cx="9682986" cy="26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3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#1: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What’s the potential problem?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walk through some actions: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4" y="2959432"/>
            <a:ext cx="9682986" cy="26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6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#1: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What’s the potential problem?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walk through some actions: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4" y="2959432"/>
            <a:ext cx="9682986" cy="26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#1: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What’s the potential problem?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walk through some actions: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4" y="2959432"/>
            <a:ext cx="9682986" cy="26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5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#1: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What’s the potential problem?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walk through some actions: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4" y="2959432"/>
            <a:ext cx="9682986" cy="26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5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#1: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What’s the potential problem?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walk through some actions: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6" y="2959432"/>
            <a:ext cx="9682982" cy="26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0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#1: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What’s the potential problem?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Let’s walk through some actions: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Uh………now what?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We could shift everything down but then we’re back where we started with actions running at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OR…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6" y="2959432"/>
            <a:ext cx="9682982" cy="26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3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#1: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60780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We can treat our static array like a circular array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Once we move past the end of the array, we start adding to the empty slots at the beginning of the array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do we know if we’re in a “standard” or circular configuration?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Our “back index” calculation is (front + queue length – 1)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that’s greater than (array size – 1), then we’re circular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Otherwise, we’re in a standard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0445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#1: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60780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We can treat our static array like a circular array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Because of this, the actual equation for the index of the element at the back of the queue in a circular array is: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(front + queue length – 1) % (array size)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index for the next empty slot for the queue to enqueue into in a circular array is: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(front + queue length) % (array size)</a:t>
            </a:r>
          </a:p>
        </p:txBody>
      </p:sp>
    </p:spTree>
    <p:extLst>
      <p:ext uri="{BB962C8B-B14F-4D97-AF65-F5344CB8AC3E}">
        <p14:creationId xmlns:p14="http://schemas.microsoft.com/office/powerpoint/2010/main" val="327685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7" y="-98762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Is this it?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Depends on the libraries you import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hlinkClick r:id="rId4"/>
              </a:rPr>
              <a:t>PyGame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hlinkClick r:id="rId5"/>
              </a:rPr>
              <a:t>PyODBC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hlinkClick r:id="rId6"/>
              </a:rPr>
              <a:t>Numpy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etc. all have errors/exceptions that are specific to that library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Represent run-time exceptions that can only be raised by behavior in that library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Can we make our own exceptions?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YES!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Find an exception that represents a good base class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hlinkClick r:id="rId7"/>
              </a:rPr>
              <a:t>Extend it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Exceptions in Python</a:t>
            </a:r>
          </a:p>
        </p:txBody>
      </p:sp>
    </p:spTree>
    <p:extLst>
      <p:ext uri="{BB962C8B-B14F-4D97-AF65-F5344CB8AC3E}">
        <p14:creationId xmlns:p14="http://schemas.microsoft.com/office/powerpoint/2010/main" val="11900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#1: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does this mean for our design?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Resizing becomes a challenge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happens when we expand this array?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60252-696A-4200-A366-487749E2D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6" y="2959432"/>
            <a:ext cx="9682982" cy="26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#1: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does this mean for our design?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Resizing becomes a challenge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Doing a strict expansion would introduce gaps in the data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BAD!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Best practice is to reset the front of queue to be at the beginning of the array during the copy portion of the array expansion process</a:t>
            </a:r>
          </a:p>
        </p:txBody>
      </p:sp>
    </p:spTree>
    <p:extLst>
      <p:ext uri="{BB962C8B-B14F-4D97-AF65-F5344CB8AC3E}">
        <p14:creationId xmlns:p14="http://schemas.microsoft.com/office/powerpoint/2010/main" val="103103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Dynamic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Don’t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As we just saw, It helps to have control over the resize process for resetting the front of the queue to the beginning of the array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will happen if you use maintain a “circular” paradigm and don’t control when and how the resize process happens?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Will the array ever be circular?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will the dynamic array look like after 1 million elements have be enqueued and 999,999 elements have been dequeued?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One lonely element with 999,999 empty slots preceding it</a:t>
            </a:r>
          </a:p>
        </p:txBody>
      </p:sp>
    </p:spTree>
    <p:extLst>
      <p:ext uri="{BB962C8B-B14F-4D97-AF65-F5344CB8AC3E}">
        <p14:creationId xmlns:p14="http://schemas.microsoft.com/office/powerpoint/2010/main" val="88388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#3: Linked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Queues require only add on one end and removing from the other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we are implementing using a linked list, what is the operation that we want to avoid using?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Access of an arbitrary element is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Getting to an element not near the front of the list is slow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Uh oh…how do we get around this?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we implement a tail link, we can remember where the last element of our linked list is as well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This eliminates the need to iteratively find the last node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222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7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#3: Linked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 does this mean for our design?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With this, the front of the list should be the head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Enqueuing into the queue = adding behind the tail node then updating the tail node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Dequeuing from the queue = removing the current head node and returning the element inside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Looking at the front of the queue = accessing the element at the current head node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Under this design, all operations of the stack are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!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But linked lists do eat up more memory than arrays…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7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82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Final Thoughts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All of the options we discussed (barring the dynamic array implementation of a queue) are equally valid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It all depends on the needs and the use case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point of these options are to illustrate not that there’s a right way, rather there’s several potential right ways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is why it’s called a design DECISION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(There would be no decision involved if there was a universally accepted always correct implementation)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Knowing your options provides you </a:t>
            </a:r>
            <a:r>
              <a:rPr kumimoji="1" lang="en-US" sz="2800" kern="0">
                <a:solidFill>
                  <a:srgbClr val="1E1C09"/>
                </a:solidFill>
                <a:latin typeface="Tahoma" pitchFamily="34" charset="0"/>
              </a:rPr>
              <a:t>with flexibility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4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rgbClr val="006F66"/>
                </a:solidFill>
                <a:latin typeface="+mn-lt"/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738562"/>
            <a:ext cx="9144000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3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Syntax: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  <a:b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  <a:b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[&lt;type&gt; [as &lt;name&gt;]]:</a:t>
            </a:r>
            <a:b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  <a:b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[except [&lt;type&gt; [as &lt;name&gt;]]:</a:t>
            </a:r>
            <a:b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&lt;statements&gt;]*</a:t>
            </a:r>
            <a:b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[else:</a:t>
            </a:r>
            <a:b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&lt;statements&gt;]</a:t>
            </a:r>
            <a:b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[finally:</a:t>
            </a:r>
            <a:b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&lt;statements&gt;]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Exception Handling Syntax</a:t>
            </a:r>
          </a:p>
        </p:txBody>
      </p:sp>
    </p:spTree>
    <p:extLst>
      <p:ext uri="{BB962C8B-B14F-4D97-AF65-F5344CB8AC3E}">
        <p14:creationId xmlns:p14="http://schemas.microsoft.com/office/powerpoint/2010/main" val="372126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7" y="-98762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21698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Can we predict and prevent every problem in a program?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I gave you any program and infinite amount of time/computing, could you determine if the program would complete successfully?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Assume we a have a program that determines this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second program that takes the output of the first and does the opposite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the first program determines that code will complete, the second program enters an infinite loop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Take the code for those two programs combined and feed it to itself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will happen?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But Why Exceptions?</a:t>
            </a:r>
          </a:p>
        </p:txBody>
      </p:sp>
    </p:spTree>
    <p:extLst>
      <p:ext uri="{BB962C8B-B14F-4D97-AF65-F5344CB8AC3E}">
        <p14:creationId xmlns:p14="http://schemas.microsoft.com/office/powerpoint/2010/main" val="9985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7" y="-98762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521698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Can we predict and prevent every problem in a program?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the combined program thinks that it will complete, then it loops infinitely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the combined program thinks that it will not complete, then the program completes fine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paradox forms no matter what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Halting Problem and this proof was proposed by Alan Turing in 1936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Proved that somethings are unknowable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For us, this means that it is impossible to determine and prevent all issues with our code so we better be flexible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But Why Exceptions?</a:t>
            </a:r>
          </a:p>
        </p:txBody>
      </p:sp>
    </p:spTree>
    <p:extLst>
      <p:ext uri="{BB962C8B-B14F-4D97-AF65-F5344CB8AC3E}">
        <p14:creationId xmlns:p14="http://schemas.microsoft.com/office/powerpoint/2010/main" val="166212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7" y="-98762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If we are trying to prevent an issue, what can we do?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should put an if statement around questionable code and proactively try to prevent issues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Depending on the situation, we can catch or raise an exception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 &lt;exception type&gt;[(&lt;error message&gt;)]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Above code allows you to raise/throw any exception type that is available to the interpreter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All of this will be useful when we encounter system states that may not be preventable but may be predictable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Using </a:t>
            </a:r>
            <a:r>
              <a:rPr lang="en-US" sz="4800" b="1">
                <a:solidFill>
                  <a:srgbClr val="00604E"/>
                </a:solidFill>
              </a:rPr>
              <a:t>Exceptions Responsibly</a:t>
            </a:r>
            <a:endParaRPr lang="en-US" sz="4800" b="1" dirty="0">
              <a:solidFill>
                <a:srgbClr val="0060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37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F7BD52AAC3654AA0D8C3E7D0DE41E3" ma:contentTypeVersion="8" ma:contentTypeDescription="Create a new document." ma:contentTypeScope="" ma:versionID="518fa643dab5c421fad601c62e8e4098">
  <xsd:schema xmlns:xsd="http://www.w3.org/2001/XMLSchema" xmlns:xs="http://www.w3.org/2001/XMLSchema" xmlns:p="http://schemas.microsoft.com/office/2006/metadata/properties" xmlns:ns3="4d327a51-5fe8-4742-85af-58435be009c2" xmlns:ns4="611d3990-eae7-4197-845d-9e5ae597bd5b" targetNamespace="http://schemas.microsoft.com/office/2006/metadata/properties" ma:root="true" ma:fieldsID="e6a277b842d99833532f760470cf0e37" ns3:_="" ns4:_="">
    <xsd:import namespace="4d327a51-5fe8-4742-85af-58435be009c2"/>
    <xsd:import namespace="611d3990-eae7-4197-845d-9e5ae597bd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327a51-5fe8-4742-85af-58435be009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d3990-eae7-4197-845d-9e5ae597bd5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544D66-A824-41F1-8E2E-467E6B2D93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7BC60B-0A04-4340-B9B5-4409734BA1E6}">
  <ds:schemaRefs>
    <ds:schemaRef ds:uri="http://schemas.microsoft.com/office/2006/documentManagement/types"/>
    <ds:schemaRef ds:uri="http://schemas.microsoft.com/office/infopath/2007/PartnerControls"/>
    <ds:schemaRef ds:uri="611d3990-eae7-4197-845d-9e5ae597bd5b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4d327a51-5fe8-4742-85af-58435be009c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575951D-FEE2-4AA3-AEA5-00487EA6C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327a51-5fe8-4742-85af-58435be009c2"/>
    <ds:schemaRef ds:uri="611d3990-eae7-4197-845d-9e5ae597bd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24362</TotalTime>
  <Words>3949</Words>
  <Application>Microsoft Office PowerPoint</Application>
  <PresentationFormat>Widescreen</PresentationFormat>
  <Paragraphs>388</Paragraphs>
  <Slides>56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Cambria</vt:lpstr>
      <vt:lpstr>Cambria Math</vt:lpstr>
      <vt:lpstr>Courier New</vt:lpstr>
      <vt:lpstr>Lucida Console</vt:lpstr>
      <vt:lpstr>Tahoma</vt:lpstr>
      <vt:lpstr>Office Theme</vt:lpstr>
      <vt:lpstr>PowerPoint Presentation</vt:lpstr>
      <vt:lpstr>What are we doing today?</vt:lpstr>
      <vt:lpstr>Exception Handling</vt:lpstr>
      <vt:lpstr>Exceptions in Python</vt:lpstr>
      <vt:lpstr>Exceptions in Python</vt:lpstr>
      <vt:lpstr>Exception Handling Syntax</vt:lpstr>
      <vt:lpstr>But Why Exceptions?</vt:lpstr>
      <vt:lpstr>But Why Exceptions?</vt:lpstr>
      <vt:lpstr>Using Exceptions Responsibly</vt:lpstr>
      <vt:lpstr>Abstract Data Types</vt:lpstr>
      <vt:lpstr>Abstract Data Types</vt:lpstr>
      <vt:lpstr>Abstract Data Types</vt:lpstr>
      <vt:lpstr>Stacks</vt:lpstr>
      <vt:lpstr>Stacks</vt:lpstr>
      <vt:lpstr>Stack Terminology</vt:lpstr>
      <vt:lpstr>Stack Terminology</vt:lpstr>
      <vt:lpstr>Stack Terminology</vt:lpstr>
      <vt:lpstr>Stack Interface</vt:lpstr>
      <vt:lpstr>Stack example</vt:lpstr>
      <vt:lpstr>Stack Interface &amp; Implementations</vt:lpstr>
      <vt:lpstr>Stack_interface.py</vt:lpstr>
      <vt:lpstr>Stack Implementation #1: Array</vt:lpstr>
      <vt:lpstr>Stack Implementation #1: Array</vt:lpstr>
      <vt:lpstr>Stack Implementation #1: Array</vt:lpstr>
      <vt:lpstr>Stack Implementation #1: Array</vt:lpstr>
      <vt:lpstr>Stack Implementation #2: Dynamic Array</vt:lpstr>
      <vt:lpstr>Stack Implementation #3: Linked List</vt:lpstr>
      <vt:lpstr>Stack Implementation #3: Linked List</vt:lpstr>
      <vt:lpstr>Class ListStack(Stack_Interface):</vt:lpstr>
      <vt:lpstr>Queues</vt:lpstr>
      <vt:lpstr>Queues</vt:lpstr>
      <vt:lpstr>Queue Terminology</vt:lpstr>
      <vt:lpstr>Queue Terminology</vt:lpstr>
      <vt:lpstr>Queue Terminology</vt:lpstr>
      <vt:lpstr>Queue Interface</vt:lpstr>
      <vt:lpstr>Queue example</vt:lpstr>
      <vt:lpstr>Queue Interface &amp; Implementations</vt:lpstr>
      <vt:lpstr>Queue Implementation #1: Array</vt:lpstr>
      <vt:lpstr>Queue Implementation #1: Array</vt:lpstr>
      <vt:lpstr>Queue Implementation #1: Array</vt:lpstr>
      <vt:lpstr>Queue Implementation #1: Array</vt:lpstr>
      <vt:lpstr>Queue Implementation #1: Array</vt:lpstr>
      <vt:lpstr>Queue Implementation #1: Array</vt:lpstr>
      <vt:lpstr>Queue Implementation #1: Array</vt:lpstr>
      <vt:lpstr>Queue Implementation #1: Array</vt:lpstr>
      <vt:lpstr>Queue Implementation #1: Array</vt:lpstr>
      <vt:lpstr>Queue Implementation #1: Array</vt:lpstr>
      <vt:lpstr>Queue Implementation #1: Array</vt:lpstr>
      <vt:lpstr>Queue Implementation #1: Array</vt:lpstr>
      <vt:lpstr>Queue Implementation #1: Array</vt:lpstr>
      <vt:lpstr>Queue Implementation #1: Array</vt:lpstr>
      <vt:lpstr>Queue Implementation #2: Dynamic Array</vt:lpstr>
      <vt:lpstr>Queue Implementation #3: Linked List</vt:lpstr>
      <vt:lpstr>Queue Implementation #3: Linked List</vt:lpstr>
      <vt:lpstr>Final Thoughts</vt:lpstr>
      <vt:lpstr>PowerPoint Presentation</vt:lpstr>
    </vt:vector>
  </TitlesOfParts>
  <Company>Harrisburg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Darr</dc:creator>
  <cp:lastModifiedBy>Matthew Sabo</cp:lastModifiedBy>
  <cp:revision>162</cp:revision>
  <cp:lastPrinted>2017-05-22T21:03:42Z</cp:lastPrinted>
  <dcterms:created xsi:type="dcterms:W3CDTF">2015-09-22T23:28:17Z</dcterms:created>
  <dcterms:modified xsi:type="dcterms:W3CDTF">2022-10-20T15:01:54Z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0x01010010F7BD52AAC3654AA0D8C3E7D0DE41E3</vt:lpwstr>
  </property>
</Properties>
</file>