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6" r:id="rId2"/>
    <p:sldId id="314" r:id="rId3"/>
    <p:sldId id="315" r:id="rId4"/>
    <p:sldId id="313" r:id="rId5"/>
    <p:sldId id="300" r:id="rId6"/>
    <p:sldId id="301" r:id="rId7"/>
    <p:sldId id="290" r:id="rId8"/>
    <p:sldId id="311" r:id="rId9"/>
    <p:sldId id="302" r:id="rId10"/>
    <p:sldId id="335" r:id="rId11"/>
    <p:sldId id="285" r:id="rId12"/>
    <p:sldId id="333" r:id="rId13"/>
    <p:sldId id="334" r:id="rId14"/>
    <p:sldId id="312" r:id="rId15"/>
    <p:sldId id="283" r:id="rId16"/>
    <p:sldId id="282" r:id="rId17"/>
    <p:sldId id="304" r:id="rId18"/>
    <p:sldId id="319" r:id="rId19"/>
    <p:sldId id="320" r:id="rId20"/>
    <p:sldId id="321" r:id="rId21"/>
    <p:sldId id="336" r:id="rId22"/>
    <p:sldId id="308" r:id="rId23"/>
    <p:sldId id="309" r:id="rId24"/>
    <p:sldId id="310" r:id="rId25"/>
    <p:sldId id="305" r:id="rId26"/>
    <p:sldId id="306" r:id="rId27"/>
    <p:sldId id="307" r:id="rId28"/>
    <p:sldId id="331" r:id="rId29"/>
    <p:sldId id="297" r:id="rId30"/>
    <p:sldId id="332" r:id="rId31"/>
    <p:sldId id="325" r:id="rId32"/>
    <p:sldId id="327" r:id="rId33"/>
    <p:sldId id="328" r:id="rId34"/>
    <p:sldId id="329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CF170-816B-425E-9AF6-214CEB62C31A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533A8-25BB-4F2F-8E1F-B821FCA6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74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27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519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048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49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EC6-FEB8-4317-8B0D-EEAB4FEE0C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CF2-46EC-4230-8C9C-0B72984D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2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EC6-FEB8-4317-8B0D-EEAB4FEE0C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CF2-46EC-4230-8C9C-0B72984D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4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EC6-FEB8-4317-8B0D-EEAB4FEE0C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CF2-46EC-4230-8C9C-0B72984D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EC6-FEB8-4317-8B0D-EEAB4FEE0C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CF2-46EC-4230-8C9C-0B72984D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1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EC6-FEB8-4317-8B0D-EEAB4FEE0C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CF2-46EC-4230-8C9C-0B72984D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EC6-FEB8-4317-8B0D-EEAB4FEE0C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CF2-46EC-4230-8C9C-0B72984D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7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EC6-FEB8-4317-8B0D-EEAB4FEE0C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CF2-46EC-4230-8C9C-0B72984D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4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EC6-FEB8-4317-8B0D-EEAB4FEE0C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CF2-46EC-4230-8C9C-0B72984D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EC6-FEB8-4317-8B0D-EEAB4FEE0C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CF2-46EC-4230-8C9C-0B72984D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EC6-FEB8-4317-8B0D-EEAB4FEE0C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CF2-46EC-4230-8C9C-0B72984D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EC6-FEB8-4317-8B0D-EEAB4FEE0C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CF2-46EC-4230-8C9C-0B72984D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FEC6-FEB8-4317-8B0D-EEAB4FEE0C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12CF2-46EC-4230-8C9C-0B72984D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malrkrishna.pythonanywher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mailto:hesiwei@bu.edu" TargetMode="External"/><Relationship Id="rId3" Type="http://schemas.openxmlformats.org/officeDocument/2006/relationships/hyperlink" Target="mailto:part@bu.edu" TargetMode="External"/><Relationship Id="rId7" Type="http://schemas.openxmlformats.org/officeDocument/2006/relationships/hyperlink" Target="mailto:jstaley@bu.edu" TargetMode="External"/><Relationship Id="rId2" Type="http://schemas.openxmlformats.org/officeDocument/2006/relationships/hyperlink" Target="mailto:matt86@b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dimaria@bu.edu" TargetMode="External"/><Relationship Id="rId5" Type="http://schemas.openxmlformats.org/officeDocument/2006/relationships/hyperlink" Target="mailto:jchriste@bu.edu" TargetMode="External"/><Relationship Id="rId4" Type="http://schemas.openxmlformats.org/officeDocument/2006/relationships/hyperlink" Target="mailto:amalrkrishna94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ndeed job search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2546350" y="2074397"/>
            <a:ext cx="7099300" cy="150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0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Bird’s Eye Statistics:</a:t>
            </a:r>
            <a:br>
              <a:rPr lang="en-US" sz="3000" u="sng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1000" u="sng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Final Group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0822"/>
            <a:ext cx="9144000" cy="1156523"/>
          </a:xfrm>
        </p:spPr>
        <p:txBody>
          <a:bodyPr>
            <a:normAutofit/>
          </a:bodyPr>
          <a:lstStyle/>
          <a:p>
            <a:pPr algn="ctr"/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Group 4:</a:t>
            </a:r>
          </a:p>
          <a:p>
            <a:pPr fontAlgn="base"/>
            <a:r>
              <a:rPr lang="en-US" sz="1600" dirty="0"/>
              <a:t>Amal Krishna, James Christensen, Peter </a:t>
            </a:r>
            <a:r>
              <a:rPr lang="en-US" sz="1600" dirty="0" err="1"/>
              <a:t>DiMaria</a:t>
            </a:r>
            <a:r>
              <a:rPr lang="en-US" sz="1600" dirty="0"/>
              <a:t>,​</a:t>
            </a:r>
          </a:p>
          <a:p>
            <a:pPr fontAlgn="base"/>
            <a:r>
              <a:rPr lang="en-US" sz="1600" dirty="0"/>
              <a:t> Matthew Scott, John Staley, Patrick Ryan, </a:t>
            </a:r>
            <a:r>
              <a:rPr lang="en-US" sz="1600" dirty="0" err="1"/>
              <a:t>Siwei</a:t>
            </a:r>
            <a:r>
              <a:rPr lang="en-US" sz="1600" dirty="0"/>
              <a:t> He</a:t>
            </a:r>
          </a:p>
        </p:txBody>
      </p:sp>
      <p:pic>
        <p:nvPicPr>
          <p:cNvPr id="1036" name="Picture 12" descr="https://digital.bu.edu/wp-content/uploads/2017/05/BU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99" y="5860084"/>
            <a:ext cx="832402" cy="3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0" y="64565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0" y="6529296"/>
            <a:ext cx="12192000" cy="287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Boston University  |  Metropolitan College  |  CS673 D1 Software Engineering (Spring 2018)  |  Team 4</a:t>
            </a:r>
          </a:p>
        </p:txBody>
      </p:sp>
    </p:spTree>
    <p:extLst>
      <p:ext uri="{BB962C8B-B14F-4D97-AF65-F5344CB8AC3E}">
        <p14:creationId xmlns:p14="http://schemas.microsoft.com/office/powerpoint/2010/main" val="99300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Design: Algorithms: Target Data per Scraper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915" r="17282" b="5429"/>
          <a:stretch/>
        </p:blipFill>
        <p:spPr>
          <a:xfrm>
            <a:off x="1886857" y="1175658"/>
            <a:ext cx="8432800" cy="519611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886857" y="1843316"/>
            <a:ext cx="1654629" cy="8708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93885" y="2032000"/>
            <a:ext cx="2619829" cy="85634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886856" y="2772227"/>
            <a:ext cx="1654629" cy="101600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86855" y="3846283"/>
            <a:ext cx="1654629" cy="10450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86854" y="4978394"/>
            <a:ext cx="1654629" cy="10450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886853" y="6066960"/>
            <a:ext cx="1654629" cy="36286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93885" y="2960913"/>
            <a:ext cx="2619829" cy="69668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93884" y="3730169"/>
            <a:ext cx="2619829" cy="63863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693883" y="4426855"/>
            <a:ext cx="2619829" cy="68217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693882" y="5188023"/>
            <a:ext cx="2619829" cy="68217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682994" y="5933843"/>
            <a:ext cx="2619829" cy="49598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68070" y="3192156"/>
            <a:ext cx="1078139" cy="93088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Secondary Scraper Data</a:t>
            </a:r>
          </a:p>
        </p:txBody>
      </p:sp>
      <p:cxnSp>
        <p:nvCxnSpPr>
          <p:cNvPr id="21" name="Straight Connector 20"/>
          <p:cNvCxnSpPr>
            <a:stCxn id="19" idx="3"/>
            <a:endCxn id="8" idx="1"/>
          </p:cNvCxnSpPr>
          <p:nvPr/>
        </p:nvCxnSpPr>
        <p:spPr>
          <a:xfrm flipV="1">
            <a:off x="1446209" y="2278744"/>
            <a:ext cx="440648" cy="1378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3"/>
            <a:endCxn id="10" idx="1"/>
          </p:cNvCxnSpPr>
          <p:nvPr/>
        </p:nvCxnSpPr>
        <p:spPr>
          <a:xfrm flipV="1">
            <a:off x="1446209" y="3280228"/>
            <a:ext cx="440647" cy="37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3"/>
            <a:endCxn id="11" idx="1"/>
          </p:cNvCxnSpPr>
          <p:nvPr/>
        </p:nvCxnSpPr>
        <p:spPr>
          <a:xfrm>
            <a:off x="1446209" y="3657600"/>
            <a:ext cx="440646" cy="711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3"/>
            <a:endCxn id="12" idx="1"/>
          </p:cNvCxnSpPr>
          <p:nvPr/>
        </p:nvCxnSpPr>
        <p:spPr>
          <a:xfrm>
            <a:off x="1446209" y="3657600"/>
            <a:ext cx="440645" cy="1843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3"/>
            <a:endCxn id="13" idx="1"/>
          </p:cNvCxnSpPr>
          <p:nvPr/>
        </p:nvCxnSpPr>
        <p:spPr>
          <a:xfrm>
            <a:off x="1446209" y="3657600"/>
            <a:ext cx="440644" cy="2590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0683648" y="1813300"/>
            <a:ext cx="1078139" cy="93088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Primary Scraper Data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677705" y="2532740"/>
            <a:ext cx="3293609" cy="383903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0" idx="1"/>
            <a:endCxn id="41" idx="3"/>
          </p:cNvCxnSpPr>
          <p:nvPr/>
        </p:nvCxnSpPr>
        <p:spPr>
          <a:xfrm flipH="1">
            <a:off x="9971314" y="2278744"/>
            <a:ext cx="712334" cy="21735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1"/>
            <a:endCxn id="9" idx="3"/>
          </p:cNvCxnSpPr>
          <p:nvPr/>
        </p:nvCxnSpPr>
        <p:spPr>
          <a:xfrm flipH="1">
            <a:off x="6313714" y="2278744"/>
            <a:ext cx="4369934" cy="1814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1"/>
            <a:endCxn id="14" idx="3"/>
          </p:cNvCxnSpPr>
          <p:nvPr/>
        </p:nvCxnSpPr>
        <p:spPr>
          <a:xfrm flipH="1">
            <a:off x="6313714" y="2278744"/>
            <a:ext cx="4369934" cy="10305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1"/>
            <a:endCxn id="15" idx="3"/>
          </p:cNvCxnSpPr>
          <p:nvPr/>
        </p:nvCxnSpPr>
        <p:spPr>
          <a:xfrm flipH="1">
            <a:off x="6313713" y="2278744"/>
            <a:ext cx="4369935" cy="17707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1"/>
            <a:endCxn id="16" idx="3"/>
          </p:cNvCxnSpPr>
          <p:nvPr/>
        </p:nvCxnSpPr>
        <p:spPr>
          <a:xfrm flipH="1">
            <a:off x="6313712" y="2278744"/>
            <a:ext cx="4369936" cy="24891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1"/>
            <a:endCxn id="17" idx="3"/>
          </p:cNvCxnSpPr>
          <p:nvPr/>
        </p:nvCxnSpPr>
        <p:spPr>
          <a:xfrm flipH="1">
            <a:off x="6313711" y="2278744"/>
            <a:ext cx="4369937" cy="32503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0" idx="1"/>
          </p:cNvCxnSpPr>
          <p:nvPr/>
        </p:nvCxnSpPr>
        <p:spPr>
          <a:xfrm flipH="1">
            <a:off x="6313710" y="2278744"/>
            <a:ext cx="4369938" cy="39696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9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Requirement Analysis: Functional Requirements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668C47B-646F-4BB0-B76A-DE10FF28EBA8}"/>
              </a:ext>
            </a:extLst>
          </p:cNvPr>
          <p:cNvSpPr txBox="1">
            <a:spLocks/>
          </p:cNvSpPr>
          <p:nvPr/>
        </p:nvSpPr>
        <p:spPr>
          <a:xfrm>
            <a:off x="566670" y="1612558"/>
            <a:ext cx="11175387" cy="4127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Functional Requirements</a:t>
            </a:r>
          </a:p>
          <a:p>
            <a:r>
              <a:rPr lang="en-US" sz="1800" dirty="0"/>
              <a:t>Primary Scraper: Scrapes all indeed posts for a fixed job titles, which stores in a database, analyzes and quantifies the mentions of selected skill keywords.</a:t>
            </a:r>
          </a:p>
          <a:p>
            <a:r>
              <a:rPr lang="en-US" sz="1800" dirty="0"/>
              <a:t>Glassdoor visualization</a:t>
            </a:r>
          </a:p>
          <a:p>
            <a:r>
              <a:rPr lang="en-US" sz="1800" dirty="0"/>
              <a:t>Job skill comparison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u="sng" dirty="0"/>
              <a:t>Non-Functional Requirements:</a:t>
            </a:r>
          </a:p>
          <a:p>
            <a:r>
              <a:rPr lang="en-US" sz="1800" dirty="0"/>
              <a:t>Secondary Scraper: Scrapes indeed on the fly to show a detailed summary of the market for a user-fed job title.</a:t>
            </a:r>
          </a:p>
        </p:txBody>
      </p:sp>
    </p:spTree>
    <p:extLst>
      <p:ext uri="{BB962C8B-B14F-4D97-AF65-F5344CB8AC3E}">
        <p14:creationId xmlns:p14="http://schemas.microsoft.com/office/powerpoint/2010/main" val="104857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Requirement Analysis: User Stories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668C47B-646F-4BB0-B76A-DE10FF28EBA8}"/>
              </a:ext>
            </a:extLst>
          </p:cNvPr>
          <p:cNvSpPr txBox="1">
            <a:spLocks/>
          </p:cNvSpPr>
          <p:nvPr/>
        </p:nvSpPr>
        <p:spPr>
          <a:xfrm>
            <a:off x="566670" y="1612558"/>
            <a:ext cx="11175387" cy="4127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/>
              <a:t>User Story 1:  Skill Bar Chart By Region and Job Title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200" u="sng" dirty="0"/>
              <a:t>User Story:</a:t>
            </a:r>
          </a:p>
          <a:p>
            <a:r>
              <a:rPr lang="en-US" sz="2000" dirty="0"/>
              <a:t>As a user, I want to be able to see data from job postings on indeed.com, specifically information about skills that are mentioned in those job postings, so that I can know what skills are needed for jobs in regions of the US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200" u="sng" dirty="0"/>
              <a:t>Acceptance Tests:</a:t>
            </a:r>
          </a:p>
          <a:p>
            <a:r>
              <a:rPr lang="en-US" sz="2000" dirty="0"/>
              <a:t>Given a database of data on skills needed for jobs and regions of the US and a UI with drop downs for job type and region, when I select a job type and a region, then a bar chart is displayed showing count of times skills were mentioned in job postings for that job and that region</a:t>
            </a:r>
          </a:p>
        </p:txBody>
      </p:sp>
    </p:spTree>
    <p:extLst>
      <p:ext uri="{BB962C8B-B14F-4D97-AF65-F5344CB8AC3E}">
        <p14:creationId xmlns:p14="http://schemas.microsoft.com/office/powerpoint/2010/main" val="377176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Requirement Analysis: User Stories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668C47B-646F-4BB0-B76A-DE10FF28EBA8}"/>
              </a:ext>
            </a:extLst>
          </p:cNvPr>
          <p:cNvSpPr txBox="1">
            <a:spLocks/>
          </p:cNvSpPr>
          <p:nvPr/>
        </p:nvSpPr>
        <p:spPr>
          <a:xfrm>
            <a:off x="566670" y="1612558"/>
            <a:ext cx="11175387" cy="4127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User Story 2:  Job Comparison Plot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u="sng" dirty="0"/>
              <a:t>User Story:</a:t>
            </a:r>
          </a:p>
          <a:p>
            <a:r>
              <a:rPr lang="en-US" sz="2200" dirty="0"/>
              <a:t>As a user, I want to be able to compare the skills required for two different types of jobs, so that I can have an idea about where jobs overlap on skills required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u="sng" dirty="0"/>
              <a:t>Acceptance Tests</a:t>
            </a:r>
          </a:p>
          <a:p>
            <a:r>
              <a:rPr lang="en-US" sz="2200" dirty="0"/>
              <a:t>Given data on jobs and skills, when I choose two jobs from drop-down menus, then I will see a plot comparing the skillsets for each</a:t>
            </a:r>
          </a:p>
          <a:p>
            <a:r>
              <a:rPr lang="en-US" sz="2200" dirty="0"/>
              <a:t>Given data on the skills required for data scientist positions in the US and data on the skills required for network architect positions in the US and a UI with one drop down for each job type, when I choose those two jobs from those drop downs, then a plot comparing the skills associated with each job is shown</a:t>
            </a:r>
          </a:p>
        </p:txBody>
      </p:sp>
    </p:spTree>
    <p:extLst>
      <p:ext uri="{BB962C8B-B14F-4D97-AF65-F5344CB8AC3E}">
        <p14:creationId xmlns:p14="http://schemas.microsoft.com/office/powerpoint/2010/main" val="176469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Requirement Analysis:  Use Case Example:(Secondary Scraper)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64106"/>
              </p:ext>
            </p:extLst>
          </p:nvPr>
        </p:nvGraphicFramePr>
        <p:xfrm>
          <a:off x="1188871" y="1452412"/>
          <a:ext cx="9814258" cy="458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4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</a:t>
                      </a:r>
                      <a:r>
                        <a:rPr lang="en-US" baseline="0" dirty="0"/>
                        <a:t> Title Summary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Participating 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User/Job</a:t>
                      </a:r>
                      <a:r>
                        <a:rPr lang="en-US" baseline="0" dirty="0"/>
                        <a:t>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navigates to choropleth page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 of 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visits choropleth page.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User clicks on the form and enters in a job title that they would like to see information displayed for.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User clicks submit button to post their answer to the Django frontend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The views page runs the scraping algorithms, and returns </a:t>
                      </a:r>
                      <a:r>
                        <a:rPr lang="en-US" baseline="0" dirty="0" err="1"/>
                        <a:t>Plotly</a:t>
                      </a:r>
                      <a:r>
                        <a:rPr lang="en-US" baseline="0" dirty="0"/>
                        <a:t> charts as raw HTML.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User sees </a:t>
                      </a:r>
                      <a:r>
                        <a:rPr lang="en-US" baseline="0" dirty="0" err="1"/>
                        <a:t>Plotly</a:t>
                      </a:r>
                      <a:r>
                        <a:rPr lang="en-US" baseline="0" dirty="0"/>
                        <a:t> graphics rendering on template, and can view additional information on cursor overlays or can pursue editing options through </a:t>
                      </a:r>
                      <a:r>
                        <a:rPr lang="en-US" baseline="0" dirty="0" err="1"/>
                        <a:t>Plotly’s</a:t>
                      </a:r>
                      <a:r>
                        <a:rPr lang="en-US" baseline="0" dirty="0"/>
                        <a:t> hosted site.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Exit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navigates away from choropleth page,</a:t>
                      </a:r>
                      <a:r>
                        <a:rPr lang="en-US" baseline="0" dirty="0"/>
                        <a:t> or searches for another job title.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28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Requirement Analysis: Completed User Stories (Iteration 0 &amp;1)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60080"/>
              </p:ext>
            </p:extLst>
          </p:nvPr>
        </p:nvGraphicFramePr>
        <p:xfrm>
          <a:off x="766603" y="2482722"/>
          <a:ext cx="10658793" cy="3042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5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4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633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Iteration 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Points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Iteration 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Points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6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</a:t>
                      </a:r>
                      <a:r>
                        <a:rPr lang="en-US" baseline="0" dirty="0"/>
                        <a:t> SQL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Test on 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6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Test</a:t>
                      </a:r>
                      <a:r>
                        <a:rPr lang="en-US" baseline="0" dirty="0"/>
                        <a:t> on Scraper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6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Deduping</a:t>
                      </a:r>
                      <a:r>
                        <a:rPr lang="en-US" baseline="0" dirty="0"/>
                        <a:t> / Title Scrubbing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Populate</a:t>
                      </a:r>
                      <a:r>
                        <a:rPr lang="en-US" baseline="0" dirty="0"/>
                        <a:t> City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6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Skill Bar Chart</a:t>
                      </a:r>
                      <a:r>
                        <a:rPr lang="en-US" baseline="0" dirty="0"/>
                        <a:t> (Job/Region)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Comparison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6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</a:t>
                      </a:r>
                      <a:r>
                        <a:rPr lang="en-US" dirty="0" err="1"/>
                        <a:t>Webscraper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Plot and</a:t>
                      </a:r>
                      <a:r>
                        <a:rPr lang="en-US" baseline="0" dirty="0"/>
                        <a:t> DB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6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96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Requirement Analysis: Completed User Stories (Iteration 3 &amp; 4)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08161"/>
              </p:ext>
            </p:extLst>
          </p:nvPr>
        </p:nvGraphicFramePr>
        <p:xfrm>
          <a:off x="800894" y="2521358"/>
          <a:ext cx="10590212" cy="3042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0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633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Iteration 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Points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Iteration 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Points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6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Selenium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Jobs by Region</a:t>
                      </a:r>
                      <a:r>
                        <a:rPr lang="en-US" baseline="0" dirty="0"/>
                        <a:t> (US State and Skill)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6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Selenium UI Test</a:t>
                      </a:r>
                      <a:r>
                        <a:rPr lang="en-US" baseline="0" dirty="0"/>
                        <a:t>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Skill</a:t>
                      </a:r>
                      <a:r>
                        <a:rPr lang="en-US" baseline="0" dirty="0"/>
                        <a:t> Summary by Job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6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SDD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Visually Assess Frequency</a:t>
                      </a:r>
                      <a:r>
                        <a:rPr lang="en-US" baseline="0" dirty="0"/>
                        <a:t> of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6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Glassdoor Data Visualizations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</a:t>
                      </a:r>
                      <a:r>
                        <a:rPr lang="en-US" dirty="0" err="1"/>
                        <a:t>theFly</a:t>
                      </a:r>
                      <a:r>
                        <a:rPr lang="en-US" dirty="0"/>
                        <a:t> Scraping and Graph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6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Selenium UI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6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005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Unit and System Testing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Shape 252"/>
          <p:cNvGraphicFramePr/>
          <p:nvPr>
            <p:extLst>
              <p:ext uri="{D42A27DB-BD31-4B8C-83A1-F6EECF244321}">
                <p14:modId xmlns:p14="http://schemas.microsoft.com/office/powerpoint/2010/main" val="2582597193"/>
              </p:ext>
            </p:extLst>
          </p:nvPr>
        </p:nvGraphicFramePr>
        <p:xfrm>
          <a:off x="838200" y="1690688"/>
          <a:ext cx="10515600" cy="2865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Auto (A) or Manual (M)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Unit/System/ Acceptance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Module (if unit)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Count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Passing Count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Failures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Unit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CollectData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Unit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Scraper Function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Unit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UI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17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16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Acceptance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Selenium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Acceptance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49105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41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17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Testing: Scraper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Shape 2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199" y="1690813"/>
            <a:ext cx="4733400" cy="44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350" y="2134325"/>
            <a:ext cx="52197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71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Testing: Selenium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Shape 2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16188" y="2076200"/>
            <a:ext cx="5076825" cy="36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88" y="1548250"/>
            <a:ext cx="5229225" cy="447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35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"/>
            <a:ext cx="12192000" cy="80618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Design: Web Framework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D26DF3-14D2-4C6D-A8C6-858947A46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/>
              <a:t>Django:</a:t>
            </a:r>
          </a:p>
          <a:p>
            <a:r>
              <a:rPr lang="en-US" sz="1800" dirty="0"/>
              <a:t>Version used: Django 1.11.10</a:t>
            </a:r>
          </a:p>
          <a:p>
            <a:r>
              <a:rPr lang="en-US" sz="1800" dirty="0"/>
              <a:t>Django is a free and open-source web framework, written in Python.</a:t>
            </a:r>
          </a:p>
          <a:p>
            <a:r>
              <a:rPr lang="en-US" sz="1800" dirty="0"/>
              <a:t>Django controls the front-end and the back-end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u="sng" dirty="0"/>
              <a:t>Django Design:</a:t>
            </a:r>
          </a:p>
          <a:p>
            <a:r>
              <a:rPr lang="en-US" sz="1800" dirty="0"/>
              <a:t>Based on an MVC framework (with different names for some elements)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Templates for the front-end (MVC – Views)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Views for methods and database queries (MVC – Controller)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Models for the back-end (MVC – Models)</a:t>
            </a:r>
          </a:p>
          <a:p>
            <a:endParaRPr lang="en-US" dirty="0"/>
          </a:p>
        </p:txBody>
      </p:sp>
      <p:pic>
        <p:nvPicPr>
          <p:cNvPr id="9" name="Picture 4" descr="Image result for django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117" y="2804596"/>
            <a:ext cx="1997683" cy="11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107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Testing: Selenium Integration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Shape 2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7565" y="1283399"/>
            <a:ext cx="8496869" cy="5064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745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Deployment to cloud</a:t>
            </a: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838200" y="1961025"/>
            <a:ext cx="6663000" cy="42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http://amalrkrishna.pythonanywhere.com/</a:t>
            </a:r>
            <a:endParaRPr sz="18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AWS - learning curve of AWS Elastic beanstalk is very high.</a:t>
            </a:r>
            <a:endParaRPr sz="18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Heroku - Uses posgresSQL as their database, timeout problems after 60 seconds.</a:t>
            </a:r>
            <a:endParaRPr sz="18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pythonanywhere - much more easier, but blocks requests to websites that are not on their whitelisted pages, cannot hit indeed without their api.</a:t>
            </a:r>
            <a:endParaRPr sz="18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674" y="2592625"/>
            <a:ext cx="3649106" cy="15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3075" y="5034050"/>
            <a:ext cx="6346725" cy="117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1150" y="671050"/>
            <a:ext cx="3416139" cy="192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432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Structure:  Class and Design Patterns (MVC)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6" descr="https://documents.lucidchart.com/documents/e2e40552-54b4-4e55-998f-d050f3210aee/pages/0_0?a=3645&amp;x=-498&amp;y=-39&amp;w=2156&amp;h=1423&amp;store=1&amp;accept=image%2F*&amp;auth=LCA%20862a890f285da0ebfc1f85fec4dee25ec00054c0-ts%3D15245265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" t="3592" r="4869" b="5362"/>
          <a:stretch/>
        </p:blipFill>
        <p:spPr bwMode="auto">
          <a:xfrm>
            <a:off x="1863175" y="1246865"/>
            <a:ext cx="8465649" cy="506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2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Structure:  Class and Design Patterns (MVC)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4" descr="https://documents.lucidchart.com/documents/e2e40552-54b4-4e55-998f-d050f3210aee/pages/0_0?a=3571&amp;x=-73&amp;y=1435&amp;w=2926&amp;h=1401&amp;store=1&amp;accept=image%2F*&amp;auth=LCA%20ae644fe85d9177ff9753f012fe2a886eea8ea90a-ts%3D152452651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008592"/>
            <a:ext cx="11538261" cy="552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428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Structure:  Class and Design Patterns (Database)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4" descr="https://documents.lucidchart.com/documents/096dff82-c0e0-4228-9fe0-0c07493f0291/pages/0_0?a=1029&amp;x=-52&amp;y=251&amp;w=1311&amp;h=1069&amp;store=1&amp;accept=image%2F*&amp;auth=LCA%203b6cb715699ba9c93373c99903f6aa1a0f1dd586-ts%3D15244053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" t="7115" r="4969" b="4537"/>
          <a:stretch/>
        </p:blipFill>
        <p:spPr bwMode="auto">
          <a:xfrm>
            <a:off x="2197100" y="1219200"/>
            <a:ext cx="7721600" cy="532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523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Structure: Refactoring Example: Scraper Class to Factory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277541"/>
            <a:ext cx="1066799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Before</a:t>
            </a:r>
          </a:p>
          <a:p>
            <a:endParaRPr lang="en-US" sz="2400" u="sng" dirty="0"/>
          </a:p>
          <a:p>
            <a:pPr lvl="1"/>
            <a:r>
              <a:rPr lang="en-US" sz="2000" dirty="0"/>
              <a:t>Scraper module IndeedScraper.py methods</a:t>
            </a:r>
          </a:p>
          <a:p>
            <a:pPr lvl="2"/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b="1" dirty="0" err="1"/>
              <a:t>getJobSkills</a:t>
            </a:r>
            <a:r>
              <a:rPr lang="en-US" sz="2000" b="1" dirty="0"/>
              <a:t>(</a:t>
            </a:r>
            <a:r>
              <a:rPr lang="en-US" sz="2000" b="1" i="1" dirty="0"/>
              <a:t>self, </a:t>
            </a:r>
            <a:r>
              <a:rPr lang="en-US" sz="2000" b="1" i="1" dirty="0" err="1"/>
              <a:t>pageText</a:t>
            </a:r>
            <a:r>
              <a:rPr lang="en-US" sz="2000" b="1" i="1" dirty="0"/>
              <a:t>): </a:t>
            </a:r>
            <a:br>
              <a:rPr lang="en-US" sz="2000" b="1" i="1" dirty="0"/>
            </a:b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b="1" dirty="0" err="1"/>
              <a:t>getJobs</a:t>
            </a:r>
            <a:r>
              <a:rPr lang="en-US" sz="2000" b="1" dirty="0"/>
              <a:t>(</a:t>
            </a:r>
            <a:r>
              <a:rPr lang="en-US" sz="2000" b="1" i="1" dirty="0"/>
              <a:t>self, </a:t>
            </a:r>
            <a:r>
              <a:rPr lang="en-US" sz="2000" b="1" i="1" dirty="0" err="1"/>
              <a:t>pageText</a:t>
            </a:r>
            <a:r>
              <a:rPr lang="en-US" sz="2000" b="1" i="1" dirty="0"/>
              <a:t>):</a:t>
            </a:r>
            <a:br>
              <a:rPr lang="en-US" sz="2000" b="1" i="1" dirty="0"/>
            </a:b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b="1" dirty="0" err="1"/>
              <a:t>getDataFromJobAndRegion</a:t>
            </a:r>
            <a:r>
              <a:rPr lang="en-US" sz="2000" b="1" dirty="0"/>
              <a:t>(</a:t>
            </a:r>
            <a:r>
              <a:rPr lang="en-US" sz="2000" b="1" i="1" dirty="0"/>
              <a:t>self, </a:t>
            </a:r>
            <a:r>
              <a:rPr lang="en-US" sz="2000" b="1" i="1" dirty="0" err="1"/>
              <a:t>job_title</a:t>
            </a:r>
            <a:r>
              <a:rPr lang="en-US" sz="2000" b="1" i="1" dirty="0"/>
              <a:t>, </a:t>
            </a:r>
            <a:r>
              <a:rPr lang="en-US" sz="2000" b="1" i="1" dirty="0" err="1"/>
              <a:t>job_location</a:t>
            </a:r>
            <a:r>
              <a:rPr lang="en-US" sz="2000" b="1" i="1" dirty="0"/>
              <a:t>, </a:t>
            </a:r>
            <a:r>
              <a:rPr lang="en-US" sz="2000" b="1" i="1" dirty="0" err="1"/>
              <a:t>page_count</a:t>
            </a:r>
            <a:r>
              <a:rPr lang="en-US" sz="2000" b="1" i="1" dirty="0"/>
              <a:t>):</a:t>
            </a:r>
          </a:p>
          <a:p>
            <a:pPr lvl="1"/>
            <a:r>
              <a:rPr lang="en-US" sz="2000" dirty="0" err="1"/>
              <a:t>CollectData</a:t>
            </a:r>
            <a:r>
              <a:rPr lang="en-US" sz="2000" dirty="0"/>
              <a:t> and Views methods</a:t>
            </a:r>
          </a:p>
          <a:p>
            <a:pPr lvl="2"/>
            <a:r>
              <a:rPr lang="en-US" sz="2000" dirty="0"/>
              <a:t>…</a:t>
            </a:r>
            <a:br>
              <a:rPr lang="en-US" sz="2000" dirty="0"/>
            </a:br>
            <a:r>
              <a:rPr lang="en-US" sz="2000" dirty="0" err="1"/>
              <a:t>Scraper.IndeedScraper.getDataFromJobAndRegion</a:t>
            </a:r>
            <a:r>
              <a:rPr lang="en-US" sz="2000" dirty="0"/>
              <a:t>(….)</a:t>
            </a:r>
            <a:br>
              <a:rPr lang="en-US" sz="2000" dirty="0"/>
            </a:br>
            <a:r>
              <a:rPr lang="en-US" sz="2000" dirty="0"/>
              <a:t>…</a:t>
            </a:r>
          </a:p>
          <a:p>
            <a:endParaRPr lang="en-US" sz="2400" u="sng" dirty="0"/>
          </a:p>
          <a:p>
            <a:r>
              <a:rPr lang="en-US" sz="2400" u="sng" dirty="0"/>
              <a:t>Problems</a:t>
            </a:r>
          </a:p>
          <a:p>
            <a:pPr lvl="1"/>
            <a:endParaRPr lang="en-US" dirty="0"/>
          </a:p>
          <a:p>
            <a:pPr lvl="1"/>
            <a:r>
              <a:rPr lang="en-US" sz="2000" dirty="0"/>
              <a:t>What if I want to use a different scraper?</a:t>
            </a:r>
          </a:p>
        </p:txBody>
      </p:sp>
    </p:spTree>
    <p:extLst>
      <p:ext uri="{BB962C8B-B14F-4D97-AF65-F5344CB8AC3E}">
        <p14:creationId xmlns:p14="http://schemas.microsoft.com/office/powerpoint/2010/main" val="3801492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Structure: Refactoring Example: Scraper Class to Factory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325668"/>
            <a:ext cx="10667999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Naïve Implementation</a:t>
            </a:r>
          </a:p>
          <a:p>
            <a:endParaRPr lang="en-US" sz="2000" dirty="0"/>
          </a:p>
          <a:p>
            <a:pPr lvl="1"/>
            <a:r>
              <a:rPr lang="en-US" sz="2000" dirty="0" err="1"/>
              <a:t>CollectData</a:t>
            </a:r>
            <a:r>
              <a:rPr lang="en-US" sz="2000" dirty="0"/>
              <a:t> and Views methods</a:t>
            </a:r>
          </a:p>
          <a:p>
            <a:pPr lvl="2"/>
            <a:r>
              <a:rPr lang="en-US" sz="2000" dirty="0"/>
              <a:t>(… </a:t>
            </a:r>
            <a:r>
              <a:rPr lang="en-US" sz="2000" dirty="0" err="1"/>
              <a:t>scraperType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…</a:t>
            </a:r>
            <a:br>
              <a:rPr lang="en-US" sz="2000" dirty="0"/>
            </a:br>
            <a:r>
              <a:rPr lang="en-US" sz="2000" dirty="0"/>
              <a:t>if (</a:t>
            </a:r>
            <a:r>
              <a:rPr lang="en-US" sz="2000" dirty="0" err="1"/>
              <a:t>scraperType</a:t>
            </a:r>
            <a:r>
              <a:rPr lang="en-US" sz="2000" dirty="0"/>
              <a:t> == “Indeed”)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Scraper.IndeedScraper.getDataFromJobAndRegion</a:t>
            </a:r>
            <a:r>
              <a:rPr lang="en-US" sz="2000" dirty="0"/>
              <a:t>(….)</a:t>
            </a:r>
          </a:p>
          <a:p>
            <a:pPr lvl="2"/>
            <a:r>
              <a:rPr lang="en-US" sz="2000" dirty="0"/>
              <a:t>else</a:t>
            </a:r>
            <a:br>
              <a:rPr lang="en-US" sz="2000" dirty="0"/>
            </a:br>
            <a:r>
              <a:rPr lang="en-US" sz="2000" dirty="0"/>
              <a:t>…</a:t>
            </a:r>
          </a:p>
          <a:p>
            <a:pPr lvl="2"/>
            <a:r>
              <a:rPr lang="en-US" sz="2000" dirty="0"/>
              <a:t>}</a:t>
            </a:r>
          </a:p>
          <a:p>
            <a:pPr lvl="2"/>
            <a:endParaRPr lang="en-US" sz="2000" dirty="0"/>
          </a:p>
          <a:p>
            <a:r>
              <a:rPr lang="en-US" sz="2400" u="sng" dirty="0"/>
              <a:t>Problems</a:t>
            </a:r>
          </a:p>
          <a:p>
            <a:endParaRPr lang="en-US" u="sng" dirty="0"/>
          </a:p>
          <a:p>
            <a:pPr lvl="1"/>
            <a:r>
              <a:rPr lang="en-US" dirty="0"/>
              <a:t>Basically that I have to put this same code everywhere I need a scraper and extend it every time I add a new scraper type</a:t>
            </a:r>
          </a:p>
        </p:txBody>
      </p:sp>
    </p:spTree>
    <p:extLst>
      <p:ext uri="{BB962C8B-B14F-4D97-AF65-F5344CB8AC3E}">
        <p14:creationId xmlns:p14="http://schemas.microsoft.com/office/powerpoint/2010/main" val="1188972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Structure: Refactoring Example: Scraper Class to Factory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325668"/>
            <a:ext cx="1066799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Scraper Factory Implementation</a:t>
            </a:r>
          </a:p>
          <a:p>
            <a:endParaRPr lang="en-US" dirty="0"/>
          </a:p>
          <a:p>
            <a:pPr lvl="1"/>
            <a:r>
              <a:rPr lang="en-US" sz="2000" dirty="0" err="1"/>
              <a:t>CollectData</a:t>
            </a:r>
            <a:r>
              <a:rPr lang="en-US" sz="2000" dirty="0"/>
              <a:t> and Views methods</a:t>
            </a:r>
          </a:p>
          <a:p>
            <a:pPr lvl="2"/>
            <a:r>
              <a:rPr lang="en-US" sz="2000" dirty="0"/>
              <a:t>(… </a:t>
            </a:r>
            <a:r>
              <a:rPr lang="en-US" sz="2000" dirty="0" err="1"/>
              <a:t>scraperType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…</a:t>
            </a:r>
            <a:br>
              <a:rPr lang="en-US" sz="2000" dirty="0"/>
            </a:br>
            <a:r>
              <a:rPr lang="en-US" sz="2000" dirty="0"/>
              <a:t>scraper = </a:t>
            </a:r>
            <a:r>
              <a:rPr lang="en-US" sz="2000" dirty="0" err="1"/>
              <a:t>GetScraperImplementation</a:t>
            </a:r>
            <a:r>
              <a:rPr lang="en-US" sz="2000" dirty="0"/>
              <a:t>(</a:t>
            </a:r>
            <a:r>
              <a:rPr lang="en-US" sz="2000" dirty="0" err="1"/>
              <a:t>scraperType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scraper.getDataFromJobAndRegion</a:t>
            </a:r>
            <a:r>
              <a:rPr lang="en-US" sz="2000" dirty="0"/>
              <a:t>(….)</a:t>
            </a:r>
          </a:p>
          <a:p>
            <a:pPr lvl="2"/>
            <a:r>
              <a:rPr lang="en-US" sz="2000" dirty="0"/>
              <a:t>else</a:t>
            </a:r>
            <a:br>
              <a:rPr lang="en-US" sz="2000" dirty="0"/>
            </a:br>
            <a:r>
              <a:rPr lang="en-US" sz="2000" dirty="0"/>
              <a:t>…</a:t>
            </a:r>
          </a:p>
          <a:p>
            <a:pPr lvl="2"/>
            <a:r>
              <a:rPr lang="en-US" sz="2000" dirty="0"/>
              <a:t>}</a:t>
            </a:r>
          </a:p>
          <a:p>
            <a:pPr lvl="2"/>
            <a:endParaRPr lang="en-US" dirty="0"/>
          </a:p>
          <a:p>
            <a:r>
              <a:rPr lang="en-US" sz="2400" u="sng" dirty="0"/>
              <a:t>Problems Solved</a:t>
            </a:r>
          </a:p>
          <a:p>
            <a:endParaRPr lang="en-US" dirty="0"/>
          </a:p>
          <a:p>
            <a:pPr lvl="1"/>
            <a:r>
              <a:rPr lang="en-US" sz="2000" dirty="0"/>
              <a:t>Conditional logic goes entirely into </a:t>
            </a:r>
            <a:r>
              <a:rPr lang="en-US" sz="2000" dirty="0" err="1"/>
              <a:t>GetScraperImplementation</a:t>
            </a:r>
            <a:r>
              <a:rPr lang="en-US" sz="2000" dirty="0"/>
              <a:t> (makes adding new types easy)</a:t>
            </a:r>
          </a:p>
          <a:p>
            <a:pPr lvl="1"/>
            <a:r>
              <a:rPr lang="en-US" sz="2000" dirty="0"/>
              <a:t>Scraper object can now be used throughout the whole method without checking </a:t>
            </a:r>
            <a:r>
              <a:rPr lang="en-US" sz="2000" dirty="0" err="1"/>
              <a:t>scraperType</a:t>
            </a:r>
            <a:r>
              <a:rPr lang="en-US" sz="2000" dirty="0"/>
              <a:t> a second time. </a:t>
            </a:r>
          </a:p>
        </p:txBody>
      </p:sp>
    </p:spTree>
    <p:extLst>
      <p:ext uri="{BB962C8B-B14F-4D97-AF65-F5344CB8AC3E}">
        <p14:creationId xmlns:p14="http://schemas.microsoft.com/office/powerpoint/2010/main" val="563420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Security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325668"/>
            <a:ext cx="10667999" cy="4821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 lvl="0">
              <a:spcBef>
                <a:spcPts val="1000"/>
              </a:spcBef>
              <a:buSzPts val="2800"/>
            </a:pPr>
            <a:r>
              <a:rPr lang="en-US" sz="2000" u="sng" dirty="0"/>
              <a:t>Risk Assessment</a:t>
            </a:r>
          </a:p>
          <a:p>
            <a:pPr marL="914400" lvl="1" indent="-381000">
              <a:buSzPts val="2400"/>
              <a:buChar char="•"/>
            </a:pPr>
            <a:r>
              <a:rPr lang="en-US" dirty="0"/>
              <a:t>No sensitive information</a:t>
            </a:r>
          </a:p>
          <a:p>
            <a:pPr marL="914400" lvl="1" indent="-381000">
              <a:buSzPts val="2400"/>
              <a:buChar char="•"/>
            </a:pPr>
            <a:r>
              <a:rPr lang="en-US" dirty="0"/>
              <a:t>No user authentication</a:t>
            </a:r>
          </a:p>
          <a:p>
            <a:pPr marL="914400" lvl="1" indent="-381000">
              <a:buSzPts val="2400"/>
              <a:buChar char="•"/>
            </a:pPr>
            <a:r>
              <a:rPr lang="en-US" dirty="0"/>
              <a:t>SQL Injection, CSRF, XSS</a:t>
            </a:r>
          </a:p>
          <a:p>
            <a:pPr marL="1371600" lvl="2" indent="-355600">
              <a:buSzPts val="2000"/>
              <a:buChar char="•"/>
            </a:pPr>
            <a:r>
              <a:rPr lang="en-US" dirty="0"/>
              <a:t>Query parameterization</a:t>
            </a:r>
          </a:p>
          <a:p>
            <a:pPr marL="1371600" lvl="2" indent="-355600">
              <a:buSzPts val="2000"/>
              <a:buChar char="•"/>
            </a:pPr>
            <a:r>
              <a:rPr lang="en-US" dirty="0"/>
              <a:t>CSRF Protection</a:t>
            </a:r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Auto-escaping</a:t>
            </a:r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50800" lvl="0">
              <a:spcBef>
                <a:spcPts val="1000"/>
              </a:spcBef>
              <a:buSzPts val="2800"/>
            </a:pPr>
            <a:r>
              <a:rPr lang="en-US" sz="2000" u="sng" dirty="0"/>
              <a:t>Security Options in Django:</a:t>
            </a:r>
          </a:p>
          <a:p>
            <a:pPr marL="336550" lvl="0" indent="-285750"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Django has built-in protection against most types of CSRF (cross site request forgery) attacks, </a:t>
            </a:r>
            <a:endParaRPr lang="en-US" u="sng" dirty="0"/>
          </a:p>
          <a:p>
            <a:pPr marL="336550" lvl="0" indent="-285750"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Django’s </a:t>
            </a:r>
            <a:r>
              <a:rPr lang="en-US" dirty="0" err="1"/>
              <a:t>querysets</a:t>
            </a:r>
            <a:r>
              <a:rPr lang="en-US" dirty="0"/>
              <a:t> are protected from SQL injection since their queries are constructed using query parameterization. A query’s SQL code is defined separately from the query’s parameters.</a:t>
            </a:r>
          </a:p>
          <a:p>
            <a:pPr marL="336550" lvl="0" indent="-285750"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Django contains clickjacking protection in the form of the X-Frame-Options middleware which in a supporting browser can prevent a site from being rendered inside a frame.</a:t>
            </a:r>
          </a:p>
          <a:p>
            <a:pPr marL="457200" indent="-355600">
              <a:buSzPts val="200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93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Management: Team Contributions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675106"/>
              </p:ext>
            </p:extLst>
          </p:nvPr>
        </p:nvGraphicFramePr>
        <p:xfrm>
          <a:off x="528052" y="1452412"/>
          <a:ext cx="11135895" cy="4774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/>
                        <a:t>Amal Krishna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Quality Assurance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Glassdoor</a:t>
                      </a:r>
                      <a:r>
                        <a:rPr lang="en-US" baseline="0" dirty="0"/>
                        <a:t> and Indeed job skill visualizations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Unit tests and selenium frameworks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/>
                        <a:t>James Christensen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Job</a:t>
                      </a:r>
                      <a:r>
                        <a:rPr lang="en-US" baseline="0" dirty="0"/>
                        <a:t> comparison plot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Statistics and analysis 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/>
                        <a:t>Peter </a:t>
                      </a:r>
                      <a:r>
                        <a:rPr lang="en-US" sz="1800" dirty="0" err="1"/>
                        <a:t>DiMaria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Environmental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Django framework initialization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Troubleshooting,</a:t>
                      </a:r>
                      <a:r>
                        <a:rPr lang="en-US" baseline="0" dirty="0"/>
                        <a:t> debugging and template design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/>
                        <a:t> Matthew Scott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Leader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Indeed Job skill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Batch database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John Staley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interface and HTML visuals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Navbar</a:t>
                      </a:r>
                      <a:r>
                        <a:rPr lang="en-US" baseline="0" dirty="0"/>
                        <a:t> implementation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Patrick Ryan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Assistant Team Leader,</a:t>
                      </a:r>
                    </a:p>
                    <a:p>
                      <a:pPr algn="ctr"/>
                      <a:r>
                        <a:rPr lang="en-US" dirty="0"/>
                        <a:t>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Primary</a:t>
                      </a:r>
                      <a:r>
                        <a:rPr lang="en-US" baseline="0" dirty="0"/>
                        <a:t> and secondary scrapers / </a:t>
                      </a:r>
                      <a:r>
                        <a:rPr lang="en-US" baseline="0" dirty="0" err="1"/>
                        <a:t>unitests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Implementation of choropleth Django page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Siwei</a:t>
                      </a:r>
                      <a:r>
                        <a:rPr lang="en-US" dirty="0"/>
                        <a:t> 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Unit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66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Design: Database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DE86B25-E5B9-4BC3-976F-E1DDFA12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886"/>
            <a:ext cx="10515600" cy="4769077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/>
              <a:t>SQLite 3</a:t>
            </a:r>
          </a:p>
          <a:p>
            <a:r>
              <a:rPr lang="en-US" sz="1800" dirty="0"/>
              <a:t>SQLite3 is the primary Django database by default. </a:t>
            </a:r>
          </a:p>
          <a:p>
            <a:r>
              <a:rPr lang="en-US" sz="1800" dirty="0"/>
              <a:t>Simple and easy to allow for fast queries, storage, and data integrity.</a:t>
            </a:r>
          </a:p>
          <a:p>
            <a:r>
              <a:rPr lang="en-US" sz="1800" dirty="0"/>
              <a:t>Does have limitations (limits on number of columns, max query length, etc.).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u="sng" dirty="0"/>
              <a:t>Environment</a:t>
            </a:r>
            <a:r>
              <a:rPr lang="en-US" sz="1800" u="sng" dirty="0"/>
              <a:t>:</a:t>
            </a:r>
          </a:p>
          <a:p>
            <a:r>
              <a:rPr lang="en-US" sz="1800" dirty="0"/>
              <a:t>SQLite3 database is housed within the Django framework.</a:t>
            </a:r>
          </a:p>
          <a:p>
            <a:r>
              <a:rPr lang="en-US" sz="1800" dirty="0"/>
              <a:t>Queries can be written directly in SQL or can be “framed” in python.</a:t>
            </a:r>
          </a:p>
          <a:p>
            <a:r>
              <a:rPr lang="en-US" sz="1800" dirty="0"/>
              <a:t>Can specify other database languages if the project requires a different language or format.</a:t>
            </a:r>
          </a:p>
        </p:txBody>
      </p:sp>
      <p:pic>
        <p:nvPicPr>
          <p:cNvPr id="3074" name="Picture 2" descr="Image result for sqlite3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463" y="3017950"/>
            <a:ext cx="1633337" cy="77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121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Management:  Quality Metrics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325668"/>
            <a:ext cx="10667999" cy="4519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 lvl="0">
              <a:spcBef>
                <a:spcPts val="1000"/>
              </a:spcBef>
              <a:buSzPts val="2800"/>
            </a:pPr>
            <a:r>
              <a:rPr lang="en-US" sz="2400" u="sng" dirty="0"/>
              <a:t>User Stories Implemented:</a:t>
            </a:r>
          </a:p>
          <a:p>
            <a:pPr marL="914400" lvl="1" indent="-406400"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000" dirty="0"/>
              <a:t>Count and weight of user stories completed in pivotal tracker. </a:t>
            </a:r>
          </a:p>
          <a:p>
            <a:pPr marL="508000" lvl="1">
              <a:spcBef>
                <a:spcPts val="1000"/>
              </a:spcBef>
              <a:buSzPts val="2800"/>
            </a:pPr>
            <a:endParaRPr lang="en-US" sz="2000" dirty="0"/>
          </a:p>
          <a:p>
            <a:pPr marL="50800" lvl="0">
              <a:buSzPts val="2800"/>
            </a:pPr>
            <a:r>
              <a:rPr lang="en-US" sz="2400" u="sng" dirty="0"/>
              <a:t>Test Cases:</a:t>
            </a:r>
          </a:p>
          <a:p>
            <a:pPr marL="50800" lvl="0">
              <a:buSzPts val="2800"/>
            </a:pPr>
            <a:endParaRPr lang="en-US" sz="500" u="sng" dirty="0"/>
          </a:p>
          <a:p>
            <a:pPr marL="914400" lvl="1" indent="-406400">
              <a:buSzPts val="2800"/>
              <a:buFont typeface="Arial" panose="020B0604020202020204" pitchFamily="34" charset="0"/>
              <a:buChar char="•"/>
            </a:pPr>
            <a:r>
              <a:rPr lang="en-US" sz="2000" dirty="0"/>
              <a:t>Completion of test cases using selenium and  Python’s </a:t>
            </a:r>
            <a:r>
              <a:rPr lang="en-US" sz="2000" dirty="0" err="1"/>
              <a:t>unittest</a:t>
            </a:r>
            <a:r>
              <a:rPr lang="en-US" sz="2000" dirty="0"/>
              <a:t> module </a:t>
            </a:r>
          </a:p>
          <a:p>
            <a:pPr marL="457200" lvl="0" indent="-406400">
              <a:buSzPts val="28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0800" lvl="0">
              <a:buSzPts val="2800"/>
            </a:pPr>
            <a:r>
              <a:rPr lang="en-US" sz="2400" u="sng" dirty="0"/>
              <a:t>Runtime and Responsiveness:</a:t>
            </a:r>
          </a:p>
          <a:p>
            <a:pPr marL="50800" lvl="0">
              <a:buSzPts val="2800"/>
            </a:pPr>
            <a:endParaRPr lang="en-US" sz="500" u="sng" dirty="0"/>
          </a:p>
          <a:p>
            <a:pPr marL="850900" lvl="1" indent="-342900">
              <a:buSzPts val="2800"/>
              <a:buFont typeface="Arial" panose="020B0604020202020204" pitchFamily="34" charset="0"/>
              <a:buChar char="•"/>
            </a:pPr>
            <a:r>
              <a:rPr lang="en-US" sz="2000" dirty="0"/>
              <a:t>Comparative length of runtime intervals (using Python’s </a:t>
            </a:r>
            <a:r>
              <a:rPr lang="en-US" sz="2000" dirty="0" err="1"/>
              <a:t>timeit</a:t>
            </a:r>
            <a:r>
              <a:rPr lang="en-US" sz="2000" dirty="0"/>
              <a:t> module)</a:t>
            </a:r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0800" lv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400" u="sng" dirty="0"/>
              <a:t>Qualitative:</a:t>
            </a:r>
          </a:p>
          <a:p>
            <a:pPr marL="50800" lvl="0">
              <a:spcBef>
                <a:spcPts val="0"/>
              </a:spcBef>
              <a:spcAft>
                <a:spcPts val="0"/>
              </a:spcAft>
              <a:buSzPts val="2800"/>
            </a:pPr>
            <a:endParaRPr lang="en-US" sz="500" u="sng" dirty="0"/>
          </a:p>
          <a:p>
            <a:pPr marL="850900" lvl="1" indent="-342900">
              <a:buSzPts val="2800"/>
              <a:buFont typeface="Arial" panose="020B0604020202020204" pitchFamily="34" charset="0"/>
              <a:buChar char="•"/>
            </a:pPr>
            <a:r>
              <a:rPr lang="en-US" sz="2000" dirty="0"/>
              <a:t>User experience, look and feel </a:t>
            </a:r>
          </a:p>
          <a:p>
            <a:pPr marL="850900" lvl="1" indent="-342900">
              <a:buSzPts val="2800"/>
              <a:buFont typeface="Arial" panose="020B0604020202020204" pitchFamily="34" charset="0"/>
              <a:buChar char="•"/>
            </a:pPr>
            <a:r>
              <a:rPr lang="en-US" sz="2000" dirty="0"/>
              <a:t>Degree to how intuitive each page feels to other team members. </a:t>
            </a:r>
          </a:p>
        </p:txBody>
      </p:sp>
    </p:spTree>
    <p:extLst>
      <p:ext uri="{BB962C8B-B14F-4D97-AF65-F5344CB8AC3E}">
        <p14:creationId xmlns:p14="http://schemas.microsoft.com/office/powerpoint/2010/main" val="1442058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0" y="193"/>
            <a:ext cx="121920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Project Management: Iteration Evolution</a:t>
            </a:r>
            <a:endParaRPr sz="28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335" name="Shape 335"/>
          <p:cNvCxnSpPr/>
          <p:nvPr/>
        </p:nvCxnSpPr>
        <p:spPr>
          <a:xfrm>
            <a:off x="0" y="806375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6" name="Shape 336" descr="Image result for matplotlib logo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408202"/>
              </p:ext>
            </p:extLst>
          </p:nvPr>
        </p:nvGraphicFramePr>
        <p:xfrm>
          <a:off x="1510352" y="1387066"/>
          <a:ext cx="9680812" cy="4863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4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Iteration</a:t>
                      </a:r>
                      <a:r>
                        <a:rPr lang="en-US" sz="2000" baseline="0" dirty="0"/>
                        <a:t> 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6300" lvl="1" indent="-3429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Indeed scraper prototype</a:t>
                      </a:r>
                    </a:p>
                    <a:p>
                      <a:pPr marL="876300" lvl="1" indent="-3429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Django setup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4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Iteration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6300" lvl="1" indent="-3429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Data visualization (Glassdoor and Indeed charts)</a:t>
                      </a:r>
                    </a:p>
                    <a:p>
                      <a:pPr marL="876300" lvl="1" indent="-3429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Database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Iteration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6300" lvl="1" indent="-3429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Testing</a:t>
                      </a:r>
                    </a:p>
                    <a:p>
                      <a:pPr marL="876300" lvl="1" indent="-3429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Job Comparison Plot</a:t>
                      </a:r>
                    </a:p>
                    <a:p>
                      <a:pPr marL="876300" lvl="1" indent="-3429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Code Refactoring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8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Iteration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6300" lvl="1" indent="-342900">
                        <a:spcBef>
                          <a:spcPts val="0"/>
                        </a:spcBef>
                        <a:buSzPts val="24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Choropleth charts</a:t>
                      </a:r>
                    </a:p>
                    <a:p>
                      <a:pPr marL="876300" lvl="1" indent="-342900">
                        <a:spcBef>
                          <a:spcPts val="0"/>
                        </a:spcBef>
                        <a:buSzPts val="24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Unit and Integration Testing</a:t>
                      </a:r>
                    </a:p>
                    <a:p>
                      <a:pPr marL="876300" lvl="1" indent="-342900">
                        <a:spcBef>
                          <a:spcPts val="0"/>
                        </a:spcBef>
                        <a:buSzPts val="24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UI Improvements</a:t>
                      </a:r>
                    </a:p>
                    <a:p>
                      <a:pPr marL="876300" lvl="1" indent="-342900">
                        <a:spcBef>
                          <a:spcPts val="0"/>
                        </a:spcBef>
                        <a:buSzPts val="24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Code refactoring</a:t>
                      </a:r>
                    </a:p>
                    <a:p>
                      <a:pPr marL="876300" lvl="1" indent="-342900">
                        <a:spcBef>
                          <a:spcPts val="0"/>
                        </a:spcBef>
                        <a:buSzPts val="24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Scraper improvements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461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/>
        </p:nvSpPr>
        <p:spPr>
          <a:xfrm>
            <a:off x="0" y="193"/>
            <a:ext cx="121920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Project Management: Achievements</a:t>
            </a:r>
            <a:endParaRPr sz="28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351" name="Shape 351"/>
          <p:cNvCxnSpPr/>
          <p:nvPr/>
        </p:nvCxnSpPr>
        <p:spPr>
          <a:xfrm>
            <a:off x="0" y="806375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2" name="Shape 352" descr="Image result for matplotlib logo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838200" y="1189925"/>
            <a:ext cx="10515600" cy="49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 u="sng" dirty="0"/>
              <a:t>Integrating Multiple Components:</a:t>
            </a:r>
          </a:p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sz="500" u="sng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Web scraper</a:t>
            </a:r>
            <a:endParaRPr sz="2000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Django framework</a:t>
            </a:r>
            <a:endParaRPr sz="2000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 err="1"/>
              <a:t>Plotly</a:t>
            </a:r>
            <a:endParaRPr sz="2000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Test frameworks (Selenium and </a:t>
            </a:r>
            <a:r>
              <a:rPr lang="en-US" sz="2000" dirty="0" err="1"/>
              <a:t>Unittest</a:t>
            </a:r>
            <a:r>
              <a:rPr lang="en-US" sz="2000" dirty="0"/>
              <a:t>)</a:t>
            </a:r>
            <a:endParaRPr sz="2000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u="sng" dirty="0"/>
              <a:t>Efficiency:</a:t>
            </a:r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500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HTML parsing</a:t>
            </a:r>
            <a:endParaRPr sz="2000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Data retrieval and processing</a:t>
            </a:r>
            <a:endParaRPr sz="2000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Page responsiveness</a:t>
            </a:r>
            <a:endParaRPr sz="2000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u="sng" dirty="0"/>
              <a:t>Team Collaboration:</a:t>
            </a:r>
          </a:p>
          <a:p>
            <a:pPr marL="914400" lvl="1" indent="-406400">
              <a:spcBef>
                <a:spcPts val="0"/>
              </a:spcBef>
              <a:buSzPts val="2800"/>
            </a:pPr>
            <a:r>
              <a:rPr lang="en-US" sz="2000" dirty="0"/>
              <a:t>Communication on slack</a:t>
            </a:r>
          </a:p>
          <a:p>
            <a:pPr marL="914400" lvl="1" indent="-406400">
              <a:spcBef>
                <a:spcPts val="0"/>
              </a:spcBef>
              <a:buSzPts val="2800"/>
            </a:pPr>
            <a:r>
              <a:rPr lang="en-US" sz="2000" dirty="0"/>
              <a:t>Avoiding redundant user stories on pivotal tracker.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450367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0" y="193"/>
            <a:ext cx="121920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Project Management: Challenges</a:t>
            </a:r>
            <a:endParaRPr sz="28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359" name="Shape 359"/>
          <p:cNvCxnSpPr/>
          <p:nvPr/>
        </p:nvCxnSpPr>
        <p:spPr>
          <a:xfrm>
            <a:off x="0" y="806375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0" name="Shape 360" descr="Image result for matplotlib logo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838200" y="1189925"/>
            <a:ext cx="10515600" cy="49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 u="sng" dirty="0"/>
              <a:t>Integration:</a:t>
            </a:r>
          </a:p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sz="500" u="sng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Complexity</a:t>
            </a:r>
            <a:endParaRPr sz="2000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UI updates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dirty="0"/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u="sng" dirty="0"/>
              <a:t>Web scraping</a:t>
            </a: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500" u="sn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sz="500" u="sng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Has to be customized to specific site</a:t>
            </a:r>
            <a:endParaRPr sz="2000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Potential for IP ban, rate limiting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dirty="0"/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u="sng" dirty="0"/>
              <a:t>Large team:</a:t>
            </a: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1000" u="sn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sz="500" u="sng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Branch/version management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Module and dependency alignment/troubleshooting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762676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0" y="193"/>
            <a:ext cx="121920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Project Management: Lessons Learned</a:t>
            </a:r>
            <a:endParaRPr sz="28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367" name="Shape 367"/>
          <p:cNvCxnSpPr/>
          <p:nvPr/>
        </p:nvCxnSpPr>
        <p:spPr>
          <a:xfrm>
            <a:off x="0" y="806375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8" name="Shape 368" descr="Image result for matplotlib logo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838200" y="1189925"/>
            <a:ext cx="10515600" cy="49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 u="sng" dirty="0"/>
              <a:t>Focus on Task Definition and Scope:</a:t>
            </a:r>
          </a:p>
          <a:p>
            <a:pPr marL="50800" lvl="0" indent="0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n-US" sz="500" u="sng" dirty="0"/>
          </a:p>
          <a:p>
            <a:pPr marL="914400" lvl="1" indent="-406400">
              <a:buSzPts val="2800"/>
            </a:pPr>
            <a:r>
              <a:rPr lang="en-US" sz="2000" dirty="0"/>
              <a:t>Defining tasks at start of iteration.</a:t>
            </a:r>
          </a:p>
          <a:p>
            <a:pPr marL="914400" lvl="1" indent="-406400">
              <a:buSzPts val="2800"/>
            </a:pPr>
            <a:r>
              <a:rPr lang="en-US" sz="2000" dirty="0"/>
              <a:t>Communicate objectives so performed work is not redundant.</a:t>
            </a:r>
          </a:p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u="sng" dirty="0"/>
              <a:t>GitHub Strategies:</a:t>
            </a:r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500" u="sng" dirty="0"/>
          </a:p>
          <a:p>
            <a:pPr marL="850900" lvl="1" indent="-342900">
              <a:spcBef>
                <a:spcPts val="0"/>
              </a:spcBef>
              <a:buSzPts val="2800"/>
            </a:pPr>
            <a:r>
              <a:rPr lang="en-US" sz="2000" dirty="0"/>
              <a:t>One person managing merges to master.</a:t>
            </a:r>
          </a:p>
          <a:p>
            <a:pPr marL="850900" lvl="1" indent="-342900">
              <a:spcBef>
                <a:spcPts val="0"/>
              </a:spcBef>
              <a:buSzPts val="2800"/>
            </a:pPr>
            <a:r>
              <a:rPr lang="en-US" sz="2000" dirty="0"/>
              <a:t>Each team member should maintain their own branch.</a:t>
            </a:r>
            <a:endParaRPr lang="en-US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u="sng" dirty="0"/>
              <a:t>Leverage Different areas of Expertise:</a:t>
            </a:r>
          </a:p>
          <a:p>
            <a:pPr marL="850900" lvl="1" indent="-342900">
              <a:spcBef>
                <a:spcPts val="0"/>
              </a:spcBef>
              <a:buSzPts val="2800"/>
            </a:pPr>
            <a:r>
              <a:rPr lang="en-US" sz="2000" dirty="0"/>
              <a:t>Identify team member’s skills and competencies .</a:t>
            </a:r>
          </a:p>
          <a:p>
            <a:pPr marL="850900" lvl="1" indent="-342900">
              <a:spcBef>
                <a:spcPts val="0"/>
              </a:spcBef>
              <a:buSzPts val="2800"/>
            </a:pPr>
            <a:r>
              <a:rPr lang="en-US" sz="2000" dirty="0"/>
              <a:t>Don’t be afraid to ask your team members questions.</a:t>
            </a:r>
          </a:p>
          <a:p>
            <a:pPr marL="850900" lvl="1" indent="-342900">
              <a:spcBef>
                <a:spcPts val="0"/>
              </a:spcBef>
              <a:buSzPts val="2800"/>
            </a:pPr>
            <a:endParaRPr lang="en-US" sz="2000" u="sn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7360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6537"/>
            <a:ext cx="10943166" cy="5104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2000" dirty="0"/>
              <a:t>For any additional questions or feedback</a:t>
            </a:r>
          </a:p>
          <a:p>
            <a:pPr marL="0" indent="0" algn="ctr">
              <a:buNone/>
            </a:pPr>
            <a:r>
              <a:rPr lang="en-US" sz="2000" dirty="0"/>
              <a:t>please contact the developers on Team 4: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1600" b="1" dirty="0"/>
              <a:t>Matthew Scott:</a:t>
            </a:r>
            <a:r>
              <a:rPr lang="en-US" sz="1600" dirty="0"/>
              <a:t> Project Leader - </a:t>
            </a:r>
            <a:r>
              <a:rPr lang="en-US" sz="1600" dirty="0">
                <a:hlinkClick r:id="rId2"/>
              </a:rPr>
              <a:t>matt86@bu.edu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b="1" dirty="0"/>
              <a:t>Patrick Ryan:</a:t>
            </a:r>
            <a:r>
              <a:rPr lang="en-US" sz="1600" dirty="0"/>
              <a:t> Backup Leader /Design Leader:  </a:t>
            </a:r>
            <a:r>
              <a:rPr lang="en-US" sz="1600" dirty="0">
                <a:hlinkClick r:id="rId3"/>
              </a:rPr>
              <a:t>patr@bu.edu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b="1" dirty="0"/>
              <a:t>Amal Krishna: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Implementation/QA Leader  </a:t>
            </a:r>
            <a:r>
              <a:rPr lang="en-US" sz="1600" dirty="0">
                <a:hlinkClick r:id="rId4"/>
              </a:rPr>
              <a:t>amalrkrishna94@gmail.com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James Christensen: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Security Leader: </a:t>
            </a:r>
            <a:r>
              <a:rPr lang="en-US" sz="1600" dirty="0">
                <a:hlinkClick r:id="rId5"/>
              </a:rPr>
              <a:t>jchriste@bu.edu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Peter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DiMaria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Environment and Integration Leader: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pdimaria@bu.edu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John Staley: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Requirement Leader: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jstaley@bu.edu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Siwei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 Leader - </a:t>
            </a:r>
            <a:r>
              <a:rPr lang="en-US" sz="1600" dirty="0">
                <a:hlinkClick r:id="rId8"/>
              </a:rPr>
              <a:t>hesiwei@bu.edu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lvl="1"/>
            <a:endParaRPr lang="en-US" dirty="0"/>
          </a:p>
          <a:p>
            <a:pPr marL="571500" indent="-571500">
              <a:buFont typeface="+mj-lt"/>
              <a:buAutoNum type="romanLcPeriod"/>
            </a:pPr>
            <a:endParaRPr lang="en-US" dirty="0"/>
          </a:p>
          <a:p>
            <a:endParaRPr lang="en-US" sz="2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marL="857250" lvl="1" indent="-400050">
              <a:buFont typeface="+mj-lt"/>
              <a:buAutoNum type="romanLcPeriod"/>
            </a:pPr>
            <a:endParaRPr lang="en-US" sz="1800" dirty="0"/>
          </a:p>
          <a:p>
            <a:pPr marL="857250" lvl="1" indent="-400050">
              <a:buFont typeface="+mj-lt"/>
              <a:buAutoNum type="romanLcPeriod"/>
            </a:pP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End of Presentation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20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CEA4-2BD1-42A2-87CA-5D886D16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12"/>
            <a:ext cx="10515600" cy="4724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Primary Scripting Language: Python 3.6</a:t>
            </a:r>
          </a:p>
          <a:p>
            <a:r>
              <a:rPr lang="en-US" sz="1800" dirty="0"/>
              <a:t>Python provides a readable script that can hold logic and implement libraries.</a:t>
            </a:r>
          </a:p>
          <a:p>
            <a:r>
              <a:rPr lang="en-US" sz="1800" dirty="0"/>
              <a:t>Python is also imbedded in Django’s HTML pages to generate visualizations.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2400" u="sng" dirty="0"/>
              <a:t>Primary Database Language: SQL</a:t>
            </a:r>
          </a:p>
          <a:p>
            <a:r>
              <a:rPr lang="en-US" sz="1800" dirty="0"/>
              <a:t>SQL provides direct querying to return data quickly for effective visualization.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Front-end: (HTML, CSS, JavaScript and Python)</a:t>
            </a:r>
          </a:p>
          <a:p>
            <a:r>
              <a:rPr lang="en-US" sz="1800" dirty="0"/>
              <a:t>HTML:  language for describing the structure of Web pages.</a:t>
            </a:r>
          </a:p>
          <a:p>
            <a:r>
              <a:rPr lang="en-US" sz="1800" dirty="0"/>
              <a:t>CSS:  language for describing the presentation of Web pages, including colors and fonts.</a:t>
            </a:r>
          </a:p>
          <a:p>
            <a:r>
              <a:rPr lang="en-US" sz="1800" dirty="0"/>
              <a:t>JavaScript:  Used to make interactive webpages and provide plug-in free online programs.</a:t>
            </a:r>
          </a:p>
          <a:p>
            <a:r>
              <a:rPr lang="en-US" sz="1800" dirty="0"/>
              <a:t>Python: Script also allows the integration of visualizations.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Design: Programming Languages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05" y="1568523"/>
            <a:ext cx="2033024" cy="68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tm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251" y="2551934"/>
            <a:ext cx="800741" cy="80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s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59" y="3719526"/>
            <a:ext cx="556526" cy="78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javascript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505" y="4871358"/>
            <a:ext cx="846231" cy="84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65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"/>
            <a:ext cx="12192000" cy="80618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Design: Django System Overview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4877552"/>
          </a:xfrm>
        </p:spPr>
        <p:txBody>
          <a:bodyPr>
            <a:normAutofit fontScale="77500" lnSpcReduction="20000"/>
          </a:bodyPr>
          <a:lstStyle/>
          <a:p>
            <a:r>
              <a:rPr lang="en-US" sz="3100" u="sng" dirty="0"/>
              <a:t>Django (MVT) Components: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Project/Urls.py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i="1" dirty="0" err="1"/>
              <a:t>r'^indeed</a:t>
            </a:r>
            <a:r>
              <a:rPr lang="en-US" i="1" dirty="0"/>
              <a:t>/', indeed),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u="sng" dirty="0"/>
              <a:t>App/views.py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indeed(request):</a:t>
            </a:r>
            <a:br>
              <a:rPr lang="en-US" dirty="0"/>
            </a:br>
            <a:r>
              <a:rPr lang="en-US" dirty="0"/>
              <a:t>	if </a:t>
            </a:r>
            <a:r>
              <a:rPr lang="en-US" dirty="0" err="1"/>
              <a:t>request.method</a:t>
            </a:r>
            <a:r>
              <a:rPr lang="en-US" dirty="0"/>
              <a:t> == </a:t>
            </a:r>
            <a:r>
              <a:rPr lang="en-US" i="1" dirty="0"/>
              <a:t>'GET‘:</a:t>
            </a:r>
            <a:br>
              <a:rPr lang="en-US" i="1" dirty="0"/>
            </a:br>
            <a:r>
              <a:rPr lang="en-US" i="1" dirty="0"/>
              <a:t>		</a:t>
            </a:r>
            <a:r>
              <a:rPr lang="en-US" dirty="0"/>
              <a:t>return render(request, </a:t>
            </a:r>
            <a:r>
              <a:rPr lang="en-US" i="1" dirty="0"/>
              <a:t>'indeed.html', context)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u="sng" dirty="0"/>
              <a:t>Templates/indeed.html</a:t>
            </a:r>
          </a:p>
          <a:p>
            <a:pPr lvl="1"/>
            <a:r>
              <a:rPr lang="en-US" dirty="0"/>
              <a:t>{% extends 'base.html' %}</a:t>
            </a:r>
            <a:br>
              <a:rPr lang="en-US" dirty="0"/>
            </a:br>
            <a:r>
              <a:rPr lang="en-US" dirty="0"/>
              <a:t>{% block head %}</a:t>
            </a:r>
            <a:br>
              <a:rPr lang="en-US" dirty="0"/>
            </a:br>
            <a:r>
              <a:rPr lang="en-US" dirty="0"/>
              <a:t>{{</a:t>
            </a:r>
            <a:r>
              <a:rPr lang="en-US" dirty="0" err="1"/>
              <a:t>block.super</a:t>
            </a:r>
            <a:r>
              <a:rPr lang="en-US" dirty="0"/>
              <a:t>}}</a:t>
            </a:r>
            <a:br>
              <a:rPr lang="en-US" dirty="0"/>
            </a:br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u="sng" dirty="0"/>
              <a:t>Templates/base.html</a:t>
            </a:r>
          </a:p>
        </p:txBody>
      </p:sp>
    </p:spTree>
    <p:extLst>
      <p:ext uri="{BB962C8B-B14F-4D97-AF65-F5344CB8AC3E}">
        <p14:creationId xmlns:p14="http://schemas.microsoft.com/office/powerpoint/2010/main" val="19795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"/>
            <a:ext cx="12192000" cy="80618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Design: Django Template Overview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432593"/>
            <a:ext cx="10515600" cy="4823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u="sng" dirty="0"/>
              <a:t>Templates in Django:</a:t>
            </a:r>
          </a:p>
          <a:p>
            <a:endParaRPr lang="en-US" dirty="0"/>
          </a:p>
          <a:p>
            <a:r>
              <a:rPr lang="en-US" u="sng" dirty="0"/>
              <a:t>Variables</a:t>
            </a:r>
            <a:r>
              <a:rPr lang="en-US" dirty="0"/>
              <a:t> – get replaced with values when the template is evaluated</a:t>
            </a:r>
          </a:p>
          <a:p>
            <a:endParaRPr lang="en-US" sz="600" dirty="0"/>
          </a:p>
          <a:p>
            <a:r>
              <a:rPr lang="en-US" u="sng" dirty="0"/>
              <a:t>Filters</a:t>
            </a:r>
            <a:r>
              <a:rPr lang="en-US" dirty="0"/>
              <a:t> – modify variables for display (e.g. “lower” for lowercase)</a:t>
            </a:r>
          </a:p>
          <a:p>
            <a:endParaRPr lang="en-US" sz="700" dirty="0"/>
          </a:p>
          <a:p>
            <a:r>
              <a:rPr lang="en-US" u="sng" dirty="0"/>
              <a:t>Tags</a:t>
            </a:r>
          </a:p>
          <a:p>
            <a:pPr lvl="1"/>
            <a:r>
              <a:rPr lang="en-US" dirty="0"/>
              <a:t>Control Flow (if and for) </a:t>
            </a:r>
          </a:p>
          <a:p>
            <a:pPr lvl="1"/>
            <a:r>
              <a:rPr lang="en-US" dirty="0"/>
              <a:t>“Block” and “Extend” for template inheritance</a:t>
            </a:r>
          </a:p>
          <a:p>
            <a:pPr lvl="1"/>
            <a:endParaRPr lang="en-US" sz="600" dirty="0"/>
          </a:p>
          <a:p>
            <a:r>
              <a:rPr lang="en-US" u="sng" dirty="0"/>
              <a:t>Template Inheritance</a:t>
            </a:r>
          </a:p>
          <a:p>
            <a:pPr lvl="1"/>
            <a:r>
              <a:rPr lang="en-US" dirty="0"/>
              <a:t>Define “Base” or “Skeleton” template for all common elements</a:t>
            </a:r>
          </a:p>
          <a:p>
            <a:pPr lvl="1"/>
            <a:r>
              <a:rPr lang="en-US" dirty="0"/>
              <a:t>Define blocks that child templates can</a:t>
            </a:r>
          </a:p>
          <a:p>
            <a:pPr lvl="2"/>
            <a:r>
              <a:rPr lang="en-US" dirty="0"/>
              <a:t>Extend – start with </a:t>
            </a:r>
            <a:r>
              <a:rPr lang="en-US" dirty="0" err="1"/>
              <a:t>block.super</a:t>
            </a:r>
            <a:r>
              <a:rPr lang="en-US" dirty="0"/>
              <a:t> keyword </a:t>
            </a:r>
          </a:p>
          <a:p>
            <a:pPr lvl="2"/>
            <a:r>
              <a:rPr lang="en-US" dirty="0"/>
              <a:t>Override – don’t use keyword</a:t>
            </a:r>
          </a:p>
          <a:p>
            <a:pPr lvl="1"/>
            <a:r>
              <a:rPr lang="en-US" dirty="0"/>
              <a:t>Outside of blocks is directly inherited</a:t>
            </a:r>
          </a:p>
          <a:p>
            <a:pPr lvl="2"/>
            <a:r>
              <a:rPr lang="en-US" dirty="0"/>
              <a:t>Avoids boiler plate code / increases code reuse</a:t>
            </a:r>
          </a:p>
        </p:txBody>
      </p:sp>
    </p:spTree>
    <p:extLst>
      <p:ext uri="{BB962C8B-B14F-4D97-AF65-F5344CB8AC3E}">
        <p14:creationId xmlns:p14="http://schemas.microsoft.com/office/powerpoint/2010/main" val="407599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3BFD-CB40-4975-B3CC-F7F589FE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42"/>
            <a:ext cx="10515600" cy="5499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u="sng" dirty="0" err="1"/>
              <a:t>PyCharm</a:t>
            </a:r>
            <a:r>
              <a:rPr lang="en-US" sz="2200" u="sng" dirty="0"/>
              <a:t> 2017.3.2</a:t>
            </a:r>
          </a:p>
          <a:p>
            <a:r>
              <a:rPr lang="en-US" sz="1800" dirty="0"/>
              <a:t>Python IDE with large module ecosystem and integrated command line</a:t>
            </a:r>
          </a:p>
          <a:p>
            <a:pPr marL="0" indent="0">
              <a:buNone/>
            </a:pPr>
            <a:endParaRPr lang="en-US" sz="500" u="sng" dirty="0"/>
          </a:p>
          <a:p>
            <a:pPr marL="0" indent="0">
              <a:buNone/>
            </a:pPr>
            <a:r>
              <a:rPr lang="en-US" sz="2200" u="sng" dirty="0"/>
              <a:t>Beautiful Soup 4.6.0</a:t>
            </a:r>
          </a:p>
          <a:p>
            <a:r>
              <a:rPr lang="en-US" sz="1800" dirty="0"/>
              <a:t>Python module which parses HTML and facilitates extraction from various page elements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200" u="sng" dirty="0" err="1"/>
              <a:t>Plotly</a:t>
            </a:r>
            <a:r>
              <a:rPr lang="en-US" sz="2200" u="sng" dirty="0"/>
              <a:t>:</a:t>
            </a:r>
          </a:p>
          <a:p>
            <a:pPr marL="0" indent="0">
              <a:buNone/>
            </a:pPr>
            <a:r>
              <a:rPr lang="en-US" sz="1800" dirty="0"/>
              <a:t>Python module which generates beautiful interactive python visualizations and charts</a:t>
            </a:r>
          </a:p>
          <a:p>
            <a:pPr marL="0" indent="0">
              <a:buNone/>
            </a:pPr>
            <a:endParaRPr lang="en-US" sz="500" u="sng" dirty="0"/>
          </a:p>
          <a:p>
            <a:pPr marL="0" indent="0">
              <a:buNone/>
            </a:pPr>
            <a:r>
              <a:rPr lang="en-US" sz="2200" u="sng" dirty="0"/>
              <a:t>Bootstrap 3.3.7</a:t>
            </a:r>
          </a:p>
          <a:p>
            <a:r>
              <a:rPr lang="en-US" sz="1800" dirty="0"/>
              <a:t> Bootstrap is a user friendly open source toolkit for developing HTML, CSS, and JS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200" u="sng" dirty="0"/>
              <a:t>GitHub</a:t>
            </a:r>
          </a:p>
          <a:p>
            <a:r>
              <a:rPr lang="en-US" sz="1800" dirty="0"/>
              <a:t>Web-based hosting service for version control using </a:t>
            </a:r>
            <a:r>
              <a:rPr lang="en-US" sz="1800" dirty="0" err="1"/>
              <a:t>Git</a:t>
            </a:r>
            <a:endParaRPr lang="en-US" sz="1800" dirty="0"/>
          </a:p>
          <a:p>
            <a:r>
              <a:rPr lang="en-US" sz="1800" dirty="0"/>
              <a:t>Current Version Used:  GitHub Desktop 1.0.11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Design: Libraries and Tools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bootstr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093" y="4064321"/>
            <a:ext cx="986446" cy="98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charm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520" y="1208221"/>
            <a:ext cx="849019" cy="84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ithu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76" y="5108825"/>
            <a:ext cx="1314689" cy="131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Plotly-logo-01-squ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564" y="2592885"/>
            <a:ext cx="1093714" cy="105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20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3BFD-CB40-4975-B3CC-F7F589FE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708"/>
            <a:ext cx="10515600" cy="229282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500" u="sng" dirty="0"/>
          </a:p>
          <a:p>
            <a:pPr marL="514350" indent="-514350">
              <a:buFont typeface="+mj-lt"/>
              <a:buAutoNum type="romanLcPeriod"/>
            </a:pPr>
            <a:r>
              <a:rPr lang="en-US" sz="2000" dirty="0"/>
              <a:t>Begins with a predetermined list of job titles (hard coded into the scraper)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/>
              <a:t>Continually scrapes individual job posts on indeed on a preset schedule.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/>
              <a:t>For each observation (i.e. job post), identifies the number of mentions of preselected job skills, location, salary range, company and job description (text).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/>
              <a:t>Returns job post data into Django’s SQLite3 database.</a:t>
            </a:r>
          </a:p>
          <a:p>
            <a:endParaRPr lang="en-US" sz="2200" u="sn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Design: Algorithms: Primary Scraper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96677" y="5044667"/>
            <a:ext cx="1405720" cy="50997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Scraper()</a:t>
            </a:r>
          </a:p>
        </p:txBody>
      </p:sp>
      <p:pic>
        <p:nvPicPr>
          <p:cNvPr id="8" name="Picture 4" descr="Image result for django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396" y="4962004"/>
            <a:ext cx="1179955" cy="67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38200" y="4816982"/>
            <a:ext cx="1519906" cy="99264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Indeed.com</a:t>
            </a:r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 flipV="1">
            <a:off x="2497540" y="4816983"/>
            <a:ext cx="799137" cy="482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 flipV="1">
            <a:off x="2538484" y="5044667"/>
            <a:ext cx="758193" cy="254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</p:cNvCxnSpPr>
          <p:nvPr/>
        </p:nvCxnSpPr>
        <p:spPr>
          <a:xfrm flipH="1">
            <a:off x="2497540" y="5299653"/>
            <a:ext cx="799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</p:cNvCxnSpPr>
          <p:nvPr/>
        </p:nvCxnSpPr>
        <p:spPr>
          <a:xfrm flipH="1">
            <a:off x="2538484" y="5299653"/>
            <a:ext cx="758193" cy="254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</p:cNvCxnSpPr>
          <p:nvPr/>
        </p:nvCxnSpPr>
        <p:spPr>
          <a:xfrm flipH="1">
            <a:off x="2538484" y="5299653"/>
            <a:ext cx="758193" cy="509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33402" y="4849277"/>
            <a:ext cx="1149536" cy="90075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SQLite3 DB</a:t>
            </a:r>
          </a:p>
        </p:txBody>
      </p:sp>
      <p:cxnSp>
        <p:nvCxnSpPr>
          <p:cNvPr id="22" name="Straight Arrow Connector 21"/>
          <p:cNvCxnSpPr>
            <a:stCxn id="4" idx="3"/>
            <a:endCxn id="20" idx="1"/>
          </p:cNvCxnSpPr>
          <p:nvPr/>
        </p:nvCxnSpPr>
        <p:spPr>
          <a:xfrm>
            <a:off x="4702397" y="5299653"/>
            <a:ext cx="931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8" idx="1"/>
          </p:cNvCxnSpPr>
          <p:nvPr/>
        </p:nvCxnSpPr>
        <p:spPr>
          <a:xfrm>
            <a:off x="6782938" y="5299653"/>
            <a:ext cx="7504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19142" t="24863" r="20074" b="5450"/>
          <a:stretch/>
        </p:blipFill>
        <p:spPr>
          <a:xfrm>
            <a:off x="9321421" y="4591957"/>
            <a:ext cx="2238233" cy="14426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8543667" y="5299655"/>
            <a:ext cx="777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460590" y="4339771"/>
            <a:ext cx="6237924" cy="19013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6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3BFD-CB40-4975-B3CC-F7F589FE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032"/>
            <a:ext cx="10515600" cy="574005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400" dirty="0" err="1"/>
              <a:t>national_scraper</a:t>
            </a:r>
            <a:r>
              <a:rPr lang="en-US" sz="2400" dirty="0"/>
              <a:t>():</a:t>
            </a:r>
          </a:p>
          <a:p>
            <a:pPr lvl="1"/>
            <a:r>
              <a:rPr lang="en-US" sz="1800" dirty="0"/>
              <a:t>Takes a user-fed job title and scrapes the general US metadata for that job posting (Parses HTML metadata into integers and categories</a:t>
            </a:r>
          </a:p>
          <a:p>
            <a:pPr lvl="1"/>
            <a:r>
              <a:rPr lang="en-US" sz="1800" dirty="0"/>
              <a:t>Separates into appropriate lists, and loads into </a:t>
            </a:r>
            <a:r>
              <a:rPr lang="en-US" sz="1800" dirty="0" err="1"/>
              <a:t>Plotly</a:t>
            </a:r>
            <a:r>
              <a:rPr lang="en-US" sz="1800" dirty="0"/>
              <a:t> donut charts</a:t>
            </a:r>
          </a:p>
          <a:p>
            <a:pPr marL="514350" indent="-514350">
              <a:buFont typeface="+mj-lt"/>
              <a:buAutoNum type="romanLcPeriod" startAt="2"/>
            </a:pPr>
            <a:r>
              <a:rPr lang="en-US" sz="2400" dirty="0" err="1"/>
              <a:t>state_scraper</a:t>
            </a:r>
            <a:r>
              <a:rPr lang="en-US" sz="2400" dirty="0"/>
              <a:t>():</a:t>
            </a:r>
          </a:p>
          <a:p>
            <a:pPr lvl="1"/>
            <a:r>
              <a:rPr lang="en-US" sz="1800" dirty="0"/>
              <a:t>Takes user-fed job title (no database or assigned names beforehand)</a:t>
            </a:r>
          </a:p>
          <a:p>
            <a:pPr lvl="1"/>
            <a:r>
              <a:rPr lang="en-US" sz="1800" dirty="0"/>
              <a:t>Generates a list of indeed </a:t>
            </a:r>
            <a:r>
              <a:rPr lang="en-US" sz="1800" dirty="0" err="1"/>
              <a:t>urls</a:t>
            </a:r>
            <a:r>
              <a:rPr lang="en-US" sz="1800" dirty="0"/>
              <a:t> to loop through and scrape for data.</a:t>
            </a:r>
          </a:p>
          <a:p>
            <a:pPr lvl="1"/>
            <a:r>
              <a:rPr lang="en-US" sz="1800" dirty="0"/>
              <a:t>As the scraper loops through the </a:t>
            </a:r>
            <a:r>
              <a:rPr lang="en-US" sz="1800" dirty="0" err="1"/>
              <a:t>url</a:t>
            </a:r>
            <a:r>
              <a:rPr lang="en-US" sz="1800" dirty="0"/>
              <a:t> list, metadata is scraped for each US state, separated into appropriate lists, and loaded into </a:t>
            </a:r>
            <a:r>
              <a:rPr lang="en-US" sz="1800" dirty="0" err="1"/>
              <a:t>Plotly</a:t>
            </a:r>
            <a:r>
              <a:rPr lang="en-US" sz="1800" dirty="0"/>
              <a:t> to create county-based choropleth charts.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romanLcPeriod" startAt="2"/>
            </a:pPr>
            <a:endParaRPr lang="en-US" sz="2000" dirty="0"/>
          </a:p>
          <a:p>
            <a:pPr marL="514350" indent="-514350">
              <a:buFont typeface="+mj-lt"/>
              <a:buAutoNum type="romanLcPeriod" startAt="2"/>
            </a:pPr>
            <a:endParaRPr lang="en-US" sz="2000" dirty="0"/>
          </a:p>
          <a:p>
            <a:endParaRPr lang="en-US" sz="2200" u="sn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Design: Algorithms: Secondary Scraper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804677" y="5044667"/>
            <a:ext cx="1405720" cy="5099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Scraper()</a:t>
            </a:r>
          </a:p>
        </p:txBody>
      </p:sp>
      <p:pic>
        <p:nvPicPr>
          <p:cNvPr id="26" name="Picture 4" descr="Image result for django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195" y="4962004"/>
            <a:ext cx="1179955" cy="67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1346200" y="4816982"/>
            <a:ext cx="1519906" cy="99264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Indeed.com</a:t>
            </a:r>
          </a:p>
        </p:txBody>
      </p:sp>
      <p:cxnSp>
        <p:nvCxnSpPr>
          <p:cNvPr id="28" name="Straight Arrow Connector 27"/>
          <p:cNvCxnSpPr>
            <a:stCxn id="25" idx="1"/>
          </p:cNvCxnSpPr>
          <p:nvPr/>
        </p:nvCxnSpPr>
        <p:spPr>
          <a:xfrm flipH="1" flipV="1">
            <a:off x="3005540" y="4816983"/>
            <a:ext cx="799137" cy="482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</p:cNvCxnSpPr>
          <p:nvPr/>
        </p:nvCxnSpPr>
        <p:spPr>
          <a:xfrm flipH="1" flipV="1">
            <a:off x="3046484" y="5044667"/>
            <a:ext cx="758193" cy="254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1"/>
          </p:cNvCxnSpPr>
          <p:nvPr/>
        </p:nvCxnSpPr>
        <p:spPr>
          <a:xfrm flipH="1">
            <a:off x="3005540" y="5299653"/>
            <a:ext cx="799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1"/>
          </p:cNvCxnSpPr>
          <p:nvPr/>
        </p:nvCxnSpPr>
        <p:spPr>
          <a:xfrm flipH="1">
            <a:off x="3046484" y="5299653"/>
            <a:ext cx="758193" cy="254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</p:cNvCxnSpPr>
          <p:nvPr/>
        </p:nvCxnSpPr>
        <p:spPr>
          <a:xfrm flipH="1">
            <a:off x="3046484" y="5299653"/>
            <a:ext cx="758193" cy="509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3"/>
          </p:cNvCxnSpPr>
          <p:nvPr/>
        </p:nvCxnSpPr>
        <p:spPr>
          <a:xfrm>
            <a:off x="5210397" y="5299653"/>
            <a:ext cx="1219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324466" y="5299655"/>
            <a:ext cx="777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19921" y="4339771"/>
            <a:ext cx="4659392" cy="19013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9643" t="54182" r="40000" b="20621"/>
          <a:stretch/>
        </p:blipFill>
        <p:spPr>
          <a:xfrm>
            <a:off x="8205274" y="4544278"/>
            <a:ext cx="2170910" cy="1510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2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2031</Words>
  <Application>Microsoft Office PowerPoint</Application>
  <PresentationFormat>Widescreen</PresentationFormat>
  <Paragraphs>446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Bird’s Eye Statistics:   Final Group Presentation</vt:lpstr>
      <vt:lpstr>Design: Web Framework</vt:lpstr>
      <vt:lpstr>PowerPoint Presentation</vt:lpstr>
      <vt:lpstr>PowerPoint Presentation</vt:lpstr>
      <vt:lpstr>Design: Django System Overview</vt:lpstr>
      <vt:lpstr>Design: Django Template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to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Scott, Matthew</cp:lastModifiedBy>
  <cp:revision>77</cp:revision>
  <dcterms:created xsi:type="dcterms:W3CDTF">2018-04-21T20:01:32Z</dcterms:created>
  <dcterms:modified xsi:type="dcterms:W3CDTF">2018-05-03T20:14:36Z</dcterms:modified>
</cp:coreProperties>
</file>