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67" r:id="rId3"/>
    <p:sldId id="257" r:id="rId4"/>
    <p:sldId id="259" r:id="rId5"/>
    <p:sldId id="258" r:id="rId6"/>
    <p:sldId id="268" r:id="rId7"/>
    <p:sldId id="270" r:id="rId8"/>
    <p:sldId id="264" r:id="rId9"/>
    <p:sldId id="265" r:id="rId10"/>
    <p:sldId id="266" r:id="rId11"/>
    <p:sldId id="269" r:id="rId12"/>
    <p:sldId id="262"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308FB7-8F4E-4F6A-9C58-0E0D7F0232D5}"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FD8C2-C4FB-442B-837F-A45F260C1E4D}" type="slidenum">
              <a:rPr lang="en-US" smtClean="0"/>
              <a:t>‹#›</a:t>
            </a:fld>
            <a:endParaRPr lang="en-US"/>
          </a:p>
        </p:txBody>
      </p:sp>
    </p:spTree>
    <p:extLst>
      <p:ext uri="{BB962C8B-B14F-4D97-AF65-F5344CB8AC3E}">
        <p14:creationId xmlns:p14="http://schemas.microsoft.com/office/powerpoint/2010/main" val="3447907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308FB7-8F4E-4F6A-9C58-0E0D7F0232D5}"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FD8C2-C4FB-442B-837F-A45F260C1E4D}" type="slidenum">
              <a:rPr lang="en-US" smtClean="0"/>
              <a:t>‹#›</a:t>
            </a:fld>
            <a:endParaRPr lang="en-US"/>
          </a:p>
        </p:txBody>
      </p:sp>
    </p:spTree>
    <p:extLst>
      <p:ext uri="{BB962C8B-B14F-4D97-AF65-F5344CB8AC3E}">
        <p14:creationId xmlns:p14="http://schemas.microsoft.com/office/powerpoint/2010/main" val="3309095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308FB7-8F4E-4F6A-9C58-0E0D7F0232D5}"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FD8C2-C4FB-442B-837F-A45F260C1E4D}" type="slidenum">
              <a:rPr lang="en-US" smtClean="0"/>
              <a:t>‹#›</a:t>
            </a:fld>
            <a:endParaRPr lang="en-US"/>
          </a:p>
        </p:txBody>
      </p:sp>
    </p:spTree>
    <p:extLst>
      <p:ext uri="{BB962C8B-B14F-4D97-AF65-F5344CB8AC3E}">
        <p14:creationId xmlns:p14="http://schemas.microsoft.com/office/powerpoint/2010/main" val="3232790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308FB7-8F4E-4F6A-9C58-0E0D7F0232D5}"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FD8C2-C4FB-442B-837F-A45F260C1E4D}" type="slidenum">
              <a:rPr lang="en-US" smtClean="0"/>
              <a:t>‹#›</a:t>
            </a:fld>
            <a:endParaRPr lang="en-US"/>
          </a:p>
        </p:txBody>
      </p:sp>
    </p:spTree>
    <p:extLst>
      <p:ext uri="{BB962C8B-B14F-4D97-AF65-F5344CB8AC3E}">
        <p14:creationId xmlns:p14="http://schemas.microsoft.com/office/powerpoint/2010/main" val="3327780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308FB7-8F4E-4F6A-9C58-0E0D7F0232D5}"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FD8C2-C4FB-442B-837F-A45F260C1E4D}" type="slidenum">
              <a:rPr lang="en-US" smtClean="0"/>
              <a:t>‹#›</a:t>
            </a:fld>
            <a:endParaRPr lang="en-US"/>
          </a:p>
        </p:txBody>
      </p:sp>
    </p:spTree>
    <p:extLst>
      <p:ext uri="{BB962C8B-B14F-4D97-AF65-F5344CB8AC3E}">
        <p14:creationId xmlns:p14="http://schemas.microsoft.com/office/powerpoint/2010/main" val="2013227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308FB7-8F4E-4F6A-9C58-0E0D7F0232D5}" type="datetimeFigureOut">
              <a:rPr lang="en-US" smtClean="0"/>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FD8C2-C4FB-442B-837F-A45F260C1E4D}" type="slidenum">
              <a:rPr lang="en-US" smtClean="0"/>
              <a:t>‹#›</a:t>
            </a:fld>
            <a:endParaRPr lang="en-US"/>
          </a:p>
        </p:txBody>
      </p:sp>
    </p:spTree>
    <p:extLst>
      <p:ext uri="{BB962C8B-B14F-4D97-AF65-F5344CB8AC3E}">
        <p14:creationId xmlns:p14="http://schemas.microsoft.com/office/powerpoint/2010/main" val="3337830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308FB7-8F4E-4F6A-9C58-0E0D7F0232D5}" type="datetimeFigureOut">
              <a:rPr lang="en-US" smtClean="0"/>
              <a:t>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5FD8C2-C4FB-442B-837F-A45F260C1E4D}" type="slidenum">
              <a:rPr lang="en-US" smtClean="0"/>
              <a:t>‹#›</a:t>
            </a:fld>
            <a:endParaRPr lang="en-US"/>
          </a:p>
        </p:txBody>
      </p:sp>
    </p:spTree>
    <p:extLst>
      <p:ext uri="{BB962C8B-B14F-4D97-AF65-F5344CB8AC3E}">
        <p14:creationId xmlns:p14="http://schemas.microsoft.com/office/powerpoint/2010/main" val="666751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308FB7-8F4E-4F6A-9C58-0E0D7F0232D5}" type="datetimeFigureOut">
              <a:rPr lang="en-US" smtClean="0"/>
              <a:t>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5FD8C2-C4FB-442B-837F-A45F260C1E4D}" type="slidenum">
              <a:rPr lang="en-US" smtClean="0"/>
              <a:t>‹#›</a:t>
            </a:fld>
            <a:endParaRPr lang="en-US"/>
          </a:p>
        </p:txBody>
      </p:sp>
    </p:spTree>
    <p:extLst>
      <p:ext uri="{BB962C8B-B14F-4D97-AF65-F5344CB8AC3E}">
        <p14:creationId xmlns:p14="http://schemas.microsoft.com/office/powerpoint/2010/main" val="3118747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308FB7-8F4E-4F6A-9C58-0E0D7F0232D5}" type="datetimeFigureOut">
              <a:rPr lang="en-US" smtClean="0"/>
              <a:t>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5FD8C2-C4FB-442B-837F-A45F260C1E4D}" type="slidenum">
              <a:rPr lang="en-US" smtClean="0"/>
              <a:t>‹#›</a:t>
            </a:fld>
            <a:endParaRPr lang="en-US"/>
          </a:p>
        </p:txBody>
      </p:sp>
    </p:spTree>
    <p:extLst>
      <p:ext uri="{BB962C8B-B14F-4D97-AF65-F5344CB8AC3E}">
        <p14:creationId xmlns:p14="http://schemas.microsoft.com/office/powerpoint/2010/main" val="957247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308FB7-8F4E-4F6A-9C58-0E0D7F0232D5}" type="datetimeFigureOut">
              <a:rPr lang="en-US" smtClean="0"/>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FD8C2-C4FB-442B-837F-A45F260C1E4D}" type="slidenum">
              <a:rPr lang="en-US" smtClean="0"/>
              <a:t>‹#›</a:t>
            </a:fld>
            <a:endParaRPr lang="en-US"/>
          </a:p>
        </p:txBody>
      </p:sp>
    </p:spTree>
    <p:extLst>
      <p:ext uri="{BB962C8B-B14F-4D97-AF65-F5344CB8AC3E}">
        <p14:creationId xmlns:p14="http://schemas.microsoft.com/office/powerpoint/2010/main" val="693323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308FB7-8F4E-4F6A-9C58-0E0D7F0232D5}" type="datetimeFigureOut">
              <a:rPr lang="en-US" smtClean="0"/>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FD8C2-C4FB-442B-837F-A45F260C1E4D}" type="slidenum">
              <a:rPr lang="en-US" smtClean="0"/>
              <a:t>‹#›</a:t>
            </a:fld>
            <a:endParaRPr lang="en-US"/>
          </a:p>
        </p:txBody>
      </p:sp>
    </p:spTree>
    <p:extLst>
      <p:ext uri="{BB962C8B-B14F-4D97-AF65-F5344CB8AC3E}">
        <p14:creationId xmlns:p14="http://schemas.microsoft.com/office/powerpoint/2010/main" val="2009564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308FB7-8F4E-4F6A-9C58-0E0D7F0232D5}" type="datetimeFigureOut">
              <a:rPr lang="en-US" smtClean="0"/>
              <a:t>2/5/2018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5FD8C2-C4FB-442B-837F-A45F260C1E4D}" type="slidenum">
              <a:rPr lang="en-US" smtClean="0"/>
              <a:t>‹#›</a:t>
            </a:fld>
            <a:endParaRPr lang="en-US"/>
          </a:p>
        </p:txBody>
      </p:sp>
    </p:spTree>
    <p:extLst>
      <p:ext uri="{BB962C8B-B14F-4D97-AF65-F5344CB8AC3E}">
        <p14:creationId xmlns:p14="http://schemas.microsoft.com/office/powerpoint/2010/main" val="402589879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mailto:hesiwei@bu.edu" TargetMode="External"/><Relationship Id="rId3" Type="http://schemas.openxmlformats.org/officeDocument/2006/relationships/hyperlink" Target="mailto:part@bu.edu" TargetMode="External"/><Relationship Id="rId7" Type="http://schemas.openxmlformats.org/officeDocument/2006/relationships/hyperlink" Target="mailto:jstaley@bu.edu" TargetMode="External"/><Relationship Id="rId2" Type="http://schemas.openxmlformats.org/officeDocument/2006/relationships/hyperlink" Target="mailto:matt86@bu.edu" TargetMode="External"/><Relationship Id="rId1" Type="http://schemas.openxmlformats.org/officeDocument/2006/relationships/slideLayout" Target="../slideLayouts/slideLayout2.xml"/><Relationship Id="rId6" Type="http://schemas.openxmlformats.org/officeDocument/2006/relationships/hyperlink" Target="mailto:pdimaria@bu.edu" TargetMode="External"/><Relationship Id="rId5" Type="http://schemas.openxmlformats.org/officeDocument/2006/relationships/hyperlink" Target="mailto:jchriste@bu.edu" TargetMode="External"/><Relationship Id="rId4" Type="http://schemas.openxmlformats.org/officeDocument/2006/relationships/hyperlink" Target="mailto:amalrkrishna94@gmail.com"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gif"/><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ndeed job search"/>
          <p:cNvSpPr>
            <a:spLocks noGrp="1" noChangeAspect="1" noChangeArrowheads="1"/>
          </p:cNvSpPr>
          <p:nvPr>
            <p:ph type="ctrTitle"/>
          </p:nvPr>
        </p:nvSpPr>
        <p:spPr bwMode="auto">
          <a:xfrm>
            <a:off x="2546350" y="2074397"/>
            <a:ext cx="7099300" cy="150132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algn="ctr"/>
            <a:r>
              <a:rPr lang="en-US" sz="3000" u="sng" dirty="0" smtClean="0">
                <a:latin typeface="Calibri Light" panose="020F0302020204030204" pitchFamily="34" charset="0"/>
                <a:cs typeface="Calibri Light" panose="020F0302020204030204" pitchFamily="34" charset="0"/>
              </a:rPr>
              <a:t>Indeed Scraping Web App </a:t>
            </a:r>
            <a:r>
              <a:rPr lang="en-US" sz="3000" dirty="0" smtClean="0">
                <a:latin typeface="Calibri Light" panose="020F0302020204030204" pitchFamily="34" charset="0"/>
                <a:cs typeface="Calibri Light" panose="020F0302020204030204" pitchFamily="34" charset="0"/>
              </a:rPr>
              <a:t>– Querying and visualizing industry-specific skills for the current job market.</a:t>
            </a:r>
            <a:endParaRPr lang="en-US" sz="3000" dirty="0">
              <a:latin typeface="Calibri Light" panose="020F0302020204030204" pitchFamily="34" charset="0"/>
              <a:cs typeface="Calibri Light" panose="020F0302020204030204" pitchFamily="34" charset="0"/>
            </a:endParaRPr>
          </a:p>
        </p:txBody>
      </p:sp>
      <p:sp>
        <p:nvSpPr>
          <p:cNvPr id="3" name="Subtitle 2"/>
          <p:cNvSpPr>
            <a:spLocks noGrp="1"/>
          </p:cNvSpPr>
          <p:nvPr>
            <p:ph type="subTitle" idx="1"/>
          </p:nvPr>
        </p:nvSpPr>
        <p:spPr>
          <a:xfrm>
            <a:off x="1524000" y="4370822"/>
            <a:ext cx="9144000" cy="1156523"/>
          </a:xfrm>
        </p:spPr>
        <p:txBody>
          <a:bodyPr>
            <a:normAutofit/>
          </a:bodyPr>
          <a:lstStyle/>
          <a:p>
            <a:pPr algn="ctr"/>
            <a:r>
              <a:rPr lang="en-US" sz="1800" u="sng" dirty="0" smtClean="0">
                <a:latin typeface="Calibri" panose="020F0502020204030204" pitchFamily="34" charset="0"/>
                <a:cs typeface="Calibri" panose="020F0502020204030204" pitchFamily="34" charset="0"/>
              </a:rPr>
              <a:t>Group 4:</a:t>
            </a:r>
          </a:p>
          <a:p>
            <a:pPr fontAlgn="base"/>
            <a:r>
              <a:rPr lang="en-US" sz="1600" dirty="0" smtClean="0"/>
              <a:t>Amal Krishna, James Christensen, Peter </a:t>
            </a:r>
            <a:r>
              <a:rPr lang="en-US" sz="1600" dirty="0" err="1" smtClean="0"/>
              <a:t>DiMaria</a:t>
            </a:r>
            <a:r>
              <a:rPr lang="en-US" sz="1600" dirty="0" smtClean="0"/>
              <a:t>,​</a:t>
            </a:r>
          </a:p>
          <a:p>
            <a:pPr fontAlgn="base"/>
            <a:r>
              <a:rPr lang="en-US" sz="1600" dirty="0" smtClean="0"/>
              <a:t> Matthew Scott, John Staley, Patrick Ryan, </a:t>
            </a:r>
            <a:r>
              <a:rPr lang="en-US" sz="1600" dirty="0" err="1" smtClean="0"/>
              <a:t>Siwei</a:t>
            </a:r>
            <a:r>
              <a:rPr lang="en-US" sz="1600" dirty="0" smtClean="0"/>
              <a:t> He</a:t>
            </a:r>
            <a:endParaRPr lang="en-US" sz="1600" dirty="0"/>
          </a:p>
        </p:txBody>
      </p:sp>
      <p:pic>
        <p:nvPicPr>
          <p:cNvPr id="1036" name="Picture 12" descr="https://digital.bu.edu/wp-content/uploads/2017/05/BU-logo.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79799" y="5860084"/>
            <a:ext cx="832402" cy="373408"/>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0" y="6456562"/>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itle 1"/>
          <p:cNvSpPr txBox="1">
            <a:spLocks/>
          </p:cNvSpPr>
          <p:nvPr/>
        </p:nvSpPr>
        <p:spPr>
          <a:xfrm>
            <a:off x="0" y="6529296"/>
            <a:ext cx="12192000" cy="2877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200" i="1" dirty="0" smtClean="0">
                <a:latin typeface="Calibri Light" panose="020F0302020204030204" pitchFamily="34" charset="0"/>
                <a:cs typeface="Calibri Light" panose="020F0302020204030204" pitchFamily="34" charset="0"/>
              </a:rPr>
              <a:t>Boston University  |  Metropolitan College  |  CS673 D1 Software Engineering (Spring 2018)  |  Team 4</a:t>
            </a:r>
            <a:endParaRPr lang="en-US" sz="1200" i="1"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5001168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Table 34"/>
          <p:cNvGraphicFramePr>
            <a:graphicFrameLocks noGrp="1"/>
          </p:cNvGraphicFramePr>
          <p:nvPr>
            <p:extLst>
              <p:ext uri="{D42A27DB-BD31-4B8C-83A1-F6EECF244321}">
                <p14:modId xmlns:p14="http://schemas.microsoft.com/office/powerpoint/2010/main" val="1810114631"/>
              </p:ext>
            </p:extLst>
          </p:nvPr>
        </p:nvGraphicFramePr>
        <p:xfrm>
          <a:off x="1185334" y="1442035"/>
          <a:ext cx="2266711" cy="3575937"/>
        </p:xfrm>
        <a:graphic>
          <a:graphicData uri="http://schemas.openxmlformats.org/drawingml/2006/table">
            <a:tbl>
              <a:tblPr firstRow="1" bandRow="1">
                <a:tableStyleId>{5940675A-B579-460E-94D1-54222C63F5DA}</a:tableStyleId>
              </a:tblPr>
              <a:tblGrid>
                <a:gridCol w="327110"/>
                <a:gridCol w="327110"/>
                <a:gridCol w="299452"/>
                <a:gridCol w="354767"/>
                <a:gridCol w="327110"/>
                <a:gridCol w="327110"/>
                <a:gridCol w="304052"/>
              </a:tblGrid>
              <a:tr h="288225">
                <a:tc gridSpan="7">
                  <a:txBody>
                    <a:bodyPr/>
                    <a:lstStyle/>
                    <a:p>
                      <a:pPr algn="ctr"/>
                      <a:r>
                        <a:rPr lang="en-US" sz="1400" dirty="0" smtClean="0"/>
                        <a:t>Job Post</a:t>
                      </a:r>
                      <a:r>
                        <a:rPr lang="en-US" sz="1400" baseline="0" dirty="0" smtClean="0"/>
                        <a:t> </a:t>
                      </a:r>
                      <a:r>
                        <a:rPr lang="en-US" sz="1400" dirty="0" smtClean="0"/>
                        <a:t>Data Frame</a:t>
                      </a:r>
                      <a:endParaRPr lang="en-US" sz="1400" dirty="0"/>
                    </a:p>
                  </a:txBody>
                  <a:tcPr/>
                </a:tc>
                <a:tc hMerge="1">
                  <a:txBody>
                    <a:bodyPr/>
                    <a:lstStyle/>
                    <a:p>
                      <a:endParaRPr lang="en-US" sz="1200" dirty="0"/>
                    </a:p>
                  </a:txBody>
                  <a:tcPr vert="vert270"/>
                </a:tc>
                <a:tc hMerge="1">
                  <a:txBody>
                    <a:bodyPr/>
                    <a:lstStyle/>
                    <a:p>
                      <a:endParaRPr lang="en-US" sz="1200" dirty="0"/>
                    </a:p>
                  </a:txBody>
                  <a:tcPr vert="vert270"/>
                </a:tc>
                <a:tc hMerge="1">
                  <a:txBody>
                    <a:bodyPr/>
                    <a:lstStyle/>
                    <a:p>
                      <a:endParaRPr lang="en-US" sz="1200" dirty="0"/>
                    </a:p>
                  </a:txBody>
                  <a:tcPr vert="vert270"/>
                </a:tc>
                <a:tc hMerge="1">
                  <a:txBody>
                    <a:bodyPr/>
                    <a:lstStyle/>
                    <a:p>
                      <a:endParaRPr lang="en-US" sz="1200" dirty="0"/>
                    </a:p>
                  </a:txBody>
                  <a:tcPr vert="vert270"/>
                </a:tc>
                <a:tc hMerge="1">
                  <a:txBody>
                    <a:bodyPr/>
                    <a:lstStyle/>
                    <a:p>
                      <a:endParaRPr lang="en-US" sz="1200" dirty="0"/>
                    </a:p>
                  </a:txBody>
                  <a:tcPr vert="vert270"/>
                </a:tc>
                <a:tc hMerge="1">
                  <a:txBody>
                    <a:bodyPr/>
                    <a:lstStyle/>
                    <a:p>
                      <a:endParaRPr lang="en-US" sz="1200" dirty="0"/>
                    </a:p>
                  </a:txBody>
                  <a:tcPr vert="vert270"/>
                </a:tc>
              </a:tr>
              <a:tr h="1083375">
                <a:tc>
                  <a:txBody>
                    <a:bodyPr/>
                    <a:lstStyle/>
                    <a:p>
                      <a:r>
                        <a:rPr lang="en-US" sz="1200" dirty="0" smtClean="0"/>
                        <a:t>Job Title</a:t>
                      </a:r>
                      <a:endParaRPr lang="en-US" sz="1200" dirty="0"/>
                    </a:p>
                  </a:txBody>
                  <a:tcPr vert="vert270"/>
                </a:tc>
                <a:tc>
                  <a:txBody>
                    <a:bodyPr/>
                    <a:lstStyle/>
                    <a:p>
                      <a:r>
                        <a:rPr lang="en-US" sz="1200" dirty="0" smtClean="0"/>
                        <a:t>Company</a:t>
                      </a:r>
                      <a:endParaRPr lang="en-US" sz="1200" dirty="0"/>
                    </a:p>
                  </a:txBody>
                  <a:tcPr vert="vert270"/>
                </a:tc>
                <a:tc>
                  <a:txBody>
                    <a:bodyPr/>
                    <a:lstStyle/>
                    <a:p>
                      <a:r>
                        <a:rPr lang="en-US" sz="1200" dirty="0" smtClean="0"/>
                        <a:t>Location</a:t>
                      </a:r>
                      <a:endParaRPr lang="en-US" sz="1200" dirty="0"/>
                    </a:p>
                  </a:txBody>
                  <a:tcPr vert="vert270"/>
                </a:tc>
                <a:tc>
                  <a:txBody>
                    <a:bodyPr/>
                    <a:lstStyle/>
                    <a:p>
                      <a:r>
                        <a:rPr lang="en-US" sz="1200" dirty="0" smtClean="0"/>
                        <a:t>Date Posted</a:t>
                      </a:r>
                      <a:endParaRPr lang="en-US" sz="1200" dirty="0"/>
                    </a:p>
                  </a:txBody>
                  <a:tcPr vert="vert270"/>
                </a:tc>
                <a:tc>
                  <a:txBody>
                    <a:bodyPr/>
                    <a:lstStyle/>
                    <a:p>
                      <a:r>
                        <a:rPr lang="en-US" sz="1200" dirty="0" smtClean="0"/>
                        <a:t>Post</a:t>
                      </a:r>
                      <a:r>
                        <a:rPr lang="en-US" sz="1200" baseline="0" dirty="0" smtClean="0"/>
                        <a:t> URL</a:t>
                      </a:r>
                      <a:endParaRPr lang="en-US" sz="1200" dirty="0"/>
                    </a:p>
                  </a:txBody>
                  <a:tcPr vert="vert270"/>
                </a:tc>
                <a:tc>
                  <a:txBody>
                    <a:bodyPr/>
                    <a:lstStyle/>
                    <a:p>
                      <a:r>
                        <a:rPr lang="en-US" sz="1200" dirty="0" smtClean="0"/>
                        <a:t>Job Description</a:t>
                      </a:r>
                      <a:endParaRPr lang="en-US" sz="1200" dirty="0"/>
                    </a:p>
                  </a:txBody>
                  <a:tcPr vert="vert270"/>
                </a:tc>
                <a:tc>
                  <a:txBody>
                    <a:bodyPr/>
                    <a:lstStyle/>
                    <a:p>
                      <a:r>
                        <a:rPr lang="en-US" sz="1200" dirty="0" smtClean="0"/>
                        <a:t>Skills Dictionary</a:t>
                      </a:r>
                      <a:endParaRPr lang="en-US" sz="1200" dirty="0"/>
                    </a:p>
                  </a:txBody>
                  <a:tcPr vert="vert270"/>
                </a:tc>
              </a:tr>
              <a:tr h="174760">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74759">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74760">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74759">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74760">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89641">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89641">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89640">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89641">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89641">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82880">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82880">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bl>
          </a:graphicData>
        </a:graphic>
      </p:graphicFrame>
      <p:sp>
        <p:nvSpPr>
          <p:cNvPr id="47" name="Rounded Rectangle 46"/>
          <p:cNvSpPr/>
          <p:nvPr/>
        </p:nvSpPr>
        <p:spPr>
          <a:xfrm>
            <a:off x="2724120" y="6378824"/>
            <a:ext cx="1155759" cy="321972"/>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i="1" dirty="0" smtClean="0"/>
              <a:t>(Back End)</a:t>
            </a:r>
            <a:endParaRPr lang="en-US" sz="1200" i="1" dirty="0"/>
          </a:p>
        </p:txBody>
      </p:sp>
      <p:sp>
        <p:nvSpPr>
          <p:cNvPr id="4" name="Freeform 3"/>
          <p:cNvSpPr/>
          <p:nvPr/>
        </p:nvSpPr>
        <p:spPr>
          <a:xfrm>
            <a:off x="3302000" y="1828800"/>
            <a:ext cx="2082800" cy="3543300"/>
          </a:xfrm>
          <a:custGeom>
            <a:avLst/>
            <a:gdLst>
              <a:gd name="connsiteX0" fmla="*/ 0 w 2082800"/>
              <a:gd name="connsiteY0" fmla="*/ 3200400 h 3543300"/>
              <a:gd name="connsiteX1" fmla="*/ 0 w 2082800"/>
              <a:gd name="connsiteY1" fmla="*/ 3543300 h 3543300"/>
              <a:gd name="connsiteX2" fmla="*/ 546100 w 2082800"/>
              <a:gd name="connsiteY2" fmla="*/ 3543300 h 3543300"/>
              <a:gd name="connsiteX3" fmla="*/ 546100 w 2082800"/>
              <a:gd name="connsiteY3" fmla="*/ 0 h 3543300"/>
              <a:gd name="connsiteX4" fmla="*/ 2082800 w 2082800"/>
              <a:gd name="connsiteY4" fmla="*/ 0 h 3543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2800" h="3543300">
                <a:moveTo>
                  <a:pt x="0" y="3200400"/>
                </a:moveTo>
                <a:lnTo>
                  <a:pt x="0" y="3543300"/>
                </a:lnTo>
                <a:lnTo>
                  <a:pt x="546100" y="3543300"/>
                </a:lnTo>
                <a:lnTo>
                  <a:pt x="546100" y="0"/>
                </a:lnTo>
                <a:lnTo>
                  <a:pt x="2082800" y="0"/>
                </a:lnTo>
              </a:path>
            </a:pathLst>
          </a:custGeom>
          <a:noFill/>
          <a:ln>
            <a:solidFill>
              <a:schemeClr val="tx1"/>
            </a:solidFill>
            <a:prstDash val="lg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5438398" y="1668780"/>
            <a:ext cx="1584702" cy="320040"/>
          </a:xfrm>
          <a:prstGeom prst="round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Skills Mentioned</a:t>
            </a:r>
            <a:endParaRPr lang="en-US" sz="1400" dirty="0"/>
          </a:p>
        </p:txBody>
      </p:sp>
      <p:sp>
        <p:nvSpPr>
          <p:cNvPr id="5" name="Freeform 4"/>
          <p:cNvSpPr/>
          <p:nvPr/>
        </p:nvSpPr>
        <p:spPr>
          <a:xfrm>
            <a:off x="2298700" y="2946400"/>
            <a:ext cx="3060700" cy="2590800"/>
          </a:xfrm>
          <a:custGeom>
            <a:avLst/>
            <a:gdLst>
              <a:gd name="connsiteX0" fmla="*/ 0 w 3060700"/>
              <a:gd name="connsiteY0" fmla="*/ 2070100 h 2590800"/>
              <a:gd name="connsiteX1" fmla="*/ 0 w 3060700"/>
              <a:gd name="connsiteY1" fmla="*/ 2590800 h 2590800"/>
              <a:gd name="connsiteX2" fmla="*/ 1816100 w 3060700"/>
              <a:gd name="connsiteY2" fmla="*/ 2590800 h 2590800"/>
              <a:gd name="connsiteX3" fmla="*/ 1816100 w 3060700"/>
              <a:gd name="connsiteY3" fmla="*/ 0 h 2590800"/>
              <a:gd name="connsiteX4" fmla="*/ 3060700 w 3060700"/>
              <a:gd name="connsiteY4" fmla="*/ 0 h 2590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0700" h="2590800">
                <a:moveTo>
                  <a:pt x="0" y="2070100"/>
                </a:moveTo>
                <a:lnTo>
                  <a:pt x="0" y="2590800"/>
                </a:lnTo>
                <a:lnTo>
                  <a:pt x="1816100" y="2590800"/>
                </a:lnTo>
                <a:lnTo>
                  <a:pt x="1816100" y="0"/>
                </a:lnTo>
                <a:cubicBezTo>
                  <a:pt x="2230967" y="0"/>
                  <a:pt x="2849033" y="12700"/>
                  <a:pt x="3060700" y="0"/>
                </a:cubicBezTo>
              </a:path>
            </a:pathLst>
          </a:custGeom>
          <a:noFill/>
          <a:ln>
            <a:solidFill>
              <a:schemeClr val="tx1"/>
            </a:solidFill>
            <a:prstDash val="lg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981200" y="4038600"/>
            <a:ext cx="3365500" cy="1676400"/>
          </a:xfrm>
          <a:custGeom>
            <a:avLst/>
            <a:gdLst>
              <a:gd name="connsiteX0" fmla="*/ 0 w 3365500"/>
              <a:gd name="connsiteY0" fmla="*/ 977900 h 1676400"/>
              <a:gd name="connsiteX1" fmla="*/ 0 w 3365500"/>
              <a:gd name="connsiteY1" fmla="*/ 1676400 h 1676400"/>
              <a:gd name="connsiteX2" fmla="*/ 2286000 w 3365500"/>
              <a:gd name="connsiteY2" fmla="*/ 1676400 h 1676400"/>
              <a:gd name="connsiteX3" fmla="*/ 2286000 w 3365500"/>
              <a:gd name="connsiteY3" fmla="*/ 0 h 1676400"/>
              <a:gd name="connsiteX4" fmla="*/ 3365500 w 3365500"/>
              <a:gd name="connsiteY4" fmla="*/ 0 h 16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500" h="1676400">
                <a:moveTo>
                  <a:pt x="0" y="977900"/>
                </a:moveTo>
                <a:lnTo>
                  <a:pt x="0" y="1676400"/>
                </a:lnTo>
                <a:lnTo>
                  <a:pt x="2286000" y="1676400"/>
                </a:lnTo>
                <a:lnTo>
                  <a:pt x="2286000" y="0"/>
                </a:lnTo>
                <a:lnTo>
                  <a:pt x="3365500" y="0"/>
                </a:lnTo>
              </a:path>
            </a:pathLst>
          </a:custGeom>
          <a:noFill/>
          <a:ln>
            <a:solidFill>
              <a:schemeClr val="tx1"/>
            </a:solidFill>
            <a:prstDash val="lg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663700" y="5016500"/>
            <a:ext cx="3657600" cy="906670"/>
          </a:xfrm>
          <a:custGeom>
            <a:avLst/>
            <a:gdLst>
              <a:gd name="connsiteX0" fmla="*/ 0 w 3657600"/>
              <a:gd name="connsiteY0" fmla="*/ 38100 h 901700"/>
              <a:gd name="connsiteX1" fmla="*/ 0 w 3657600"/>
              <a:gd name="connsiteY1" fmla="*/ 901700 h 901700"/>
              <a:gd name="connsiteX2" fmla="*/ 2755900 w 3657600"/>
              <a:gd name="connsiteY2" fmla="*/ 901700 h 901700"/>
              <a:gd name="connsiteX3" fmla="*/ 2755900 w 3657600"/>
              <a:gd name="connsiteY3" fmla="*/ 0 h 901700"/>
              <a:gd name="connsiteX4" fmla="*/ 3657600 w 3657600"/>
              <a:gd name="connsiteY4" fmla="*/ 0 h 901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7600" h="901700">
                <a:moveTo>
                  <a:pt x="0" y="38100"/>
                </a:moveTo>
                <a:lnTo>
                  <a:pt x="0" y="901700"/>
                </a:lnTo>
                <a:lnTo>
                  <a:pt x="2755900" y="901700"/>
                </a:lnTo>
                <a:lnTo>
                  <a:pt x="2755900" y="0"/>
                </a:lnTo>
                <a:lnTo>
                  <a:pt x="3657600" y="0"/>
                </a:lnTo>
              </a:path>
            </a:pathLst>
          </a:custGeom>
          <a:noFill/>
          <a:ln>
            <a:solidFill>
              <a:schemeClr val="tx1"/>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5438398" y="2786380"/>
            <a:ext cx="1584702" cy="320040"/>
          </a:xfrm>
          <a:prstGeom prst="round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Date Posted</a:t>
            </a:r>
            <a:endParaRPr lang="en-US" sz="1400" dirty="0"/>
          </a:p>
        </p:txBody>
      </p:sp>
      <p:sp>
        <p:nvSpPr>
          <p:cNvPr id="24" name="Rounded Rectangle 23"/>
          <p:cNvSpPr/>
          <p:nvPr/>
        </p:nvSpPr>
        <p:spPr>
          <a:xfrm>
            <a:off x="5438398" y="3878580"/>
            <a:ext cx="1584702" cy="320040"/>
          </a:xfrm>
          <a:prstGeom prst="round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Job Locations</a:t>
            </a:r>
            <a:endParaRPr lang="en-US" sz="1400" dirty="0"/>
          </a:p>
        </p:txBody>
      </p:sp>
      <p:sp>
        <p:nvSpPr>
          <p:cNvPr id="25" name="Rounded Rectangle 24"/>
          <p:cNvSpPr/>
          <p:nvPr/>
        </p:nvSpPr>
        <p:spPr>
          <a:xfrm>
            <a:off x="5434875" y="4856480"/>
            <a:ext cx="1584702" cy="320040"/>
          </a:xfrm>
          <a:prstGeom prst="round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Company Name</a:t>
            </a:r>
            <a:endParaRPr lang="en-US" sz="1400" dirty="0"/>
          </a:p>
        </p:txBody>
      </p:sp>
      <p:cxnSp>
        <p:nvCxnSpPr>
          <p:cNvPr id="12" name="Straight Connector 11"/>
          <p:cNvCxnSpPr/>
          <p:nvPr/>
        </p:nvCxnSpPr>
        <p:spPr>
          <a:xfrm>
            <a:off x="7366000" y="1178824"/>
            <a:ext cx="0" cy="46885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9347201" y="6378824"/>
            <a:ext cx="1155759" cy="321972"/>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i="1" dirty="0" smtClean="0"/>
              <a:t>(Front End)</a:t>
            </a:r>
            <a:endParaRPr lang="en-US" sz="1200" i="1" dirty="0"/>
          </a:p>
        </p:txBody>
      </p:sp>
      <p:cxnSp>
        <p:nvCxnSpPr>
          <p:cNvPr id="22" name="Straight Connector 21"/>
          <p:cNvCxnSpPr/>
          <p:nvPr/>
        </p:nvCxnSpPr>
        <p:spPr>
          <a:xfrm>
            <a:off x="7844949" y="4528820"/>
            <a:ext cx="326625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835900" y="2825666"/>
            <a:ext cx="326625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2"/>
          <a:stretch>
            <a:fillRect/>
          </a:stretch>
        </p:blipFill>
        <p:spPr>
          <a:xfrm>
            <a:off x="8372196" y="1178824"/>
            <a:ext cx="2438611" cy="1585097"/>
          </a:xfrm>
          <a:prstGeom prst="rect">
            <a:avLst/>
          </a:prstGeom>
        </p:spPr>
      </p:pic>
      <p:pic>
        <p:nvPicPr>
          <p:cNvPr id="56" name="Picture 55"/>
          <p:cNvPicPr>
            <a:picLocks noChangeAspect="1"/>
          </p:cNvPicPr>
          <p:nvPr/>
        </p:nvPicPr>
        <p:blipFill>
          <a:blip r:embed="rId3"/>
          <a:stretch>
            <a:fillRect/>
          </a:stretch>
        </p:blipFill>
        <p:spPr>
          <a:xfrm>
            <a:off x="8442643" y="3124987"/>
            <a:ext cx="2432515" cy="1237595"/>
          </a:xfrm>
          <a:prstGeom prst="rect">
            <a:avLst/>
          </a:prstGeom>
        </p:spPr>
      </p:pic>
      <p:pic>
        <p:nvPicPr>
          <p:cNvPr id="58" name="Picture 57"/>
          <p:cNvPicPr>
            <a:picLocks noChangeAspect="1"/>
          </p:cNvPicPr>
          <p:nvPr/>
        </p:nvPicPr>
        <p:blipFill>
          <a:blip r:embed="rId4"/>
          <a:stretch>
            <a:fillRect/>
          </a:stretch>
        </p:blipFill>
        <p:spPr>
          <a:xfrm>
            <a:off x="8442643" y="4790491"/>
            <a:ext cx="2432515" cy="1377815"/>
          </a:xfrm>
          <a:prstGeom prst="rect">
            <a:avLst/>
          </a:prstGeom>
        </p:spPr>
      </p:pic>
      <p:sp>
        <p:nvSpPr>
          <p:cNvPr id="59" name="Title 1"/>
          <p:cNvSpPr txBox="1">
            <a:spLocks/>
          </p:cNvSpPr>
          <p:nvPr/>
        </p:nvSpPr>
        <p:spPr>
          <a:xfrm>
            <a:off x="0" y="193"/>
            <a:ext cx="12192000" cy="806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smtClean="0">
                <a:latin typeface="Calibri Light" panose="020F0302020204030204" pitchFamily="34" charset="0"/>
                <a:cs typeface="Calibri Light" panose="020F0302020204030204" pitchFamily="34" charset="0"/>
              </a:rPr>
              <a:t>Job Skill Search - </a:t>
            </a:r>
            <a:r>
              <a:rPr lang="en-US" sz="2400" dirty="0" smtClean="0">
                <a:latin typeface="Calibri Light" panose="020F0302020204030204" pitchFamily="34" charset="0"/>
                <a:cs typeface="Calibri Light" panose="020F0302020204030204" pitchFamily="34" charset="0"/>
              </a:rPr>
              <a:t>Stage III: Reporting and Visualization</a:t>
            </a:r>
            <a:endParaRPr lang="en-US" sz="2400" dirty="0">
              <a:latin typeface="Calibri Light" panose="020F0302020204030204" pitchFamily="34" charset="0"/>
              <a:cs typeface="Calibri Light" panose="020F0302020204030204" pitchFamily="34" charset="0"/>
            </a:endParaRPr>
          </a:p>
        </p:txBody>
      </p:sp>
      <p:cxnSp>
        <p:nvCxnSpPr>
          <p:cNvPr id="60" name="Straight Connector 59"/>
          <p:cNvCxnSpPr/>
          <p:nvPr/>
        </p:nvCxnSpPr>
        <p:spPr>
          <a:xfrm>
            <a:off x="-25400" y="806375"/>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Rounded Rectangle 62"/>
          <p:cNvSpPr/>
          <p:nvPr/>
        </p:nvSpPr>
        <p:spPr>
          <a:xfrm>
            <a:off x="5956977" y="6215270"/>
            <a:ext cx="2851903" cy="542190"/>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i="1" dirty="0" smtClean="0"/>
              <a:t>(Column data is converted to interactive visuals in Django using </a:t>
            </a:r>
            <a:r>
              <a:rPr lang="en-US" sz="1200" i="1" dirty="0" err="1" smtClean="0"/>
              <a:t>plotly</a:t>
            </a:r>
            <a:r>
              <a:rPr lang="en-US" sz="1200" i="1" dirty="0" smtClean="0"/>
              <a:t>)</a:t>
            </a:r>
            <a:endParaRPr lang="en-US" sz="1200" i="1" dirty="0"/>
          </a:p>
        </p:txBody>
      </p:sp>
      <p:sp>
        <p:nvSpPr>
          <p:cNvPr id="66" name="Right Arrow 65"/>
          <p:cNvSpPr/>
          <p:nvPr/>
        </p:nvSpPr>
        <p:spPr>
          <a:xfrm>
            <a:off x="6718299" y="5922371"/>
            <a:ext cx="1231901" cy="245935"/>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26453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214651"/>
            <a:ext cx="10773138" cy="4735773"/>
          </a:xfrm>
        </p:spPr>
        <p:txBody>
          <a:bodyPr>
            <a:normAutofit fontScale="85000" lnSpcReduction="20000"/>
          </a:bodyPr>
          <a:lstStyle/>
          <a:p>
            <a:pPr marL="514350" indent="-514350">
              <a:buFont typeface="+mj-lt"/>
              <a:buAutoNum type="romanUcPeriod"/>
            </a:pPr>
            <a:r>
              <a:rPr lang="en-US" sz="2400" u="sng" dirty="0" smtClean="0"/>
              <a:t>Team Inclusion:  </a:t>
            </a:r>
          </a:p>
          <a:p>
            <a:pPr>
              <a:spcBef>
                <a:spcPts val="600"/>
              </a:spcBef>
            </a:pPr>
            <a:r>
              <a:rPr lang="en-US" sz="2000" dirty="0" smtClean="0"/>
              <a:t>Maximizing team communication while allowing team members to work on segments that align with their technical background. (Scraper vs. Django vs. HTML vs. Visualization)</a:t>
            </a:r>
          </a:p>
          <a:p>
            <a:endParaRPr lang="en-US" sz="2100" dirty="0" smtClean="0"/>
          </a:p>
          <a:p>
            <a:pPr marL="514350" indent="-514350">
              <a:buFont typeface="+mj-lt"/>
              <a:buAutoNum type="romanUcPeriod" startAt="2"/>
            </a:pPr>
            <a:r>
              <a:rPr lang="en-US" sz="2400" u="sng" dirty="0" smtClean="0"/>
              <a:t>Runtime Minimization:  </a:t>
            </a:r>
          </a:p>
          <a:p>
            <a:pPr>
              <a:spcBef>
                <a:spcPts val="600"/>
              </a:spcBef>
            </a:pPr>
            <a:r>
              <a:rPr lang="en-US" sz="2000" dirty="0" smtClean="0"/>
              <a:t>If runtime in basic or multi-regional search is too long for a reasonable user, then our engineering team will need to decide where and what limits must be implemented.  </a:t>
            </a:r>
          </a:p>
          <a:p>
            <a:pPr>
              <a:spcBef>
                <a:spcPts val="600"/>
              </a:spcBef>
            </a:pPr>
            <a:r>
              <a:rPr lang="en-US" sz="2000" dirty="0" smtClean="0"/>
              <a:t>If runtime cannot be reduced, searches may need to be supplemented with pre-scraped information (obtained on a regular run-schedule).</a:t>
            </a:r>
          </a:p>
          <a:p>
            <a:pPr marL="0" indent="0">
              <a:spcBef>
                <a:spcPts val="600"/>
              </a:spcBef>
              <a:buNone/>
            </a:pPr>
            <a:endParaRPr lang="en-US" sz="2100" dirty="0" smtClean="0"/>
          </a:p>
          <a:p>
            <a:pPr marL="514350" indent="-514350">
              <a:spcBef>
                <a:spcPts val="600"/>
              </a:spcBef>
              <a:buFont typeface="+mj-lt"/>
              <a:buAutoNum type="romanUcPeriod" startAt="3"/>
            </a:pPr>
            <a:r>
              <a:rPr lang="en-US" sz="2400" u="sng" dirty="0" smtClean="0"/>
              <a:t>Data Harmonization:</a:t>
            </a:r>
          </a:p>
          <a:p>
            <a:pPr>
              <a:spcBef>
                <a:spcPts val="600"/>
              </a:spcBef>
            </a:pPr>
            <a:r>
              <a:rPr lang="en-US" sz="2000" dirty="0" smtClean="0"/>
              <a:t>Reformatting of different data types(location, date posted, etc.)is crucial to ensure that they can be correctly interpreted and visualized.</a:t>
            </a:r>
          </a:p>
          <a:p>
            <a:pPr>
              <a:spcBef>
                <a:spcPts val="600"/>
              </a:spcBef>
            </a:pPr>
            <a:endParaRPr lang="en-US" sz="2100" dirty="0" smtClean="0"/>
          </a:p>
          <a:p>
            <a:pPr marL="514350" indent="-514350">
              <a:buFont typeface="+mj-lt"/>
              <a:buAutoNum type="romanUcPeriod" startAt="4"/>
            </a:pPr>
            <a:r>
              <a:rPr lang="en-US" sz="2400" u="sng" dirty="0" smtClean="0"/>
              <a:t>Web Hosting: </a:t>
            </a:r>
          </a:p>
          <a:p>
            <a:pPr>
              <a:spcBef>
                <a:spcPts val="600"/>
              </a:spcBef>
            </a:pPr>
            <a:r>
              <a:rPr lang="en-US" sz="2000" dirty="0" smtClean="0"/>
              <a:t> Setup and hosting of Django on a dedicated system, allowing access to one or more users at a given time.</a:t>
            </a:r>
          </a:p>
          <a:p>
            <a:pPr marL="0" indent="0">
              <a:buNone/>
            </a:pPr>
            <a:r>
              <a:rPr lang="en-US" sz="2000" dirty="0" smtClean="0"/>
              <a:t> </a:t>
            </a:r>
          </a:p>
          <a:p>
            <a:pPr marL="0" indent="0">
              <a:buNone/>
            </a:pPr>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pPr lvl="1"/>
            <a:endParaRPr lang="en-US" sz="1800" dirty="0" smtClean="0"/>
          </a:p>
          <a:p>
            <a:pPr marL="857250" lvl="1" indent="-400050">
              <a:buFont typeface="+mj-lt"/>
              <a:buAutoNum type="romanLcPeriod"/>
            </a:pPr>
            <a:endParaRPr lang="en-US" sz="1800" dirty="0" smtClean="0"/>
          </a:p>
          <a:p>
            <a:pPr marL="857250" lvl="1" indent="-400050">
              <a:buFont typeface="+mj-lt"/>
              <a:buAutoNum type="romanLcPeriod"/>
            </a:pPr>
            <a:endParaRPr lang="en-US" sz="1800" dirty="0"/>
          </a:p>
        </p:txBody>
      </p:sp>
      <p:sp>
        <p:nvSpPr>
          <p:cNvPr id="6" name="Title 1"/>
          <p:cNvSpPr txBox="1">
            <a:spLocks/>
          </p:cNvSpPr>
          <p:nvPr/>
        </p:nvSpPr>
        <p:spPr>
          <a:xfrm>
            <a:off x="0" y="193"/>
            <a:ext cx="12192000" cy="806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smtClean="0">
                <a:latin typeface="Calibri Light" panose="020F0302020204030204" pitchFamily="34" charset="0"/>
                <a:cs typeface="Calibri Light" panose="020F0302020204030204" pitchFamily="34" charset="0"/>
              </a:rPr>
              <a:t>Project Challenges and Risks</a:t>
            </a:r>
            <a:endParaRPr lang="en-US" sz="2400" dirty="0">
              <a:latin typeface="Calibri Light" panose="020F0302020204030204" pitchFamily="34" charset="0"/>
              <a:cs typeface="Calibri Light" panose="020F0302020204030204" pitchFamily="34" charset="0"/>
            </a:endParaRPr>
          </a:p>
        </p:txBody>
      </p:sp>
      <p:cxnSp>
        <p:nvCxnSpPr>
          <p:cNvPr id="7" name="Straight Connector 6"/>
          <p:cNvCxnSpPr/>
          <p:nvPr/>
        </p:nvCxnSpPr>
        <p:spPr>
          <a:xfrm>
            <a:off x="0" y="806375"/>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69030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9221" y="1173707"/>
            <a:ext cx="10943166" cy="5308979"/>
          </a:xfrm>
        </p:spPr>
        <p:txBody>
          <a:bodyPr>
            <a:normAutofit fontScale="70000" lnSpcReduction="20000"/>
          </a:bodyPr>
          <a:lstStyle/>
          <a:p>
            <a:pPr marL="571500" indent="-571500">
              <a:buFont typeface="+mj-lt"/>
              <a:buAutoNum type="romanUcPeriod"/>
            </a:pPr>
            <a:r>
              <a:rPr lang="en-US" u="sng" dirty="0" smtClean="0"/>
              <a:t>Aesthetic</a:t>
            </a:r>
            <a:r>
              <a:rPr lang="en-US" dirty="0" smtClean="0"/>
              <a:t>:</a:t>
            </a:r>
          </a:p>
          <a:p>
            <a:pPr lvl="1"/>
            <a:r>
              <a:rPr lang="en-US" dirty="0" smtClean="0"/>
              <a:t>Make decisions on design, color pallet and aesthetics (HTML fill design)</a:t>
            </a:r>
          </a:p>
          <a:p>
            <a:pPr lvl="1"/>
            <a:r>
              <a:rPr lang="en-US" dirty="0" smtClean="0"/>
              <a:t>Agree on visualization methods, chart types and interactive protocols.</a:t>
            </a:r>
          </a:p>
          <a:p>
            <a:pPr marL="971550" lvl="1" indent="-514350">
              <a:buFont typeface="+mj-lt"/>
              <a:buAutoNum type="romanLcPeriod"/>
            </a:pPr>
            <a:endParaRPr lang="en-US" dirty="0"/>
          </a:p>
          <a:p>
            <a:pPr marL="571500" indent="-571500">
              <a:buFont typeface="+mj-lt"/>
              <a:buAutoNum type="romanUcPeriod"/>
            </a:pPr>
            <a:r>
              <a:rPr lang="en-US" u="sng" dirty="0" smtClean="0"/>
              <a:t>Functional:</a:t>
            </a:r>
          </a:p>
          <a:p>
            <a:pPr lvl="1"/>
            <a:r>
              <a:rPr lang="en-US" dirty="0" smtClean="0"/>
              <a:t>Implementation of scraping algorithm within Django environment.</a:t>
            </a:r>
          </a:p>
          <a:p>
            <a:pPr lvl="1"/>
            <a:r>
              <a:rPr lang="en-US" dirty="0" smtClean="0"/>
              <a:t>Design and implement cleansing function-set.</a:t>
            </a:r>
          </a:p>
          <a:p>
            <a:pPr lvl="1"/>
            <a:r>
              <a:rPr lang="en-US" dirty="0" smtClean="0"/>
              <a:t>Design and implement logic system to identify when the scraper has reached the last page.</a:t>
            </a:r>
          </a:p>
          <a:p>
            <a:pPr lvl="1"/>
            <a:r>
              <a:rPr lang="en-US" dirty="0" smtClean="0"/>
              <a:t>Expansion selection of job title - skill table.</a:t>
            </a:r>
          </a:p>
          <a:p>
            <a:pPr lvl="1"/>
            <a:r>
              <a:rPr lang="en-US" dirty="0" smtClean="0"/>
              <a:t>Research Google’s geocoding system to convert job location information to area code.  (for multi-regional scraping)</a:t>
            </a:r>
          </a:p>
          <a:p>
            <a:pPr marL="457200" lvl="1" indent="0">
              <a:buNone/>
            </a:pPr>
            <a:endParaRPr lang="en-US" dirty="0"/>
          </a:p>
          <a:p>
            <a:pPr marL="571500" indent="-571500">
              <a:buFont typeface="+mj-lt"/>
              <a:buAutoNum type="romanUcPeriod"/>
            </a:pPr>
            <a:r>
              <a:rPr lang="en-US" u="sng" dirty="0" smtClean="0"/>
              <a:t>Efficiency:</a:t>
            </a:r>
          </a:p>
          <a:p>
            <a:pPr lvl="1"/>
            <a:r>
              <a:rPr lang="en-US" dirty="0" smtClean="0"/>
              <a:t>Removal of unused metadata and legacy structures. </a:t>
            </a:r>
          </a:p>
          <a:p>
            <a:pPr lvl="1"/>
            <a:r>
              <a:rPr lang="en-US" dirty="0" smtClean="0"/>
              <a:t>Minimize time complexity for scraping and ETL methods.</a:t>
            </a:r>
          </a:p>
          <a:p>
            <a:pPr lvl="1"/>
            <a:endParaRPr lang="en-US" dirty="0" smtClean="0"/>
          </a:p>
          <a:p>
            <a:pPr marL="571500" indent="-571500">
              <a:buFont typeface="+mj-lt"/>
              <a:buAutoNum type="romanUcPeriod"/>
            </a:pPr>
            <a:r>
              <a:rPr lang="en-US" u="sng" dirty="0" smtClean="0"/>
              <a:t>Quality</a:t>
            </a:r>
            <a:r>
              <a:rPr lang="en-US" dirty="0" smtClean="0"/>
              <a:t>:</a:t>
            </a:r>
          </a:p>
          <a:p>
            <a:pPr lvl="1"/>
            <a:r>
              <a:rPr lang="en-US" dirty="0" smtClean="0"/>
              <a:t>Bug and Quality Assurance Testing.</a:t>
            </a:r>
          </a:p>
          <a:p>
            <a:pPr lvl="1"/>
            <a:r>
              <a:rPr lang="en-US" dirty="0" smtClean="0"/>
              <a:t>Unittest and functionality testing.</a:t>
            </a:r>
          </a:p>
          <a:p>
            <a:pPr lvl="1" fontAlgn="base"/>
            <a:r>
              <a:rPr lang="en-US" dirty="0"/>
              <a:t>End-to-end integration testing​</a:t>
            </a:r>
          </a:p>
          <a:p>
            <a:pPr lvl="1" fontAlgn="base"/>
            <a:r>
              <a:rPr lang="en-US" dirty="0"/>
              <a:t>Data integrity between database and scrapping outputs </a:t>
            </a:r>
          </a:p>
          <a:p>
            <a:pPr lvl="1"/>
            <a:endParaRPr lang="en-US" dirty="0" smtClean="0"/>
          </a:p>
          <a:p>
            <a:pPr lvl="1"/>
            <a:endParaRPr lang="en-US" dirty="0" smtClean="0"/>
          </a:p>
          <a:p>
            <a:pPr lvl="1"/>
            <a:endParaRPr lang="en-US" dirty="0" smtClean="0"/>
          </a:p>
          <a:p>
            <a:pPr marL="571500" indent="-571500">
              <a:buFont typeface="+mj-lt"/>
              <a:buAutoNum type="romanUcPeriod"/>
            </a:pPr>
            <a:endParaRPr lang="en-US" dirty="0" smtClean="0"/>
          </a:p>
          <a:p>
            <a:endParaRPr lang="en-US" sz="26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pPr lvl="1"/>
            <a:endParaRPr lang="en-US" sz="1800" dirty="0" smtClean="0"/>
          </a:p>
          <a:p>
            <a:pPr marL="857250" lvl="1" indent="-400050">
              <a:buFont typeface="+mj-lt"/>
              <a:buAutoNum type="romanLcPeriod"/>
            </a:pPr>
            <a:endParaRPr lang="en-US" sz="1800" dirty="0" smtClean="0"/>
          </a:p>
          <a:p>
            <a:pPr marL="857250" lvl="1" indent="-400050">
              <a:buFont typeface="+mj-lt"/>
              <a:buAutoNum type="romanLcPeriod"/>
            </a:pPr>
            <a:endParaRPr lang="en-US" sz="1800" dirty="0"/>
          </a:p>
        </p:txBody>
      </p:sp>
      <p:sp>
        <p:nvSpPr>
          <p:cNvPr id="6" name="Title 1"/>
          <p:cNvSpPr txBox="1">
            <a:spLocks/>
          </p:cNvSpPr>
          <p:nvPr/>
        </p:nvSpPr>
        <p:spPr>
          <a:xfrm>
            <a:off x="0" y="193"/>
            <a:ext cx="12192000" cy="806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smtClean="0">
                <a:latin typeface="Calibri Light" panose="020F0302020204030204" pitchFamily="34" charset="0"/>
                <a:cs typeface="Calibri Light" panose="020F0302020204030204" pitchFamily="34" charset="0"/>
              </a:rPr>
              <a:t>Directions for Improvement</a:t>
            </a:r>
            <a:endParaRPr lang="en-US" sz="2400" dirty="0">
              <a:latin typeface="Calibri Light" panose="020F0302020204030204" pitchFamily="34" charset="0"/>
              <a:cs typeface="Calibri Light" panose="020F0302020204030204" pitchFamily="34" charset="0"/>
            </a:endParaRPr>
          </a:p>
        </p:txBody>
      </p:sp>
      <p:cxnSp>
        <p:nvCxnSpPr>
          <p:cNvPr id="7" name="Straight Connector 6"/>
          <p:cNvCxnSpPr/>
          <p:nvPr/>
        </p:nvCxnSpPr>
        <p:spPr>
          <a:xfrm>
            <a:off x="0" y="806375"/>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9074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296537"/>
            <a:ext cx="10943166" cy="5104263"/>
          </a:xfrm>
        </p:spPr>
        <p:txBody>
          <a:bodyPr>
            <a:normAutofit/>
          </a:bodyPr>
          <a:lstStyle/>
          <a:p>
            <a:pPr marL="0" indent="0" algn="ctr">
              <a:buNone/>
            </a:pPr>
            <a:r>
              <a:rPr lang="en-US" sz="2400" u="sng" dirty="0" smtClean="0"/>
              <a:t>Thank you for attending this presentation.</a:t>
            </a:r>
          </a:p>
          <a:p>
            <a:pPr marL="0" indent="0" algn="ctr">
              <a:buNone/>
            </a:pPr>
            <a:endParaRPr lang="en-US" dirty="0"/>
          </a:p>
          <a:p>
            <a:pPr marL="0" indent="0" algn="ctr">
              <a:buNone/>
            </a:pPr>
            <a:r>
              <a:rPr lang="en-US" sz="2000" dirty="0" smtClean="0"/>
              <a:t>For any further questions or feedback</a:t>
            </a:r>
          </a:p>
          <a:p>
            <a:pPr marL="0" indent="0" algn="ctr">
              <a:buNone/>
            </a:pPr>
            <a:r>
              <a:rPr lang="en-US" sz="2000" dirty="0" smtClean="0"/>
              <a:t>please contact the developers on Team 4:</a:t>
            </a:r>
          </a:p>
          <a:p>
            <a:pPr marL="0" indent="0" algn="ctr">
              <a:buNone/>
            </a:pPr>
            <a:endParaRPr lang="en-US" sz="2000" dirty="0" smtClean="0"/>
          </a:p>
          <a:p>
            <a:pPr marL="0" indent="0" algn="ctr">
              <a:buNone/>
            </a:pPr>
            <a:r>
              <a:rPr lang="en-US" sz="1600" b="1" dirty="0" smtClean="0"/>
              <a:t>Matthew Scott:</a:t>
            </a:r>
            <a:r>
              <a:rPr lang="en-US" sz="1600" dirty="0" smtClean="0"/>
              <a:t> Project Leader - </a:t>
            </a:r>
            <a:r>
              <a:rPr lang="en-US" sz="1600" dirty="0" smtClean="0">
                <a:hlinkClick r:id="rId2"/>
              </a:rPr>
              <a:t>matt86@bu.edu</a:t>
            </a:r>
            <a:endParaRPr lang="en-US" sz="1600" dirty="0" smtClean="0"/>
          </a:p>
          <a:p>
            <a:pPr marL="0" indent="0" algn="ctr">
              <a:buNone/>
            </a:pPr>
            <a:r>
              <a:rPr lang="en-US" sz="1600" b="1" dirty="0" smtClean="0"/>
              <a:t>Patrick Ryan:</a:t>
            </a:r>
            <a:r>
              <a:rPr lang="en-US" sz="1600" dirty="0" smtClean="0"/>
              <a:t> Backup </a:t>
            </a:r>
            <a:r>
              <a:rPr lang="en-US" sz="1600" dirty="0" smtClean="0"/>
              <a:t>Leader /</a:t>
            </a:r>
            <a:r>
              <a:rPr lang="en-US" sz="1600" dirty="0" smtClean="0"/>
              <a:t>Design Leader:  </a:t>
            </a:r>
            <a:r>
              <a:rPr lang="en-US" sz="1600" dirty="0" smtClean="0">
                <a:hlinkClick r:id="rId3"/>
              </a:rPr>
              <a:t>part@bu.edu</a:t>
            </a:r>
            <a:endParaRPr lang="en-US" sz="1600" dirty="0" smtClean="0"/>
          </a:p>
          <a:p>
            <a:pPr marL="0" indent="0" algn="ctr">
              <a:buNone/>
            </a:pPr>
            <a:r>
              <a:rPr lang="en-US" sz="1600" b="1" dirty="0" smtClean="0"/>
              <a:t>Amal Krishna:</a:t>
            </a:r>
            <a:r>
              <a:rPr lang="en-US" sz="1600" dirty="0" smtClean="0">
                <a:latin typeface="Calibri" panose="020F0502020204030204" pitchFamily="34" charset="0"/>
                <a:cs typeface="Calibri" panose="020F0502020204030204" pitchFamily="34" charset="0"/>
              </a:rPr>
              <a:t> Implementation/QA Leader  </a:t>
            </a:r>
            <a:r>
              <a:rPr lang="en-US" sz="1600" dirty="0" smtClean="0">
                <a:hlinkClick r:id="rId4"/>
              </a:rPr>
              <a:t>amalrkrishna94@gmail.com</a:t>
            </a:r>
            <a:endParaRPr lang="en-US" sz="1600" dirty="0" smtClean="0"/>
          </a:p>
          <a:p>
            <a:pPr marL="0" indent="0" algn="ctr">
              <a:buNone/>
            </a:pPr>
            <a:r>
              <a:rPr lang="en-US" sz="1600" b="1" dirty="0" smtClean="0">
                <a:latin typeface="Calibri" panose="020F0502020204030204" pitchFamily="34" charset="0"/>
                <a:cs typeface="Calibri" panose="020F0502020204030204" pitchFamily="34" charset="0"/>
              </a:rPr>
              <a:t>James Christensen: </a:t>
            </a:r>
            <a:r>
              <a:rPr lang="en-US" sz="1600" dirty="0" smtClean="0">
                <a:latin typeface="Calibri" panose="020F0502020204030204" pitchFamily="34" charset="0"/>
                <a:cs typeface="Calibri" panose="020F0502020204030204" pitchFamily="34" charset="0"/>
              </a:rPr>
              <a:t>Security Leader: </a:t>
            </a:r>
            <a:r>
              <a:rPr lang="en-US" sz="1600" dirty="0" smtClean="0">
                <a:hlinkClick r:id="rId5"/>
              </a:rPr>
              <a:t>jchriste@bu.edu</a:t>
            </a:r>
            <a:endParaRPr lang="en-US" sz="1600" dirty="0" smtClean="0">
              <a:latin typeface="Calibri" panose="020F0502020204030204" pitchFamily="34" charset="0"/>
              <a:cs typeface="Calibri" panose="020F0502020204030204" pitchFamily="34" charset="0"/>
            </a:endParaRPr>
          </a:p>
          <a:p>
            <a:pPr marL="0" indent="0" algn="ctr">
              <a:buNone/>
            </a:pPr>
            <a:r>
              <a:rPr lang="en-US" sz="1600" b="1" dirty="0" smtClean="0">
                <a:latin typeface="Calibri" panose="020F0502020204030204" pitchFamily="34" charset="0"/>
                <a:cs typeface="Calibri" panose="020F0502020204030204" pitchFamily="34" charset="0"/>
              </a:rPr>
              <a:t>Peter </a:t>
            </a:r>
            <a:r>
              <a:rPr lang="en-US" sz="1600" b="1" dirty="0" err="1" smtClean="0">
                <a:latin typeface="Calibri" panose="020F0502020204030204" pitchFamily="34" charset="0"/>
                <a:cs typeface="Calibri" panose="020F0502020204030204" pitchFamily="34" charset="0"/>
              </a:rPr>
              <a:t>DiMaria</a:t>
            </a:r>
            <a:r>
              <a:rPr lang="en-US" sz="1600" b="1" dirty="0" smtClean="0">
                <a:latin typeface="Calibri" panose="020F0502020204030204" pitchFamily="34" charset="0"/>
                <a:cs typeface="Calibri" panose="020F0502020204030204" pitchFamily="34" charset="0"/>
              </a:rPr>
              <a:t>:</a:t>
            </a:r>
            <a:r>
              <a:rPr lang="en-US" sz="1600" b="1" dirty="0" smtClean="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Environment and Integration Leader: </a:t>
            </a:r>
            <a:r>
              <a:rPr lang="en-US" sz="1600" dirty="0" smtClean="0">
                <a:latin typeface="Calibri" panose="020F0502020204030204" pitchFamily="34" charset="0"/>
                <a:cs typeface="Calibri" panose="020F0502020204030204" pitchFamily="34" charset="0"/>
                <a:hlinkClick r:id="rId6"/>
              </a:rPr>
              <a:t>pdimaria@bu.edu</a:t>
            </a:r>
            <a:endParaRPr lang="en-US" sz="1600" dirty="0" smtClean="0">
              <a:latin typeface="Calibri" panose="020F0502020204030204" pitchFamily="34" charset="0"/>
              <a:cs typeface="Calibri" panose="020F0502020204030204" pitchFamily="34" charset="0"/>
            </a:endParaRPr>
          </a:p>
          <a:p>
            <a:pPr marL="0" indent="0" algn="ctr">
              <a:buNone/>
            </a:pPr>
            <a:r>
              <a:rPr lang="en-US" sz="1600" b="1" dirty="0" smtClean="0">
                <a:latin typeface="Calibri" panose="020F0502020204030204" pitchFamily="34" charset="0"/>
                <a:cs typeface="Calibri" panose="020F0502020204030204" pitchFamily="34" charset="0"/>
              </a:rPr>
              <a:t>John Staley:</a:t>
            </a:r>
            <a:r>
              <a:rPr lang="en-US" sz="1600" dirty="0" smtClean="0">
                <a:latin typeface="Calibri" panose="020F0502020204030204" pitchFamily="34" charset="0"/>
                <a:cs typeface="Calibri" panose="020F0502020204030204" pitchFamily="34" charset="0"/>
              </a:rPr>
              <a:t> Requirement Leader: </a:t>
            </a:r>
            <a:r>
              <a:rPr lang="en-US" sz="1600" dirty="0" smtClean="0">
                <a:latin typeface="Calibri" panose="020F0502020204030204" pitchFamily="34" charset="0"/>
                <a:cs typeface="Calibri" panose="020F0502020204030204" pitchFamily="34" charset="0"/>
                <a:hlinkClick r:id="rId7"/>
              </a:rPr>
              <a:t>jstaley@bu.edu</a:t>
            </a:r>
            <a:endParaRPr lang="en-US" sz="1600" dirty="0" smtClean="0">
              <a:latin typeface="Calibri" panose="020F0502020204030204" pitchFamily="34" charset="0"/>
              <a:cs typeface="Calibri" panose="020F0502020204030204" pitchFamily="34" charset="0"/>
            </a:endParaRPr>
          </a:p>
          <a:p>
            <a:pPr marL="0" indent="0" algn="ctr">
              <a:buNone/>
            </a:pPr>
            <a:r>
              <a:rPr lang="en-US" sz="1600" b="1" dirty="0" smtClean="0">
                <a:latin typeface="Calibri" panose="020F0502020204030204" pitchFamily="34" charset="0"/>
                <a:cs typeface="Calibri" panose="020F0502020204030204" pitchFamily="34" charset="0"/>
              </a:rPr>
              <a:t> </a:t>
            </a:r>
            <a:r>
              <a:rPr lang="en-US" sz="1600" b="1" dirty="0" err="1" smtClean="0">
                <a:latin typeface="Calibri" panose="020F0502020204030204" pitchFamily="34" charset="0"/>
                <a:cs typeface="Calibri" panose="020F0502020204030204" pitchFamily="34" charset="0"/>
              </a:rPr>
              <a:t>Siwei</a:t>
            </a:r>
            <a:r>
              <a:rPr lang="en-US" sz="1600" b="1" dirty="0">
                <a:latin typeface="Calibri" panose="020F0502020204030204" pitchFamily="34" charset="0"/>
                <a:cs typeface="Calibri" panose="020F0502020204030204" pitchFamily="34" charset="0"/>
              </a:rPr>
              <a:t>:</a:t>
            </a:r>
            <a:r>
              <a:rPr lang="en-US" sz="1600" b="1" dirty="0" smtClean="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Configuration Leader - </a:t>
            </a:r>
            <a:r>
              <a:rPr lang="en-US" sz="1600" dirty="0" smtClean="0">
                <a:hlinkClick r:id="rId8"/>
              </a:rPr>
              <a:t>hesiwei@bu.edu</a:t>
            </a:r>
            <a:endParaRPr lang="en-US" sz="1600" dirty="0" smtClean="0"/>
          </a:p>
          <a:p>
            <a:pPr marL="0" indent="0" algn="ctr">
              <a:buNone/>
            </a:pPr>
            <a:endParaRPr lang="en-US" sz="1600" dirty="0" smtClean="0"/>
          </a:p>
          <a:p>
            <a:pPr lvl="1"/>
            <a:endParaRPr lang="en-US" dirty="0" smtClean="0"/>
          </a:p>
          <a:p>
            <a:pPr marL="571500" indent="-571500">
              <a:buFont typeface="+mj-lt"/>
              <a:buAutoNum type="romanLcPeriod"/>
            </a:pPr>
            <a:endParaRPr lang="en-US" dirty="0" smtClean="0"/>
          </a:p>
          <a:p>
            <a:endParaRPr lang="en-US" sz="26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pPr lvl="1"/>
            <a:endParaRPr lang="en-US" sz="1800" dirty="0" smtClean="0"/>
          </a:p>
          <a:p>
            <a:pPr marL="857250" lvl="1" indent="-400050">
              <a:buFont typeface="+mj-lt"/>
              <a:buAutoNum type="romanLcPeriod"/>
            </a:pPr>
            <a:endParaRPr lang="en-US" sz="1800" dirty="0" smtClean="0"/>
          </a:p>
          <a:p>
            <a:pPr marL="857250" lvl="1" indent="-400050">
              <a:buFont typeface="+mj-lt"/>
              <a:buAutoNum type="romanLcPeriod"/>
            </a:pPr>
            <a:endParaRPr lang="en-US" sz="1800" dirty="0"/>
          </a:p>
        </p:txBody>
      </p:sp>
      <p:sp>
        <p:nvSpPr>
          <p:cNvPr id="6" name="Title 1"/>
          <p:cNvSpPr txBox="1">
            <a:spLocks/>
          </p:cNvSpPr>
          <p:nvPr/>
        </p:nvSpPr>
        <p:spPr>
          <a:xfrm>
            <a:off x="0" y="193"/>
            <a:ext cx="12192000" cy="806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smtClean="0">
                <a:latin typeface="Calibri Light" panose="020F0302020204030204" pitchFamily="34" charset="0"/>
                <a:cs typeface="Calibri Light" panose="020F0302020204030204" pitchFamily="34" charset="0"/>
              </a:rPr>
              <a:t>End of Presentation</a:t>
            </a:r>
            <a:endParaRPr lang="en-US" sz="2400" dirty="0">
              <a:latin typeface="Calibri Light" panose="020F0302020204030204" pitchFamily="34" charset="0"/>
              <a:cs typeface="Calibri Light" panose="020F0302020204030204" pitchFamily="34" charset="0"/>
            </a:endParaRPr>
          </a:p>
        </p:txBody>
      </p:sp>
      <p:cxnSp>
        <p:nvCxnSpPr>
          <p:cNvPr id="7" name="Straight Connector 6"/>
          <p:cNvCxnSpPr/>
          <p:nvPr/>
        </p:nvCxnSpPr>
        <p:spPr>
          <a:xfrm>
            <a:off x="0" y="806375"/>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8643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093" y="1094127"/>
            <a:ext cx="11514607" cy="5227093"/>
          </a:xfrm>
        </p:spPr>
        <p:txBody>
          <a:bodyPr>
            <a:noAutofit/>
          </a:bodyPr>
          <a:lstStyle/>
          <a:p>
            <a:pPr marL="457200" lvl="1" indent="0">
              <a:buNone/>
            </a:pPr>
            <a:r>
              <a:rPr lang="en-US" sz="2000" u="sng" dirty="0" smtClean="0"/>
              <a:t>Software Architecture:</a:t>
            </a:r>
          </a:p>
          <a:p>
            <a:pPr lvl="1"/>
            <a:r>
              <a:rPr lang="en-US" sz="1800" dirty="0" smtClean="0"/>
              <a:t>Framework:  Django, with logic written in Python, front end in HTML5</a:t>
            </a:r>
          </a:p>
          <a:p>
            <a:pPr lvl="1"/>
            <a:r>
              <a:rPr lang="en-US" sz="1800" dirty="0" smtClean="0"/>
              <a:t>Database Type:  SQLite3 (Django Built-in)</a:t>
            </a:r>
          </a:p>
          <a:p>
            <a:pPr lvl="1"/>
            <a:r>
              <a:rPr lang="en-US" sz="1800" dirty="0" smtClean="0"/>
              <a:t>Visualization Packages:  </a:t>
            </a:r>
            <a:r>
              <a:rPr lang="en-US" sz="1800" dirty="0" err="1" smtClean="0"/>
              <a:t>Plotly</a:t>
            </a:r>
            <a:r>
              <a:rPr lang="en-US" sz="1800" dirty="0" smtClean="0"/>
              <a:t>, </a:t>
            </a:r>
            <a:r>
              <a:rPr lang="en-US" sz="1800" dirty="0" err="1" smtClean="0"/>
              <a:t>Matplotlib</a:t>
            </a:r>
            <a:r>
              <a:rPr lang="en-US" sz="1800" dirty="0" smtClean="0"/>
              <a:t>, </a:t>
            </a:r>
            <a:r>
              <a:rPr lang="en-US" sz="1800" dirty="0" err="1" smtClean="0"/>
              <a:t>Bokeh</a:t>
            </a:r>
            <a:endParaRPr lang="en-US" sz="1800" dirty="0" smtClean="0"/>
          </a:p>
          <a:p>
            <a:pPr lvl="1"/>
            <a:r>
              <a:rPr lang="en-US" sz="1800" dirty="0"/>
              <a:t>QA: </a:t>
            </a:r>
            <a:r>
              <a:rPr lang="en-US" sz="1800" dirty="0" smtClean="0"/>
              <a:t>Unittest</a:t>
            </a:r>
            <a:r>
              <a:rPr lang="en-US" sz="1800" dirty="0"/>
              <a:t>, </a:t>
            </a:r>
            <a:r>
              <a:rPr lang="en-US" sz="1800" dirty="0" smtClean="0"/>
              <a:t>Selenium</a:t>
            </a:r>
          </a:p>
          <a:p>
            <a:pPr lvl="1"/>
            <a:endParaRPr lang="en-US" sz="1800" dirty="0" smtClean="0"/>
          </a:p>
          <a:p>
            <a:pPr marL="457200" lvl="1" indent="0">
              <a:buNone/>
            </a:pPr>
            <a:r>
              <a:rPr lang="en-US" sz="2000" u="sng" dirty="0" smtClean="0"/>
              <a:t>Engineering and Design Specs:</a:t>
            </a:r>
          </a:p>
          <a:p>
            <a:pPr lvl="1"/>
            <a:r>
              <a:rPr lang="en-US" sz="1800" dirty="0" smtClean="0"/>
              <a:t>Program Size: &lt;10,000 lines, &lt; 5 MB</a:t>
            </a:r>
          </a:p>
          <a:p>
            <a:pPr lvl="1"/>
            <a:r>
              <a:rPr lang="en-US" sz="1800" dirty="0" smtClean="0"/>
              <a:t>Estimated Development Time:  500 Hours</a:t>
            </a:r>
          </a:p>
          <a:p>
            <a:pPr lvl="1"/>
            <a:r>
              <a:rPr lang="en-US" sz="1800" dirty="0" smtClean="0"/>
              <a:t>Communication Tool:  Slack</a:t>
            </a:r>
          </a:p>
          <a:p>
            <a:pPr lvl="1"/>
            <a:r>
              <a:rPr lang="en-US" sz="1800" dirty="0" smtClean="0"/>
              <a:t>Version Control Tool: </a:t>
            </a:r>
            <a:r>
              <a:rPr lang="en-US" sz="1800" dirty="0" err="1" smtClean="0"/>
              <a:t>Github</a:t>
            </a:r>
            <a:endParaRPr lang="en-US" sz="1800" dirty="0" smtClean="0"/>
          </a:p>
          <a:p>
            <a:pPr lvl="1"/>
            <a:r>
              <a:rPr lang="en-US" sz="1800" dirty="0" smtClean="0"/>
              <a:t>Process Metrics:  </a:t>
            </a:r>
            <a:r>
              <a:rPr lang="en-US" sz="1800" dirty="0" err="1" smtClean="0"/>
              <a:t>Timeit</a:t>
            </a:r>
            <a:r>
              <a:rPr lang="en-US" sz="1800" dirty="0" smtClean="0"/>
              <a:t> module (runtime complexity)(overall and time/job)</a:t>
            </a:r>
          </a:p>
          <a:p>
            <a:pPr marL="457200" lvl="1" indent="0">
              <a:buNone/>
            </a:pPr>
            <a:endParaRPr lang="en-US" sz="1800" dirty="0" smtClean="0"/>
          </a:p>
          <a:p>
            <a:pPr marL="457200" lvl="1" indent="0">
              <a:buNone/>
            </a:pPr>
            <a:r>
              <a:rPr lang="en-US" sz="2000" u="sng" dirty="0" smtClean="0"/>
              <a:t>User Interface: </a:t>
            </a:r>
          </a:p>
          <a:p>
            <a:pPr lvl="1"/>
            <a:r>
              <a:rPr lang="en-US" sz="1800" dirty="0" smtClean="0"/>
              <a:t>Front End Input:  Search Fields (Job Title + Location)</a:t>
            </a:r>
          </a:p>
          <a:p>
            <a:pPr lvl="1"/>
            <a:r>
              <a:rPr lang="en-US" sz="1800" dirty="0" smtClean="0"/>
              <a:t>Front End Output:  Visualizations (Bar Chart, Line Chart, Histogram, Pie Chart, etc.)</a:t>
            </a:r>
            <a:endParaRPr lang="en-US" sz="1800" dirty="0"/>
          </a:p>
        </p:txBody>
      </p:sp>
      <p:sp>
        <p:nvSpPr>
          <p:cNvPr id="8" name="Title 1"/>
          <p:cNvSpPr txBox="1">
            <a:spLocks/>
          </p:cNvSpPr>
          <p:nvPr/>
        </p:nvSpPr>
        <p:spPr>
          <a:xfrm>
            <a:off x="0" y="193"/>
            <a:ext cx="12192000" cy="806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smtClean="0">
                <a:latin typeface="Calibri Light" panose="020F0302020204030204" pitchFamily="34" charset="0"/>
                <a:cs typeface="Calibri Light" panose="020F0302020204030204" pitchFamily="34" charset="0"/>
              </a:rPr>
              <a:t>Project Setup and Design Basics</a:t>
            </a:r>
            <a:endParaRPr lang="en-US" sz="2400" dirty="0">
              <a:latin typeface="Calibri Light" panose="020F0302020204030204" pitchFamily="34" charset="0"/>
              <a:cs typeface="Calibri Light" panose="020F0302020204030204" pitchFamily="34" charset="0"/>
            </a:endParaRPr>
          </a:p>
        </p:txBody>
      </p:sp>
      <p:cxnSp>
        <p:nvCxnSpPr>
          <p:cNvPr id="9" name="Straight Connector 8"/>
          <p:cNvCxnSpPr/>
          <p:nvPr/>
        </p:nvCxnSpPr>
        <p:spPr>
          <a:xfrm>
            <a:off x="0" y="806375"/>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218" name="Picture 2" descr="https://www.djangoproject.com/s/img/logos/django-logo-positiv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55451" y="1283160"/>
            <a:ext cx="1170472" cy="407714"/>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SQL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6723" y="1830228"/>
            <a:ext cx="1099200" cy="504633"/>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Image result for bokeh logo"/>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727" b="39406"/>
          <a:stretch/>
        </p:blipFill>
        <p:spPr bwMode="auto">
          <a:xfrm>
            <a:off x="10540920" y="2026553"/>
            <a:ext cx="1103427" cy="32253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Image result for plotly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89383" y="2452216"/>
            <a:ext cx="834190" cy="805913"/>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10" descr="Image result for matplotlib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230" name="Picture 14" descr="Related image"/>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1744" t="16093" r="12571" b="22836"/>
          <a:stretch/>
        </p:blipFill>
        <p:spPr bwMode="auto">
          <a:xfrm>
            <a:off x="10070676" y="2595722"/>
            <a:ext cx="1573671" cy="352720"/>
          </a:xfrm>
          <a:prstGeom prst="rect">
            <a:avLst/>
          </a:prstGeom>
          <a:noFill/>
          <a:extLst>
            <a:ext uri="{909E8E84-426E-40DD-AFC4-6F175D3DCCD1}">
              <a14:hiddenFill xmlns:a14="http://schemas.microsoft.com/office/drawing/2010/main">
                <a:solidFill>
                  <a:srgbClr val="FFFFFF"/>
                </a:solidFill>
              </a14:hiddenFill>
            </a:ext>
          </a:extLst>
        </p:spPr>
      </p:pic>
      <p:pic>
        <p:nvPicPr>
          <p:cNvPr id="9232" name="Picture 16" descr="Selenium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725847" y="3113034"/>
            <a:ext cx="646917" cy="585460"/>
          </a:xfrm>
          <a:prstGeom prst="rect">
            <a:avLst/>
          </a:prstGeom>
          <a:noFill/>
          <a:extLst>
            <a:ext uri="{909E8E84-426E-40DD-AFC4-6F175D3DCCD1}">
              <a14:hiddenFill xmlns:a14="http://schemas.microsoft.com/office/drawing/2010/main">
                <a:solidFill>
                  <a:srgbClr val="FFFFFF"/>
                </a:solidFill>
              </a14:hiddenFill>
            </a:ext>
          </a:extLst>
        </p:spPr>
      </p:pic>
      <p:pic>
        <p:nvPicPr>
          <p:cNvPr id="9234" name="Picture 18" descr="Image result for github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610862" y="4921582"/>
            <a:ext cx="963541" cy="251725"/>
          </a:xfrm>
          <a:prstGeom prst="rect">
            <a:avLst/>
          </a:prstGeom>
          <a:noFill/>
          <a:extLst>
            <a:ext uri="{909E8E84-426E-40DD-AFC4-6F175D3DCCD1}">
              <a14:hiddenFill xmlns:a14="http://schemas.microsoft.com/office/drawing/2010/main">
                <a:solidFill>
                  <a:srgbClr val="FFFFFF"/>
                </a:solidFill>
              </a14:hiddenFill>
            </a:ext>
          </a:extLst>
        </p:spPr>
      </p:pic>
      <p:pic>
        <p:nvPicPr>
          <p:cNvPr id="9238" name="Picture 22" descr="Image result for slack 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363274" y="4400883"/>
            <a:ext cx="1252406" cy="357505"/>
          </a:xfrm>
          <a:prstGeom prst="rect">
            <a:avLst/>
          </a:prstGeom>
          <a:noFill/>
          <a:extLst>
            <a:ext uri="{909E8E84-426E-40DD-AFC4-6F175D3DCCD1}">
              <a14:hiddenFill xmlns:a14="http://schemas.microsoft.com/office/drawing/2010/main">
                <a:solidFill>
                  <a:srgbClr val="FFFFFF"/>
                </a:solidFill>
              </a14:hiddenFill>
            </a:ext>
          </a:extLst>
        </p:spPr>
      </p:pic>
      <p:pic>
        <p:nvPicPr>
          <p:cNvPr id="9242" name="Picture 26" descr="Related imag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693973" y="1205710"/>
            <a:ext cx="660964" cy="672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4037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3"/>
            <a:ext cx="12192000" cy="806182"/>
          </a:xfrm>
        </p:spPr>
        <p:txBody>
          <a:bodyPr>
            <a:normAutofit/>
          </a:bodyPr>
          <a:lstStyle/>
          <a:p>
            <a:pPr algn="ctr"/>
            <a:r>
              <a:rPr lang="en-US" sz="2400" dirty="0" smtClean="0">
                <a:latin typeface="Calibri Light" panose="020F0302020204030204" pitchFamily="34" charset="0"/>
                <a:cs typeface="Calibri Light" panose="020F0302020204030204" pitchFamily="34" charset="0"/>
              </a:rPr>
              <a:t>Intro to Indeed.com</a:t>
            </a:r>
            <a:endParaRPr lang="en-US" sz="2400"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677334" y="1609859"/>
            <a:ext cx="10511366" cy="4431503"/>
          </a:xfrm>
        </p:spPr>
        <p:txBody>
          <a:bodyPr>
            <a:normAutofit/>
          </a:bodyPr>
          <a:lstStyle/>
          <a:p>
            <a:r>
              <a:rPr lang="en-US" sz="2000" dirty="0" smtClean="0">
                <a:cs typeface="Calibri Light" panose="020F0302020204030204" pitchFamily="34" charset="0"/>
              </a:rPr>
              <a:t>Indeed.com </a:t>
            </a:r>
            <a:r>
              <a:rPr lang="en-US" sz="2000" dirty="0">
                <a:cs typeface="Calibri Light" panose="020F0302020204030204" pitchFamily="34" charset="0"/>
              </a:rPr>
              <a:t>is an American </a:t>
            </a:r>
            <a:r>
              <a:rPr lang="en-US" sz="2000" dirty="0" smtClean="0">
                <a:cs typeface="Calibri Light" panose="020F0302020204030204" pitchFamily="34" charset="0"/>
              </a:rPr>
              <a:t>employment </a:t>
            </a:r>
            <a:r>
              <a:rPr lang="en-US" sz="2000" dirty="0">
                <a:cs typeface="Calibri Light" panose="020F0302020204030204" pitchFamily="34" charset="0"/>
              </a:rPr>
              <a:t>search engine for </a:t>
            </a:r>
            <a:r>
              <a:rPr lang="en-US" sz="2000" dirty="0" smtClean="0">
                <a:cs typeface="Calibri Light" panose="020F0302020204030204" pitchFamily="34" charset="0"/>
              </a:rPr>
              <a:t>paid job listings, and is co-headquartered </a:t>
            </a:r>
            <a:r>
              <a:rPr lang="en-US" sz="2000" dirty="0">
                <a:cs typeface="Calibri Light" panose="020F0302020204030204" pitchFamily="34" charset="0"/>
              </a:rPr>
              <a:t>in Austin, Texas and Stamford, </a:t>
            </a:r>
            <a:r>
              <a:rPr lang="en-US" sz="2000" dirty="0" smtClean="0">
                <a:cs typeface="Calibri Light" panose="020F0302020204030204" pitchFamily="34" charset="0"/>
              </a:rPr>
              <a:t>Connecticut.</a:t>
            </a:r>
          </a:p>
          <a:p>
            <a:r>
              <a:rPr lang="en-US" sz="2000" dirty="0" smtClean="0">
                <a:cs typeface="Calibri Light" panose="020F0302020204030204" pitchFamily="34" charset="0"/>
              </a:rPr>
              <a:t>As </a:t>
            </a:r>
            <a:r>
              <a:rPr lang="en-US" sz="2000" dirty="0">
                <a:cs typeface="Calibri Light" panose="020F0302020204030204" pitchFamily="34" charset="0"/>
              </a:rPr>
              <a:t>a single-topic search engine, it is also an example of vertical search. Indeed is currently available in over 60 countries and 28 languages. </a:t>
            </a:r>
            <a:endParaRPr lang="en-US" sz="2000" dirty="0" smtClean="0">
              <a:cs typeface="Calibri Light" panose="020F0302020204030204" pitchFamily="34" charset="0"/>
            </a:endParaRPr>
          </a:p>
          <a:p>
            <a:r>
              <a:rPr lang="en-US" sz="2000" dirty="0" smtClean="0">
                <a:cs typeface="Calibri Light" panose="020F0302020204030204" pitchFamily="34" charset="0"/>
              </a:rPr>
              <a:t>In </a:t>
            </a:r>
            <a:r>
              <a:rPr lang="en-US" sz="2000" dirty="0">
                <a:cs typeface="Calibri Light" panose="020F0302020204030204" pitchFamily="34" charset="0"/>
              </a:rPr>
              <a:t>October 2010, Indeed.com </a:t>
            </a:r>
            <a:r>
              <a:rPr lang="en-US" sz="2000" dirty="0" smtClean="0">
                <a:cs typeface="Calibri Light" panose="020F0302020204030204" pitchFamily="34" charset="0"/>
              </a:rPr>
              <a:t>surpassed </a:t>
            </a:r>
            <a:r>
              <a:rPr lang="en-US" sz="2000" dirty="0">
                <a:cs typeface="Calibri Light" panose="020F0302020204030204" pitchFamily="34" charset="0"/>
              </a:rPr>
              <a:t>Monster.com to become the highest-traffic </a:t>
            </a:r>
            <a:r>
              <a:rPr lang="en-US" sz="2000" dirty="0" smtClean="0">
                <a:cs typeface="Calibri Light" panose="020F0302020204030204" pitchFamily="34" charset="0"/>
              </a:rPr>
              <a:t>job listing </a:t>
            </a:r>
            <a:r>
              <a:rPr lang="en-US" sz="2000" dirty="0">
                <a:cs typeface="Calibri Light" panose="020F0302020204030204" pitchFamily="34" charset="0"/>
              </a:rPr>
              <a:t>website in the United States</a:t>
            </a:r>
            <a:r>
              <a:rPr lang="en-US" sz="2000" dirty="0" smtClean="0">
                <a:cs typeface="Calibri Light" panose="020F0302020204030204" pitchFamily="34" charset="0"/>
              </a:rPr>
              <a:t>.</a:t>
            </a:r>
          </a:p>
          <a:p>
            <a:endParaRPr lang="en-US" sz="2000" dirty="0">
              <a:cs typeface="Calibri Light" panose="020F0302020204030204" pitchFamily="34" charset="0"/>
            </a:endParaRPr>
          </a:p>
        </p:txBody>
      </p:sp>
      <p:pic>
        <p:nvPicPr>
          <p:cNvPr id="5" name="Picture 6" descr="Image result for indeed logo"/>
          <p:cNvPicPr>
            <a:picLocks noChangeAspect="1" noChangeArrowheads="1"/>
          </p:cNvPicPr>
          <p:nvPr/>
        </p:nvPicPr>
        <p:blipFill rotWithShape="1">
          <a:blip r:embed="rId2">
            <a:extLst>
              <a:ext uri="{28A0092B-C50C-407E-A947-70E740481C1C}">
                <a14:useLocalDpi xmlns:a14="http://schemas.microsoft.com/office/drawing/2010/main" val="0"/>
              </a:ext>
            </a:extLst>
          </a:blip>
          <a:srcRect t="31550" b="30140"/>
          <a:stretch/>
        </p:blipFill>
        <p:spPr bwMode="auto">
          <a:xfrm>
            <a:off x="1449157" y="4656333"/>
            <a:ext cx="1934663" cy="7411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traffic.alexa.com/graph?o=lt&amp;y=t&amp;b=ffffff&amp;n=666666&amp;f=999999&amp;p=4e8cff&amp;r=1y&amp;t=2&amp;z=30&amp;c=1&amp;h=150&amp;w=340&amp;u=indeed.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5528" y="4086510"/>
            <a:ext cx="4263172" cy="188081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0" y="806375"/>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230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6309" t="4108" r="44359" b="25212"/>
          <a:stretch/>
        </p:blipFill>
        <p:spPr>
          <a:xfrm>
            <a:off x="2731875" y="1354863"/>
            <a:ext cx="5991854" cy="4826552"/>
          </a:xfrm>
          <a:prstGeom prst="rect">
            <a:avLst/>
          </a:prstGeom>
          <a:solidFill>
            <a:schemeClr val="accent5">
              <a:lumMod val="60000"/>
              <a:lumOff val="40000"/>
            </a:schemeClr>
          </a:solidFill>
        </p:spPr>
      </p:pic>
      <p:pic>
        <p:nvPicPr>
          <p:cNvPr id="11" name="Picture 10"/>
          <p:cNvPicPr>
            <a:picLocks noChangeAspect="1"/>
          </p:cNvPicPr>
          <p:nvPr/>
        </p:nvPicPr>
        <p:blipFill rotWithShape="1">
          <a:blip r:embed="rId3"/>
          <a:srcRect l="8978" t="30789" r="47712" b="44974"/>
          <a:stretch/>
        </p:blipFill>
        <p:spPr>
          <a:xfrm>
            <a:off x="3113001" y="4385208"/>
            <a:ext cx="5086834" cy="1600492"/>
          </a:xfrm>
          <a:prstGeom prst="rect">
            <a:avLst/>
          </a:prstGeom>
          <a:solidFill>
            <a:schemeClr val="accent5">
              <a:lumMod val="60000"/>
              <a:lumOff val="40000"/>
            </a:schemeClr>
          </a:solidFill>
        </p:spPr>
      </p:pic>
      <p:sp>
        <p:nvSpPr>
          <p:cNvPr id="17" name="Rounded Rectangle 16"/>
          <p:cNvSpPr/>
          <p:nvPr/>
        </p:nvSpPr>
        <p:spPr>
          <a:xfrm>
            <a:off x="627600" y="4262938"/>
            <a:ext cx="1371600" cy="228600"/>
          </a:xfrm>
          <a:prstGeom prst="roundRect">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00" dirty="0" smtClean="0">
                <a:solidFill>
                  <a:schemeClr val="tx1"/>
                </a:solidFill>
              </a:rPr>
              <a:t>Job Title &amp; Post</a:t>
            </a:r>
            <a:endParaRPr lang="en-US" sz="1300" dirty="0">
              <a:solidFill>
                <a:schemeClr val="tx1"/>
              </a:solidFill>
            </a:endParaRPr>
          </a:p>
        </p:txBody>
      </p:sp>
      <p:sp>
        <p:nvSpPr>
          <p:cNvPr id="22" name="Rounded Rectangle 21"/>
          <p:cNvSpPr/>
          <p:nvPr/>
        </p:nvSpPr>
        <p:spPr>
          <a:xfrm>
            <a:off x="5946366" y="4312841"/>
            <a:ext cx="1097280" cy="228600"/>
          </a:xfrm>
          <a:prstGeom prst="roundRect">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00" dirty="0" smtClean="0">
                <a:solidFill>
                  <a:schemeClr val="tx1"/>
                </a:solidFill>
              </a:rPr>
              <a:t>Location</a:t>
            </a:r>
            <a:endParaRPr lang="en-US" sz="1300" dirty="0">
              <a:solidFill>
                <a:schemeClr val="tx1"/>
              </a:solidFill>
            </a:endParaRPr>
          </a:p>
        </p:txBody>
      </p:sp>
      <p:sp>
        <p:nvSpPr>
          <p:cNvPr id="23" name="Rounded Rectangle 22"/>
          <p:cNvSpPr/>
          <p:nvPr/>
        </p:nvSpPr>
        <p:spPr>
          <a:xfrm>
            <a:off x="7259572" y="5482058"/>
            <a:ext cx="1737360" cy="228600"/>
          </a:xfrm>
          <a:prstGeom prst="roundRect">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00" dirty="0" smtClean="0">
                <a:solidFill>
                  <a:schemeClr val="tx1"/>
                </a:solidFill>
              </a:rPr>
              <a:t>Description Summary</a:t>
            </a:r>
            <a:endParaRPr lang="en-US" sz="1300" dirty="0">
              <a:solidFill>
                <a:schemeClr val="tx1"/>
              </a:solidFill>
            </a:endParaRPr>
          </a:p>
        </p:txBody>
      </p:sp>
      <p:sp>
        <p:nvSpPr>
          <p:cNvPr id="24" name="Rounded Rectangle 23"/>
          <p:cNvSpPr/>
          <p:nvPr/>
        </p:nvSpPr>
        <p:spPr>
          <a:xfrm>
            <a:off x="9699440" y="1311538"/>
            <a:ext cx="687162" cy="207957"/>
          </a:xfrm>
          <a:prstGeom prst="roundRect">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00" dirty="0" smtClean="0">
                <a:solidFill>
                  <a:schemeClr val="tx1"/>
                </a:solidFill>
              </a:rPr>
              <a:t>URL</a:t>
            </a:r>
            <a:endParaRPr lang="en-US" sz="1300" dirty="0">
              <a:solidFill>
                <a:schemeClr val="tx1"/>
              </a:solidFill>
            </a:endParaRPr>
          </a:p>
        </p:txBody>
      </p:sp>
      <p:sp>
        <p:nvSpPr>
          <p:cNvPr id="25" name="Rounded Rectangle 24"/>
          <p:cNvSpPr/>
          <p:nvPr/>
        </p:nvSpPr>
        <p:spPr>
          <a:xfrm>
            <a:off x="620522" y="5837295"/>
            <a:ext cx="1554480" cy="228600"/>
          </a:xfrm>
          <a:prstGeom prst="roundRect">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00" dirty="0" smtClean="0">
                <a:solidFill>
                  <a:schemeClr val="tx1"/>
                </a:solidFill>
              </a:rPr>
              <a:t>Time Since Posting</a:t>
            </a:r>
            <a:endParaRPr lang="en-US" sz="1300" dirty="0">
              <a:solidFill>
                <a:schemeClr val="tx1"/>
              </a:solidFill>
            </a:endParaRPr>
          </a:p>
        </p:txBody>
      </p:sp>
      <p:sp>
        <p:nvSpPr>
          <p:cNvPr id="26" name="Rounded Rectangle 25"/>
          <p:cNvSpPr/>
          <p:nvPr/>
        </p:nvSpPr>
        <p:spPr>
          <a:xfrm>
            <a:off x="862705" y="4808947"/>
            <a:ext cx="1371600" cy="228600"/>
          </a:xfrm>
          <a:prstGeom prst="roundRect">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00" dirty="0" smtClean="0">
                <a:solidFill>
                  <a:schemeClr val="tx1"/>
                </a:solidFill>
              </a:rPr>
              <a:t>Company Name</a:t>
            </a:r>
            <a:endParaRPr lang="en-US" sz="1300" dirty="0">
              <a:solidFill>
                <a:schemeClr val="tx1"/>
              </a:solidFill>
            </a:endParaRPr>
          </a:p>
        </p:txBody>
      </p:sp>
      <p:cxnSp>
        <p:nvCxnSpPr>
          <p:cNvPr id="28" name="Straight Arrow Connector 27"/>
          <p:cNvCxnSpPr>
            <a:stCxn id="17" idx="3"/>
          </p:cNvCxnSpPr>
          <p:nvPr/>
        </p:nvCxnSpPr>
        <p:spPr>
          <a:xfrm>
            <a:off x="1999200" y="4377238"/>
            <a:ext cx="1236594" cy="253282"/>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6" idx="3"/>
          </p:cNvCxnSpPr>
          <p:nvPr/>
        </p:nvCxnSpPr>
        <p:spPr>
          <a:xfrm flipV="1">
            <a:off x="2234305" y="4861867"/>
            <a:ext cx="1009495" cy="6138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2" idx="1"/>
          </p:cNvCxnSpPr>
          <p:nvPr/>
        </p:nvCxnSpPr>
        <p:spPr>
          <a:xfrm flipH="1">
            <a:off x="4775874" y="4427141"/>
            <a:ext cx="1170492" cy="42834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5" idx="3"/>
          </p:cNvCxnSpPr>
          <p:nvPr/>
        </p:nvCxnSpPr>
        <p:spPr>
          <a:xfrm flipV="1">
            <a:off x="2175002" y="5781257"/>
            <a:ext cx="1079206" cy="17033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4" idx="1"/>
          </p:cNvCxnSpPr>
          <p:nvPr/>
        </p:nvCxnSpPr>
        <p:spPr>
          <a:xfrm flipH="1">
            <a:off x="7778839" y="1415517"/>
            <a:ext cx="1920601" cy="5736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3" idx="1"/>
          </p:cNvCxnSpPr>
          <p:nvPr/>
        </p:nvCxnSpPr>
        <p:spPr>
          <a:xfrm flipH="1" flipV="1">
            <a:off x="6268134" y="5292610"/>
            <a:ext cx="991438" cy="30374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3" name="Rounded Rectangle 62"/>
          <p:cNvSpPr/>
          <p:nvPr/>
        </p:nvSpPr>
        <p:spPr>
          <a:xfrm>
            <a:off x="1739489" y="2271828"/>
            <a:ext cx="776741" cy="228600"/>
          </a:xfrm>
          <a:prstGeom prst="round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00" dirty="0" smtClean="0"/>
              <a:t>Job Title</a:t>
            </a:r>
            <a:endParaRPr lang="en-US" sz="1300" dirty="0"/>
          </a:p>
        </p:txBody>
      </p:sp>
      <p:cxnSp>
        <p:nvCxnSpPr>
          <p:cNvPr id="64" name="Straight Arrow Connector 63"/>
          <p:cNvCxnSpPr>
            <a:stCxn id="63" idx="3"/>
          </p:cNvCxnSpPr>
          <p:nvPr/>
        </p:nvCxnSpPr>
        <p:spPr>
          <a:xfrm>
            <a:off x="2516230" y="2386128"/>
            <a:ext cx="793596" cy="3086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7" name="Rounded Rectangle 66"/>
          <p:cNvSpPr/>
          <p:nvPr/>
        </p:nvSpPr>
        <p:spPr>
          <a:xfrm>
            <a:off x="9337919" y="2141345"/>
            <a:ext cx="822081" cy="228600"/>
          </a:xfrm>
          <a:prstGeom prst="round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00" dirty="0" smtClean="0"/>
              <a:t>Location</a:t>
            </a:r>
            <a:endParaRPr lang="en-US" sz="1300" dirty="0"/>
          </a:p>
        </p:txBody>
      </p:sp>
      <p:cxnSp>
        <p:nvCxnSpPr>
          <p:cNvPr id="68" name="Straight Arrow Connector 67"/>
          <p:cNvCxnSpPr>
            <a:stCxn id="67" idx="1"/>
          </p:cNvCxnSpPr>
          <p:nvPr/>
        </p:nvCxnSpPr>
        <p:spPr>
          <a:xfrm flipH="1">
            <a:off x="7458321" y="2255645"/>
            <a:ext cx="1879598" cy="42509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102" name="Rectangle 4101"/>
          <p:cNvSpPr/>
          <p:nvPr/>
        </p:nvSpPr>
        <p:spPr>
          <a:xfrm>
            <a:off x="10386602" y="5022916"/>
            <a:ext cx="1638853" cy="9783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Rounded Rectangle 72"/>
          <p:cNvSpPr/>
          <p:nvPr/>
        </p:nvSpPr>
        <p:spPr>
          <a:xfrm>
            <a:off x="10516407" y="5199362"/>
            <a:ext cx="1371600" cy="228600"/>
          </a:xfrm>
          <a:prstGeom prst="roundRect">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00" dirty="0" smtClean="0">
                <a:solidFill>
                  <a:schemeClr val="tx1"/>
                </a:solidFill>
              </a:rPr>
              <a:t>Input Element</a:t>
            </a:r>
            <a:endParaRPr lang="en-US" sz="1300" dirty="0">
              <a:solidFill>
                <a:schemeClr val="tx1"/>
              </a:solidFill>
            </a:endParaRPr>
          </a:p>
        </p:txBody>
      </p:sp>
      <p:sp>
        <p:nvSpPr>
          <p:cNvPr id="74" name="Rounded Rectangle 73"/>
          <p:cNvSpPr/>
          <p:nvPr/>
        </p:nvSpPr>
        <p:spPr>
          <a:xfrm>
            <a:off x="10516407" y="5611155"/>
            <a:ext cx="1371600" cy="228600"/>
          </a:xfrm>
          <a:prstGeom prst="round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00" dirty="0" smtClean="0"/>
              <a:t>Output Element</a:t>
            </a:r>
            <a:endParaRPr lang="en-US" sz="1300" dirty="0"/>
          </a:p>
        </p:txBody>
      </p:sp>
      <p:sp>
        <p:nvSpPr>
          <p:cNvPr id="83" name="Title 1"/>
          <p:cNvSpPr txBox="1">
            <a:spLocks/>
          </p:cNvSpPr>
          <p:nvPr/>
        </p:nvSpPr>
        <p:spPr>
          <a:xfrm>
            <a:off x="0" y="193"/>
            <a:ext cx="12192000" cy="806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smtClean="0">
                <a:latin typeface="Calibri Light" panose="020F0302020204030204" pitchFamily="34" charset="0"/>
                <a:cs typeface="Calibri Light" panose="020F0302020204030204" pitchFamily="34" charset="0"/>
              </a:rPr>
              <a:t>Indeed Page Elements</a:t>
            </a:r>
            <a:endParaRPr lang="en-US" sz="2400" dirty="0">
              <a:latin typeface="Calibri Light" panose="020F0302020204030204" pitchFamily="34" charset="0"/>
              <a:cs typeface="Calibri Light" panose="020F0302020204030204" pitchFamily="34" charset="0"/>
            </a:endParaRPr>
          </a:p>
        </p:txBody>
      </p:sp>
      <p:cxnSp>
        <p:nvCxnSpPr>
          <p:cNvPr id="84" name="Straight Connector 83"/>
          <p:cNvCxnSpPr/>
          <p:nvPr/>
        </p:nvCxnSpPr>
        <p:spPr>
          <a:xfrm>
            <a:off x="0" y="806375"/>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68805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1231900"/>
            <a:ext cx="10397067" cy="5181599"/>
          </a:xfrm>
        </p:spPr>
        <p:txBody>
          <a:bodyPr>
            <a:noAutofit/>
          </a:bodyPr>
          <a:lstStyle/>
          <a:p>
            <a:pPr marL="857250" lvl="1" indent="-400050">
              <a:buFont typeface="+mj-lt"/>
              <a:buAutoNum type="romanLcPeriod"/>
            </a:pPr>
            <a:endParaRPr lang="en-US" sz="2000" dirty="0" smtClean="0"/>
          </a:p>
          <a:p>
            <a:pPr marL="457200" lvl="1" indent="0">
              <a:buNone/>
            </a:pPr>
            <a:r>
              <a:rPr lang="en-US" sz="2000" u="sng" dirty="0" smtClean="0"/>
              <a:t>Basis for Selecting Indeed.com</a:t>
            </a:r>
          </a:p>
          <a:p>
            <a:pPr marL="457200" lvl="1" indent="0">
              <a:buNone/>
            </a:pPr>
            <a:endParaRPr lang="en-US" sz="300" u="sng" dirty="0"/>
          </a:p>
          <a:p>
            <a:pPr lvl="1"/>
            <a:r>
              <a:rPr lang="en-US" sz="1700" dirty="0" smtClean="0"/>
              <a:t>Consistent page and URL structure allows quick and easy HTML extraction.</a:t>
            </a:r>
          </a:p>
          <a:p>
            <a:pPr lvl="1"/>
            <a:r>
              <a:rPr lang="en-US" sz="1700" dirty="0" smtClean="0"/>
              <a:t>Popularity of site provides high-quality and current job market information.</a:t>
            </a:r>
          </a:p>
          <a:p>
            <a:pPr lvl="1"/>
            <a:r>
              <a:rPr lang="en-US" sz="1700" dirty="0" smtClean="0"/>
              <a:t>Scraping algorithm can be scaled and reused across a variety of jobs and sectors.</a:t>
            </a:r>
          </a:p>
          <a:p>
            <a:pPr marL="857250" lvl="1" indent="-400050">
              <a:buFont typeface="+mj-lt"/>
              <a:buAutoNum type="romanLcPeriod"/>
            </a:pPr>
            <a:endParaRPr lang="en-US" sz="3200" dirty="0" smtClean="0"/>
          </a:p>
          <a:p>
            <a:pPr marL="457200" lvl="1" indent="0">
              <a:buNone/>
            </a:pPr>
            <a:r>
              <a:rPr lang="en-US" sz="2000" u="sng" dirty="0" smtClean="0"/>
              <a:t>Two App Development Concepts:</a:t>
            </a:r>
          </a:p>
          <a:p>
            <a:pPr marL="457200" lvl="1" indent="0">
              <a:buNone/>
            </a:pPr>
            <a:endParaRPr lang="en-US" sz="300" u="sng" dirty="0" smtClean="0"/>
          </a:p>
          <a:p>
            <a:pPr marL="857250" lvl="1" indent="-400050">
              <a:buFont typeface="+mj-lt"/>
              <a:buAutoNum type="romanLcPeriod"/>
            </a:pPr>
            <a:r>
              <a:rPr lang="en-US" sz="1800" dirty="0" smtClean="0"/>
              <a:t>Primary Web App: (Job-Skill Search)</a:t>
            </a:r>
          </a:p>
          <a:p>
            <a:pPr lvl="2"/>
            <a:r>
              <a:rPr lang="en-US" sz="1600" dirty="0" smtClean="0"/>
              <a:t>A basic job skills (e.g. Software Engineer + Boston, MA) which returns visuals that inform the user of the skills mentioned in post for a given job type in a given region.  (Proven Feasibility) </a:t>
            </a:r>
          </a:p>
          <a:p>
            <a:pPr lvl="2"/>
            <a:endParaRPr lang="en-US" sz="500" dirty="0" smtClean="0"/>
          </a:p>
          <a:p>
            <a:pPr marL="857250" lvl="1" indent="-400050">
              <a:buFont typeface="+mj-lt"/>
              <a:buAutoNum type="romanLcPeriod"/>
            </a:pPr>
            <a:r>
              <a:rPr lang="en-US" sz="1800" dirty="0" smtClean="0"/>
              <a:t>Secondary Web App: (Multiregional Search)</a:t>
            </a:r>
          </a:p>
          <a:p>
            <a:pPr lvl="2"/>
            <a:r>
              <a:rPr lang="en-US" sz="1600" dirty="0" smtClean="0"/>
              <a:t>A multiregional search which allows the user to enter a job title (e.g. Data Analyst) and returns visuals that quantitatively describes the volume of postings for that job by US county. (Will approach if the primary web app is fully developed.)</a:t>
            </a:r>
          </a:p>
          <a:p>
            <a:pPr marL="857250" lvl="1" indent="-400050">
              <a:buFont typeface="+mj-lt"/>
              <a:buAutoNum type="romanLcPeriod"/>
            </a:pPr>
            <a:endParaRPr lang="en-US" sz="2000" dirty="0" smtClean="0"/>
          </a:p>
          <a:p>
            <a:pPr marL="857250" lvl="1" indent="-400050">
              <a:buFont typeface="+mj-lt"/>
              <a:buAutoNum type="romanLcPeriod"/>
            </a:pPr>
            <a:endParaRPr lang="en-US" sz="2000" dirty="0"/>
          </a:p>
        </p:txBody>
      </p:sp>
      <p:sp>
        <p:nvSpPr>
          <p:cNvPr id="8" name="Title 1"/>
          <p:cNvSpPr txBox="1">
            <a:spLocks/>
          </p:cNvSpPr>
          <p:nvPr/>
        </p:nvSpPr>
        <p:spPr>
          <a:xfrm>
            <a:off x="0" y="193"/>
            <a:ext cx="12192000" cy="806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smtClean="0">
                <a:latin typeface="Calibri Light" panose="020F0302020204030204" pitchFamily="34" charset="0"/>
                <a:cs typeface="Calibri Light" panose="020F0302020204030204" pitchFamily="34" charset="0"/>
              </a:rPr>
              <a:t>Project Basis and App Concepts</a:t>
            </a:r>
            <a:endParaRPr lang="en-US" sz="2400" dirty="0">
              <a:latin typeface="Calibri Light" panose="020F0302020204030204" pitchFamily="34" charset="0"/>
              <a:cs typeface="Calibri Light" panose="020F0302020204030204" pitchFamily="34" charset="0"/>
            </a:endParaRPr>
          </a:p>
        </p:txBody>
      </p:sp>
      <p:cxnSp>
        <p:nvCxnSpPr>
          <p:cNvPr id="9" name="Straight Connector 8"/>
          <p:cNvCxnSpPr/>
          <p:nvPr/>
        </p:nvCxnSpPr>
        <p:spPr>
          <a:xfrm>
            <a:off x="0" y="806375"/>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983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193"/>
            <a:ext cx="12192000" cy="806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smtClean="0">
                <a:latin typeface="Calibri Light" panose="020F0302020204030204" pitchFamily="34" charset="0"/>
                <a:cs typeface="Calibri Light" panose="020F0302020204030204" pitchFamily="34" charset="0"/>
              </a:rPr>
              <a:t>User Interface: (Job-Skill Search)</a:t>
            </a:r>
            <a:endParaRPr lang="en-US" sz="2400" dirty="0">
              <a:latin typeface="Calibri Light" panose="020F0302020204030204" pitchFamily="34" charset="0"/>
              <a:cs typeface="Calibri Light" panose="020F0302020204030204" pitchFamily="34" charset="0"/>
            </a:endParaRPr>
          </a:p>
        </p:txBody>
      </p:sp>
      <p:cxnSp>
        <p:nvCxnSpPr>
          <p:cNvPr id="7" name="Straight Connector 6"/>
          <p:cNvCxnSpPr/>
          <p:nvPr/>
        </p:nvCxnSpPr>
        <p:spPr>
          <a:xfrm>
            <a:off x="0" y="806375"/>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203700" y="1117601"/>
            <a:ext cx="3759200" cy="16637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ounded Rectangle 7"/>
          <p:cNvSpPr/>
          <p:nvPr/>
        </p:nvSpPr>
        <p:spPr>
          <a:xfrm>
            <a:off x="4498753" y="1871980"/>
            <a:ext cx="1254347" cy="228600"/>
          </a:xfrm>
          <a:prstGeom prst="round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Software Engineer</a:t>
            </a:r>
            <a:endParaRPr lang="en-US" sz="1100" dirty="0"/>
          </a:p>
        </p:txBody>
      </p:sp>
      <p:sp>
        <p:nvSpPr>
          <p:cNvPr id="9" name="Rounded Rectangle 8"/>
          <p:cNvSpPr/>
          <p:nvPr/>
        </p:nvSpPr>
        <p:spPr>
          <a:xfrm>
            <a:off x="6230827" y="1871980"/>
            <a:ext cx="1254347" cy="228600"/>
          </a:xfrm>
          <a:prstGeom prst="round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Boston, MA</a:t>
            </a:r>
            <a:endParaRPr lang="en-US" sz="1100" dirty="0"/>
          </a:p>
        </p:txBody>
      </p:sp>
      <p:sp>
        <p:nvSpPr>
          <p:cNvPr id="12" name="Rounded Rectangle 11"/>
          <p:cNvSpPr/>
          <p:nvPr/>
        </p:nvSpPr>
        <p:spPr>
          <a:xfrm>
            <a:off x="8770827" y="1242681"/>
            <a:ext cx="2851903" cy="542190"/>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i="1" dirty="0" smtClean="0"/>
              <a:t>(The job title input field is provided as a drop down menu, showing the options for which database tables exist.)</a:t>
            </a:r>
            <a:endParaRPr lang="en-US" sz="1200" i="1" dirty="0"/>
          </a:p>
        </p:txBody>
      </p:sp>
      <p:cxnSp>
        <p:nvCxnSpPr>
          <p:cNvPr id="13" name="Straight Connector 12"/>
          <p:cNvCxnSpPr/>
          <p:nvPr/>
        </p:nvCxnSpPr>
        <p:spPr>
          <a:xfrm>
            <a:off x="215900" y="3048000"/>
            <a:ext cx="428285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203700" y="3363061"/>
            <a:ext cx="3759200" cy="32028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5" name="Picture 14"/>
          <p:cNvPicPr>
            <a:picLocks noChangeAspect="1"/>
          </p:cNvPicPr>
          <p:nvPr/>
        </p:nvPicPr>
        <p:blipFill>
          <a:blip r:embed="rId2"/>
          <a:stretch>
            <a:fillRect/>
          </a:stretch>
        </p:blipFill>
        <p:spPr>
          <a:xfrm>
            <a:off x="5377586" y="3492908"/>
            <a:ext cx="1633570" cy="1061821"/>
          </a:xfrm>
          <a:prstGeom prst="rect">
            <a:avLst/>
          </a:prstGeom>
        </p:spPr>
      </p:pic>
      <p:pic>
        <p:nvPicPr>
          <p:cNvPr id="16" name="Picture 15"/>
          <p:cNvPicPr>
            <a:picLocks noChangeAspect="1"/>
          </p:cNvPicPr>
          <p:nvPr/>
        </p:nvPicPr>
        <p:blipFill>
          <a:blip r:embed="rId3"/>
          <a:stretch>
            <a:fillRect/>
          </a:stretch>
        </p:blipFill>
        <p:spPr>
          <a:xfrm>
            <a:off x="5375715" y="4748651"/>
            <a:ext cx="1451706" cy="738586"/>
          </a:xfrm>
          <a:prstGeom prst="rect">
            <a:avLst/>
          </a:prstGeom>
        </p:spPr>
      </p:pic>
      <p:pic>
        <p:nvPicPr>
          <p:cNvPr id="17" name="Picture 16"/>
          <p:cNvPicPr>
            <a:picLocks noChangeAspect="1"/>
          </p:cNvPicPr>
          <p:nvPr/>
        </p:nvPicPr>
        <p:blipFill>
          <a:blip r:embed="rId4"/>
          <a:stretch>
            <a:fillRect/>
          </a:stretch>
        </p:blipFill>
        <p:spPr>
          <a:xfrm>
            <a:off x="5533837" y="5728043"/>
            <a:ext cx="1293583" cy="732706"/>
          </a:xfrm>
          <a:prstGeom prst="rect">
            <a:avLst/>
          </a:prstGeom>
        </p:spPr>
      </p:pic>
      <p:cxnSp>
        <p:nvCxnSpPr>
          <p:cNvPr id="19" name="Straight Connector 18"/>
          <p:cNvCxnSpPr/>
          <p:nvPr/>
        </p:nvCxnSpPr>
        <p:spPr>
          <a:xfrm>
            <a:off x="4203700" y="4572000"/>
            <a:ext cx="3759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203700" y="5651093"/>
            <a:ext cx="3759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946260" y="784390"/>
            <a:ext cx="2768029" cy="542190"/>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i="1" dirty="0" smtClean="0"/>
              <a:t>(Inputs)</a:t>
            </a:r>
            <a:endParaRPr lang="en-US" sz="1100" i="1" dirty="0"/>
          </a:p>
        </p:txBody>
      </p:sp>
      <p:sp>
        <p:nvSpPr>
          <p:cNvPr id="22" name="Rounded Rectangle 21"/>
          <p:cNvSpPr/>
          <p:nvPr/>
        </p:nvSpPr>
        <p:spPr>
          <a:xfrm>
            <a:off x="-950606" y="3089525"/>
            <a:ext cx="2768029" cy="542190"/>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i="1" dirty="0" smtClean="0"/>
              <a:t>(Results)</a:t>
            </a:r>
            <a:endParaRPr lang="en-US" sz="1100" i="1" dirty="0"/>
          </a:p>
        </p:txBody>
      </p:sp>
      <p:sp>
        <p:nvSpPr>
          <p:cNvPr id="29" name="Rounded Rectangle 28"/>
          <p:cNvSpPr/>
          <p:nvPr/>
        </p:nvSpPr>
        <p:spPr>
          <a:xfrm>
            <a:off x="8781298" y="5216142"/>
            <a:ext cx="2358832" cy="542190"/>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i="1" dirty="0" smtClean="0"/>
              <a:t>(When search and scraping is finished, the loading animation is replaced with a field of interactive charts and visualizations.)</a:t>
            </a:r>
            <a:endParaRPr lang="en-US" sz="1200" i="1" dirty="0"/>
          </a:p>
        </p:txBody>
      </p:sp>
      <p:sp>
        <p:nvSpPr>
          <p:cNvPr id="32" name="Rounded Rectangle 31"/>
          <p:cNvSpPr/>
          <p:nvPr/>
        </p:nvSpPr>
        <p:spPr>
          <a:xfrm>
            <a:off x="8415226" y="3547088"/>
            <a:ext cx="2851903" cy="1163487"/>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i="1" dirty="0" smtClean="0"/>
              <a:t>(While searching, a loading animation replaces the input field)</a:t>
            </a:r>
            <a:endParaRPr lang="en-US" sz="1200" i="1" dirty="0"/>
          </a:p>
        </p:txBody>
      </p:sp>
      <p:cxnSp>
        <p:nvCxnSpPr>
          <p:cNvPr id="33" name="Straight Connector 32"/>
          <p:cNvCxnSpPr/>
          <p:nvPr/>
        </p:nvCxnSpPr>
        <p:spPr>
          <a:xfrm flipV="1">
            <a:off x="9841177" y="3213100"/>
            <a:ext cx="763323" cy="6669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8085026" y="5255281"/>
            <a:ext cx="754785" cy="264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2221051" y="1300706"/>
            <a:ext cx="1254347" cy="228600"/>
          </a:xfrm>
          <a:prstGeom prst="round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Nurse</a:t>
            </a:r>
            <a:endParaRPr lang="en-US" sz="1100" dirty="0"/>
          </a:p>
        </p:txBody>
      </p:sp>
      <p:sp>
        <p:nvSpPr>
          <p:cNvPr id="49" name="Rounded Rectangle 48"/>
          <p:cNvSpPr/>
          <p:nvPr/>
        </p:nvSpPr>
        <p:spPr>
          <a:xfrm>
            <a:off x="2233751" y="1568029"/>
            <a:ext cx="1254347" cy="228600"/>
          </a:xfrm>
          <a:prstGeom prst="round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Registered Nurse</a:t>
            </a:r>
            <a:endParaRPr lang="en-US" sz="1100" dirty="0"/>
          </a:p>
        </p:txBody>
      </p:sp>
      <p:sp>
        <p:nvSpPr>
          <p:cNvPr id="50" name="Rounded Rectangle 49"/>
          <p:cNvSpPr/>
          <p:nvPr/>
        </p:nvSpPr>
        <p:spPr>
          <a:xfrm>
            <a:off x="2240636" y="1853462"/>
            <a:ext cx="1254347" cy="228600"/>
          </a:xfrm>
          <a:prstGeom prst="round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Software Engineer</a:t>
            </a:r>
            <a:endParaRPr lang="en-US" sz="1100" dirty="0"/>
          </a:p>
        </p:txBody>
      </p:sp>
      <p:sp>
        <p:nvSpPr>
          <p:cNvPr id="51" name="Rounded Rectangle 50"/>
          <p:cNvSpPr/>
          <p:nvPr/>
        </p:nvSpPr>
        <p:spPr>
          <a:xfrm>
            <a:off x="2240635" y="2150770"/>
            <a:ext cx="1254347" cy="228600"/>
          </a:xfrm>
          <a:prstGeom prst="round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Truck Driver</a:t>
            </a:r>
            <a:endParaRPr lang="en-US" sz="1100" dirty="0"/>
          </a:p>
        </p:txBody>
      </p:sp>
      <p:sp>
        <p:nvSpPr>
          <p:cNvPr id="53" name="Rounded Rectangle 52"/>
          <p:cNvSpPr/>
          <p:nvPr/>
        </p:nvSpPr>
        <p:spPr>
          <a:xfrm>
            <a:off x="2100653" y="1131249"/>
            <a:ext cx="1551039" cy="140195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5" name="Straight Connector 54"/>
          <p:cNvCxnSpPr>
            <a:stCxn id="50" idx="3"/>
          </p:cNvCxnSpPr>
          <p:nvPr/>
        </p:nvCxnSpPr>
        <p:spPr>
          <a:xfrm flipV="1">
            <a:off x="3494983" y="1963778"/>
            <a:ext cx="1005690" cy="3984"/>
          </a:xfrm>
          <a:prstGeom prst="line">
            <a:avLst/>
          </a:prstGeom>
          <a:ln>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Rounded Rectangle 56"/>
          <p:cNvSpPr/>
          <p:nvPr/>
        </p:nvSpPr>
        <p:spPr>
          <a:xfrm>
            <a:off x="920326" y="1568029"/>
            <a:ext cx="789807" cy="228600"/>
          </a:xfrm>
          <a:prstGeom prst="round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Java</a:t>
            </a:r>
            <a:endParaRPr lang="en-US" sz="1100" dirty="0"/>
          </a:p>
        </p:txBody>
      </p:sp>
      <p:sp>
        <p:nvSpPr>
          <p:cNvPr id="58" name="Rounded Rectangle 57"/>
          <p:cNvSpPr/>
          <p:nvPr/>
        </p:nvSpPr>
        <p:spPr>
          <a:xfrm>
            <a:off x="927211" y="1853462"/>
            <a:ext cx="789807" cy="228600"/>
          </a:xfrm>
          <a:prstGeom prst="round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C++</a:t>
            </a:r>
            <a:endParaRPr lang="en-US" sz="1100" dirty="0"/>
          </a:p>
        </p:txBody>
      </p:sp>
      <p:sp>
        <p:nvSpPr>
          <p:cNvPr id="59" name="Rounded Rectangle 58"/>
          <p:cNvSpPr/>
          <p:nvPr/>
        </p:nvSpPr>
        <p:spPr>
          <a:xfrm>
            <a:off x="927210" y="2150770"/>
            <a:ext cx="789807" cy="228600"/>
          </a:xfrm>
          <a:prstGeom prst="round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Python</a:t>
            </a:r>
            <a:endParaRPr lang="en-US" sz="1100" dirty="0"/>
          </a:p>
        </p:txBody>
      </p:sp>
      <p:sp>
        <p:nvSpPr>
          <p:cNvPr id="60" name="Rounded Rectangle 59"/>
          <p:cNvSpPr/>
          <p:nvPr/>
        </p:nvSpPr>
        <p:spPr>
          <a:xfrm>
            <a:off x="846306" y="1415637"/>
            <a:ext cx="976621" cy="1103914"/>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1" name="Straight Connector 60"/>
          <p:cNvCxnSpPr>
            <a:stCxn id="60" idx="3"/>
            <a:endCxn id="50" idx="1"/>
          </p:cNvCxnSpPr>
          <p:nvPr/>
        </p:nvCxnSpPr>
        <p:spPr>
          <a:xfrm>
            <a:off x="1822927" y="1967594"/>
            <a:ext cx="417709" cy="168"/>
          </a:xfrm>
          <a:prstGeom prst="line">
            <a:avLst/>
          </a:prstGeom>
          <a:ln>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Down Arrow 63"/>
          <p:cNvSpPr/>
          <p:nvPr/>
        </p:nvSpPr>
        <p:spPr>
          <a:xfrm>
            <a:off x="5930900" y="2888766"/>
            <a:ext cx="330200" cy="330200"/>
          </a:xfrm>
          <a:prstGeom prst="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Down Arrow 64"/>
          <p:cNvSpPr/>
          <p:nvPr/>
        </p:nvSpPr>
        <p:spPr>
          <a:xfrm>
            <a:off x="6527800" y="2888766"/>
            <a:ext cx="330200" cy="330200"/>
          </a:xfrm>
          <a:prstGeom prst="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own Arrow 65"/>
          <p:cNvSpPr/>
          <p:nvPr/>
        </p:nvSpPr>
        <p:spPr>
          <a:xfrm>
            <a:off x="7124700" y="2888766"/>
            <a:ext cx="330200" cy="330200"/>
          </a:xfrm>
          <a:prstGeom prst="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66"/>
          <p:cNvSpPr/>
          <p:nvPr/>
        </p:nvSpPr>
        <p:spPr>
          <a:xfrm>
            <a:off x="5334000" y="2888766"/>
            <a:ext cx="330200" cy="330200"/>
          </a:xfrm>
          <a:prstGeom prst="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own Arrow 67"/>
          <p:cNvSpPr/>
          <p:nvPr/>
        </p:nvSpPr>
        <p:spPr>
          <a:xfrm>
            <a:off x="4738423" y="2888766"/>
            <a:ext cx="330200" cy="330200"/>
          </a:xfrm>
          <a:prstGeom prst="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p:cNvCxnSpPr/>
          <p:nvPr/>
        </p:nvCxnSpPr>
        <p:spPr>
          <a:xfrm>
            <a:off x="7704623" y="3048000"/>
            <a:ext cx="4220677"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610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193"/>
            <a:ext cx="12192000" cy="806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smtClean="0">
                <a:latin typeface="Calibri Light" panose="020F0302020204030204" pitchFamily="34" charset="0"/>
                <a:cs typeface="Calibri Light" panose="020F0302020204030204" pitchFamily="34" charset="0"/>
              </a:rPr>
              <a:t>User Interface: (Multiregional Search)</a:t>
            </a:r>
            <a:endParaRPr lang="en-US" sz="2400" dirty="0">
              <a:latin typeface="Calibri Light" panose="020F0302020204030204" pitchFamily="34" charset="0"/>
              <a:cs typeface="Calibri Light" panose="020F0302020204030204" pitchFamily="34" charset="0"/>
            </a:endParaRPr>
          </a:p>
        </p:txBody>
      </p:sp>
      <p:cxnSp>
        <p:nvCxnSpPr>
          <p:cNvPr id="7" name="Straight Connector 6"/>
          <p:cNvCxnSpPr/>
          <p:nvPr/>
        </p:nvCxnSpPr>
        <p:spPr>
          <a:xfrm>
            <a:off x="0" y="806375"/>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203700" y="1117601"/>
            <a:ext cx="3759200" cy="16637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ounded Rectangle 7"/>
          <p:cNvSpPr/>
          <p:nvPr/>
        </p:nvSpPr>
        <p:spPr>
          <a:xfrm>
            <a:off x="5533837" y="1819845"/>
            <a:ext cx="1254347" cy="228600"/>
          </a:xfrm>
          <a:prstGeom prst="round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Software Engineer</a:t>
            </a:r>
            <a:endParaRPr lang="en-US" sz="1100" dirty="0"/>
          </a:p>
        </p:txBody>
      </p:sp>
      <p:sp>
        <p:nvSpPr>
          <p:cNvPr id="12" name="Rounded Rectangle 11"/>
          <p:cNvSpPr/>
          <p:nvPr/>
        </p:nvSpPr>
        <p:spPr>
          <a:xfrm>
            <a:off x="8796886" y="2126204"/>
            <a:ext cx="2851903" cy="542190"/>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i="1" dirty="0" smtClean="0"/>
              <a:t>(The job title input field is provided as a drop down menu, showing the options for which database tables exist.)</a:t>
            </a:r>
            <a:endParaRPr lang="en-US" sz="1200" i="1" dirty="0"/>
          </a:p>
        </p:txBody>
      </p:sp>
      <p:sp>
        <p:nvSpPr>
          <p:cNvPr id="14" name="Rectangle 13"/>
          <p:cNvSpPr/>
          <p:nvPr/>
        </p:nvSpPr>
        <p:spPr>
          <a:xfrm>
            <a:off x="4203700" y="3363061"/>
            <a:ext cx="3759200" cy="32028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ounded Rectangle 28"/>
          <p:cNvSpPr/>
          <p:nvPr/>
        </p:nvSpPr>
        <p:spPr>
          <a:xfrm>
            <a:off x="8839811" y="5289625"/>
            <a:ext cx="2358832" cy="542190"/>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i="1" dirty="0" smtClean="0"/>
              <a:t>(When search and scraping is finished, the loading animation is replaced with a field of interactive charts and visualizations.)</a:t>
            </a:r>
            <a:endParaRPr lang="en-US" sz="1200" i="1" dirty="0"/>
          </a:p>
        </p:txBody>
      </p:sp>
      <p:sp>
        <p:nvSpPr>
          <p:cNvPr id="32" name="Rounded Rectangle 31"/>
          <p:cNvSpPr/>
          <p:nvPr/>
        </p:nvSpPr>
        <p:spPr>
          <a:xfrm>
            <a:off x="8415226" y="3547088"/>
            <a:ext cx="2851903" cy="1163487"/>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i="1" dirty="0" smtClean="0"/>
              <a:t>(While searching, a loading animation replaces the input field)</a:t>
            </a:r>
            <a:endParaRPr lang="en-US" sz="1200" i="1" dirty="0"/>
          </a:p>
        </p:txBody>
      </p:sp>
      <p:cxnSp>
        <p:nvCxnSpPr>
          <p:cNvPr id="33" name="Straight Connector 32"/>
          <p:cNvCxnSpPr/>
          <p:nvPr/>
        </p:nvCxnSpPr>
        <p:spPr>
          <a:xfrm flipV="1">
            <a:off x="9841177" y="3213100"/>
            <a:ext cx="763323" cy="6669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8085026" y="5255281"/>
            <a:ext cx="754785" cy="264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3" name="Picture 2" descr="Image result for blue choropleth of the united stat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71615" y="3655183"/>
            <a:ext cx="1623369" cy="1055392"/>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Connector 23"/>
          <p:cNvCxnSpPr/>
          <p:nvPr/>
        </p:nvCxnSpPr>
        <p:spPr>
          <a:xfrm>
            <a:off x="215900" y="3086100"/>
            <a:ext cx="428285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Down Arrow 24"/>
          <p:cNvSpPr/>
          <p:nvPr/>
        </p:nvSpPr>
        <p:spPr>
          <a:xfrm>
            <a:off x="5930900" y="2926866"/>
            <a:ext cx="330200" cy="330200"/>
          </a:xfrm>
          <a:prstGeom prst="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a:off x="6527800" y="2926866"/>
            <a:ext cx="330200" cy="330200"/>
          </a:xfrm>
          <a:prstGeom prst="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wn Arrow 26"/>
          <p:cNvSpPr/>
          <p:nvPr/>
        </p:nvSpPr>
        <p:spPr>
          <a:xfrm>
            <a:off x="7124700" y="2926866"/>
            <a:ext cx="330200" cy="330200"/>
          </a:xfrm>
          <a:prstGeom prst="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own Arrow 27"/>
          <p:cNvSpPr/>
          <p:nvPr/>
        </p:nvSpPr>
        <p:spPr>
          <a:xfrm>
            <a:off x="5334000" y="2926866"/>
            <a:ext cx="330200" cy="330200"/>
          </a:xfrm>
          <a:prstGeom prst="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own Arrow 29"/>
          <p:cNvSpPr/>
          <p:nvPr/>
        </p:nvSpPr>
        <p:spPr>
          <a:xfrm>
            <a:off x="4738423" y="2926866"/>
            <a:ext cx="330200" cy="330200"/>
          </a:xfrm>
          <a:prstGeom prst="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p:nvPr/>
        </p:nvCxnSpPr>
        <p:spPr>
          <a:xfrm>
            <a:off x="7704623" y="3086100"/>
            <a:ext cx="4220677"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3"/>
          <a:stretch>
            <a:fillRect/>
          </a:stretch>
        </p:blipFill>
        <p:spPr>
          <a:xfrm>
            <a:off x="5068623" y="5039267"/>
            <a:ext cx="2056077" cy="1336450"/>
          </a:xfrm>
          <a:prstGeom prst="rect">
            <a:avLst/>
          </a:prstGeom>
        </p:spPr>
      </p:pic>
      <p:cxnSp>
        <p:nvCxnSpPr>
          <p:cNvPr id="3" name="Straight Connector 2"/>
          <p:cNvCxnSpPr>
            <a:stCxn id="14" idx="1"/>
            <a:endCxn id="14" idx="3"/>
          </p:cNvCxnSpPr>
          <p:nvPr/>
        </p:nvCxnSpPr>
        <p:spPr>
          <a:xfrm>
            <a:off x="4203700" y="4964481"/>
            <a:ext cx="3759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946260" y="784390"/>
            <a:ext cx="2768029" cy="542190"/>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i="1" dirty="0" smtClean="0"/>
              <a:t>(Inputs)</a:t>
            </a:r>
            <a:endParaRPr lang="en-US" sz="1100" i="1" dirty="0"/>
          </a:p>
        </p:txBody>
      </p:sp>
      <p:sp>
        <p:nvSpPr>
          <p:cNvPr id="42" name="Rounded Rectangle 41"/>
          <p:cNvSpPr/>
          <p:nvPr/>
        </p:nvSpPr>
        <p:spPr>
          <a:xfrm>
            <a:off x="-950606" y="3089525"/>
            <a:ext cx="2768029" cy="542190"/>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i="1" dirty="0" smtClean="0"/>
              <a:t>(Results)</a:t>
            </a:r>
            <a:endParaRPr lang="en-US" sz="1100" i="1" dirty="0"/>
          </a:p>
        </p:txBody>
      </p:sp>
    </p:spTree>
    <p:extLst>
      <p:ext uri="{BB962C8B-B14F-4D97-AF65-F5344CB8AC3E}">
        <p14:creationId xmlns:p14="http://schemas.microsoft.com/office/powerpoint/2010/main" val="36807034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11994" y="3336344"/>
            <a:ext cx="708338" cy="228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User</a:t>
            </a:r>
            <a:endParaRPr lang="en-US" sz="1200" dirty="0"/>
          </a:p>
        </p:txBody>
      </p:sp>
      <p:sp>
        <p:nvSpPr>
          <p:cNvPr id="14" name="Rounded Rectangle 13"/>
          <p:cNvSpPr/>
          <p:nvPr/>
        </p:nvSpPr>
        <p:spPr>
          <a:xfrm>
            <a:off x="1295337" y="4368084"/>
            <a:ext cx="1155759" cy="228600"/>
          </a:xfrm>
          <a:prstGeom prst="round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Job Title</a:t>
            </a:r>
            <a:endParaRPr lang="en-US" sz="1200" dirty="0"/>
          </a:p>
        </p:txBody>
      </p:sp>
      <p:sp>
        <p:nvSpPr>
          <p:cNvPr id="15" name="Rounded Rectangle 14"/>
          <p:cNvSpPr/>
          <p:nvPr/>
        </p:nvSpPr>
        <p:spPr>
          <a:xfrm>
            <a:off x="1295338" y="2266683"/>
            <a:ext cx="1155759" cy="228600"/>
          </a:xfrm>
          <a:prstGeom prst="roundRect">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Location</a:t>
            </a:r>
            <a:endParaRPr lang="en-US" sz="1200" dirty="0"/>
          </a:p>
        </p:txBody>
      </p:sp>
      <p:cxnSp>
        <p:nvCxnSpPr>
          <p:cNvPr id="8" name="Straight Connector 7"/>
          <p:cNvCxnSpPr/>
          <p:nvPr/>
        </p:nvCxnSpPr>
        <p:spPr>
          <a:xfrm>
            <a:off x="3056407" y="1244600"/>
            <a:ext cx="0" cy="5386647"/>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999243" y="898636"/>
            <a:ext cx="1155759" cy="321972"/>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i="1" dirty="0" smtClean="0"/>
              <a:t>(Front End)</a:t>
            </a:r>
            <a:endParaRPr lang="en-US" sz="1200" i="1" dirty="0"/>
          </a:p>
        </p:txBody>
      </p:sp>
      <p:sp>
        <p:nvSpPr>
          <p:cNvPr id="21" name="Rounded Rectangle 20"/>
          <p:cNvSpPr/>
          <p:nvPr/>
        </p:nvSpPr>
        <p:spPr>
          <a:xfrm>
            <a:off x="3700136" y="922628"/>
            <a:ext cx="1155759" cy="321972"/>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i="1" dirty="0" smtClean="0"/>
              <a:t>(Back End)</a:t>
            </a:r>
            <a:endParaRPr lang="en-US" sz="1200" i="1" dirty="0"/>
          </a:p>
        </p:txBody>
      </p:sp>
      <p:sp>
        <p:nvSpPr>
          <p:cNvPr id="22" name="Rounded Rectangle 21"/>
          <p:cNvSpPr/>
          <p:nvPr/>
        </p:nvSpPr>
        <p:spPr>
          <a:xfrm>
            <a:off x="3524103" y="3083954"/>
            <a:ext cx="1155759" cy="8017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URL Generator Function</a:t>
            </a:r>
            <a:endParaRPr lang="en-US" sz="1200" dirty="0"/>
          </a:p>
        </p:txBody>
      </p:sp>
      <p:cxnSp>
        <p:nvCxnSpPr>
          <p:cNvPr id="17" name="Straight Arrow Connector 16"/>
          <p:cNvCxnSpPr/>
          <p:nvPr/>
        </p:nvCxnSpPr>
        <p:spPr>
          <a:xfrm>
            <a:off x="2451096" y="2588655"/>
            <a:ext cx="991677" cy="722289"/>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451095" y="3632916"/>
            <a:ext cx="991678" cy="73516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26" name="Table 25"/>
          <p:cNvGraphicFramePr>
            <a:graphicFrameLocks noGrp="1"/>
          </p:cNvGraphicFramePr>
          <p:nvPr>
            <p:extLst>
              <p:ext uri="{D42A27DB-BD31-4B8C-83A1-F6EECF244321}">
                <p14:modId xmlns:p14="http://schemas.microsoft.com/office/powerpoint/2010/main" val="2621862584"/>
              </p:ext>
            </p:extLst>
          </p:nvPr>
        </p:nvGraphicFramePr>
        <p:xfrm>
          <a:off x="8283349" y="1244600"/>
          <a:ext cx="2266711" cy="4124577"/>
        </p:xfrm>
        <a:graphic>
          <a:graphicData uri="http://schemas.openxmlformats.org/drawingml/2006/table">
            <a:tbl>
              <a:tblPr firstRow="1" bandRow="1">
                <a:tableStyleId>{5940675A-B579-460E-94D1-54222C63F5DA}</a:tableStyleId>
              </a:tblPr>
              <a:tblGrid>
                <a:gridCol w="327110"/>
                <a:gridCol w="327110"/>
                <a:gridCol w="299452"/>
                <a:gridCol w="354767"/>
                <a:gridCol w="327110"/>
                <a:gridCol w="327110"/>
                <a:gridCol w="304052"/>
              </a:tblGrid>
              <a:tr h="288225">
                <a:tc gridSpan="7">
                  <a:txBody>
                    <a:bodyPr/>
                    <a:lstStyle/>
                    <a:p>
                      <a:pPr algn="ctr"/>
                      <a:r>
                        <a:rPr lang="en-US" sz="1400" dirty="0" smtClean="0"/>
                        <a:t>Job Post</a:t>
                      </a:r>
                      <a:r>
                        <a:rPr lang="en-US" sz="1400" baseline="0" dirty="0" smtClean="0"/>
                        <a:t> </a:t>
                      </a:r>
                      <a:r>
                        <a:rPr lang="en-US" sz="1400" dirty="0" smtClean="0"/>
                        <a:t>Data Frame</a:t>
                      </a:r>
                      <a:endParaRPr lang="en-US" sz="1400" dirty="0"/>
                    </a:p>
                  </a:txBody>
                  <a:tcPr/>
                </a:tc>
                <a:tc hMerge="1">
                  <a:txBody>
                    <a:bodyPr/>
                    <a:lstStyle/>
                    <a:p>
                      <a:endParaRPr lang="en-US" sz="1200" dirty="0"/>
                    </a:p>
                  </a:txBody>
                  <a:tcPr vert="vert270"/>
                </a:tc>
                <a:tc hMerge="1">
                  <a:txBody>
                    <a:bodyPr/>
                    <a:lstStyle/>
                    <a:p>
                      <a:endParaRPr lang="en-US" sz="1200" dirty="0"/>
                    </a:p>
                  </a:txBody>
                  <a:tcPr vert="vert270"/>
                </a:tc>
                <a:tc hMerge="1">
                  <a:txBody>
                    <a:bodyPr/>
                    <a:lstStyle/>
                    <a:p>
                      <a:endParaRPr lang="en-US" sz="1200" dirty="0"/>
                    </a:p>
                  </a:txBody>
                  <a:tcPr vert="vert270"/>
                </a:tc>
                <a:tc hMerge="1">
                  <a:txBody>
                    <a:bodyPr/>
                    <a:lstStyle/>
                    <a:p>
                      <a:endParaRPr lang="en-US" sz="1200" dirty="0"/>
                    </a:p>
                  </a:txBody>
                  <a:tcPr vert="vert270"/>
                </a:tc>
                <a:tc hMerge="1">
                  <a:txBody>
                    <a:bodyPr/>
                    <a:lstStyle/>
                    <a:p>
                      <a:endParaRPr lang="en-US" sz="1200" dirty="0"/>
                    </a:p>
                  </a:txBody>
                  <a:tcPr vert="vert270"/>
                </a:tc>
                <a:tc hMerge="1">
                  <a:txBody>
                    <a:bodyPr/>
                    <a:lstStyle/>
                    <a:p>
                      <a:endParaRPr lang="en-US" sz="1200" dirty="0"/>
                    </a:p>
                  </a:txBody>
                  <a:tcPr vert="vert270"/>
                </a:tc>
              </a:tr>
              <a:tr h="1083375">
                <a:tc>
                  <a:txBody>
                    <a:bodyPr/>
                    <a:lstStyle/>
                    <a:p>
                      <a:r>
                        <a:rPr lang="en-US" sz="1200" dirty="0" smtClean="0"/>
                        <a:t>Job Title</a:t>
                      </a:r>
                      <a:endParaRPr lang="en-US" sz="1200" dirty="0"/>
                    </a:p>
                  </a:txBody>
                  <a:tcPr vert="vert270"/>
                </a:tc>
                <a:tc>
                  <a:txBody>
                    <a:bodyPr/>
                    <a:lstStyle/>
                    <a:p>
                      <a:r>
                        <a:rPr lang="en-US" sz="1200" dirty="0" smtClean="0"/>
                        <a:t>Company</a:t>
                      </a:r>
                      <a:endParaRPr lang="en-US" sz="1200" dirty="0"/>
                    </a:p>
                  </a:txBody>
                  <a:tcPr vert="vert270"/>
                </a:tc>
                <a:tc>
                  <a:txBody>
                    <a:bodyPr/>
                    <a:lstStyle/>
                    <a:p>
                      <a:r>
                        <a:rPr lang="en-US" sz="1200" dirty="0" smtClean="0"/>
                        <a:t>Location</a:t>
                      </a:r>
                      <a:endParaRPr lang="en-US" sz="1200" dirty="0"/>
                    </a:p>
                  </a:txBody>
                  <a:tcPr vert="vert270"/>
                </a:tc>
                <a:tc>
                  <a:txBody>
                    <a:bodyPr/>
                    <a:lstStyle/>
                    <a:p>
                      <a:r>
                        <a:rPr lang="en-US" sz="1200" dirty="0" smtClean="0"/>
                        <a:t>Date Posted</a:t>
                      </a:r>
                      <a:endParaRPr lang="en-US" sz="1200" dirty="0"/>
                    </a:p>
                  </a:txBody>
                  <a:tcPr vert="vert270"/>
                </a:tc>
                <a:tc>
                  <a:txBody>
                    <a:bodyPr/>
                    <a:lstStyle/>
                    <a:p>
                      <a:r>
                        <a:rPr lang="en-US" sz="1200" dirty="0" smtClean="0"/>
                        <a:t>Post</a:t>
                      </a:r>
                      <a:r>
                        <a:rPr lang="en-US" sz="1200" baseline="0" dirty="0" smtClean="0"/>
                        <a:t> URL</a:t>
                      </a:r>
                      <a:endParaRPr lang="en-US" sz="1200" dirty="0"/>
                    </a:p>
                  </a:txBody>
                  <a:tcPr vert="vert270"/>
                </a:tc>
                <a:tc>
                  <a:txBody>
                    <a:bodyPr/>
                    <a:lstStyle/>
                    <a:p>
                      <a:r>
                        <a:rPr lang="en-US" sz="1200" dirty="0" smtClean="0"/>
                        <a:t>Job Description</a:t>
                      </a:r>
                      <a:endParaRPr lang="en-US" sz="1200" dirty="0"/>
                    </a:p>
                  </a:txBody>
                  <a:tcPr vert="vert270"/>
                </a:tc>
                <a:tc>
                  <a:txBody>
                    <a:bodyPr/>
                    <a:lstStyle/>
                    <a:p>
                      <a:r>
                        <a:rPr lang="en-US" sz="1200" dirty="0" smtClean="0"/>
                        <a:t>Skills Dictionary</a:t>
                      </a:r>
                      <a:endParaRPr lang="en-US" sz="1200" dirty="0"/>
                    </a:p>
                  </a:txBody>
                  <a:tcPr vert="vert270"/>
                </a:tc>
              </a:tr>
              <a:tr h="174760">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74759">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74760">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74759">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74760">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89641">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89641">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89640">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89641">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89641">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82880">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82880">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82880">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82880">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82880">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1034341317"/>
              </p:ext>
            </p:extLst>
          </p:nvPr>
        </p:nvGraphicFramePr>
        <p:xfrm>
          <a:off x="5280841" y="2077649"/>
          <a:ext cx="1507604" cy="2727960"/>
        </p:xfrm>
        <a:graphic>
          <a:graphicData uri="http://schemas.openxmlformats.org/drawingml/2006/table">
            <a:tbl>
              <a:tblPr firstRow="1" bandRow="1">
                <a:tableStyleId>{5940675A-B579-460E-94D1-54222C63F5DA}</a:tableStyleId>
              </a:tblPr>
              <a:tblGrid>
                <a:gridCol w="1507604"/>
              </a:tblGrid>
              <a:tr h="226489">
                <a:tc>
                  <a:txBody>
                    <a:bodyPr/>
                    <a:lstStyle/>
                    <a:p>
                      <a:pPr algn="ctr"/>
                      <a:r>
                        <a:rPr lang="en-US" sz="1200" dirty="0" smtClean="0"/>
                        <a:t>URL List</a:t>
                      </a:r>
                      <a:endParaRPr lang="en-US" sz="1200" dirty="0"/>
                    </a:p>
                  </a:txBody>
                  <a:tcPr/>
                </a:tc>
              </a:tr>
              <a:tr h="370840">
                <a:tc>
                  <a:txBody>
                    <a:bodyPr/>
                    <a:lstStyle/>
                    <a:p>
                      <a:r>
                        <a:rPr lang="en-US" sz="1050" dirty="0" smtClean="0"/>
                        <a:t>https://www.indeed.com/jobs?q=</a:t>
                      </a:r>
                      <a:r>
                        <a:rPr lang="en-US" sz="1050" dirty="0" smtClean="0">
                          <a:solidFill>
                            <a:schemeClr val="accent5"/>
                          </a:solidFill>
                        </a:rPr>
                        <a:t>software+engineer</a:t>
                      </a:r>
                      <a:r>
                        <a:rPr lang="en-US" sz="1050" dirty="0" smtClean="0"/>
                        <a:t>&amp;l=</a:t>
                      </a:r>
                      <a:r>
                        <a:rPr lang="en-US" sz="1050" dirty="0" smtClean="0">
                          <a:solidFill>
                            <a:schemeClr val="accent6"/>
                          </a:solidFill>
                        </a:rPr>
                        <a:t>Boston,+MA</a:t>
                      </a:r>
                      <a:r>
                        <a:rPr lang="en-US" sz="1050" dirty="0" smtClean="0"/>
                        <a:t>&amp;start=0</a:t>
                      </a:r>
                      <a:endParaRPr lang="en-US" sz="1050" dirty="0"/>
                    </a:p>
                  </a:txBody>
                  <a:tcPr/>
                </a:tc>
              </a:tr>
              <a:tr h="370840">
                <a:tc>
                  <a:txBody>
                    <a:bodyPr/>
                    <a:lstStyle/>
                    <a:p>
                      <a:r>
                        <a:rPr lang="en-US" sz="1050" dirty="0" smtClean="0"/>
                        <a:t>https://www.indeed.com/jobs?q=</a:t>
                      </a:r>
                      <a:r>
                        <a:rPr lang="en-US" sz="1050" dirty="0" smtClean="0">
                          <a:solidFill>
                            <a:schemeClr val="accent5"/>
                          </a:solidFill>
                        </a:rPr>
                        <a:t>software+engineer</a:t>
                      </a:r>
                      <a:r>
                        <a:rPr lang="en-US" sz="1050" dirty="0" smtClean="0"/>
                        <a:t>&amp;l=</a:t>
                      </a:r>
                      <a:r>
                        <a:rPr lang="en-US" sz="1050" dirty="0" smtClean="0">
                          <a:solidFill>
                            <a:schemeClr val="accent6"/>
                          </a:solidFill>
                        </a:rPr>
                        <a:t>Boston,+M</a:t>
                      </a:r>
                      <a:r>
                        <a:rPr lang="en-US" sz="1050" dirty="0" smtClean="0"/>
                        <a:t>A&amp;start=10</a:t>
                      </a:r>
                      <a:endParaRPr lang="en-US" sz="1050"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https://www.indeed.com/jobs?q=</a:t>
                      </a:r>
                      <a:r>
                        <a:rPr lang="en-US" sz="1050" dirty="0" smtClean="0">
                          <a:solidFill>
                            <a:schemeClr val="accent5"/>
                          </a:solidFill>
                        </a:rPr>
                        <a:t>software+engineer</a:t>
                      </a:r>
                      <a:r>
                        <a:rPr lang="en-US" sz="1050" dirty="0" smtClean="0"/>
                        <a:t>&amp;l=</a:t>
                      </a:r>
                      <a:r>
                        <a:rPr lang="en-US" sz="1050" dirty="0" smtClean="0">
                          <a:solidFill>
                            <a:schemeClr val="accent6"/>
                          </a:solidFill>
                        </a:rPr>
                        <a:t>Boston,+MA</a:t>
                      </a:r>
                      <a:r>
                        <a:rPr lang="en-US" sz="1050" dirty="0" smtClean="0"/>
                        <a:t>&amp;start=20</a:t>
                      </a:r>
                      <a:endParaRPr lang="en-US" sz="1050" dirty="0"/>
                    </a:p>
                  </a:txBody>
                  <a:tcPr/>
                </a:tc>
              </a:tr>
              <a:tr h="0">
                <a:tc>
                  <a:txBody>
                    <a:bodyPr/>
                    <a:lstStyle/>
                    <a:p>
                      <a:r>
                        <a:rPr lang="en-US" sz="1100" dirty="0" smtClean="0"/>
                        <a:t>…</a:t>
                      </a:r>
                      <a:endParaRPr lang="en-US" sz="1100" dirty="0"/>
                    </a:p>
                  </a:txBody>
                  <a:tcPr/>
                </a:tc>
              </a:tr>
            </a:tbl>
          </a:graphicData>
        </a:graphic>
      </p:graphicFrame>
      <p:sp>
        <p:nvSpPr>
          <p:cNvPr id="30" name="Left Brace 29"/>
          <p:cNvSpPr/>
          <p:nvPr/>
        </p:nvSpPr>
        <p:spPr>
          <a:xfrm>
            <a:off x="7831335" y="2607918"/>
            <a:ext cx="407161" cy="902232"/>
          </a:xfrm>
          <a:prstGeom prst="leftBrace">
            <a:avLst>
              <a:gd name="adj1" fmla="val 98209"/>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6" name="Straight Arrow Connector 35"/>
          <p:cNvCxnSpPr>
            <a:stCxn id="22" idx="3"/>
          </p:cNvCxnSpPr>
          <p:nvPr/>
        </p:nvCxnSpPr>
        <p:spPr>
          <a:xfrm>
            <a:off x="4679862" y="3484809"/>
            <a:ext cx="5427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775745" y="2737632"/>
            <a:ext cx="901270" cy="29579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7" idx="3"/>
          </p:cNvCxnSpPr>
          <p:nvPr/>
        </p:nvCxnSpPr>
        <p:spPr>
          <a:xfrm>
            <a:off x="6788445" y="3441629"/>
            <a:ext cx="888570" cy="47668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Left Brace 51"/>
          <p:cNvSpPr/>
          <p:nvPr/>
        </p:nvSpPr>
        <p:spPr>
          <a:xfrm>
            <a:off x="7811141" y="3510150"/>
            <a:ext cx="407161" cy="927636"/>
          </a:xfrm>
          <a:prstGeom prst="leftBrace">
            <a:avLst>
              <a:gd name="adj1" fmla="val 98209"/>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Left Brace 52"/>
          <p:cNvSpPr/>
          <p:nvPr/>
        </p:nvSpPr>
        <p:spPr>
          <a:xfrm>
            <a:off x="7811141" y="4437786"/>
            <a:ext cx="407161" cy="902232"/>
          </a:xfrm>
          <a:prstGeom prst="leftBrace">
            <a:avLst>
              <a:gd name="adj1" fmla="val 98209"/>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7" name="Straight Arrow Connector 56"/>
          <p:cNvCxnSpPr/>
          <p:nvPr/>
        </p:nvCxnSpPr>
        <p:spPr>
          <a:xfrm>
            <a:off x="6775745" y="4202055"/>
            <a:ext cx="901270" cy="686847"/>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 idx="0"/>
          </p:cNvCxnSpPr>
          <p:nvPr/>
        </p:nvCxnSpPr>
        <p:spPr>
          <a:xfrm flipV="1">
            <a:off x="866163" y="2730500"/>
            <a:ext cx="467337" cy="605844"/>
          </a:xfrm>
          <a:prstGeom prst="straightConnector1">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4" idx="2"/>
          </p:cNvCxnSpPr>
          <p:nvPr/>
        </p:nvCxnSpPr>
        <p:spPr>
          <a:xfrm>
            <a:off x="866163" y="3564944"/>
            <a:ext cx="467337" cy="706730"/>
          </a:xfrm>
          <a:prstGeom prst="straightConnector1">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6" name="Freeform 85"/>
          <p:cNvSpPr/>
          <p:nvPr/>
        </p:nvSpPr>
        <p:spPr>
          <a:xfrm>
            <a:off x="9746909" y="5368225"/>
            <a:ext cx="278093" cy="355600"/>
          </a:xfrm>
          <a:custGeom>
            <a:avLst/>
            <a:gdLst>
              <a:gd name="connsiteX0" fmla="*/ 0 w 317500"/>
              <a:gd name="connsiteY0" fmla="*/ 0 h 508000"/>
              <a:gd name="connsiteX1" fmla="*/ 177800 w 317500"/>
              <a:gd name="connsiteY1" fmla="*/ 508000 h 508000"/>
              <a:gd name="connsiteX2" fmla="*/ 317500 w 317500"/>
              <a:gd name="connsiteY2" fmla="*/ 0 h 508000"/>
              <a:gd name="connsiteX0" fmla="*/ 0 w 317500"/>
              <a:gd name="connsiteY0" fmla="*/ 0 h 508000"/>
              <a:gd name="connsiteX1" fmla="*/ 177800 w 317500"/>
              <a:gd name="connsiteY1" fmla="*/ 508000 h 508000"/>
              <a:gd name="connsiteX2" fmla="*/ 317500 w 317500"/>
              <a:gd name="connsiteY2" fmla="*/ 0 h 508000"/>
              <a:gd name="connsiteX0" fmla="*/ 0 w 317500"/>
              <a:gd name="connsiteY0" fmla="*/ 0 h 508000"/>
              <a:gd name="connsiteX1" fmla="*/ 177800 w 317500"/>
              <a:gd name="connsiteY1" fmla="*/ 508000 h 508000"/>
              <a:gd name="connsiteX2" fmla="*/ 317500 w 317500"/>
              <a:gd name="connsiteY2" fmla="*/ 0 h 508000"/>
              <a:gd name="connsiteX0" fmla="*/ 0 w 317500"/>
              <a:gd name="connsiteY0" fmla="*/ 0 h 381000"/>
              <a:gd name="connsiteX1" fmla="*/ 177800 w 317500"/>
              <a:gd name="connsiteY1" fmla="*/ 381000 h 381000"/>
              <a:gd name="connsiteX2" fmla="*/ 317500 w 317500"/>
              <a:gd name="connsiteY2" fmla="*/ 0 h 381000"/>
              <a:gd name="connsiteX0" fmla="*/ 0 w 317500"/>
              <a:gd name="connsiteY0" fmla="*/ 0 h 381000"/>
              <a:gd name="connsiteX1" fmla="*/ 177800 w 317500"/>
              <a:gd name="connsiteY1" fmla="*/ 381000 h 381000"/>
              <a:gd name="connsiteX2" fmla="*/ 317500 w 317500"/>
              <a:gd name="connsiteY2" fmla="*/ 0 h 381000"/>
              <a:gd name="connsiteX0" fmla="*/ 0 w 317500"/>
              <a:gd name="connsiteY0" fmla="*/ 0 h 381000"/>
              <a:gd name="connsiteX1" fmla="*/ 177800 w 317500"/>
              <a:gd name="connsiteY1" fmla="*/ 381000 h 381000"/>
              <a:gd name="connsiteX2" fmla="*/ 317500 w 317500"/>
              <a:gd name="connsiteY2" fmla="*/ 0 h 381000"/>
              <a:gd name="connsiteX0" fmla="*/ 0 w 317500"/>
              <a:gd name="connsiteY0" fmla="*/ 0 h 381000"/>
              <a:gd name="connsiteX1" fmla="*/ 177800 w 317500"/>
              <a:gd name="connsiteY1" fmla="*/ 381000 h 381000"/>
              <a:gd name="connsiteX2" fmla="*/ 317500 w 317500"/>
              <a:gd name="connsiteY2" fmla="*/ 0 h 381000"/>
              <a:gd name="connsiteX0" fmla="*/ 0 w 326968"/>
              <a:gd name="connsiteY0" fmla="*/ 0 h 381000"/>
              <a:gd name="connsiteX1" fmla="*/ 177800 w 326968"/>
              <a:gd name="connsiteY1" fmla="*/ 381000 h 381000"/>
              <a:gd name="connsiteX2" fmla="*/ 317500 w 326968"/>
              <a:gd name="connsiteY2" fmla="*/ 0 h 381000"/>
              <a:gd name="connsiteX0" fmla="*/ 0 w 326968"/>
              <a:gd name="connsiteY0" fmla="*/ 0 h 558800"/>
              <a:gd name="connsiteX1" fmla="*/ 177800 w 326968"/>
              <a:gd name="connsiteY1" fmla="*/ 558800 h 558800"/>
              <a:gd name="connsiteX2" fmla="*/ 317500 w 326968"/>
              <a:gd name="connsiteY2" fmla="*/ 0 h 558800"/>
              <a:gd name="connsiteX0" fmla="*/ 0 w 321473"/>
              <a:gd name="connsiteY0" fmla="*/ 0 h 355600"/>
              <a:gd name="connsiteX1" fmla="*/ 152400 w 321473"/>
              <a:gd name="connsiteY1" fmla="*/ 355600 h 355600"/>
              <a:gd name="connsiteX2" fmla="*/ 317500 w 321473"/>
              <a:gd name="connsiteY2" fmla="*/ 0 h 355600"/>
            </a:gdLst>
            <a:ahLst/>
            <a:cxnLst>
              <a:cxn ang="0">
                <a:pos x="connsiteX0" y="connsiteY0"/>
              </a:cxn>
              <a:cxn ang="0">
                <a:pos x="connsiteX1" y="connsiteY1"/>
              </a:cxn>
              <a:cxn ang="0">
                <a:pos x="connsiteX2" y="connsiteY2"/>
              </a:cxn>
            </a:cxnLst>
            <a:rect l="l" t="t" r="r" b="b"/>
            <a:pathLst>
              <a:path w="321473" h="355600">
                <a:moveTo>
                  <a:pt x="0" y="0"/>
                </a:moveTo>
                <a:cubicBezTo>
                  <a:pt x="11641" y="12700"/>
                  <a:pt x="-40217" y="355600"/>
                  <a:pt x="152400" y="355600"/>
                </a:cubicBezTo>
                <a:cubicBezTo>
                  <a:pt x="345017" y="355600"/>
                  <a:pt x="323850" y="10583"/>
                  <a:pt x="317500" y="0"/>
                </a:cubicBezTo>
              </a:path>
            </a:pathLst>
          </a:custGeom>
          <a:noFill/>
          <a:ln>
            <a:solidFill>
              <a:schemeClr val="tx1"/>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Freeform 86"/>
          <p:cNvSpPr/>
          <p:nvPr/>
        </p:nvSpPr>
        <p:spPr>
          <a:xfrm>
            <a:off x="10116734" y="5368225"/>
            <a:ext cx="266701" cy="355600"/>
          </a:xfrm>
          <a:custGeom>
            <a:avLst/>
            <a:gdLst>
              <a:gd name="connsiteX0" fmla="*/ 0 w 317500"/>
              <a:gd name="connsiteY0" fmla="*/ 0 h 508000"/>
              <a:gd name="connsiteX1" fmla="*/ 177800 w 317500"/>
              <a:gd name="connsiteY1" fmla="*/ 508000 h 508000"/>
              <a:gd name="connsiteX2" fmla="*/ 317500 w 317500"/>
              <a:gd name="connsiteY2" fmla="*/ 0 h 508000"/>
              <a:gd name="connsiteX0" fmla="*/ 0 w 317500"/>
              <a:gd name="connsiteY0" fmla="*/ 0 h 508000"/>
              <a:gd name="connsiteX1" fmla="*/ 177800 w 317500"/>
              <a:gd name="connsiteY1" fmla="*/ 508000 h 508000"/>
              <a:gd name="connsiteX2" fmla="*/ 317500 w 317500"/>
              <a:gd name="connsiteY2" fmla="*/ 0 h 508000"/>
              <a:gd name="connsiteX0" fmla="*/ 0 w 317500"/>
              <a:gd name="connsiteY0" fmla="*/ 0 h 508000"/>
              <a:gd name="connsiteX1" fmla="*/ 177800 w 317500"/>
              <a:gd name="connsiteY1" fmla="*/ 508000 h 508000"/>
              <a:gd name="connsiteX2" fmla="*/ 317500 w 317500"/>
              <a:gd name="connsiteY2" fmla="*/ 0 h 508000"/>
              <a:gd name="connsiteX0" fmla="*/ 0 w 317500"/>
              <a:gd name="connsiteY0" fmla="*/ 0 h 381000"/>
              <a:gd name="connsiteX1" fmla="*/ 177800 w 317500"/>
              <a:gd name="connsiteY1" fmla="*/ 381000 h 381000"/>
              <a:gd name="connsiteX2" fmla="*/ 317500 w 317500"/>
              <a:gd name="connsiteY2" fmla="*/ 0 h 381000"/>
              <a:gd name="connsiteX0" fmla="*/ 0 w 317500"/>
              <a:gd name="connsiteY0" fmla="*/ 0 h 381000"/>
              <a:gd name="connsiteX1" fmla="*/ 177800 w 317500"/>
              <a:gd name="connsiteY1" fmla="*/ 381000 h 381000"/>
              <a:gd name="connsiteX2" fmla="*/ 317500 w 317500"/>
              <a:gd name="connsiteY2" fmla="*/ 0 h 381000"/>
              <a:gd name="connsiteX0" fmla="*/ 0 w 317500"/>
              <a:gd name="connsiteY0" fmla="*/ 0 h 381000"/>
              <a:gd name="connsiteX1" fmla="*/ 177800 w 317500"/>
              <a:gd name="connsiteY1" fmla="*/ 381000 h 381000"/>
              <a:gd name="connsiteX2" fmla="*/ 317500 w 317500"/>
              <a:gd name="connsiteY2" fmla="*/ 0 h 381000"/>
              <a:gd name="connsiteX0" fmla="*/ 0 w 317500"/>
              <a:gd name="connsiteY0" fmla="*/ 0 h 381000"/>
              <a:gd name="connsiteX1" fmla="*/ 177800 w 317500"/>
              <a:gd name="connsiteY1" fmla="*/ 381000 h 381000"/>
              <a:gd name="connsiteX2" fmla="*/ 317500 w 317500"/>
              <a:gd name="connsiteY2" fmla="*/ 0 h 381000"/>
              <a:gd name="connsiteX0" fmla="*/ 0 w 326968"/>
              <a:gd name="connsiteY0" fmla="*/ 0 h 381000"/>
              <a:gd name="connsiteX1" fmla="*/ 177800 w 326968"/>
              <a:gd name="connsiteY1" fmla="*/ 381000 h 381000"/>
              <a:gd name="connsiteX2" fmla="*/ 317500 w 326968"/>
              <a:gd name="connsiteY2" fmla="*/ 0 h 381000"/>
              <a:gd name="connsiteX0" fmla="*/ 0 w 326968"/>
              <a:gd name="connsiteY0" fmla="*/ 0 h 558800"/>
              <a:gd name="connsiteX1" fmla="*/ 177800 w 326968"/>
              <a:gd name="connsiteY1" fmla="*/ 558800 h 558800"/>
              <a:gd name="connsiteX2" fmla="*/ 317500 w 326968"/>
              <a:gd name="connsiteY2" fmla="*/ 0 h 558800"/>
              <a:gd name="connsiteX0" fmla="*/ 0 w 321473"/>
              <a:gd name="connsiteY0" fmla="*/ 0 h 355600"/>
              <a:gd name="connsiteX1" fmla="*/ 152400 w 321473"/>
              <a:gd name="connsiteY1" fmla="*/ 355600 h 355600"/>
              <a:gd name="connsiteX2" fmla="*/ 317500 w 321473"/>
              <a:gd name="connsiteY2" fmla="*/ 0 h 355600"/>
            </a:gdLst>
            <a:ahLst/>
            <a:cxnLst>
              <a:cxn ang="0">
                <a:pos x="connsiteX0" y="connsiteY0"/>
              </a:cxn>
              <a:cxn ang="0">
                <a:pos x="connsiteX1" y="connsiteY1"/>
              </a:cxn>
              <a:cxn ang="0">
                <a:pos x="connsiteX2" y="connsiteY2"/>
              </a:cxn>
            </a:cxnLst>
            <a:rect l="l" t="t" r="r" b="b"/>
            <a:pathLst>
              <a:path w="321473" h="355600">
                <a:moveTo>
                  <a:pt x="0" y="0"/>
                </a:moveTo>
                <a:cubicBezTo>
                  <a:pt x="11641" y="12700"/>
                  <a:pt x="-40217" y="355600"/>
                  <a:pt x="152400" y="355600"/>
                </a:cubicBezTo>
                <a:cubicBezTo>
                  <a:pt x="345017" y="355600"/>
                  <a:pt x="323850" y="10583"/>
                  <a:pt x="317500" y="0"/>
                </a:cubicBezTo>
              </a:path>
            </a:pathLst>
          </a:custGeom>
          <a:noFill/>
          <a:ln>
            <a:solidFill>
              <a:schemeClr val="tx1"/>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ounded Rectangle 91"/>
          <p:cNvSpPr/>
          <p:nvPr/>
        </p:nvSpPr>
        <p:spPr>
          <a:xfrm>
            <a:off x="10729576" y="4678316"/>
            <a:ext cx="1045137" cy="1683830"/>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i="1" dirty="0" smtClean="0"/>
              <a:t>A table associated with job title is used to create and increment a skills dictionary for each job post  </a:t>
            </a:r>
            <a:endParaRPr lang="en-US" sz="1200" i="1" dirty="0"/>
          </a:p>
        </p:txBody>
      </p:sp>
      <p:cxnSp>
        <p:nvCxnSpPr>
          <p:cNvPr id="99" name="Straight Connector 98"/>
          <p:cNvCxnSpPr/>
          <p:nvPr/>
        </p:nvCxnSpPr>
        <p:spPr>
          <a:xfrm>
            <a:off x="10394827" y="5702300"/>
            <a:ext cx="375489" cy="3618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Rounded Rectangle 112"/>
          <p:cNvSpPr/>
          <p:nvPr/>
        </p:nvSpPr>
        <p:spPr>
          <a:xfrm>
            <a:off x="476355" y="1780239"/>
            <a:ext cx="2421762" cy="321972"/>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i="1" dirty="0" smtClean="0"/>
              <a:t>(User Input via Django’s Front End)</a:t>
            </a:r>
            <a:endParaRPr lang="en-US" sz="1200" i="1" dirty="0"/>
          </a:p>
        </p:txBody>
      </p:sp>
      <p:sp>
        <p:nvSpPr>
          <p:cNvPr id="117" name="Title 1"/>
          <p:cNvSpPr txBox="1">
            <a:spLocks/>
          </p:cNvSpPr>
          <p:nvPr/>
        </p:nvSpPr>
        <p:spPr>
          <a:xfrm>
            <a:off x="0" y="193"/>
            <a:ext cx="12192000" cy="806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smtClean="0">
                <a:latin typeface="Calibri Light" panose="020F0302020204030204" pitchFamily="34" charset="0"/>
                <a:cs typeface="Calibri Light" panose="020F0302020204030204" pitchFamily="34" charset="0"/>
              </a:rPr>
              <a:t>Job Skill Search - Stage I: Scraping and Data Frame</a:t>
            </a:r>
            <a:endParaRPr lang="en-US" sz="2400" dirty="0">
              <a:latin typeface="Calibri Light" panose="020F0302020204030204" pitchFamily="34" charset="0"/>
              <a:cs typeface="Calibri Light" panose="020F0302020204030204" pitchFamily="34" charset="0"/>
            </a:endParaRPr>
          </a:p>
        </p:txBody>
      </p:sp>
      <p:cxnSp>
        <p:nvCxnSpPr>
          <p:cNvPr id="118" name="Straight Connector 117"/>
          <p:cNvCxnSpPr/>
          <p:nvPr/>
        </p:nvCxnSpPr>
        <p:spPr>
          <a:xfrm>
            <a:off x="0" y="806375"/>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2" name="Freeform 131"/>
          <p:cNvSpPr/>
          <p:nvPr/>
        </p:nvSpPr>
        <p:spPr>
          <a:xfrm>
            <a:off x="1879600" y="4622800"/>
            <a:ext cx="1638300" cy="1524000"/>
          </a:xfrm>
          <a:custGeom>
            <a:avLst/>
            <a:gdLst>
              <a:gd name="connsiteX0" fmla="*/ 0 w 1638300"/>
              <a:gd name="connsiteY0" fmla="*/ 0 h 1524000"/>
              <a:gd name="connsiteX1" fmla="*/ 0 w 1638300"/>
              <a:gd name="connsiteY1" fmla="*/ 1524000 h 1524000"/>
              <a:gd name="connsiteX2" fmla="*/ 1638300 w 1638300"/>
              <a:gd name="connsiteY2" fmla="*/ 1524000 h 1524000"/>
            </a:gdLst>
            <a:ahLst/>
            <a:cxnLst>
              <a:cxn ang="0">
                <a:pos x="connsiteX0" y="connsiteY0"/>
              </a:cxn>
              <a:cxn ang="0">
                <a:pos x="connsiteX1" y="connsiteY1"/>
              </a:cxn>
              <a:cxn ang="0">
                <a:pos x="connsiteX2" y="connsiteY2"/>
              </a:cxn>
            </a:cxnLst>
            <a:rect l="l" t="t" r="r" b="b"/>
            <a:pathLst>
              <a:path w="1638300" h="1524000">
                <a:moveTo>
                  <a:pt x="0" y="0"/>
                </a:moveTo>
                <a:lnTo>
                  <a:pt x="0" y="1524000"/>
                </a:lnTo>
                <a:lnTo>
                  <a:pt x="1638300" y="1524000"/>
                </a:ln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reeform 132"/>
          <p:cNvSpPr/>
          <p:nvPr/>
        </p:nvSpPr>
        <p:spPr>
          <a:xfrm>
            <a:off x="4717922" y="5770032"/>
            <a:ext cx="5569078" cy="376768"/>
          </a:xfrm>
          <a:custGeom>
            <a:avLst/>
            <a:gdLst>
              <a:gd name="connsiteX0" fmla="*/ 0 w 4876800"/>
              <a:gd name="connsiteY0" fmla="*/ 406400 h 406400"/>
              <a:gd name="connsiteX1" fmla="*/ 4876800 w 4876800"/>
              <a:gd name="connsiteY1" fmla="*/ 406400 h 406400"/>
              <a:gd name="connsiteX2" fmla="*/ 4876800 w 4876800"/>
              <a:gd name="connsiteY2" fmla="*/ 0 h 406400"/>
            </a:gdLst>
            <a:ahLst/>
            <a:cxnLst>
              <a:cxn ang="0">
                <a:pos x="connsiteX0" y="connsiteY0"/>
              </a:cxn>
              <a:cxn ang="0">
                <a:pos x="connsiteX1" y="connsiteY1"/>
              </a:cxn>
              <a:cxn ang="0">
                <a:pos x="connsiteX2" y="connsiteY2"/>
              </a:cxn>
            </a:cxnLst>
            <a:rect l="l" t="t" r="r" b="b"/>
            <a:pathLst>
              <a:path w="4876800" h="406400">
                <a:moveTo>
                  <a:pt x="0" y="406400"/>
                </a:moveTo>
                <a:lnTo>
                  <a:pt x="4876800" y="406400"/>
                </a:lnTo>
                <a:lnTo>
                  <a:pt x="4876800" y="0"/>
                </a:ln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ounded Rectangle 142"/>
          <p:cNvSpPr/>
          <p:nvPr/>
        </p:nvSpPr>
        <p:spPr>
          <a:xfrm>
            <a:off x="5527343" y="4845980"/>
            <a:ext cx="2023381" cy="966975"/>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i="1" dirty="0" smtClean="0"/>
              <a:t>(Each loop cycle (for each indeed page) operates in chunks of 15 – 16 jobs)</a:t>
            </a:r>
            <a:endParaRPr lang="en-US" sz="1200" i="1" dirty="0"/>
          </a:p>
        </p:txBody>
      </p:sp>
      <p:sp>
        <p:nvSpPr>
          <p:cNvPr id="144" name="Rounded Rectangle 143"/>
          <p:cNvSpPr/>
          <p:nvPr/>
        </p:nvSpPr>
        <p:spPr>
          <a:xfrm>
            <a:off x="5057156" y="894282"/>
            <a:ext cx="3076908" cy="966975"/>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i="1" dirty="0" smtClean="0"/>
              <a:t>(Each Indeed page is scraped for basic info, then the job description text is scraped from each post’s sub-page.)</a:t>
            </a:r>
            <a:endParaRPr lang="en-US" sz="1200" i="1" dirty="0"/>
          </a:p>
        </p:txBody>
      </p:sp>
      <p:sp>
        <p:nvSpPr>
          <p:cNvPr id="145" name="Rounded Rectangle 144"/>
          <p:cNvSpPr/>
          <p:nvPr/>
        </p:nvSpPr>
        <p:spPr>
          <a:xfrm>
            <a:off x="3562163" y="5880160"/>
            <a:ext cx="1155759" cy="516824"/>
          </a:xfrm>
          <a:prstGeom prst="round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SQLite3 Database</a:t>
            </a:r>
            <a:endParaRPr lang="en-US" sz="1200" dirty="0"/>
          </a:p>
        </p:txBody>
      </p:sp>
    </p:spTree>
    <p:extLst>
      <p:ext uri="{BB962C8B-B14F-4D97-AF65-F5344CB8AC3E}">
        <p14:creationId xmlns:p14="http://schemas.microsoft.com/office/powerpoint/2010/main" val="1988161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ght Arrow 2"/>
          <p:cNvSpPr/>
          <p:nvPr/>
        </p:nvSpPr>
        <p:spPr>
          <a:xfrm>
            <a:off x="3598284" y="3822700"/>
            <a:ext cx="698500" cy="365760"/>
          </a:xfrm>
          <a:prstGeom prst="rightArrow">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a:off x="7697674" y="3822700"/>
            <a:ext cx="698500" cy="365760"/>
          </a:xfrm>
          <a:prstGeom prst="rightArrow">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4" name="Table 33"/>
          <p:cNvGraphicFramePr>
            <a:graphicFrameLocks noGrp="1"/>
          </p:cNvGraphicFramePr>
          <p:nvPr>
            <p:extLst>
              <p:ext uri="{D42A27DB-BD31-4B8C-83A1-F6EECF244321}">
                <p14:modId xmlns:p14="http://schemas.microsoft.com/office/powerpoint/2010/main" val="2037748689"/>
              </p:ext>
            </p:extLst>
          </p:nvPr>
        </p:nvGraphicFramePr>
        <p:xfrm>
          <a:off x="1133249" y="2041843"/>
          <a:ext cx="2266711" cy="4124577"/>
        </p:xfrm>
        <a:graphic>
          <a:graphicData uri="http://schemas.openxmlformats.org/drawingml/2006/table">
            <a:tbl>
              <a:tblPr firstRow="1" bandRow="1">
                <a:tableStyleId>{5940675A-B579-460E-94D1-54222C63F5DA}</a:tableStyleId>
              </a:tblPr>
              <a:tblGrid>
                <a:gridCol w="327110"/>
                <a:gridCol w="327110"/>
                <a:gridCol w="299452"/>
                <a:gridCol w="354767"/>
                <a:gridCol w="327110"/>
                <a:gridCol w="327110"/>
                <a:gridCol w="304052"/>
              </a:tblGrid>
              <a:tr h="231457">
                <a:tc gridSpan="7">
                  <a:txBody>
                    <a:bodyPr/>
                    <a:lstStyle/>
                    <a:p>
                      <a:pPr algn="ctr"/>
                      <a:r>
                        <a:rPr lang="en-US" sz="1400" dirty="0" smtClean="0"/>
                        <a:t>Job Post</a:t>
                      </a:r>
                      <a:r>
                        <a:rPr lang="en-US" sz="1400" baseline="0" dirty="0" smtClean="0"/>
                        <a:t> </a:t>
                      </a:r>
                      <a:r>
                        <a:rPr lang="en-US" sz="1400" dirty="0" smtClean="0"/>
                        <a:t>Data Frame</a:t>
                      </a:r>
                      <a:endParaRPr lang="en-US" sz="1400" dirty="0"/>
                    </a:p>
                  </a:txBody>
                  <a:tcPr/>
                </a:tc>
                <a:tc hMerge="1">
                  <a:txBody>
                    <a:bodyPr/>
                    <a:lstStyle/>
                    <a:p>
                      <a:endParaRPr lang="en-US" sz="1200" dirty="0"/>
                    </a:p>
                  </a:txBody>
                  <a:tcPr vert="vert270"/>
                </a:tc>
                <a:tc hMerge="1">
                  <a:txBody>
                    <a:bodyPr/>
                    <a:lstStyle/>
                    <a:p>
                      <a:endParaRPr lang="en-US" sz="1200" dirty="0"/>
                    </a:p>
                  </a:txBody>
                  <a:tcPr vert="vert270"/>
                </a:tc>
                <a:tc hMerge="1">
                  <a:txBody>
                    <a:bodyPr/>
                    <a:lstStyle/>
                    <a:p>
                      <a:endParaRPr lang="en-US" sz="1200" dirty="0"/>
                    </a:p>
                  </a:txBody>
                  <a:tcPr vert="vert270"/>
                </a:tc>
                <a:tc hMerge="1">
                  <a:txBody>
                    <a:bodyPr/>
                    <a:lstStyle/>
                    <a:p>
                      <a:endParaRPr lang="en-US" sz="1200" dirty="0"/>
                    </a:p>
                  </a:txBody>
                  <a:tcPr vert="vert270"/>
                </a:tc>
                <a:tc hMerge="1">
                  <a:txBody>
                    <a:bodyPr/>
                    <a:lstStyle/>
                    <a:p>
                      <a:endParaRPr lang="en-US" sz="1200" dirty="0"/>
                    </a:p>
                  </a:txBody>
                  <a:tcPr vert="vert270"/>
                </a:tc>
                <a:tc hMerge="1">
                  <a:txBody>
                    <a:bodyPr/>
                    <a:lstStyle/>
                    <a:p>
                      <a:endParaRPr lang="en-US" sz="1200" dirty="0"/>
                    </a:p>
                  </a:txBody>
                  <a:tcPr vert="vert270"/>
                </a:tc>
              </a:tr>
              <a:tr h="1083375">
                <a:tc>
                  <a:txBody>
                    <a:bodyPr/>
                    <a:lstStyle/>
                    <a:p>
                      <a:r>
                        <a:rPr lang="en-US" sz="1200" dirty="0" smtClean="0"/>
                        <a:t>Job Title</a:t>
                      </a:r>
                      <a:endParaRPr lang="en-US" sz="1200" dirty="0"/>
                    </a:p>
                  </a:txBody>
                  <a:tcPr vert="vert270"/>
                </a:tc>
                <a:tc>
                  <a:txBody>
                    <a:bodyPr/>
                    <a:lstStyle/>
                    <a:p>
                      <a:r>
                        <a:rPr lang="en-US" sz="1200" dirty="0" smtClean="0"/>
                        <a:t>Company</a:t>
                      </a:r>
                      <a:endParaRPr lang="en-US" sz="1200" dirty="0"/>
                    </a:p>
                  </a:txBody>
                  <a:tcPr vert="vert270"/>
                </a:tc>
                <a:tc>
                  <a:txBody>
                    <a:bodyPr/>
                    <a:lstStyle/>
                    <a:p>
                      <a:r>
                        <a:rPr lang="en-US" sz="1200" dirty="0" smtClean="0"/>
                        <a:t>Location</a:t>
                      </a:r>
                      <a:endParaRPr lang="en-US" sz="1200" dirty="0"/>
                    </a:p>
                  </a:txBody>
                  <a:tcPr vert="vert270"/>
                </a:tc>
                <a:tc>
                  <a:txBody>
                    <a:bodyPr/>
                    <a:lstStyle/>
                    <a:p>
                      <a:r>
                        <a:rPr lang="en-US" sz="1200" dirty="0" smtClean="0"/>
                        <a:t>Date Posted</a:t>
                      </a:r>
                      <a:endParaRPr lang="en-US" sz="1200" dirty="0"/>
                    </a:p>
                  </a:txBody>
                  <a:tcPr vert="vert270"/>
                </a:tc>
                <a:tc>
                  <a:txBody>
                    <a:bodyPr/>
                    <a:lstStyle/>
                    <a:p>
                      <a:r>
                        <a:rPr lang="en-US" sz="1200" dirty="0" smtClean="0"/>
                        <a:t>Post</a:t>
                      </a:r>
                      <a:r>
                        <a:rPr lang="en-US" sz="1200" baseline="0" dirty="0" smtClean="0"/>
                        <a:t> URL</a:t>
                      </a:r>
                      <a:endParaRPr lang="en-US" sz="1200" dirty="0"/>
                    </a:p>
                  </a:txBody>
                  <a:tcPr vert="vert270"/>
                </a:tc>
                <a:tc>
                  <a:txBody>
                    <a:bodyPr/>
                    <a:lstStyle/>
                    <a:p>
                      <a:r>
                        <a:rPr lang="en-US" sz="1200" dirty="0" smtClean="0"/>
                        <a:t>Job Description</a:t>
                      </a:r>
                      <a:endParaRPr lang="en-US" sz="1200" dirty="0"/>
                    </a:p>
                  </a:txBody>
                  <a:tcPr vert="vert270"/>
                </a:tc>
                <a:tc>
                  <a:txBody>
                    <a:bodyPr/>
                    <a:lstStyle/>
                    <a:p>
                      <a:r>
                        <a:rPr lang="en-US" sz="1200" dirty="0" smtClean="0"/>
                        <a:t>Skills Dictionary</a:t>
                      </a:r>
                      <a:endParaRPr lang="en-US" sz="1200" dirty="0"/>
                    </a:p>
                  </a:txBody>
                  <a:tcPr vert="vert270"/>
                </a:tc>
              </a:tr>
              <a:tr h="174760">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74759">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74760">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74759">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74760">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89641">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89641">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89640">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89641">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89641">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82880">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82880">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82880">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82880">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82880">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1870546178"/>
              </p:ext>
            </p:extLst>
          </p:nvPr>
        </p:nvGraphicFramePr>
        <p:xfrm>
          <a:off x="8556397" y="2041843"/>
          <a:ext cx="2266711" cy="3575937"/>
        </p:xfrm>
        <a:graphic>
          <a:graphicData uri="http://schemas.openxmlformats.org/drawingml/2006/table">
            <a:tbl>
              <a:tblPr firstRow="1" bandRow="1">
                <a:tableStyleId>{5940675A-B579-460E-94D1-54222C63F5DA}</a:tableStyleId>
              </a:tblPr>
              <a:tblGrid>
                <a:gridCol w="327110"/>
                <a:gridCol w="327110"/>
                <a:gridCol w="299452"/>
                <a:gridCol w="354767"/>
                <a:gridCol w="327110"/>
                <a:gridCol w="327110"/>
                <a:gridCol w="304052"/>
              </a:tblGrid>
              <a:tr h="288225">
                <a:tc gridSpan="7">
                  <a:txBody>
                    <a:bodyPr/>
                    <a:lstStyle/>
                    <a:p>
                      <a:pPr algn="ctr"/>
                      <a:r>
                        <a:rPr lang="en-US" sz="1400" dirty="0" smtClean="0"/>
                        <a:t>Job Post</a:t>
                      </a:r>
                      <a:r>
                        <a:rPr lang="en-US" sz="1400" baseline="0" dirty="0" smtClean="0"/>
                        <a:t> </a:t>
                      </a:r>
                      <a:r>
                        <a:rPr lang="en-US" sz="1400" dirty="0" smtClean="0"/>
                        <a:t>Data Frame</a:t>
                      </a:r>
                      <a:endParaRPr lang="en-US" sz="1400" dirty="0"/>
                    </a:p>
                  </a:txBody>
                  <a:tcPr/>
                </a:tc>
                <a:tc hMerge="1">
                  <a:txBody>
                    <a:bodyPr/>
                    <a:lstStyle/>
                    <a:p>
                      <a:endParaRPr lang="en-US" sz="1200" dirty="0"/>
                    </a:p>
                  </a:txBody>
                  <a:tcPr vert="vert270"/>
                </a:tc>
                <a:tc hMerge="1">
                  <a:txBody>
                    <a:bodyPr/>
                    <a:lstStyle/>
                    <a:p>
                      <a:endParaRPr lang="en-US" sz="1200" dirty="0"/>
                    </a:p>
                  </a:txBody>
                  <a:tcPr vert="vert270"/>
                </a:tc>
                <a:tc hMerge="1">
                  <a:txBody>
                    <a:bodyPr/>
                    <a:lstStyle/>
                    <a:p>
                      <a:endParaRPr lang="en-US" sz="1200" dirty="0"/>
                    </a:p>
                  </a:txBody>
                  <a:tcPr vert="vert270"/>
                </a:tc>
                <a:tc hMerge="1">
                  <a:txBody>
                    <a:bodyPr/>
                    <a:lstStyle/>
                    <a:p>
                      <a:endParaRPr lang="en-US" sz="1200" dirty="0"/>
                    </a:p>
                  </a:txBody>
                  <a:tcPr vert="vert270"/>
                </a:tc>
                <a:tc hMerge="1">
                  <a:txBody>
                    <a:bodyPr/>
                    <a:lstStyle/>
                    <a:p>
                      <a:endParaRPr lang="en-US" sz="1200" dirty="0"/>
                    </a:p>
                  </a:txBody>
                  <a:tcPr vert="vert270"/>
                </a:tc>
                <a:tc hMerge="1">
                  <a:txBody>
                    <a:bodyPr/>
                    <a:lstStyle/>
                    <a:p>
                      <a:endParaRPr lang="en-US" sz="1200" dirty="0"/>
                    </a:p>
                  </a:txBody>
                  <a:tcPr vert="vert270"/>
                </a:tc>
              </a:tr>
              <a:tr h="1083375">
                <a:tc>
                  <a:txBody>
                    <a:bodyPr/>
                    <a:lstStyle/>
                    <a:p>
                      <a:r>
                        <a:rPr lang="en-US" sz="1200" dirty="0" smtClean="0"/>
                        <a:t>Job Title</a:t>
                      </a:r>
                      <a:endParaRPr lang="en-US" sz="1200" dirty="0"/>
                    </a:p>
                  </a:txBody>
                  <a:tcPr vert="vert270"/>
                </a:tc>
                <a:tc>
                  <a:txBody>
                    <a:bodyPr/>
                    <a:lstStyle/>
                    <a:p>
                      <a:r>
                        <a:rPr lang="en-US" sz="1200" dirty="0" smtClean="0"/>
                        <a:t>Company</a:t>
                      </a:r>
                      <a:endParaRPr lang="en-US" sz="1200" dirty="0"/>
                    </a:p>
                  </a:txBody>
                  <a:tcPr vert="vert270"/>
                </a:tc>
                <a:tc>
                  <a:txBody>
                    <a:bodyPr/>
                    <a:lstStyle/>
                    <a:p>
                      <a:r>
                        <a:rPr lang="en-US" sz="1200" dirty="0" smtClean="0"/>
                        <a:t>Location</a:t>
                      </a:r>
                      <a:endParaRPr lang="en-US" sz="1200" dirty="0"/>
                    </a:p>
                  </a:txBody>
                  <a:tcPr vert="vert270"/>
                </a:tc>
                <a:tc>
                  <a:txBody>
                    <a:bodyPr/>
                    <a:lstStyle/>
                    <a:p>
                      <a:r>
                        <a:rPr lang="en-US" sz="1200" dirty="0" smtClean="0"/>
                        <a:t>Date Posted</a:t>
                      </a:r>
                      <a:endParaRPr lang="en-US" sz="1200" dirty="0"/>
                    </a:p>
                  </a:txBody>
                  <a:tcPr vert="vert270"/>
                </a:tc>
                <a:tc>
                  <a:txBody>
                    <a:bodyPr/>
                    <a:lstStyle/>
                    <a:p>
                      <a:r>
                        <a:rPr lang="en-US" sz="1200" dirty="0" smtClean="0"/>
                        <a:t>Post</a:t>
                      </a:r>
                      <a:r>
                        <a:rPr lang="en-US" sz="1200" baseline="0" dirty="0" smtClean="0"/>
                        <a:t> URL</a:t>
                      </a:r>
                      <a:endParaRPr lang="en-US" sz="1200" dirty="0"/>
                    </a:p>
                  </a:txBody>
                  <a:tcPr vert="vert270"/>
                </a:tc>
                <a:tc>
                  <a:txBody>
                    <a:bodyPr/>
                    <a:lstStyle/>
                    <a:p>
                      <a:r>
                        <a:rPr lang="en-US" sz="1200" dirty="0" smtClean="0"/>
                        <a:t>Job Description</a:t>
                      </a:r>
                      <a:endParaRPr lang="en-US" sz="1200" dirty="0"/>
                    </a:p>
                  </a:txBody>
                  <a:tcPr vert="vert270"/>
                </a:tc>
                <a:tc>
                  <a:txBody>
                    <a:bodyPr/>
                    <a:lstStyle/>
                    <a:p>
                      <a:r>
                        <a:rPr lang="en-US" sz="1200" dirty="0" smtClean="0"/>
                        <a:t>Skills Dictionary</a:t>
                      </a:r>
                      <a:endParaRPr lang="en-US" sz="1200" dirty="0"/>
                    </a:p>
                  </a:txBody>
                  <a:tcPr vert="vert270"/>
                </a:tc>
              </a:tr>
              <a:tr h="174760">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74759">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74760">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74759">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74760">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89641">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89641">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89640">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89641">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89641">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82880">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r h="182880">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r>
            </a:tbl>
          </a:graphicData>
        </a:graphic>
      </p:graphicFrame>
      <p:sp>
        <p:nvSpPr>
          <p:cNvPr id="37" name="Rounded Rectangle 36"/>
          <p:cNvSpPr/>
          <p:nvPr/>
        </p:nvSpPr>
        <p:spPr>
          <a:xfrm>
            <a:off x="4708900" y="3337126"/>
            <a:ext cx="2516328" cy="32817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Remove Incomplete Jobs</a:t>
            </a:r>
            <a:endParaRPr lang="en-US" sz="1400" dirty="0"/>
          </a:p>
        </p:txBody>
      </p:sp>
      <p:sp>
        <p:nvSpPr>
          <p:cNvPr id="39" name="Rounded Rectangle 38"/>
          <p:cNvSpPr/>
          <p:nvPr/>
        </p:nvSpPr>
        <p:spPr>
          <a:xfrm>
            <a:off x="4708900" y="3708400"/>
            <a:ext cx="2516328" cy="32817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Remove Redundant Jobs</a:t>
            </a:r>
            <a:endParaRPr lang="en-US" sz="1400" dirty="0"/>
          </a:p>
        </p:txBody>
      </p:sp>
      <p:sp>
        <p:nvSpPr>
          <p:cNvPr id="40" name="Rounded Rectangle 39"/>
          <p:cNvSpPr/>
          <p:nvPr/>
        </p:nvSpPr>
        <p:spPr>
          <a:xfrm>
            <a:off x="4708900" y="4076700"/>
            <a:ext cx="2516328" cy="32817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Remove Off Topic Jobs</a:t>
            </a:r>
            <a:endParaRPr lang="en-US" sz="1400" dirty="0"/>
          </a:p>
        </p:txBody>
      </p:sp>
      <p:sp>
        <p:nvSpPr>
          <p:cNvPr id="41" name="Rounded Rectangle 40"/>
          <p:cNvSpPr/>
          <p:nvPr/>
        </p:nvSpPr>
        <p:spPr>
          <a:xfrm>
            <a:off x="4708900" y="4445000"/>
            <a:ext cx="2516328" cy="32817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Refine Locations</a:t>
            </a:r>
            <a:endParaRPr lang="en-US" sz="1400" dirty="0"/>
          </a:p>
        </p:txBody>
      </p:sp>
      <p:sp>
        <p:nvSpPr>
          <p:cNvPr id="42" name="Rounded Rectangle 41"/>
          <p:cNvSpPr/>
          <p:nvPr/>
        </p:nvSpPr>
        <p:spPr>
          <a:xfrm>
            <a:off x="4708900" y="4813300"/>
            <a:ext cx="2516328" cy="32817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Re-form Date Posted</a:t>
            </a:r>
            <a:endParaRPr lang="en-US" sz="1400" dirty="0"/>
          </a:p>
        </p:txBody>
      </p:sp>
      <p:sp>
        <p:nvSpPr>
          <p:cNvPr id="10" name="Rounded Rectangle 9"/>
          <p:cNvSpPr/>
          <p:nvPr/>
        </p:nvSpPr>
        <p:spPr>
          <a:xfrm>
            <a:off x="4431412" y="2723882"/>
            <a:ext cx="3093533" cy="26355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4911991" y="2870120"/>
            <a:ext cx="2110145" cy="321972"/>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u="sng" dirty="0" smtClean="0"/>
              <a:t>Cleansing Function-Set</a:t>
            </a:r>
            <a:endParaRPr lang="en-US" sz="1600" u="sng" dirty="0"/>
          </a:p>
        </p:txBody>
      </p:sp>
      <p:sp>
        <p:nvSpPr>
          <p:cNvPr id="47" name="Rounded Rectangle 46"/>
          <p:cNvSpPr/>
          <p:nvPr/>
        </p:nvSpPr>
        <p:spPr>
          <a:xfrm>
            <a:off x="5400298" y="6301526"/>
            <a:ext cx="1155759" cy="321972"/>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i="1" dirty="0" smtClean="0"/>
              <a:t>(Back End)</a:t>
            </a:r>
            <a:endParaRPr lang="en-US" sz="1200" i="1" dirty="0"/>
          </a:p>
        </p:txBody>
      </p:sp>
      <p:sp>
        <p:nvSpPr>
          <p:cNvPr id="48" name="Title 1"/>
          <p:cNvSpPr txBox="1">
            <a:spLocks/>
          </p:cNvSpPr>
          <p:nvPr/>
        </p:nvSpPr>
        <p:spPr>
          <a:xfrm>
            <a:off x="0" y="193"/>
            <a:ext cx="12192000" cy="806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smtClean="0">
                <a:latin typeface="Calibri Light" panose="020F0302020204030204" pitchFamily="34" charset="0"/>
                <a:cs typeface="Calibri Light" panose="020F0302020204030204" pitchFamily="34" charset="0"/>
              </a:rPr>
              <a:t>Job Skill Search - </a:t>
            </a:r>
            <a:r>
              <a:rPr lang="en-US" sz="2400" dirty="0" smtClean="0">
                <a:latin typeface="Calibri Light" panose="020F0302020204030204" pitchFamily="34" charset="0"/>
                <a:cs typeface="Calibri Light" panose="020F0302020204030204" pitchFamily="34" charset="0"/>
              </a:rPr>
              <a:t>Stage II: Data Cleansing</a:t>
            </a:r>
            <a:endParaRPr lang="en-US" sz="2400" dirty="0">
              <a:latin typeface="Calibri Light" panose="020F0302020204030204" pitchFamily="34" charset="0"/>
              <a:cs typeface="Calibri Light" panose="020F0302020204030204" pitchFamily="34" charset="0"/>
            </a:endParaRPr>
          </a:p>
        </p:txBody>
      </p:sp>
      <p:cxnSp>
        <p:nvCxnSpPr>
          <p:cNvPr id="49" name="Straight Connector 48"/>
          <p:cNvCxnSpPr/>
          <p:nvPr/>
        </p:nvCxnSpPr>
        <p:spPr>
          <a:xfrm>
            <a:off x="0" y="806375"/>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31773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4396</TotalTime>
  <Words>1096</Words>
  <Application>Microsoft Office PowerPoint</Application>
  <PresentationFormat>Widescreen</PresentationFormat>
  <Paragraphs>224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Indeed Scraping Web App – Querying and visualizing industry-specific skills for the current job market.</vt:lpstr>
      <vt:lpstr>PowerPoint Presentation</vt:lpstr>
      <vt:lpstr>Intro to Indeed.com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Scrapdeed – Querying and visualizing skills for the current job market.</dc:title>
  <dc:creator>Patrick Ryan</dc:creator>
  <cp:lastModifiedBy>Patrick Ryan</cp:lastModifiedBy>
  <cp:revision>92</cp:revision>
  <dcterms:created xsi:type="dcterms:W3CDTF">2018-02-05T22:17:32Z</dcterms:created>
  <dcterms:modified xsi:type="dcterms:W3CDTF">2018-02-08T23:33:36Z</dcterms:modified>
</cp:coreProperties>
</file>