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7" r:id="rId3"/>
    <p:sldId id="275" r:id="rId4"/>
    <p:sldId id="257" r:id="rId5"/>
    <p:sldId id="259" r:id="rId6"/>
    <p:sldId id="276" r:id="rId7"/>
    <p:sldId id="278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66" d="100"/>
          <a:sy n="66" d="100"/>
        </p:scale>
        <p:origin x="77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8FB7-8F4E-4F6A-9C58-0E0D7F0232D5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D8C2-C4FB-442B-837F-A45F260C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0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8FB7-8F4E-4F6A-9C58-0E0D7F0232D5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D8C2-C4FB-442B-837F-A45F260C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9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8FB7-8F4E-4F6A-9C58-0E0D7F0232D5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D8C2-C4FB-442B-837F-A45F260C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9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8FB7-8F4E-4F6A-9C58-0E0D7F0232D5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D8C2-C4FB-442B-837F-A45F260C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8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8FB7-8F4E-4F6A-9C58-0E0D7F0232D5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D8C2-C4FB-442B-837F-A45F260C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2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8FB7-8F4E-4F6A-9C58-0E0D7F0232D5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D8C2-C4FB-442B-837F-A45F260C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3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8FB7-8F4E-4F6A-9C58-0E0D7F0232D5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D8C2-C4FB-442B-837F-A45F260C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5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8FB7-8F4E-4F6A-9C58-0E0D7F0232D5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D8C2-C4FB-442B-837F-A45F260C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4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8FB7-8F4E-4F6A-9C58-0E0D7F0232D5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D8C2-C4FB-442B-837F-A45F260C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4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8FB7-8F4E-4F6A-9C58-0E0D7F0232D5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D8C2-C4FB-442B-837F-A45F260C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2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8FB7-8F4E-4F6A-9C58-0E0D7F0232D5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D8C2-C4FB-442B-837F-A45F260C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6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08FB7-8F4E-4F6A-9C58-0E0D7F0232D5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FD8C2-C4FB-442B-837F-A45F260C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9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mailto:hesiwei@bu.edu" TargetMode="External"/><Relationship Id="rId3" Type="http://schemas.openxmlformats.org/officeDocument/2006/relationships/hyperlink" Target="mailto:part@bu.edu" TargetMode="External"/><Relationship Id="rId7" Type="http://schemas.openxmlformats.org/officeDocument/2006/relationships/hyperlink" Target="mailto:jstaley@bu.edu" TargetMode="External"/><Relationship Id="rId2" Type="http://schemas.openxmlformats.org/officeDocument/2006/relationships/hyperlink" Target="mailto:matt86@bu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pdimaria@bu.edu" TargetMode="External"/><Relationship Id="rId5" Type="http://schemas.openxmlformats.org/officeDocument/2006/relationships/hyperlink" Target="mailto:jchriste@bu.edu" TargetMode="External"/><Relationship Id="rId4" Type="http://schemas.openxmlformats.org/officeDocument/2006/relationships/hyperlink" Target="mailto:amalrkrishna94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ndeed job search"/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2546350" y="2074397"/>
            <a:ext cx="7099300" cy="150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3000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Job Market Web App:</a:t>
            </a:r>
            <a:br>
              <a:rPr lang="en-US" sz="3000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000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sz="1000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3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Implementation Stack and Associated Tools</a:t>
            </a:r>
            <a:endParaRPr lang="en-US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70822"/>
            <a:ext cx="9144000" cy="1156523"/>
          </a:xfrm>
        </p:spPr>
        <p:txBody>
          <a:bodyPr>
            <a:normAutofit/>
          </a:bodyPr>
          <a:lstStyle/>
          <a:p>
            <a:pPr algn="ctr"/>
            <a:r>
              <a:rPr lang="en-US" sz="18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Group 4:</a:t>
            </a:r>
          </a:p>
          <a:p>
            <a:pPr fontAlgn="base"/>
            <a:r>
              <a:rPr lang="en-US" sz="1600" dirty="0" smtClean="0"/>
              <a:t>Amal Krishna, James Christensen, Peter </a:t>
            </a:r>
            <a:r>
              <a:rPr lang="en-US" sz="1600" dirty="0" err="1" smtClean="0"/>
              <a:t>DiMaria</a:t>
            </a:r>
            <a:r>
              <a:rPr lang="en-US" sz="1600" dirty="0" smtClean="0"/>
              <a:t>,​</a:t>
            </a:r>
          </a:p>
          <a:p>
            <a:pPr fontAlgn="base"/>
            <a:r>
              <a:rPr lang="en-US" sz="1600" dirty="0" smtClean="0"/>
              <a:t> Matthew Scott, John Staley, Patrick Ryan, </a:t>
            </a:r>
            <a:r>
              <a:rPr lang="en-US" sz="1600" dirty="0" err="1" smtClean="0"/>
              <a:t>Siwei</a:t>
            </a:r>
            <a:r>
              <a:rPr lang="en-US" sz="1600" dirty="0" smtClean="0"/>
              <a:t> He</a:t>
            </a:r>
            <a:endParaRPr lang="en-US" sz="1600" dirty="0"/>
          </a:p>
        </p:txBody>
      </p:sp>
      <p:pic>
        <p:nvPicPr>
          <p:cNvPr id="1036" name="Picture 12" descr="https://digital.bu.edu/wp-content/uploads/2017/05/BU-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799" y="5860084"/>
            <a:ext cx="832402" cy="37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0" y="645656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0" y="6529296"/>
            <a:ext cx="12192000" cy="287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Boston University  |  Metropolitan College  |  CS673 D1 Software Engineering (Spring 2018)  |  Team 4</a:t>
            </a:r>
            <a:endParaRPr lang="en-US" sz="12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11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193"/>
            <a:ext cx="12192000" cy="806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Operating System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63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10" descr="Image result for matplotli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B668C47B-646F-4BB0-B76A-DE10FF28EBA8}"/>
              </a:ext>
            </a:extLst>
          </p:cNvPr>
          <p:cNvSpPr txBox="1">
            <a:spLocks/>
          </p:cNvSpPr>
          <p:nvPr/>
        </p:nvSpPr>
        <p:spPr>
          <a:xfrm>
            <a:off x="566670" y="1612558"/>
            <a:ext cx="11175387" cy="4127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Primary Operating System: Windows</a:t>
            </a:r>
          </a:p>
          <a:p>
            <a:r>
              <a:rPr lang="en-US" sz="1800" dirty="0" smtClean="0"/>
              <a:t>Our project is being developed using the Windows operating system</a:t>
            </a:r>
          </a:p>
          <a:p>
            <a:r>
              <a:rPr lang="en-US" sz="1800" dirty="0" smtClean="0"/>
              <a:t>Each collaborating team member may be using a different version</a:t>
            </a:r>
          </a:p>
          <a:p>
            <a:r>
              <a:rPr lang="en-US" sz="1800" dirty="0" smtClean="0"/>
              <a:t>Every version after Windows 7 is compatible with our platform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400" dirty="0" smtClean="0"/>
              <a:t>Secondary Operating System Options:</a:t>
            </a:r>
          </a:p>
          <a:p>
            <a:r>
              <a:rPr lang="en-US" sz="1800" dirty="0" smtClean="0"/>
              <a:t>Small system adjustments would be required for compatibility with Linux or Mac users.</a:t>
            </a:r>
            <a:endParaRPr lang="en-US" sz="1800" dirty="0"/>
          </a:p>
        </p:txBody>
      </p:sp>
      <p:pic>
        <p:nvPicPr>
          <p:cNvPr id="5122" name="Picture 2" descr="http://ncmedia.azureedge.net/ncmedia/2014/10/Windows_logo_Cyan_rgb_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570" y="1805131"/>
            <a:ext cx="2757370" cy="93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linux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240" y="5089007"/>
            <a:ext cx="788933" cy="93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mac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992" y="4318163"/>
            <a:ext cx="715282" cy="87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40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73CEA4-2BD1-42A2-87CA-5D886D169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12"/>
            <a:ext cx="10515600" cy="47245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Primary Scripting Language: Python 2.7</a:t>
            </a:r>
          </a:p>
          <a:p>
            <a:r>
              <a:rPr lang="en-US" sz="1800" dirty="0" smtClean="0"/>
              <a:t>Python provides a readable script that can hold logic and implement libraries.</a:t>
            </a:r>
          </a:p>
          <a:p>
            <a:r>
              <a:rPr lang="en-US" sz="1800" dirty="0" smtClean="0"/>
              <a:t>Python is also imbedded in Django’s HTML pages to generate visualizations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2400" dirty="0" smtClean="0"/>
              <a:t>Primary Database Language: SQL</a:t>
            </a:r>
          </a:p>
          <a:p>
            <a:r>
              <a:rPr lang="en-US" sz="1800" dirty="0" smtClean="0"/>
              <a:t>SQL provides direct querying to build and generate visualizations quickly</a:t>
            </a:r>
            <a:endParaRPr lang="en-US" sz="18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Front-end: (HTML, CSS, JavaScript and Python)</a:t>
            </a:r>
          </a:p>
          <a:p>
            <a:r>
              <a:rPr lang="en-US" sz="1800" dirty="0" smtClean="0"/>
              <a:t>HTML:  language </a:t>
            </a:r>
            <a:r>
              <a:rPr lang="en-US" sz="1800" dirty="0"/>
              <a:t>for describing the structure of Web pages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CSS:  language </a:t>
            </a:r>
            <a:r>
              <a:rPr lang="en-US" sz="1800" dirty="0"/>
              <a:t>for describing the presentation of Web pages, including </a:t>
            </a:r>
            <a:r>
              <a:rPr lang="en-US" sz="1800" dirty="0" smtClean="0"/>
              <a:t>colors and fonts</a:t>
            </a:r>
            <a:r>
              <a:rPr lang="en-US" sz="1800" dirty="0"/>
              <a:t>.</a:t>
            </a:r>
            <a:endParaRPr lang="en-US" sz="1800" dirty="0"/>
          </a:p>
          <a:p>
            <a:r>
              <a:rPr lang="en-US" sz="1800" dirty="0" smtClean="0"/>
              <a:t>JavaScript:  U</a:t>
            </a:r>
            <a:r>
              <a:rPr lang="en-US" sz="1800" dirty="0" smtClean="0"/>
              <a:t>sed </a:t>
            </a:r>
            <a:r>
              <a:rPr lang="en-US" sz="1800" dirty="0"/>
              <a:t>to make </a:t>
            </a:r>
            <a:r>
              <a:rPr lang="en-US" sz="1800" dirty="0" smtClean="0"/>
              <a:t>interactive webpages </a:t>
            </a:r>
            <a:r>
              <a:rPr lang="en-US" sz="1800" dirty="0"/>
              <a:t>and provide </a:t>
            </a:r>
            <a:r>
              <a:rPr lang="en-US" sz="1800" dirty="0" smtClean="0"/>
              <a:t>plug-in free online programs.</a:t>
            </a:r>
          </a:p>
          <a:p>
            <a:r>
              <a:rPr lang="en-US" sz="1800" dirty="0" smtClean="0"/>
              <a:t>Python: </a:t>
            </a:r>
            <a:r>
              <a:rPr lang="en-US" sz="1800" dirty="0"/>
              <a:t>S</a:t>
            </a:r>
            <a:r>
              <a:rPr lang="en-US" sz="1800" dirty="0" smtClean="0"/>
              <a:t>cript also allows the </a:t>
            </a:r>
            <a:r>
              <a:rPr lang="en-US" sz="1800" dirty="0" smtClean="0"/>
              <a:t>integration of visualizations.</a:t>
            </a:r>
            <a:endParaRPr 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93"/>
            <a:ext cx="12192000" cy="806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Programming Languages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8063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10" descr="Image result for matplotli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405" y="1568523"/>
            <a:ext cx="2033024" cy="68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html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251" y="2551934"/>
            <a:ext cx="800741" cy="80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css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59" y="3719526"/>
            <a:ext cx="556526" cy="78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javascript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505" y="4871358"/>
            <a:ext cx="846231" cy="84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92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3"/>
            <a:ext cx="12192000" cy="80618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Web Framework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8063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34D26DF3-14D2-4C6D-A8C6-858947A46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u="sng" dirty="0" smtClean="0"/>
              <a:t>Django:</a:t>
            </a:r>
          </a:p>
          <a:p>
            <a:r>
              <a:rPr lang="en-US" sz="1800" dirty="0" smtClean="0"/>
              <a:t>Version used: Django 1.11.10</a:t>
            </a:r>
          </a:p>
          <a:p>
            <a:r>
              <a:rPr lang="en-US" sz="1800" dirty="0"/>
              <a:t>Django is a free and open-source web framework, written in </a:t>
            </a:r>
            <a:r>
              <a:rPr lang="en-US" sz="1800" dirty="0" smtClean="0"/>
              <a:t>Python.</a:t>
            </a:r>
          </a:p>
          <a:p>
            <a:r>
              <a:rPr lang="en-US" sz="1800" dirty="0" smtClean="0"/>
              <a:t>Django </a:t>
            </a:r>
            <a:r>
              <a:rPr lang="en-US" sz="1800" dirty="0"/>
              <a:t>controls the front-end and the </a:t>
            </a:r>
            <a:r>
              <a:rPr lang="en-US" sz="1800" dirty="0" smtClean="0"/>
              <a:t>back-end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u="sng" dirty="0" smtClean="0"/>
              <a:t>Django Design:</a:t>
            </a:r>
            <a:endParaRPr lang="en-US" sz="2400" u="sng" dirty="0"/>
          </a:p>
          <a:p>
            <a:r>
              <a:rPr lang="en-US" sz="1800" dirty="0"/>
              <a:t>Based on an MVC framework (with different names for some elements)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800" dirty="0"/>
              <a:t>Templates for the front-end (MVC – Views)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800" dirty="0"/>
              <a:t>Views for methods and database queries (MVC – Controller)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800" dirty="0"/>
              <a:t>Models for the back-end (MVC – Models)</a:t>
            </a:r>
          </a:p>
          <a:p>
            <a:endParaRPr lang="en-US" dirty="0"/>
          </a:p>
        </p:txBody>
      </p:sp>
      <p:pic>
        <p:nvPicPr>
          <p:cNvPr id="9" name="Picture 4" descr="Image result for django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117" y="2804596"/>
            <a:ext cx="1997683" cy="114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23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/>
          <p:cNvSpPr txBox="1">
            <a:spLocks/>
          </p:cNvSpPr>
          <p:nvPr/>
        </p:nvSpPr>
        <p:spPr>
          <a:xfrm>
            <a:off x="0" y="193"/>
            <a:ext cx="12192000" cy="806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Database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0" y="8063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="" xmlns:a16="http://schemas.microsoft.com/office/drawing/2014/main" id="{9DE86B25-E5B9-4BC3-976F-E1DDFA128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886"/>
            <a:ext cx="10515600" cy="4769077"/>
          </a:xfrm>
        </p:spPr>
        <p:txBody>
          <a:bodyPr/>
          <a:lstStyle/>
          <a:p>
            <a:pPr marL="0" indent="0">
              <a:buNone/>
            </a:pPr>
            <a:r>
              <a:rPr lang="en-US" sz="2400" u="sng" dirty="0" smtClean="0"/>
              <a:t>SQLite </a:t>
            </a:r>
            <a:r>
              <a:rPr lang="en-US" sz="2400" u="sng" dirty="0"/>
              <a:t>3</a:t>
            </a:r>
          </a:p>
          <a:p>
            <a:r>
              <a:rPr lang="en-US" sz="1800" dirty="0" smtClean="0"/>
              <a:t>SQLite3 is </a:t>
            </a:r>
            <a:r>
              <a:rPr lang="en-US" sz="1800" dirty="0" smtClean="0"/>
              <a:t>the primary</a:t>
            </a:r>
            <a:r>
              <a:rPr lang="en-US" sz="1800" dirty="0" smtClean="0"/>
              <a:t> Django database by default. </a:t>
            </a:r>
          </a:p>
          <a:p>
            <a:r>
              <a:rPr lang="en-US" sz="1800" dirty="0" smtClean="0"/>
              <a:t>Simple </a:t>
            </a:r>
            <a:r>
              <a:rPr lang="en-US" sz="1800" dirty="0"/>
              <a:t>and easy to allow for fast queries, storage, and data </a:t>
            </a:r>
            <a:r>
              <a:rPr lang="en-US" sz="1800" dirty="0" smtClean="0"/>
              <a:t>integrity.</a:t>
            </a:r>
            <a:endParaRPr lang="en-US" sz="1800" dirty="0"/>
          </a:p>
          <a:p>
            <a:r>
              <a:rPr lang="en-US" sz="1800" dirty="0"/>
              <a:t>Does have </a:t>
            </a:r>
            <a:r>
              <a:rPr lang="en-US" sz="1800" dirty="0" smtClean="0"/>
              <a:t>limitations (limits on number of columns, max query length, etc.).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2400" u="sng" dirty="0" smtClean="0"/>
              <a:t>Environment</a:t>
            </a:r>
            <a:r>
              <a:rPr lang="en-US" sz="1800" u="sng" dirty="0" smtClean="0"/>
              <a:t>:</a:t>
            </a:r>
            <a:endParaRPr lang="en-US" sz="1800" u="sng" dirty="0"/>
          </a:p>
          <a:p>
            <a:r>
              <a:rPr lang="en-US" sz="1800" dirty="0" smtClean="0"/>
              <a:t>SQLite3 database </a:t>
            </a:r>
            <a:r>
              <a:rPr lang="en-US" sz="1800" dirty="0"/>
              <a:t>is housed within the Django </a:t>
            </a:r>
            <a:r>
              <a:rPr lang="en-US" sz="1800" dirty="0" smtClean="0"/>
              <a:t>framework.</a:t>
            </a:r>
          </a:p>
          <a:p>
            <a:r>
              <a:rPr lang="en-US" sz="1800" dirty="0" smtClean="0"/>
              <a:t>Queries can be written directly in SQL or can be “framed” in python.</a:t>
            </a:r>
            <a:endParaRPr lang="en-US" sz="1800" dirty="0"/>
          </a:p>
          <a:p>
            <a:r>
              <a:rPr lang="en-US" sz="1800" dirty="0" smtClean="0"/>
              <a:t>Can specify other database languages if </a:t>
            </a:r>
            <a:r>
              <a:rPr lang="en-US" sz="1800" dirty="0"/>
              <a:t>the project requires a different language or </a:t>
            </a:r>
            <a:r>
              <a:rPr lang="en-US" sz="1800" dirty="0" smtClean="0"/>
              <a:t>format.</a:t>
            </a:r>
            <a:endParaRPr lang="en-US" sz="1800" dirty="0"/>
          </a:p>
        </p:txBody>
      </p:sp>
      <p:pic>
        <p:nvPicPr>
          <p:cNvPr id="3074" name="Picture 2" descr="Image result for sqlite3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463" y="3017950"/>
            <a:ext cx="1633337" cy="77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88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3C23BFD-CB40-4975-B3CC-F7F589FE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42"/>
            <a:ext cx="10515600" cy="54994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u="sng" dirty="0" err="1"/>
              <a:t>PyCharm</a:t>
            </a:r>
            <a:r>
              <a:rPr lang="en-US" sz="2200" u="sng" dirty="0"/>
              <a:t> </a:t>
            </a:r>
            <a:r>
              <a:rPr lang="en-US" sz="2200" u="sng" dirty="0" smtClean="0"/>
              <a:t>2017.3.2</a:t>
            </a:r>
          </a:p>
          <a:p>
            <a:r>
              <a:rPr lang="en-US" sz="1600" dirty="0" smtClean="0"/>
              <a:t>Python IDE with large module ecosystem and integrated command line</a:t>
            </a:r>
          </a:p>
          <a:p>
            <a:pPr marL="0" indent="0">
              <a:buNone/>
            </a:pPr>
            <a:endParaRPr lang="en-US" sz="500" u="sng" dirty="0" smtClean="0"/>
          </a:p>
          <a:p>
            <a:pPr marL="0" indent="0">
              <a:buNone/>
            </a:pPr>
            <a:r>
              <a:rPr lang="en-US" sz="2200" u="sng" dirty="0" smtClean="0"/>
              <a:t>Beautiful </a:t>
            </a:r>
            <a:r>
              <a:rPr lang="en-US" sz="2200" u="sng" dirty="0"/>
              <a:t>Soup </a:t>
            </a:r>
            <a:r>
              <a:rPr lang="en-US" sz="2200" u="sng" dirty="0" smtClean="0"/>
              <a:t>4.6.0</a:t>
            </a:r>
          </a:p>
          <a:p>
            <a:r>
              <a:rPr lang="en-US" sz="1800" dirty="0" smtClean="0"/>
              <a:t>Python module which parses HTML and facilitates extraction from various page elements</a:t>
            </a:r>
            <a:endParaRPr lang="en-US" sz="1800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2200" u="sng" dirty="0" err="1" smtClean="0"/>
              <a:t>Plotly</a:t>
            </a:r>
            <a:r>
              <a:rPr lang="en-US" sz="2200" u="sng" dirty="0" smtClean="0"/>
              <a:t>:</a:t>
            </a:r>
          </a:p>
          <a:p>
            <a:pPr marL="0" indent="0">
              <a:buNone/>
            </a:pPr>
            <a:r>
              <a:rPr lang="en-US" sz="1800" dirty="0" smtClean="0"/>
              <a:t>Python module which generates beautiful interactive python visualizations and charts</a:t>
            </a:r>
            <a:endParaRPr lang="en-US" sz="1800" dirty="0" smtClean="0"/>
          </a:p>
          <a:p>
            <a:pPr marL="0" indent="0">
              <a:buNone/>
            </a:pPr>
            <a:endParaRPr lang="en-US" sz="500" u="sng" dirty="0" smtClean="0"/>
          </a:p>
          <a:p>
            <a:pPr marL="0" indent="0">
              <a:buNone/>
            </a:pPr>
            <a:r>
              <a:rPr lang="en-US" sz="2200" u="sng" dirty="0" smtClean="0"/>
              <a:t>Bootstrap 3.3.7</a:t>
            </a:r>
          </a:p>
          <a:p>
            <a:r>
              <a:rPr lang="en-US" sz="1700" dirty="0" smtClean="0"/>
              <a:t> Bootstrap is a user friendly open source toolkit for developing HTML, CSS, and JS</a:t>
            </a:r>
            <a:endParaRPr lang="en-US" sz="1700" dirty="0" smtClean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2200" u="sng" dirty="0" smtClean="0"/>
              <a:t>GitHub</a:t>
            </a:r>
          </a:p>
          <a:p>
            <a:r>
              <a:rPr lang="en-US" sz="1700" dirty="0" smtClean="0"/>
              <a:t>Web-based </a:t>
            </a:r>
            <a:r>
              <a:rPr lang="en-US" sz="1700" dirty="0"/>
              <a:t>hosting service for version control using </a:t>
            </a:r>
            <a:r>
              <a:rPr lang="en-US" sz="1700" dirty="0" err="1" smtClean="0"/>
              <a:t>Git</a:t>
            </a:r>
            <a:endParaRPr lang="en-US" sz="1700" dirty="0"/>
          </a:p>
          <a:p>
            <a:r>
              <a:rPr lang="en-US" sz="1700" dirty="0" smtClean="0"/>
              <a:t>Current </a:t>
            </a:r>
            <a:r>
              <a:rPr lang="en-US" sz="1700" dirty="0"/>
              <a:t>V</a:t>
            </a:r>
            <a:r>
              <a:rPr lang="en-US" sz="1700" dirty="0" smtClean="0"/>
              <a:t>ersion </a:t>
            </a:r>
            <a:r>
              <a:rPr lang="en-US" sz="1700" dirty="0"/>
              <a:t>U</a:t>
            </a:r>
            <a:r>
              <a:rPr lang="en-US" sz="1700" dirty="0" smtClean="0"/>
              <a:t>sed:  GitHub </a:t>
            </a:r>
            <a:r>
              <a:rPr lang="en-US" sz="1700" dirty="0"/>
              <a:t>Desktop 1.0.11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93"/>
            <a:ext cx="12192000" cy="806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Applications, Software and Tools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8063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10" descr="Image result for matplotli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mage result for bootstra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093" y="4064321"/>
            <a:ext cx="986446" cy="98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ycharm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520" y="1208221"/>
            <a:ext cx="849019" cy="84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github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076" y="5108825"/>
            <a:ext cx="1314689" cy="131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ile:Plotly-logo-01-squa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564" y="2592885"/>
            <a:ext cx="1093714" cy="105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08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3156213" y="6315700"/>
            <a:ext cx="1155759" cy="32197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u="sng" dirty="0" smtClean="0"/>
              <a:t>(Browser)</a:t>
            </a:r>
            <a:endParaRPr lang="en-US" sz="1200" i="1" u="sng" dirty="0"/>
          </a:p>
        </p:txBody>
      </p:sp>
      <p:sp>
        <p:nvSpPr>
          <p:cNvPr id="15" name="Rounded Rectangle 14"/>
          <p:cNvSpPr/>
          <p:nvPr/>
        </p:nvSpPr>
        <p:spPr>
          <a:xfrm>
            <a:off x="2970770" y="2295481"/>
            <a:ext cx="1463040" cy="3200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Location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2970770" y="2820027"/>
            <a:ext cx="1463040" cy="3200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Job Title</a:t>
            </a: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6400802" y="3360059"/>
            <a:ext cx="1584702" cy="65284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SQLite3 </a:t>
            </a:r>
            <a:r>
              <a:rPr lang="en-US" sz="1400" dirty="0" smtClean="0"/>
              <a:t>(Database)</a:t>
            </a:r>
            <a:endParaRPr lang="en-US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6400802" y="2431941"/>
            <a:ext cx="1584702" cy="52095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SQL </a:t>
            </a:r>
            <a:r>
              <a:rPr lang="en-US" sz="1400" u="sng" dirty="0" smtClean="0"/>
              <a:t>Query</a:t>
            </a:r>
          </a:p>
          <a:p>
            <a:pPr algn="ctr"/>
            <a:r>
              <a:rPr lang="en-US" sz="1400" dirty="0" smtClean="0"/>
              <a:t>(Python)</a:t>
            </a:r>
            <a:endParaRPr lang="en-US" sz="1400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753" y="4564447"/>
            <a:ext cx="2438611" cy="1585097"/>
          </a:xfrm>
          <a:prstGeom prst="rect">
            <a:avLst/>
          </a:prstGeom>
        </p:spPr>
      </p:pic>
      <p:sp>
        <p:nvSpPr>
          <p:cNvPr id="59" name="Title 1"/>
          <p:cNvSpPr txBox="1">
            <a:spLocks/>
          </p:cNvSpPr>
          <p:nvPr/>
        </p:nvSpPr>
        <p:spPr>
          <a:xfrm>
            <a:off x="0" y="193"/>
            <a:ext cx="12192000" cy="806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Summary of Stack and User Interaction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-25400" y="8063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236094" y="2290955"/>
            <a:ext cx="1564694" cy="542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(User inputs location and job title)</a:t>
            </a:r>
            <a:endParaRPr lang="en-US" sz="1200" i="1" dirty="0"/>
          </a:p>
        </p:txBody>
      </p:sp>
      <p:sp>
        <p:nvSpPr>
          <p:cNvPr id="27" name="Rounded Rectangle 26"/>
          <p:cNvSpPr/>
          <p:nvPr/>
        </p:nvSpPr>
        <p:spPr>
          <a:xfrm>
            <a:off x="6400802" y="5061465"/>
            <a:ext cx="1584702" cy="52095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Template:</a:t>
            </a:r>
          </a:p>
          <a:p>
            <a:pPr algn="ctr"/>
            <a:r>
              <a:rPr lang="en-US" sz="1400" dirty="0" smtClean="0"/>
              <a:t>(HTML, CSS, JS)</a:t>
            </a:r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283208" y="1195335"/>
            <a:ext cx="0" cy="53623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97147" y="3133304"/>
            <a:ext cx="971538" cy="6640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User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32" idx="3"/>
          </p:cNvCxnSpPr>
          <p:nvPr/>
        </p:nvCxnSpPr>
        <p:spPr>
          <a:xfrm flipV="1">
            <a:off x="1568685" y="2721974"/>
            <a:ext cx="1024454" cy="743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1686100" y="3652389"/>
            <a:ext cx="1001124" cy="1015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687222" y="2046517"/>
            <a:ext cx="2030736" cy="127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2708412" y="4451818"/>
            <a:ext cx="2067602" cy="16669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27" idx="1"/>
          </p:cNvCxnSpPr>
          <p:nvPr/>
        </p:nvCxnSpPr>
        <p:spPr>
          <a:xfrm flipH="1">
            <a:off x="4776014" y="5321942"/>
            <a:ext cx="16247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5976608" y="1857833"/>
            <a:ext cx="5620308" cy="43107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8991923" y="3406426"/>
            <a:ext cx="1584702" cy="52095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Beautiful Soup</a:t>
            </a:r>
          </a:p>
          <a:p>
            <a:pPr algn="ctr"/>
            <a:r>
              <a:rPr lang="en-US" sz="1400" dirty="0" smtClean="0"/>
              <a:t>(Scraper)</a:t>
            </a:r>
            <a:endParaRPr lang="en-US" sz="1400" dirty="0"/>
          </a:p>
        </p:txBody>
      </p:sp>
      <p:sp>
        <p:nvSpPr>
          <p:cNvPr id="61" name="Rounded Rectangle 60"/>
          <p:cNvSpPr/>
          <p:nvPr/>
        </p:nvSpPr>
        <p:spPr>
          <a:xfrm>
            <a:off x="6400802" y="4361356"/>
            <a:ext cx="1584702" cy="33393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/>
              <a:t>Plotly</a:t>
            </a:r>
            <a:endParaRPr lang="en-US" sz="1400" u="sng" dirty="0"/>
          </a:p>
        </p:txBody>
      </p:sp>
      <p:cxnSp>
        <p:nvCxnSpPr>
          <p:cNvPr id="69" name="Straight Arrow Connector 68"/>
          <p:cNvCxnSpPr>
            <a:stCxn id="17" idx="3"/>
          </p:cNvCxnSpPr>
          <p:nvPr/>
        </p:nvCxnSpPr>
        <p:spPr>
          <a:xfrm>
            <a:off x="4717958" y="2681518"/>
            <a:ext cx="16828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9154038" y="1123491"/>
            <a:ext cx="1278120" cy="4890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Indeed.com</a:t>
            </a:r>
            <a:endParaRPr lang="en-US" sz="1400" dirty="0"/>
          </a:p>
        </p:txBody>
      </p:sp>
      <p:cxnSp>
        <p:nvCxnSpPr>
          <p:cNvPr id="73" name="Straight Arrow Connector 72"/>
          <p:cNvCxnSpPr>
            <a:endCxn id="57" idx="0"/>
          </p:cNvCxnSpPr>
          <p:nvPr/>
        </p:nvCxnSpPr>
        <p:spPr>
          <a:xfrm>
            <a:off x="9784274" y="1642941"/>
            <a:ext cx="0" cy="1763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10214266" y="5700445"/>
            <a:ext cx="1155759" cy="3219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u="sng" dirty="0" smtClean="0"/>
              <a:t>(Django)</a:t>
            </a:r>
            <a:endParaRPr lang="en-US" sz="1200" i="1" u="sng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2073661" y="1203430"/>
            <a:ext cx="0" cy="53623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5" idx="2"/>
            <a:endCxn id="24" idx="0"/>
          </p:cNvCxnSpPr>
          <p:nvPr/>
        </p:nvCxnSpPr>
        <p:spPr>
          <a:xfrm>
            <a:off x="7193153" y="2952895"/>
            <a:ext cx="0" cy="407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4" idx="2"/>
            <a:endCxn id="61" idx="0"/>
          </p:cNvCxnSpPr>
          <p:nvPr/>
        </p:nvCxnSpPr>
        <p:spPr>
          <a:xfrm>
            <a:off x="7193153" y="4012906"/>
            <a:ext cx="0" cy="348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2"/>
            <a:endCxn id="27" idx="0"/>
          </p:cNvCxnSpPr>
          <p:nvPr/>
        </p:nvCxnSpPr>
        <p:spPr>
          <a:xfrm>
            <a:off x="7193153" y="4695293"/>
            <a:ext cx="0" cy="366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8169537" y="4878379"/>
            <a:ext cx="1286255" cy="542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(</a:t>
            </a:r>
            <a:r>
              <a:rPr lang="en-US" sz="1200" i="1" dirty="0" err="1" smtClean="0"/>
              <a:t>Plotly</a:t>
            </a:r>
            <a:r>
              <a:rPr lang="en-US" sz="1200" i="1" dirty="0" smtClean="0"/>
              <a:t> updates the Django template, updating the User’s view)</a:t>
            </a:r>
            <a:endParaRPr lang="en-US" sz="1200" i="1" dirty="0"/>
          </a:p>
        </p:txBody>
      </p:sp>
      <p:sp>
        <p:nvSpPr>
          <p:cNvPr id="95" name="Rounded Rectangle 94"/>
          <p:cNvSpPr/>
          <p:nvPr/>
        </p:nvSpPr>
        <p:spPr>
          <a:xfrm>
            <a:off x="9993055" y="2339023"/>
            <a:ext cx="1449540" cy="542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Indeed website is scraped on a regular basis to build database</a:t>
            </a:r>
            <a:endParaRPr lang="en-US" sz="1200" i="1" dirty="0"/>
          </a:p>
        </p:txBody>
      </p:sp>
      <p:cxnSp>
        <p:nvCxnSpPr>
          <p:cNvPr id="108" name="Straight Arrow Connector 107"/>
          <p:cNvCxnSpPr>
            <a:stCxn id="57" idx="1"/>
          </p:cNvCxnSpPr>
          <p:nvPr/>
        </p:nvCxnSpPr>
        <p:spPr>
          <a:xfrm flipH="1" flipV="1">
            <a:off x="7990144" y="3659646"/>
            <a:ext cx="1001779" cy="7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99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6537"/>
            <a:ext cx="10943166" cy="51042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u="sng" dirty="0" smtClean="0"/>
              <a:t>Questions?</a:t>
            </a:r>
            <a:endParaRPr lang="en-US" sz="2400" u="sng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1400" dirty="0"/>
          </a:p>
          <a:p>
            <a:pPr marL="0" indent="0" algn="ctr">
              <a:buNone/>
            </a:pPr>
            <a:r>
              <a:rPr lang="en-US" sz="2000" dirty="0" smtClean="0"/>
              <a:t>For any </a:t>
            </a:r>
            <a:r>
              <a:rPr lang="en-US" sz="2000" dirty="0" smtClean="0"/>
              <a:t>additional questions </a:t>
            </a:r>
            <a:r>
              <a:rPr lang="en-US" sz="2000" dirty="0" smtClean="0"/>
              <a:t>or feedback</a:t>
            </a:r>
          </a:p>
          <a:p>
            <a:pPr marL="0" indent="0" algn="ctr">
              <a:buNone/>
            </a:pPr>
            <a:r>
              <a:rPr lang="en-US" sz="2000" dirty="0" smtClean="0"/>
              <a:t>please contact the developers </a:t>
            </a:r>
            <a:r>
              <a:rPr lang="en-US" sz="2000" dirty="0" smtClean="0"/>
              <a:t>on Team </a:t>
            </a:r>
            <a:r>
              <a:rPr lang="en-US" sz="2000" dirty="0" smtClean="0"/>
              <a:t>4:</a:t>
            </a:r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1600" b="1" dirty="0" smtClean="0"/>
              <a:t>Matthew Scott:</a:t>
            </a:r>
            <a:r>
              <a:rPr lang="en-US" sz="1600" dirty="0" smtClean="0"/>
              <a:t> Project Leader - </a:t>
            </a:r>
            <a:r>
              <a:rPr lang="en-US" sz="1600" dirty="0" smtClean="0">
                <a:hlinkClick r:id="rId2"/>
              </a:rPr>
              <a:t>matt86@bu.edu</a:t>
            </a:r>
            <a:endParaRPr lang="en-US" sz="1600" dirty="0" smtClean="0"/>
          </a:p>
          <a:p>
            <a:pPr marL="0" indent="0" algn="ctr">
              <a:buNone/>
            </a:pPr>
            <a:r>
              <a:rPr lang="en-US" sz="1600" b="1" dirty="0" smtClean="0"/>
              <a:t>Patrick Ryan:</a:t>
            </a:r>
            <a:r>
              <a:rPr lang="en-US" sz="1600" dirty="0" smtClean="0"/>
              <a:t> Backup Leader /Design Leader:  </a:t>
            </a:r>
            <a:r>
              <a:rPr lang="en-US" sz="1600" dirty="0" smtClean="0">
                <a:hlinkClick r:id="rId3"/>
              </a:rPr>
              <a:t>part@bu.edu</a:t>
            </a:r>
            <a:endParaRPr lang="en-US" sz="1600" dirty="0" smtClean="0"/>
          </a:p>
          <a:p>
            <a:pPr marL="0" indent="0" algn="ctr">
              <a:buNone/>
            </a:pPr>
            <a:r>
              <a:rPr lang="en-US" sz="1600" b="1" dirty="0" smtClean="0"/>
              <a:t>Amal Krishna: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Implementation/QA Leader  </a:t>
            </a:r>
            <a:r>
              <a:rPr lang="en-US" sz="1600" dirty="0" smtClean="0">
                <a:hlinkClick r:id="rId4"/>
              </a:rPr>
              <a:t>amalrkrishna94@gmail.com</a:t>
            </a:r>
            <a:endParaRPr lang="en-US" sz="1600" dirty="0" smtClean="0"/>
          </a:p>
          <a:p>
            <a:pPr marL="0" indent="0" algn="ctr">
              <a:buNone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James Christensen: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Security Leader: </a:t>
            </a:r>
            <a:r>
              <a:rPr lang="en-US" sz="1600" dirty="0" smtClean="0">
                <a:hlinkClick r:id="rId5"/>
              </a:rPr>
              <a:t>jchriste@bu.edu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Peter </a:t>
            </a:r>
            <a:r>
              <a:rPr lang="en-US" sz="1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DiMaria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Environment and Integration Leader: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pdimaria@bu.edu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John Staley: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Requirement Leader: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jstaley@bu.edu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Siwei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Configuration Leader - </a:t>
            </a:r>
            <a:r>
              <a:rPr lang="en-US" sz="1600" dirty="0" smtClean="0">
                <a:hlinkClick r:id="rId8"/>
              </a:rPr>
              <a:t>hesiwei@bu.edu</a:t>
            </a:r>
            <a:endParaRPr lang="en-US" sz="1600" dirty="0" smtClean="0"/>
          </a:p>
          <a:p>
            <a:pPr marL="0" indent="0" algn="ctr">
              <a:buNone/>
            </a:pPr>
            <a:endParaRPr lang="en-US" sz="1600" dirty="0" smtClean="0"/>
          </a:p>
          <a:p>
            <a:pPr lvl="1"/>
            <a:endParaRPr lang="en-US" dirty="0" smtClean="0"/>
          </a:p>
          <a:p>
            <a:pPr marL="571500" indent="-571500">
              <a:buFont typeface="+mj-lt"/>
              <a:buAutoNum type="romanLcPeriod"/>
            </a:pPr>
            <a:endParaRPr lang="en-US" dirty="0" smtClean="0"/>
          </a:p>
          <a:p>
            <a:endParaRPr lang="en-US" sz="26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lvl="1"/>
            <a:endParaRPr lang="en-US" sz="1800" dirty="0" smtClean="0"/>
          </a:p>
          <a:p>
            <a:pPr marL="857250" lvl="1" indent="-400050">
              <a:buFont typeface="+mj-lt"/>
              <a:buAutoNum type="romanLcPeriod"/>
            </a:pPr>
            <a:endParaRPr lang="en-US" sz="1800" dirty="0" smtClean="0"/>
          </a:p>
          <a:p>
            <a:pPr marL="857250" lvl="1" indent="-400050">
              <a:buFont typeface="+mj-lt"/>
              <a:buAutoNum type="romanLcPeriod"/>
            </a:pPr>
            <a:endParaRPr lang="en-US" sz="1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93"/>
            <a:ext cx="12192000" cy="806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End of Presentation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8063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64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4616</TotalTime>
  <Words>547</Words>
  <Application>Microsoft Office PowerPoint</Application>
  <PresentationFormat>Widescreen</PresentationFormat>
  <Paragraphs>107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Job Market Web App:   Implementation Stack and Associated Tools</vt:lpstr>
      <vt:lpstr>PowerPoint Presentation</vt:lpstr>
      <vt:lpstr>PowerPoint Presentation</vt:lpstr>
      <vt:lpstr>Web Framework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Scrapdeed – Querying and visualizing skills for the current job market.</dc:title>
  <dc:creator>Patrick Ryan</dc:creator>
  <cp:lastModifiedBy>Patrick Ryan</cp:lastModifiedBy>
  <cp:revision>121</cp:revision>
  <dcterms:created xsi:type="dcterms:W3CDTF">2018-02-05T22:17:32Z</dcterms:created>
  <dcterms:modified xsi:type="dcterms:W3CDTF">2018-02-15T21:53:04Z</dcterms:modified>
</cp:coreProperties>
</file>